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11" r:id="rId4"/>
  </p:sldMasterIdLst>
  <p:notesMasterIdLst>
    <p:notesMasterId r:id="rId13"/>
  </p:notesMasterIdLst>
  <p:sldIdLst>
    <p:sldId id="256" r:id="rId5"/>
    <p:sldId id="354" r:id="rId6"/>
    <p:sldId id="346" r:id="rId7"/>
    <p:sldId id="348" r:id="rId8"/>
    <p:sldId id="349" r:id="rId9"/>
    <p:sldId id="350" r:id="rId10"/>
    <p:sldId id="344" r:id="rId11"/>
    <p:sldId id="34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guide id="3" orient="horz" pos="2952" userDrawn="1">
          <p15:clr>
            <a:srgbClr val="A4A3A4"/>
          </p15:clr>
        </p15:guide>
        <p15:guide id="4" pos="4032" userDrawn="1">
          <p15:clr>
            <a:srgbClr val="A4A3A4"/>
          </p15:clr>
        </p15:guide>
        <p15:guide id="5" pos="16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F57195-F661-2C18-214C-312D79063031}" name="Janet Lucas-Taylor" initials="JL" userId="S::jlucastaylor@bhcgwi.org::8485fa71-da13-4450-8ae7-35f9972cbfd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ael Rode" initials="MR" lastIdx="3" clrIdx="0"/>
  <p:cmAuthor id="2" name="Mary Rode" initials="MR" lastIdx="12" clrIdx="1">
    <p:extLst>
      <p:ext uri="{19B8F6BF-5375-455C-9EA6-DF929625EA0E}">
        <p15:presenceInfo xmlns:p15="http://schemas.microsoft.com/office/powerpoint/2012/main" userId="62baea22ce5ef614" providerId="Windows Live"/>
      </p:ext>
    </p:extLst>
  </p:cmAuthor>
  <p:cmAuthor id="3" name="Michael" initials="M" lastIdx="8" clrIdx="2">
    <p:extLst>
      <p:ext uri="{19B8F6BF-5375-455C-9EA6-DF929625EA0E}">
        <p15:presenceInfo xmlns:p15="http://schemas.microsoft.com/office/powerpoint/2012/main" userId="eefc056466de182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F2C9BB-99B2-4F86-B076-F22D97688A34}" v="1" dt="2026-04-14T19:34:31.5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4"/>
  </p:normalViewPr>
  <p:slideViewPr>
    <p:cSldViewPr snapToGrid="0">
      <p:cViewPr varScale="1">
        <p:scale>
          <a:sx n="78" d="100"/>
          <a:sy n="78" d="100"/>
        </p:scale>
        <p:origin x="850" y="67"/>
      </p:cViewPr>
      <p:guideLst>
        <p:guide orient="horz" pos="2184"/>
        <p:guide pos="3840"/>
        <p:guide orient="horz" pos="2952"/>
        <p:guide pos="4032"/>
        <p:guide pos="1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Lamere" userId="f4c3ff8f-959f-4b03-94f5-9d7367d61917" providerId="ADAL" clId="{CC94D4B8-23C1-4EA0-B989-3D1C985359AA}"/>
    <pc:docChg chg="undo custSel modSld modMainMaster">
      <pc:chgData name="Jennifer Lamere" userId="f4c3ff8f-959f-4b03-94f5-9d7367d61917" providerId="ADAL" clId="{CC94D4B8-23C1-4EA0-B989-3D1C985359AA}" dt="2026-04-14T19:34:50.032" v="165" actId="255"/>
      <pc:docMkLst>
        <pc:docMk/>
      </pc:docMkLst>
      <pc:sldChg chg="modSp mod modTransition">
        <pc:chgData name="Jennifer Lamere" userId="f4c3ff8f-959f-4b03-94f5-9d7367d61917" providerId="ADAL" clId="{CC94D4B8-23C1-4EA0-B989-3D1C985359AA}" dt="2026-04-14T19:34:50.032" v="165" actId="255"/>
        <pc:sldMkLst>
          <pc:docMk/>
          <pc:sldMk cId="583982189" sldId="256"/>
        </pc:sldMkLst>
        <pc:spChg chg="mod">
          <ac:chgData name="Jennifer Lamere" userId="f4c3ff8f-959f-4b03-94f5-9d7367d61917" providerId="ADAL" clId="{CC94D4B8-23C1-4EA0-B989-3D1C985359AA}" dt="2026-04-14T19:34:50.032" v="165" actId="255"/>
          <ac:spMkLst>
            <pc:docMk/>
            <pc:sldMk cId="583982189" sldId="256"/>
            <ac:spMk id="2" creationId="{00000000-0000-0000-0000-000000000000}"/>
          </ac:spMkLst>
        </pc:spChg>
        <pc:spChg chg="mod">
          <ac:chgData name="Jennifer Lamere" userId="f4c3ff8f-959f-4b03-94f5-9d7367d61917" providerId="ADAL" clId="{CC94D4B8-23C1-4EA0-B989-3D1C985359AA}" dt="2026-04-14T19:34:06.480" v="159" actId="6549"/>
          <ac:spMkLst>
            <pc:docMk/>
            <pc:sldMk cId="583982189" sldId="256"/>
            <ac:spMk id="7" creationId="{A4BECAA9-1A1F-8E4C-8188-2FDC2071C0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CB68EE-66F1-49ED-825F-FDAD43B2916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F5945113-B5F9-4FDB-83F6-EDF626F887DB}"/>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C8B21448-5C7B-4650-8333-1CAC91691629}" type="datetimeFigureOut">
              <a:rPr lang="en-US" altLang="en-US"/>
              <a:pPr/>
              <a:t>4/14/2026</a:t>
            </a:fld>
            <a:endParaRPr lang="en-US" altLang="en-US"/>
          </a:p>
        </p:txBody>
      </p:sp>
      <p:sp>
        <p:nvSpPr>
          <p:cNvPr id="4" name="Slide Image Placeholder 3">
            <a:extLst>
              <a:ext uri="{FF2B5EF4-FFF2-40B4-BE49-F238E27FC236}">
                <a16:creationId xmlns:a16="http://schemas.microsoft.com/office/drawing/2014/main" id="{957F23BF-93B3-4054-948B-A1401DE88504}"/>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3FE3C06-33E3-4C71-90E0-72AC6508900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0F42528-CAB3-4DED-8236-62CC334C5F1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A2F636C6-4215-4DA8-B1AA-D8D3D332AA7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6D1C6D6-4F07-4674-A555-90B9A9F67637}" type="slidenum">
              <a:rPr lang="en-US" altLang="en-US"/>
              <a:pPr/>
              <a:t>‹#›</a:t>
            </a:fld>
            <a:endParaRPr lang="en-US" altLang="en-US"/>
          </a:p>
        </p:txBody>
      </p:sp>
    </p:spTree>
    <p:extLst>
      <p:ext uri="{BB962C8B-B14F-4D97-AF65-F5344CB8AC3E}">
        <p14:creationId xmlns:p14="http://schemas.microsoft.com/office/powerpoint/2010/main" val="362433020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D1C6D6-4F07-4674-A555-90B9A9F67637}" type="slidenum">
              <a:rPr lang="en-US" altLang="en-US" smtClean="0"/>
              <a:pPr/>
              <a:t>7</a:t>
            </a:fld>
            <a:endParaRPr lang="en-US" altLang="en-US"/>
          </a:p>
        </p:txBody>
      </p:sp>
    </p:spTree>
    <p:extLst>
      <p:ext uri="{BB962C8B-B14F-4D97-AF65-F5344CB8AC3E}">
        <p14:creationId xmlns:p14="http://schemas.microsoft.com/office/powerpoint/2010/main" val="2714006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09800"/>
            <a:ext cx="10363200" cy="1143000"/>
          </a:xfrm>
        </p:spPr>
        <p:txBody>
          <a:bodyPr>
            <a:noAutofit/>
          </a:bodyPr>
          <a:lstStyle>
            <a:lvl1pPr algn="l">
              <a:defRPr sz="4400">
                <a:solidFill>
                  <a:schemeClr val="bg2"/>
                </a:solidFill>
              </a:defRPr>
            </a:lvl1pPr>
          </a:lstStyle>
          <a:p>
            <a:r>
              <a:rPr lang="en-US"/>
              <a:t>Click to edit Master title style</a:t>
            </a:r>
          </a:p>
        </p:txBody>
      </p:sp>
      <p:sp>
        <p:nvSpPr>
          <p:cNvPr id="3" name="Subtitle 2"/>
          <p:cNvSpPr>
            <a:spLocks noGrp="1"/>
          </p:cNvSpPr>
          <p:nvPr>
            <p:ph type="subTitle" idx="1"/>
          </p:nvPr>
        </p:nvSpPr>
        <p:spPr>
          <a:xfrm>
            <a:off x="914400" y="3429001"/>
            <a:ext cx="10363200" cy="1295400"/>
          </a:xfrm>
        </p:spPr>
        <p:txBody>
          <a:bodyPr>
            <a:normAutofit/>
          </a:bodyPr>
          <a:lstStyle>
            <a:lvl1pPr marL="0" indent="0" algn="l">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srgbClr val="212C65"/>
                </a:solidFill>
              </a:rPr>
              <a:t>Business Health Care Group </a:t>
            </a:r>
          </a:p>
        </p:txBody>
      </p:sp>
      <p:sp>
        <p:nvSpPr>
          <p:cNvPr id="6" name="Slide Number Placeholder 5"/>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6565342"/>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solidFill>
                  <a:srgbClr val="212C65"/>
                </a:solidFill>
              </a:rPr>
              <a:t>Business Health Care Group </a:t>
            </a:r>
          </a:p>
        </p:txBody>
      </p:sp>
      <p:sp>
        <p:nvSpPr>
          <p:cNvPr id="4" name="Slide Number Placeholder 3"/>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385811"/>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79A32-3CFB-412B-A5E3-FFEBE04AF8AA}"/>
              </a:ext>
            </a:extLst>
          </p:cNvPr>
          <p:cNvSpPr>
            <a:spLocks noGrp="1"/>
          </p:cNvSpPr>
          <p:nvPr>
            <p:ph type="title"/>
          </p:nvPr>
        </p:nvSpPr>
        <p:spPr>
          <a:xfrm>
            <a:off x="1097280" y="145328"/>
            <a:ext cx="10972800" cy="1096962"/>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6179781-6CBB-4E5F-8A34-C27AD042035A}"/>
              </a:ext>
            </a:extLst>
          </p:cNvPr>
          <p:cNvSpPr>
            <a:spLocks noGrp="1"/>
          </p:cNvSpPr>
          <p:nvPr>
            <p:ph type="sldNum" sz="quarter" idx="10"/>
          </p:nvPr>
        </p:nvSpPr>
        <p:spPr/>
        <p:txBody>
          <a:bodyPr/>
          <a:lstStyle/>
          <a:p>
            <a:fld id="{D6777427-258A-4353-8E07-15BF5E81665A}" type="slidenum">
              <a:rPr lang="en-US" altLang="en-US" smtClean="0"/>
              <a:pPr/>
              <a:t>‹#›</a:t>
            </a:fld>
            <a:endParaRPr lang="en-US" altLang="en-US"/>
          </a:p>
        </p:txBody>
      </p:sp>
      <p:sp>
        <p:nvSpPr>
          <p:cNvPr id="4" name="Content Placeholder 2">
            <a:extLst>
              <a:ext uri="{FF2B5EF4-FFF2-40B4-BE49-F238E27FC236}">
                <a16:creationId xmlns:a16="http://schemas.microsoft.com/office/drawing/2014/main" id="{6399631D-B4EC-4715-9DE4-A8396E4968C7}"/>
              </a:ext>
            </a:extLst>
          </p:cNvPr>
          <p:cNvSpPr>
            <a:spLocks noGrp="1"/>
          </p:cNvSpPr>
          <p:nvPr>
            <p:ph sz="half" idx="1"/>
          </p:nvPr>
        </p:nvSpPr>
        <p:spPr>
          <a:xfrm>
            <a:off x="1108362" y="1757221"/>
            <a:ext cx="5089239"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a:t>
            </a:r>
            <a:r>
              <a:rPr lang="en-US" err="1"/>
              <a:t>levelz</a:t>
            </a:r>
            <a:endParaRPr lang="en-US"/>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7D7C14C0-D10C-4216-9A70-B00E4DE95D16}"/>
              </a:ext>
            </a:extLst>
          </p:cNvPr>
          <p:cNvSpPr>
            <a:spLocks noGrp="1"/>
          </p:cNvSpPr>
          <p:nvPr>
            <p:ph sz="half" idx="2"/>
          </p:nvPr>
        </p:nvSpPr>
        <p:spPr>
          <a:xfrm>
            <a:off x="6326069" y="1757221"/>
            <a:ext cx="53848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3823862"/>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BB375C8-4C43-4B68-AF88-EF50467B1356}"/>
              </a:ext>
            </a:extLst>
          </p:cNvPr>
          <p:cNvSpPr>
            <a:spLocks noGrp="1"/>
          </p:cNvSpPr>
          <p:nvPr>
            <p:ph type="sldNum" sz="quarter" idx="12"/>
          </p:nvPr>
        </p:nvSpPr>
        <p:spPr/>
        <p:txBody>
          <a:bodyPr/>
          <a:lstStyle>
            <a:lvl1pPr>
              <a:defRPr/>
            </a:lvl1pPr>
          </a:lstStyle>
          <a:p>
            <a:fld id="{ED80DBA0-7CEA-420A-A615-8FECF5E47EC3}" type="slidenum">
              <a:rPr lang="en-US" altLang="en-US"/>
              <a:pPr/>
              <a:t>‹#›</a:t>
            </a:fld>
            <a:endParaRPr lang="en-US" altLang="en-US"/>
          </a:p>
        </p:txBody>
      </p:sp>
    </p:spTree>
    <p:extLst>
      <p:ext uri="{BB962C8B-B14F-4D97-AF65-F5344CB8AC3E}">
        <p14:creationId xmlns:p14="http://schemas.microsoft.com/office/powerpoint/2010/main" val="4109928635"/>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209800"/>
            <a:ext cx="10363200" cy="1143000"/>
          </a:xfrm>
        </p:spPr>
        <p:txBody>
          <a:bodyPr>
            <a:noAutofit/>
          </a:bodyPr>
          <a:lstStyle>
            <a:lvl1pPr algn="l">
              <a:defRPr sz="4400">
                <a:solidFill>
                  <a:schemeClr val="bg2"/>
                </a:solidFill>
              </a:defRPr>
            </a:lvl1pPr>
          </a:lstStyle>
          <a:p>
            <a:r>
              <a:rPr lang="en-US"/>
              <a:t>Click to edit Master title style</a:t>
            </a:r>
          </a:p>
        </p:txBody>
      </p:sp>
      <p:sp>
        <p:nvSpPr>
          <p:cNvPr id="3" name="Subtitle 2"/>
          <p:cNvSpPr>
            <a:spLocks noGrp="1"/>
          </p:cNvSpPr>
          <p:nvPr>
            <p:ph type="subTitle" idx="1"/>
          </p:nvPr>
        </p:nvSpPr>
        <p:spPr>
          <a:xfrm>
            <a:off x="914400" y="3429001"/>
            <a:ext cx="10363200" cy="1295400"/>
          </a:xfrm>
        </p:spPr>
        <p:txBody>
          <a:bodyPr>
            <a:normAutofit/>
          </a:bodyPr>
          <a:lstStyle>
            <a:lvl1pPr marL="0" indent="0" algn="l">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srgbClr val="212C65"/>
                </a:solidFill>
              </a:rPr>
              <a:t>Business Health Care Group </a:t>
            </a:r>
          </a:p>
        </p:txBody>
      </p:sp>
      <p:sp>
        <p:nvSpPr>
          <p:cNvPr id="6" name="Slide Number Placeholder 5"/>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2542734"/>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 Diagonal Corner Rectangle 6"/>
          <p:cNvSpPr/>
          <p:nvPr/>
        </p:nvSpPr>
        <p:spPr>
          <a:xfrm>
            <a:off x="4876800" y="383771"/>
            <a:ext cx="6502400" cy="5638800"/>
          </a:xfrm>
          <a:prstGeom prst="round2DiagRect">
            <a:avLst>
              <a:gd name="adj1" fmla="val 0"/>
              <a:gd name="adj2" fmla="val 187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5689600" y="1219201"/>
            <a:ext cx="5283201" cy="1752600"/>
          </a:xfrm>
        </p:spPr>
        <p:txBody>
          <a:bodyPr anchor="b"/>
          <a:lstStyle>
            <a:lvl1pPr algn="l">
              <a:defRPr sz="4000" b="0" cap="none" baseline="0">
                <a:solidFill>
                  <a:schemeClr val="bg2"/>
                </a:solidFill>
              </a:defRPr>
            </a:lvl1pPr>
          </a:lstStyle>
          <a:p>
            <a:r>
              <a:rPr lang="en-US"/>
              <a:t>Click to edit Master title style</a:t>
            </a:r>
          </a:p>
        </p:txBody>
      </p:sp>
      <p:sp>
        <p:nvSpPr>
          <p:cNvPr id="3" name="Text Placeholder 2"/>
          <p:cNvSpPr>
            <a:spLocks noGrp="1"/>
          </p:cNvSpPr>
          <p:nvPr>
            <p:ph type="body" idx="1"/>
          </p:nvPr>
        </p:nvSpPr>
        <p:spPr>
          <a:xfrm>
            <a:off x="5689600" y="3442885"/>
            <a:ext cx="5384801" cy="2427287"/>
          </a:xfrm>
        </p:spPr>
        <p:txBody>
          <a:bodyPr anchor="t"/>
          <a:lstStyle>
            <a:lvl1pPr marL="0" indent="0" algn="l">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Business Health Care Group </a:t>
            </a:r>
          </a:p>
        </p:txBody>
      </p:sp>
      <p:sp>
        <p:nvSpPr>
          <p:cNvPr id="6" name="Slide Number Placeholder 5"/>
          <p:cNvSpPr>
            <a:spLocks noGrp="1"/>
          </p:cNvSpPr>
          <p:nvPr>
            <p:ph type="sldNum" sz="quarter" idx="12"/>
          </p:nvPr>
        </p:nvSpPr>
        <p:spPr/>
        <p:txBody>
          <a:bodyPr/>
          <a:lstStyle/>
          <a:p>
            <a:fld id="{0627CD93-DB7E-4722-9CC1-C5F1E2275160}" type="slidenum">
              <a:rPr lang="en-US" smtClean="0"/>
              <a:pPr/>
              <a:t>‹#›</a:t>
            </a:fld>
            <a:endParaRPr lang="en-US"/>
          </a:p>
        </p:txBody>
      </p:sp>
    </p:spTree>
    <p:extLst>
      <p:ext uri="{BB962C8B-B14F-4D97-AF65-F5344CB8AC3E}">
        <p14:creationId xmlns:p14="http://schemas.microsoft.com/office/powerpoint/2010/main" val="3918483531"/>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 Diagonal Corner Rectangle 6"/>
          <p:cNvSpPr/>
          <p:nvPr/>
        </p:nvSpPr>
        <p:spPr>
          <a:xfrm>
            <a:off x="558800" y="381000"/>
            <a:ext cx="11074400" cy="2743200"/>
          </a:xfrm>
          <a:prstGeom prst="round2DiagRect">
            <a:avLst>
              <a:gd name="adj1" fmla="val 0"/>
              <a:gd name="adj2" fmla="val 187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14400" y="533399"/>
            <a:ext cx="10160000" cy="1242060"/>
          </a:xfrm>
        </p:spPr>
        <p:txBody>
          <a:bodyPr anchor="b"/>
          <a:lstStyle>
            <a:lvl1pPr algn="l">
              <a:defRPr sz="4000" b="0" cap="none" baseline="0">
                <a:solidFill>
                  <a:schemeClr val="bg2"/>
                </a:solidFill>
              </a:defRPr>
            </a:lvl1pPr>
          </a:lstStyle>
          <a:p>
            <a:r>
              <a:rPr lang="en-US"/>
              <a:t>Click to edit Master title style</a:t>
            </a:r>
          </a:p>
        </p:txBody>
      </p:sp>
      <p:sp>
        <p:nvSpPr>
          <p:cNvPr id="3" name="Text Placeholder 2"/>
          <p:cNvSpPr>
            <a:spLocks noGrp="1"/>
          </p:cNvSpPr>
          <p:nvPr>
            <p:ph type="body" idx="1"/>
          </p:nvPr>
        </p:nvSpPr>
        <p:spPr>
          <a:xfrm>
            <a:off x="963085" y="1981200"/>
            <a:ext cx="10212916" cy="990600"/>
          </a:xfrm>
        </p:spPr>
        <p:txBody>
          <a:bodyPr anchor="t"/>
          <a:lstStyle>
            <a:lvl1pPr marL="0" indent="0" algn="l">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a:t>Business Health Care Group </a:t>
            </a:r>
          </a:p>
        </p:txBody>
      </p:sp>
      <p:sp>
        <p:nvSpPr>
          <p:cNvPr id="6" name="Slide Number Placeholder 5"/>
          <p:cNvSpPr>
            <a:spLocks noGrp="1"/>
          </p:cNvSpPr>
          <p:nvPr>
            <p:ph type="sldNum" sz="quarter" idx="12"/>
          </p:nvPr>
        </p:nvSpPr>
        <p:spPr/>
        <p:txBody>
          <a:bodyPr/>
          <a:lstStyle/>
          <a:p>
            <a:fld id="{0627CD93-DB7E-4722-9CC1-C5F1E2275160}" type="slidenum">
              <a:rPr lang="en-US" smtClean="0"/>
              <a:pPr/>
              <a:t>‹#›</a:t>
            </a:fld>
            <a:endParaRPr lang="en-US"/>
          </a:p>
        </p:txBody>
      </p:sp>
    </p:spTree>
    <p:extLst>
      <p:ext uri="{BB962C8B-B14F-4D97-AF65-F5344CB8AC3E}">
        <p14:creationId xmlns:p14="http://schemas.microsoft.com/office/powerpoint/2010/main" val="1737896856"/>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1076960" y="6265335"/>
            <a:ext cx="7416800" cy="365125"/>
          </a:xfrm>
        </p:spPr>
        <p:txBody>
          <a:bodyPr/>
          <a:lstStyle/>
          <a:p>
            <a:r>
              <a:rPr lang="en-US">
                <a:solidFill>
                  <a:srgbClr val="212C65"/>
                </a:solidFill>
              </a:rPr>
              <a:t>Business Health Care Group </a:t>
            </a:r>
          </a:p>
        </p:txBody>
      </p:sp>
      <p:sp>
        <p:nvSpPr>
          <p:cNvPr id="6" name="Slide Number Placeholder 5"/>
          <p:cNvSpPr>
            <a:spLocks noGrp="1"/>
          </p:cNvSpPr>
          <p:nvPr>
            <p:ph type="sldNum" sz="quarter" idx="12"/>
          </p:nvPr>
        </p:nvSpPr>
        <p:spPr>
          <a:xfrm>
            <a:off x="467360" y="6265335"/>
            <a:ext cx="609600" cy="365125"/>
          </a:xfrm>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0817324"/>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6" name="Footer Placeholder 5"/>
          <p:cNvSpPr>
            <a:spLocks noGrp="1"/>
          </p:cNvSpPr>
          <p:nvPr>
            <p:ph type="ftr" sz="quarter" idx="11"/>
          </p:nvPr>
        </p:nvSpPr>
        <p:spPr/>
        <p:txBody>
          <a:bodyPr/>
          <a:lstStyle/>
          <a:p>
            <a:r>
              <a:rPr lang="en-US">
                <a:solidFill>
                  <a:srgbClr val="212C65"/>
                </a:solidFill>
              </a:rPr>
              <a:t>Business Health Care Group </a:t>
            </a:r>
          </a:p>
        </p:txBody>
      </p:sp>
      <p:sp>
        <p:nvSpPr>
          <p:cNvPr id="7" name="Slide Number Placeholder 6"/>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537990"/>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8" name="Footer Placeholder 7"/>
          <p:cNvSpPr>
            <a:spLocks noGrp="1"/>
          </p:cNvSpPr>
          <p:nvPr>
            <p:ph type="ftr" sz="quarter" idx="11"/>
          </p:nvPr>
        </p:nvSpPr>
        <p:spPr/>
        <p:txBody>
          <a:bodyPr/>
          <a:lstStyle/>
          <a:p>
            <a:r>
              <a:rPr lang="en-US">
                <a:solidFill>
                  <a:srgbClr val="212C65"/>
                </a:solidFill>
              </a:rPr>
              <a:t>Business Health Care Group </a:t>
            </a:r>
          </a:p>
        </p:txBody>
      </p:sp>
      <p:sp>
        <p:nvSpPr>
          <p:cNvPr id="9" name="Slide Number Placeholder 8"/>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0939"/>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US">
              <a:solidFill>
                <a:prstClr val="black"/>
              </a:solidFill>
            </a:endParaRPr>
          </a:p>
        </p:txBody>
      </p:sp>
      <p:sp>
        <p:nvSpPr>
          <p:cNvPr id="4" name="Footer Placeholder 3"/>
          <p:cNvSpPr>
            <a:spLocks noGrp="1"/>
          </p:cNvSpPr>
          <p:nvPr>
            <p:ph type="ftr" sz="quarter" idx="11"/>
          </p:nvPr>
        </p:nvSpPr>
        <p:spPr/>
        <p:txBody>
          <a:bodyPr/>
          <a:lstStyle/>
          <a:p>
            <a:r>
              <a:rPr lang="en-US">
                <a:solidFill>
                  <a:srgbClr val="212C65"/>
                </a:solidFill>
              </a:rPr>
              <a:t>Business Health Care Group </a:t>
            </a:r>
          </a:p>
        </p:txBody>
      </p:sp>
      <p:sp>
        <p:nvSpPr>
          <p:cNvPr id="5" name="Slide Number Placeholder 4"/>
          <p:cNvSpPr>
            <a:spLocks noGrp="1"/>
          </p:cNvSpPr>
          <p:nvPr>
            <p:ph type="sldNum" sz="quarter" idx="12"/>
          </p:nvPr>
        </p:nvSpPr>
        <p:spPr/>
        <p:txBody>
          <a:bodyPr/>
          <a:lstStyle/>
          <a:p>
            <a:fld id="{0627CD93-DB7E-4722-9CC1-C5F1E22751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8957677"/>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olf Ou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7F2F8DE-E756-D759-E4D9-6FF4845F4E97}"/>
              </a:ext>
            </a:extLst>
          </p:cNvPr>
          <p:cNvSpPr>
            <a:spLocks noGrp="1"/>
          </p:cNvSpPr>
          <p:nvPr>
            <p:ph type="ftr" sz="quarter" idx="10"/>
          </p:nvPr>
        </p:nvSpPr>
        <p:spPr/>
        <p:txBody>
          <a:bodyPr/>
          <a:lstStyle>
            <a:lvl1pPr>
              <a:defRPr>
                <a:solidFill>
                  <a:schemeClr val="bg1"/>
                </a:solidFill>
              </a:defRPr>
            </a:lvl1pPr>
          </a:lstStyle>
          <a:p>
            <a:r>
              <a:rPr lang="en-US"/>
              <a:t>Business Health Care Group </a:t>
            </a:r>
          </a:p>
        </p:txBody>
      </p:sp>
      <p:sp>
        <p:nvSpPr>
          <p:cNvPr id="4" name="Slide Number Placeholder 3">
            <a:extLst>
              <a:ext uri="{FF2B5EF4-FFF2-40B4-BE49-F238E27FC236}">
                <a16:creationId xmlns:a16="http://schemas.microsoft.com/office/drawing/2014/main" id="{F72AAE57-6EFA-14CB-181F-A0803317B166}"/>
              </a:ext>
            </a:extLst>
          </p:cNvPr>
          <p:cNvSpPr>
            <a:spLocks noGrp="1"/>
          </p:cNvSpPr>
          <p:nvPr>
            <p:ph type="sldNum" sz="quarter" idx="11"/>
          </p:nvPr>
        </p:nvSpPr>
        <p:spPr/>
        <p:txBody>
          <a:bodyPr/>
          <a:lstStyle>
            <a:lvl1pPr>
              <a:defRPr>
                <a:solidFill>
                  <a:schemeClr val="bg1"/>
                </a:solidFill>
              </a:defRPr>
            </a:lvl1pPr>
          </a:lstStyle>
          <a:p>
            <a:fld id="{D6777427-258A-4353-8E07-15BF5E81665A}" type="slidenum">
              <a:rPr lang="en-US" altLang="en-US" smtClean="0"/>
              <a:pPr/>
              <a:t>‹#›</a:t>
            </a:fld>
            <a:endParaRPr lang="en-US" altLang="en-US"/>
          </a:p>
        </p:txBody>
      </p:sp>
    </p:spTree>
    <p:extLst>
      <p:ext uri="{BB962C8B-B14F-4D97-AF65-F5344CB8AC3E}">
        <p14:creationId xmlns:p14="http://schemas.microsoft.com/office/powerpoint/2010/main" val="30708107"/>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096962"/>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09600" y="1752601"/>
            <a:ext cx="109728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076960" y="6265335"/>
            <a:ext cx="7416800" cy="365125"/>
          </a:xfrm>
          <a:prstGeom prst="rect">
            <a:avLst/>
          </a:prstGeom>
        </p:spPr>
        <p:txBody>
          <a:bodyPr vert="horz" lIns="91440" tIns="45720" rIns="91440" bIns="45720" rtlCol="0" anchor="ctr"/>
          <a:lstStyle>
            <a:lvl1pPr algn="l">
              <a:defRPr sz="900">
                <a:solidFill>
                  <a:schemeClr val="tx2"/>
                </a:solidFill>
              </a:defRPr>
            </a:lvl1pPr>
          </a:lstStyle>
          <a:p>
            <a:r>
              <a:rPr lang="en-US">
                <a:solidFill>
                  <a:srgbClr val="212C65"/>
                </a:solidFill>
              </a:rPr>
              <a:t>Business Health Care Group </a:t>
            </a:r>
          </a:p>
        </p:txBody>
      </p:sp>
      <p:sp>
        <p:nvSpPr>
          <p:cNvPr id="6" name="Slide Number Placeholder 5"/>
          <p:cNvSpPr>
            <a:spLocks noGrp="1"/>
          </p:cNvSpPr>
          <p:nvPr>
            <p:ph type="sldNum" sz="quarter" idx="4"/>
          </p:nvPr>
        </p:nvSpPr>
        <p:spPr>
          <a:xfrm>
            <a:off x="467360" y="6265335"/>
            <a:ext cx="609600" cy="365125"/>
          </a:xfrm>
          <a:prstGeom prst="rect">
            <a:avLst/>
          </a:prstGeom>
        </p:spPr>
        <p:txBody>
          <a:bodyPr vert="horz" lIns="91440" tIns="45720" rIns="91440" bIns="45720" rtlCol="0" anchor="ctr"/>
          <a:lstStyle>
            <a:lvl1pPr algn="r">
              <a:defRPr sz="1000" b="1">
                <a:solidFill>
                  <a:schemeClr val="tx1">
                    <a:tint val="75000"/>
                  </a:schemeClr>
                </a:solidFill>
              </a:defRPr>
            </a:lvl1pPr>
          </a:lstStyle>
          <a:p>
            <a:fld id="{D6777427-258A-4353-8E07-15BF5E81665A}" type="slidenum">
              <a:rPr lang="en-US" altLang="en-US" smtClean="0"/>
              <a:pPr/>
              <a:t>‹#›</a:t>
            </a:fld>
            <a:endParaRPr lang="en-US" altLang="en-US"/>
          </a:p>
        </p:txBody>
      </p:sp>
    </p:spTree>
    <p:extLst>
      <p:ext uri="{BB962C8B-B14F-4D97-AF65-F5344CB8AC3E}">
        <p14:creationId xmlns:p14="http://schemas.microsoft.com/office/powerpoint/2010/main" val="890341775"/>
      </p:ext>
    </p:extLst>
  </p:cSld>
  <p:clrMap bg1="lt1" tx1="dk1" bg2="lt2" tx2="dk2" accent1="accent1" accent2="accent2" accent3="accent3" accent4="accent4" accent5="accent5" accent6="accent6" hlink="hlink" folHlink="folHlink"/>
  <p:sldLayoutIdLst>
    <p:sldLayoutId id="2147483812" r:id="rId1"/>
    <p:sldLayoutId id="2147483821" r:id="rId2"/>
    <p:sldLayoutId id="2147483813" r:id="rId3"/>
    <p:sldLayoutId id="2147483814" r:id="rId4"/>
    <p:sldLayoutId id="2147483815" r:id="rId5"/>
    <p:sldLayoutId id="2147483816" r:id="rId6"/>
    <p:sldLayoutId id="2147483817" r:id="rId7"/>
    <p:sldLayoutId id="2147483818" r:id="rId8"/>
    <p:sldLayoutId id="2147483820" r:id="rId9"/>
    <p:sldLayoutId id="2147483819" r:id="rId10"/>
    <p:sldLayoutId id="2147483790" r:id="rId11"/>
    <p:sldLayoutId id="2147483746" r:id="rId12"/>
  </p:sldLayoutIdLst>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hf hdr="0" ftr="0" dt="0"/>
  <p:txStyles>
    <p:titleStyle>
      <a:lvl1pPr algn="l" defTabSz="914400" rtl="0" eaLnBrk="1" latinLnBrk="0" hangingPunct="1">
        <a:lnSpc>
          <a:spcPts val="4000"/>
        </a:lnSpc>
        <a:spcBef>
          <a:spcPct val="0"/>
        </a:spcBef>
        <a:buNone/>
        <a:defRPr sz="3600" kern="1200">
          <a:solidFill>
            <a:schemeClr val="bg1"/>
          </a:solidFill>
          <a:latin typeface="+mj-lt"/>
          <a:ea typeface="+mj-ea"/>
          <a:cs typeface="+mj-cs"/>
        </a:defRPr>
      </a:lvl1pPr>
    </p:titleStyle>
    <p:bodyStyle>
      <a:lvl1pPr marL="231775" indent="-231775" algn="l" defTabSz="914400" rtl="0" eaLnBrk="1" latinLnBrk="0" hangingPunct="1">
        <a:spcBef>
          <a:spcPts val="300"/>
        </a:spcBef>
        <a:spcAft>
          <a:spcPts val="300"/>
        </a:spcAft>
        <a:buClr>
          <a:schemeClr val="bg2"/>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300"/>
        </a:spcBef>
        <a:spcAft>
          <a:spcPts val="300"/>
        </a:spcAft>
        <a:buClr>
          <a:schemeClr val="bg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200"/>
        </a:spcBef>
        <a:spcAft>
          <a:spcPts val="200"/>
        </a:spcAft>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6732" y="3062452"/>
            <a:ext cx="8818536" cy="1412749"/>
          </a:xfrm>
        </p:spPr>
        <p:txBody>
          <a:bodyPr>
            <a:noAutofit/>
          </a:bodyPr>
          <a:lstStyle/>
          <a:p>
            <a:pPr algn="ctr"/>
            <a:r>
              <a:rPr lang="en-US" sz="3000" dirty="0"/>
              <a:t>Building Financial Resilience into Plan Design: Interest-Free Financing Models for Sustainable Savings and Healthier Employees</a:t>
            </a:r>
            <a:br>
              <a:rPr lang="en-US" sz="3000" dirty="0"/>
            </a:br>
            <a:endParaRPr lang="en-US" sz="3000" b="1" dirty="0">
              <a:solidFill>
                <a:srgbClr val="FF0000"/>
              </a:solidFill>
            </a:endParaRPr>
          </a:p>
        </p:txBody>
      </p:sp>
      <p:pic>
        <p:nvPicPr>
          <p:cNvPr id="6" name="Picture 5">
            <a:extLst>
              <a:ext uri="{FF2B5EF4-FFF2-40B4-BE49-F238E27FC236}">
                <a16:creationId xmlns:a16="http://schemas.microsoft.com/office/drawing/2014/main" id="{0FE44799-1488-F974-85CF-89960681949C}"/>
              </a:ext>
            </a:extLst>
          </p:cNvPr>
          <p:cNvPicPr>
            <a:picLocks noChangeAspect="1"/>
          </p:cNvPicPr>
          <p:nvPr/>
        </p:nvPicPr>
        <p:blipFill>
          <a:blip r:embed="rId2"/>
          <a:stretch>
            <a:fillRect/>
          </a:stretch>
        </p:blipFill>
        <p:spPr>
          <a:xfrm>
            <a:off x="997665" y="941832"/>
            <a:ext cx="4360618" cy="1645920"/>
          </a:xfrm>
          <a:prstGeom prst="rect">
            <a:avLst/>
          </a:prstGeom>
        </p:spPr>
      </p:pic>
      <p:sp>
        <p:nvSpPr>
          <p:cNvPr id="7" name="TextBox 6">
            <a:extLst>
              <a:ext uri="{FF2B5EF4-FFF2-40B4-BE49-F238E27FC236}">
                <a16:creationId xmlns:a16="http://schemas.microsoft.com/office/drawing/2014/main" id="{A4BECAA9-1A1F-8E4C-8188-2FDC2071C0CB}"/>
              </a:ext>
            </a:extLst>
          </p:cNvPr>
          <p:cNvSpPr txBox="1"/>
          <p:nvPr/>
        </p:nvSpPr>
        <p:spPr>
          <a:xfrm>
            <a:off x="2002221" y="4475201"/>
            <a:ext cx="8339958" cy="523220"/>
          </a:xfrm>
          <a:prstGeom prst="rect">
            <a:avLst/>
          </a:prstGeom>
          <a:noFill/>
        </p:spPr>
        <p:txBody>
          <a:bodyPr wrap="square" rtlCol="0">
            <a:spAutoFit/>
          </a:bodyPr>
          <a:lstStyle/>
          <a:p>
            <a:pPr algn="ctr"/>
            <a:r>
              <a:rPr lang="en-US" sz="2800" dirty="0">
                <a:solidFill>
                  <a:schemeClr val="tx2"/>
                </a:solidFill>
                <a:latin typeface="+mj-lt"/>
                <a:ea typeface="+mj-ea"/>
                <a:cs typeface="+mj-cs"/>
              </a:rPr>
              <a:t>April 16, 2026</a:t>
            </a:r>
          </a:p>
        </p:txBody>
      </p:sp>
    </p:spTree>
    <p:extLst>
      <p:ext uri="{BB962C8B-B14F-4D97-AF65-F5344CB8AC3E}">
        <p14:creationId xmlns:p14="http://schemas.microsoft.com/office/powerpoint/2010/main" val="583982189"/>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3DC0-5097-1566-9278-260494773568}"/>
              </a:ext>
            </a:extLst>
          </p:cNvPr>
          <p:cNvSpPr>
            <a:spLocks noGrp="1"/>
          </p:cNvSpPr>
          <p:nvPr>
            <p:ph type="title"/>
          </p:nvPr>
        </p:nvSpPr>
        <p:spPr>
          <a:xfrm>
            <a:off x="609600" y="274638"/>
            <a:ext cx="10972800" cy="1096962"/>
          </a:xfrm>
        </p:spPr>
        <p:txBody>
          <a:bodyPr anchor="ctr">
            <a:normAutofit/>
          </a:bodyPr>
          <a:lstStyle/>
          <a:p>
            <a:r>
              <a:rPr lang="en-US"/>
              <a:t>Thank You to Our Affiliate Members</a:t>
            </a:r>
          </a:p>
        </p:txBody>
      </p:sp>
      <p:sp>
        <p:nvSpPr>
          <p:cNvPr id="8" name="Content Placeholder 2">
            <a:extLst>
              <a:ext uri="{FF2B5EF4-FFF2-40B4-BE49-F238E27FC236}">
                <a16:creationId xmlns:a16="http://schemas.microsoft.com/office/drawing/2014/main" id="{026322E0-258F-9CC8-3548-3F22373125EC}"/>
              </a:ext>
            </a:extLst>
          </p:cNvPr>
          <p:cNvSpPr>
            <a:spLocks noGrp="1"/>
          </p:cNvSpPr>
          <p:nvPr>
            <p:ph idx="1"/>
          </p:nvPr>
        </p:nvSpPr>
        <p:spPr>
          <a:xfrm>
            <a:off x="609600" y="1752601"/>
            <a:ext cx="10972800" cy="4373563"/>
          </a:xfrm>
        </p:spPr>
        <p:txBody>
          <a:bodyPr/>
          <a:lstStyle/>
          <a:p>
            <a:endParaRPr lang="en-US"/>
          </a:p>
          <a:p>
            <a:endParaRPr lang="en-US"/>
          </a:p>
          <a:p>
            <a:endParaRPr lang="en-US"/>
          </a:p>
          <a:p>
            <a:pPr marL="0" indent="0">
              <a:buNone/>
            </a:pPr>
            <a:r>
              <a:rPr lang="en-US">
                <a:solidFill>
                  <a:srgbClr val="FF0000"/>
                </a:solidFill>
              </a:rPr>
              <a:t>                                              </a:t>
            </a:r>
          </a:p>
        </p:txBody>
      </p:sp>
      <p:pic>
        <p:nvPicPr>
          <p:cNvPr id="5" name="Picture 4">
            <a:extLst>
              <a:ext uri="{FF2B5EF4-FFF2-40B4-BE49-F238E27FC236}">
                <a16:creationId xmlns:a16="http://schemas.microsoft.com/office/drawing/2014/main" id="{24008F13-1894-8311-B9A1-B25F917C1656}"/>
              </a:ext>
            </a:extLst>
          </p:cNvPr>
          <p:cNvPicPr>
            <a:picLocks noChangeAspect="1"/>
          </p:cNvPicPr>
          <p:nvPr/>
        </p:nvPicPr>
        <p:blipFill>
          <a:blip r:embed="rId2"/>
          <a:stretch>
            <a:fillRect/>
          </a:stretch>
        </p:blipFill>
        <p:spPr>
          <a:xfrm>
            <a:off x="1339969" y="4716432"/>
            <a:ext cx="2995248" cy="994634"/>
          </a:xfrm>
          <a:prstGeom prst="rect">
            <a:avLst/>
          </a:prstGeom>
        </p:spPr>
      </p:pic>
      <p:pic>
        <p:nvPicPr>
          <p:cNvPr id="10" name="Picture 9">
            <a:extLst>
              <a:ext uri="{FF2B5EF4-FFF2-40B4-BE49-F238E27FC236}">
                <a16:creationId xmlns:a16="http://schemas.microsoft.com/office/drawing/2014/main" id="{529B3242-19FD-85E8-A220-9D8506D4C584}"/>
              </a:ext>
            </a:extLst>
          </p:cNvPr>
          <p:cNvPicPr>
            <a:picLocks noChangeAspect="1"/>
          </p:cNvPicPr>
          <p:nvPr/>
        </p:nvPicPr>
        <p:blipFill>
          <a:blip r:embed="rId3"/>
          <a:stretch>
            <a:fillRect/>
          </a:stretch>
        </p:blipFill>
        <p:spPr>
          <a:xfrm>
            <a:off x="772160" y="3283304"/>
            <a:ext cx="4887617" cy="902329"/>
          </a:xfrm>
          <a:prstGeom prst="rect">
            <a:avLst/>
          </a:prstGeom>
        </p:spPr>
      </p:pic>
      <p:pic>
        <p:nvPicPr>
          <p:cNvPr id="12" name="Picture 11">
            <a:extLst>
              <a:ext uri="{FF2B5EF4-FFF2-40B4-BE49-F238E27FC236}">
                <a16:creationId xmlns:a16="http://schemas.microsoft.com/office/drawing/2014/main" id="{C57BD179-2B12-DA20-3C57-0EAD051EAC0F}"/>
              </a:ext>
            </a:extLst>
          </p:cNvPr>
          <p:cNvPicPr>
            <a:picLocks noChangeAspect="1"/>
          </p:cNvPicPr>
          <p:nvPr/>
        </p:nvPicPr>
        <p:blipFill>
          <a:blip r:embed="rId4"/>
          <a:stretch>
            <a:fillRect/>
          </a:stretch>
        </p:blipFill>
        <p:spPr>
          <a:xfrm>
            <a:off x="6571757" y="1424466"/>
            <a:ext cx="3563057" cy="2004534"/>
          </a:xfrm>
          <a:prstGeom prst="rect">
            <a:avLst/>
          </a:prstGeom>
        </p:spPr>
      </p:pic>
      <p:pic>
        <p:nvPicPr>
          <p:cNvPr id="14" name="Picture 13">
            <a:extLst>
              <a:ext uri="{FF2B5EF4-FFF2-40B4-BE49-F238E27FC236}">
                <a16:creationId xmlns:a16="http://schemas.microsoft.com/office/drawing/2014/main" id="{8438864B-5CFB-5309-F004-CD953D23B881}"/>
              </a:ext>
            </a:extLst>
          </p:cNvPr>
          <p:cNvPicPr>
            <a:picLocks noChangeAspect="1"/>
          </p:cNvPicPr>
          <p:nvPr/>
        </p:nvPicPr>
        <p:blipFill>
          <a:blip r:embed="rId5"/>
          <a:stretch>
            <a:fillRect/>
          </a:stretch>
        </p:blipFill>
        <p:spPr>
          <a:xfrm>
            <a:off x="6791212" y="5010562"/>
            <a:ext cx="3525819" cy="548640"/>
          </a:xfrm>
          <a:prstGeom prst="rect">
            <a:avLst/>
          </a:prstGeom>
        </p:spPr>
      </p:pic>
      <p:pic>
        <p:nvPicPr>
          <p:cNvPr id="7" name="Picture 6">
            <a:extLst>
              <a:ext uri="{FF2B5EF4-FFF2-40B4-BE49-F238E27FC236}">
                <a16:creationId xmlns:a16="http://schemas.microsoft.com/office/drawing/2014/main" id="{B1BB0073-C293-5F64-1FDE-BB27F1AB9688}"/>
              </a:ext>
            </a:extLst>
          </p:cNvPr>
          <p:cNvPicPr>
            <a:picLocks noChangeAspect="1"/>
          </p:cNvPicPr>
          <p:nvPr/>
        </p:nvPicPr>
        <p:blipFill>
          <a:blip r:embed="rId6"/>
          <a:stretch>
            <a:fillRect/>
          </a:stretch>
        </p:blipFill>
        <p:spPr>
          <a:xfrm>
            <a:off x="899185" y="1752601"/>
            <a:ext cx="3825299" cy="1280160"/>
          </a:xfrm>
          <a:prstGeom prst="rect">
            <a:avLst/>
          </a:prstGeom>
        </p:spPr>
      </p:pic>
      <p:pic>
        <p:nvPicPr>
          <p:cNvPr id="6" name="Picture 5" descr="A close up of a logo&#10;&#10;AI-generated content may be incorrect.">
            <a:extLst>
              <a:ext uri="{FF2B5EF4-FFF2-40B4-BE49-F238E27FC236}">
                <a16:creationId xmlns:a16="http://schemas.microsoft.com/office/drawing/2014/main" id="{C729660F-3C64-09A8-D0EB-0D7270482046}"/>
              </a:ext>
            </a:extLst>
          </p:cNvPr>
          <p:cNvPicPr>
            <a:picLocks noChangeAspect="1"/>
          </p:cNvPicPr>
          <p:nvPr/>
        </p:nvPicPr>
        <p:blipFill>
          <a:blip r:embed="rId7"/>
          <a:stretch>
            <a:fillRect/>
          </a:stretch>
        </p:blipFill>
        <p:spPr>
          <a:xfrm>
            <a:off x="7124323" y="3336392"/>
            <a:ext cx="3323772" cy="1107208"/>
          </a:xfrm>
          <a:prstGeom prst="rect">
            <a:avLst/>
          </a:prstGeom>
        </p:spPr>
      </p:pic>
    </p:spTree>
    <p:extLst>
      <p:ext uri="{BB962C8B-B14F-4D97-AF65-F5344CB8AC3E}">
        <p14:creationId xmlns:p14="http://schemas.microsoft.com/office/powerpoint/2010/main" val="490181060"/>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t>BHCG Mission Statement</a:t>
            </a:r>
          </a:p>
        </p:txBody>
      </p:sp>
      <p:sp>
        <p:nvSpPr>
          <p:cNvPr id="16387" name="Content Placeholder 2"/>
          <p:cNvSpPr>
            <a:spLocks noGrp="1"/>
          </p:cNvSpPr>
          <p:nvPr>
            <p:ph idx="1"/>
          </p:nvPr>
        </p:nvSpPr>
        <p:spPr>
          <a:xfrm>
            <a:off x="1535611" y="2266646"/>
            <a:ext cx="9730377" cy="4181251"/>
          </a:xfrm>
        </p:spPr>
        <p:txBody>
          <a:bodyPr/>
          <a:lstStyle/>
          <a:p>
            <a:pPr marL="0" indent="0">
              <a:buNone/>
            </a:pPr>
            <a:r>
              <a:rPr lang="en-US" sz="3200" i="1">
                <a:solidFill>
                  <a:schemeClr val="tx2"/>
                </a:solidFill>
              </a:rPr>
              <a:t>The Business Health Care Group leverages member employer purchasing power and knowledge to lead change. We create value through innovative shared strategies to improve health care quality and cost efficiency for employers, employees and the community. </a:t>
            </a:r>
          </a:p>
        </p:txBody>
      </p:sp>
    </p:spTree>
    <p:extLst>
      <p:ext uri="{BB962C8B-B14F-4D97-AF65-F5344CB8AC3E}">
        <p14:creationId xmlns:p14="http://schemas.microsoft.com/office/powerpoint/2010/main" val="662821668"/>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C2499-6A22-E8D9-034A-6A25A3A2A5E2}"/>
              </a:ext>
            </a:extLst>
          </p:cNvPr>
          <p:cNvSpPr>
            <a:spLocks noGrp="1"/>
          </p:cNvSpPr>
          <p:nvPr>
            <p:ph type="title"/>
          </p:nvPr>
        </p:nvSpPr>
        <p:spPr/>
        <p:txBody>
          <a:bodyPr/>
          <a:lstStyle/>
          <a:p>
            <a:r>
              <a:rPr lang="en-US"/>
              <a:t>BHCG Member Employers</a:t>
            </a:r>
          </a:p>
        </p:txBody>
      </p:sp>
      <p:sp>
        <p:nvSpPr>
          <p:cNvPr id="3" name="Content Placeholder 2">
            <a:extLst>
              <a:ext uri="{FF2B5EF4-FFF2-40B4-BE49-F238E27FC236}">
                <a16:creationId xmlns:a16="http://schemas.microsoft.com/office/drawing/2014/main" id="{281CB0C6-D444-4E3F-6067-8424084CD490}"/>
              </a:ext>
            </a:extLst>
          </p:cNvPr>
          <p:cNvSpPr>
            <a:spLocks noGrp="1"/>
          </p:cNvSpPr>
          <p:nvPr>
            <p:ph idx="1"/>
          </p:nvPr>
        </p:nvSpPr>
        <p:spPr>
          <a:xfrm>
            <a:off x="609600" y="1907628"/>
            <a:ext cx="10972800" cy="3720662"/>
          </a:xfrm>
        </p:spPr>
        <p:txBody>
          <a:bodyPr numCol="2">
            <a:noAutofit/>
          </a:bodyPr>
          <a:lstStyle/>
          <a:p>
            <a:r>
              <a:rPr lang="en-US" sz="2000" dirty="0"/>
              <a:t>All City Towing, LLC</a:t>
            </a:r>
          </a:p>
          <a:p>
            <a:r>
              <a:rPr lang="en-US" sz="2000" dirty="0"/>
              <a:t>Allied Plastics Co., Inc.</a:t>
            </a:r>
          </a:p>
          <a:p>
            <a:r>
              <a:rPr lang="en-US" sz="2000" dirty="0"/>
              <a:t>American Bolt Corporation</a:t>
            </a:r>
          </a:p>
          <a:p>
            <a:r>
              <a:rPr lang="en-US" sz="2000" dirty="0"/>
              <a:t>American Roller Co.</a:t>
            </a:r>
          </a:p>
          <a:p>
            <a:r>
              <a:rPr lang="en-US" sz="2000" dirty="0"/>
              <a:t>American Transmission Co.</a:t>
            </a:r>
          </a:p>
          <a:p>
            <a:r>
              <a:rPr lang="en-US" sz="2000" dirty="0"/>
              <a:t>A. O. Smith Corporation</a:t>
            </a:r>
          </a:p>
          <a:p>
            <a:r>
              <a:rPr lang="en-US" sz="2000" dirty="0"/>
              <a:t>Badger Color Concentrates, Inc.</a:t>
            </a:r>
          </a:p>
          <a:p>
            <a:r>
              <a:rPr lang="en-US" sz="2000" dirty="0"/>
              <a:t>Baird</a:t>
            </a:r>
          </a:p>
          <a:p>
            <a:r>
              <a:rPr lang="en-US" sz="2000" dirty="0"/>
              <a:t>Bay-San</a:t>
            </a:r>
          </a:p>
          <a:p>
            <a:r>
              <a:rPr lang="en-US" sz="2000" dirty="0"/>
              <a:t>Bemis Manufacturing Company</a:t>
            </a:r>
          </a:p>
          <a:p>
            <a:r>
              <a:rPr lang="en-US" sz="2000" dirty="0"/>
              <a:t>The Boucher Group, Inc.</a:t>
            </a:r>
          </a:p>
          <a:p>
            <a:r>
              <a:rPr lang="en-US" sz="2000" dirty="0"/>
              <a:t>Charter Manufacturing Company, Inc.</a:t>
            </a:r>
          </a:p>
          <a:p>
            <a:r>
              <a:rPr lang="en-US" sz="2000" dirty="0"/>
              <a:t>CH Coakley</a:t>
            </a:r>
          </a:p>
          <a:p>
            <a:r>
              <a:rPr lang="en-US" sz="2000" dirty="0" err="1"/>
              <a:t>Chortek</a:t>
            </a:r>
            <a:r>
              <a:rPr lang="en-US" sz="2000" dirty="0"/>
              <a:t>, LLP</a:t>
            </a:r>
          </a:p>
          <a:p>
            <a:r>
              <a:rPr lang="en-US" sz="2000" dirty="0"/>
              <a:t>City of Racine</a:t>
            </a:r>
          </a:p>
          <a:p>
            <a:r>
              <a:rPr lang="en-US" sz="2000" dirty="0"/>
              <a:t>City of Waukesha</a:t>
            </a:r>
          </a:p>
          <a:p>
            <a:r>
              <a:rPr lang="en-US" sz="2000" dirty="0"/>
              <a:t>Direct Supply, Inc.</a:t>
            </a:r>
          </a:p>
          <a:p>
            <a:r>
              <a:rPr lang="en-US" sz="2000" dirty="0" err="1"/>
              <a:t>DreamPak</a:t>
            </a:r>
            <a:r>
              <a:rPr lang="en-US" sz="2000" dirty="0"/>
              <a:t>, LLC</a:t>
            </a:r>
          </a:p>
          <a:p>
            <a:r>
              <a:rPr lang="en-US" sz="2000" dirty="0"/>
              <a:t>Edge Electric of Wisconsin</a:t>
            </a:r>
          </a:p>
        </p:txBody>
      </p:sp>
    </p:spTree>
    <p:extLst>
      <p:ext uri="{BB962C8B-B14F-4D97-AF65-F5344CB8AC3E}">
        <p14:creationId xmlns:p14="http://schemas.microsoft.com/office/powerpoint/2010/main" val="3313373240"/>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ACF0E-F805-DF00-D5F1-52506567185E}"/>
              </a:ext>
            </a:extLst>
          </p:cNvPr>
          <p:cNvSpPr>
            <a:spLocks noGrp="1"/>
          </p:cNvSpPr>
          <p:nvPr>
            <p:ph type="title"/>
          </p:nvPr>
        </p:nvSpPr>
        <p:spPr/>
        <p:txBody>
          <a:bodyPr/>
          <a:lstStyle/>
          <a:p>
            <a:r>
              <a:rPr lang="en-US"/>
              <a:t>BHCG Member Employers</a:t>
            </a:r>
          </a:p>
        </p:txBody>
      </p:sp>
      <p:sp>
        <p:nvSpPr>
          <p:cNvPr id="3" name="Content Placeholder 2">
            <a:extLst>
              <a:ext uri="{FF2B5EF4-FFF2-40B4-BE49-F238E27FC236}">
                <a16:creationId xmlns:a16="http://schemas.microsoft.com/office/drawing/2014/main" id="{230C8E39-2F05-1171-5909-2EED69C79436}"/>
              </a:ext>
            </a:extLst>
          </p:cNvPr>
          <p:cNvSpPr>
            <a:spLocks noGrp="1"/>
          </p:cNvSpPr>
          <p:nvPr>
            <p:ph idx="1"/>
          </p:nvPr>
        </p:nvSpPr>
        <p:spPr>
          <a:xfrm>
            <a:off x="609600" y="1813034"/>
            <a:ext cx="10972800" cy="4313130"/>
          </a:xfrm>
        </p:spPr>
        <p:txBody>
          <a:bodyPr numCol="2">
            <a:normAutofit fontScale="25000" lnSpcReduction="20000"/>
          </a:bodyPr>
          <a:lstStyle/>
          <a:p>
            <a:pPr>
              <a:lnSpc>
                <a:spcPct val="120000"/>
              </a:lnSpc>
            </a:pPr>
            <a:r>
              <a:rPr lang="en-US" sz="8000" err="1"/>
              <a:t>Energenecs</a:t>
            </a:r>
            <a:r>
              <a:rPr lang="en-US" sz="8000"/>
              <a:t>, Inc.</a:t>
            </a:r>
          </a:p>
          <a:p>
            <a:pPr>
              <a:lnSpc>
                <a:spcPct val="120000"/>
              </a:lnSpc>
            </a:pPr>
            <a:r>
              <a:rPr lang="en-US" sz="8000"/>
              <a:t>FAIT Distribution</a:t>
            </a:r>
          </a:p>
          <a:p>
            <a:pPr>
              <a:lnSpc>
                <a:spcPct val="120000"/>
              </a:lnSpc>
            </a:pPr>
            <a:r>
              <a:rPr lang="en-US" sz="8000"/>
              <a:t>GE HealthCare</a:t>
            </a:r>
          </a:p>
          <a:p>
            <a:pPr>
              <a:lnSpc>
                <a:spcPct val="120000"/>
              </a:lnSpc>
            </a:pPr>
            <a:r>
              <a:rPr lang="en-US" sz="8000"/>
              <a:t>Guardian Life Insurance Company of America</a:t>
            </a:r>
          </a:p>
          <a:p>
            <a:pPr>
              <a:lnSpc>
                <a:spcPct val="120000"/>
              </a:lnSpc>
            </a:pPr>
            <a:r>
              <a:rPr lang="en-US" sz="8000"/>
              <a:t>Hein Electric Supply Company</a:t>
            </a:r>
          </a:p>
          <a:p>
            <a:pPr>
              <a:lnSpc>
                <a:spcPct val="120000"/>
              </a:lnSpc>
            </a:pPr>
            <a:r>
              <a:rPr lang="en-US" sz="8000"/>
              <a:t>Heiser Automotive Group</a:t>
            </a:r>
          </a:p>
          <a:p>
            <a:pPr>
              <a:lnSpc>
                <a:spcPct val="120000"/>
              </a:lnSpc>
            </a:pPr>
            <a:r>
              <a:rPr lang="en-US" sz="8000"/>
              <a:t>Holz Motors, Inc.</a:t>
            </a:r>
          </a:p>
          <a:p>
            <a:pPr>
              <a:lnSpc>
                <a:spcPct val="120000"/>
              </a:lnSpc>
            </a:pPr>
            <a:r>
              <a:rPr lang="en-US" sz="8000"/>
              <a:t>Kewaunee County Wisconsin</a:t>
            </a:r>
          </a:p>
          <a:p>
            <a:pPr>
              <a:lnSpc>
                <a:spcPct val="120000"/>
              </a:lnSpc>
            </a:pPr>
            <a:r>
              <a:rPr lang="en-US" sz="8000"/>
              <a:t>Kohler Co., Inc.</a:t>
            </a:r>
          </a:p>
          <a:p>
            <a:pPr>
              <a:lnSpc>
                <a:spcPct val="120000"/>
              </a:lnSpc>
            </a:pPr>
            <a:r>
              <a:rPr lang="en-US" sz="8000"/>
              <a:t>Kohl’s, Inc.</a:t>
            </a:r>
          </a:p>
          <a:p>
            <a:pPr marL="0" indent="0">
              <a:lnSpc>
                <a:spcPct val="120000"/>
              </a:lnSpc>
              <a:buNone/>
            </a:pPr>
            <a:endParaRPr lang="en-US" sz="8000"/>
          </a:p>
          <a:p>
            <a:pPr marL="0" indent="0">
              <a:lnSpc>
                <a:spcPct val="120000"/>
              </a:lnSpc>
              <a:buNone/>
            </a:pPr>
            <a:endParaRPr lang="en-US" sz="8000"/>
          </a:p>
          <a:p>
            <a:pPr marL="0" indent="0">
              <a:lnSpc>
                <a:spcPct val="120000"/>
              </a:lnSpc>
              <a:buNone/>
            </a:pPr>
            <a:endParaRPr lang="en-US" sz="8000"/>
          </a:p>
          <a:p>
            <a:pPr marL="0" indent="0">
              <a:lnSpc>
                <a:spcPct val="120000"/>
              </a:lnSpc>
              <a:buNone/>
            </a:pPr>
            <a:endParaRPr lang="en-US" sz="8000"/>
          </a:p>
          <a:p>
            <a:pPr>
              <a:lnSpc>
                <a:spcPct val="120000"/>
              </a:lnSpc>
            </a:pPr>
            <a:r>
              <a:rPr lang="en-US" sz="8000"/>
              <a:t>Lake Country School District</a:t>
            </a:r>
          </a:p>
          <a:p>
            <a:pPr>
              <a:lnSpc>
                <a:spcPct val="120000"/>
              </a:lnSpc>
            </a:pPr>
            <a:r>
              <a:rPr lang="en-US" sz="8000" err="1"/>
              <a:t>LiveWire</a:t>
            </a:r>
            <a:endParaRPr lang="en-US" sz="8000"/>
          </a:p>
          <a:p>
            <a:pPr>
              <a:lnSpc>
                <a:spcPct val="120000"/>
              </a:lnSpc>
            </a:pPr>
            <a:r>
              <a:rPr lang="en-US" sz="8000"/>
              <a:t>MCR Services, LLC</a:t>
            </a:r>
          </a:p>
          <a:p>
            <a:pPr>
              <a:lnSpc>
                <a:spcPct val="120000"/>
              </a:lnSpc>
            </a:pPr>
            <a:r>
              <a:rPr lang="en-US" sz="8000"/>
              <a:t>Merton Community School District</a:t>
            </a:r>
          </a:p>
          <a:p>
            <a:pPr>
              <a:lnSpc>
                <a:spcPct val="120000"/>
              </a:lnSpc>
            </a:pPr>
            <a:r>
              <a:rPr lang="en-US" sz="8000"/>
              <a:t>Milwaukee Art Museum</a:t>
            </a:r>
          </a:p>
          <a:p>
            <a:pPr>
              <a:lnSpc>
                <a:spcPct val="120000"/>
              </a:lnSpc>
            </a:pPr>
            <a:r>
              <a:rPr lang="en-US" sz="8000"/>
              <a:t>Mortgage Guaranty Insurance Corporation</a:t>
            </a:r>
          </a:p>
          <a:p>
            <a:pPr>
              <a:lnSpc>
                <a:spcPct val="120000"/>
              </a:lnSpc>
            </a:pPr>
            <a:r>
              <a:rPr lang="en-US" sz="8000"/>
              <a:t>Northland Electrical Services, LLC</a:t>
            </a:r>
          </a:p>
          <a:p>
            <a:pPr>
              <a:lnSpc>
                <a:spcPct val="120000"/>
              </a:lnSpc>
            </a:pPr>
            <a:r>
              <a:rPr lang="en-US" sz="8000"/>
              <a:t>Northwestern Mutual</a:t>
            </a:r>
          </a:p>
          <a:p>
            <a:pPr>
              <a:lnSpc>
                <a:spcPct val="120000"/>
              </a:lnSpc>
            </a:pPr>
            <a:r>
              <a:rPr lang="en-US" sz="8000"/>
              <a:t>O&amp;H Danish Bakery</a:t>
            </a:r>
          </a:p>
          <a:p>
            <a:pPr marL="0" indent="0">
              <a:lnSpc>
                <a:spcPct val="120000"/>
              </a:lnSpc>
              <a:buNone/>
            </a:pPr>
            <a:endParaRPr lang="en-US" sz="8000"/>
          </a:p>
          <a:p>
            <a:pPr marL="0" indent="0">
              <a:lnSpc>
                <a:spcPct val="120000"/>
              </a:lnSpc>
              <a:buNone/>
            </a:pPr>
            <a:endParaRPr lang="en-US" sz="8000"/>
          </a:p>
          <a:p>
            <a:endParaRPr lang="en-US" sz="8000"/>
          </a:p>
          <a:p>
            <a:endParaRPr lang="en-US" sz="8000"/>
          </a:p>
          <a:p>
            <a:pPr marL="0" indent="0">
              <a:buNone/>
            </a:pPr>
            <a:endParaRPr lang="en-US"/>
          </a:p>
        </p:txBody>
      </p:sp>
    </p:spTree>
    <p:extLst>
      <p:ext uri="{BB962C8B-B14F-4D97-AF65-F5344CB8AC3E}">
        <p14:creationId xmlns:p14="http://schemas.microsoft.com/office/powerpoint/2010/main" val="637917201"/>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2B07D-A04F-FB33-9811-34E70802F733}"/>
              </a:ext>
            </a:extLst>
          </p:cNvPr>
          <p:cNvSpPr>
            <a:spLocks noGrp="1"/>
          </p:cNvSpPr>
          <p:nvPr>
            <p:ph type="title"/>
          </p:nvPr>
        </p:nvSpPr>
        <p:spPr/>
        <p:txBody>
          <a:bodyPr/>
          <a:lstStyle/>
          <a:p>
            <a:r>
              <a:rPr lang="en-US"/>
              <a:t>BHCG Member Employers</a:t>
            </a:r>
          </a:p>
        </p:txBody>
      </p:sp>
      <p:sp>
        <p:nvSpPr>
          <p:cNvPr id="3" name="Content Placeholder 2">
            <a:extLst>
              <a:ext uri="{FF2B5EF4-FFF2-40B4-BE49-F238E27FC236}">
                <a16:creationId xmlns:a16="http://schemas.microsoft.com/office/drawing/2014/main" id="{E9B8F5BC-B0E7-7E24-748D-D9FD4C662D5E}"/>
              </a:ext>
            </a:extLst>
          </p:cNvPr>
          <p:cNvSpPr>
            <a:spLocks noGrp="1"/>
          </p:cNvSpPr>
          <p:nvPr>
            <p:ph idx="1"/>
          </p:nvPr>
        </p:nvSpPr>
        <p:spPr>
          <a:xfrm>
            <a:off x="609600" y="1828800"/>
            <a:ext cx="10972800" cy="4297364"/>
          </a:xfrm>
        </p:spPr>
        <p:txBody>
          <a:bodyPr numCol="2">
            <a:normAutofit fontScale="25000" lnSpcReduction="20000"/>
          </a:bodyPr>
          <a:lstStyle/>
          <a:p>
            <a:pPr>
              <a:lnSpc>
                <a:spcPct val="120000"/>
              </a:lnSpc>
            </a:pPr>
            <a:r>
              <a:rPr lang="en-US" sz="8000"/>
              <a:t>Olympus Group</a:t>
            </a:r>
          </a:p>
          <a:p>
            <a:pPr>
              <a:lnSpc>
                <a:spcPct val="120000"/>
              </a:lnSpc>
            </a:pPr>
            <a:r>
              <a:rPr lang="en-US" sz="8000" err="1"/>
              <a:t>Pflow</a:t>
            </a:r>
            <a:r>
              <a:rPr lang="en-US" sz="8000"/>
              <a:t> Industries, Inc.</a:t>
            </a:r>
          </a:p>
          <a:p>
            <a:pPr>
              <a:lnSpc>
                <a:spcPct val="120000"/>
              </a:lnSpc>
            </a:pPr>
            <a:r>
              <a:rPr lang="en-US" sz="8000"/>
              <a:t>Plymouth School District</a:t>
            </a:r>
          </a:p>
          <a:p>
            <a:pPr>
              <a:lnSpc>
                <a:spcPct val="120000"/>
              </a:lnSpc>
            </a:pPr>
            <a:r>
              <a:rPr lang="en-US" sz="8000"/>
              <a:t>ProMach</a:t>
            </a:r>
          </a:p>
          <a:p>
            <a:pPr>
              <a:lnSpc>
                <a:spcPct val="120000"/>
              </a:lnSpc>
            </a:pPr>
            <a:r>
              <a:rPr lang="en-US" sz="8000"/>
              <a:t>Quick Cable Corporation</a:t>
            </a:r>
          </a:p>
          <a:p>
            <a:pPr>
              <a:lnSpc>
                <a:spcPct val="120000"/>
              </a:lnSpc>
            </a:pPr>
            <a:r>
              <a:rPr lang="en-US" sz="8000"/>
              <a:t>Richmond School District</a:t>
            </a:r>
          </a:p>
          <a:p>
            <a:pPr>
              <a:lnSpc>
                <a:spcPct val="120000"/>
              </a:lnSpc>
            </a:pPr>
            <a:r>
              <a:rPr lang="en-US" sz="8000"/>
              <a:t>River Run</a:t>
            </a:r>
          </a:p>
          <a:p>
            <a:pPr>
              <a:lnSpc>
                <a:spcPct val="120000"/>
              </a:lnSpc>
            </a:pPr>
            <a:r>
              <a:rPr lang="en-US" sz="8000"/>
              <a:t>Rockwell Automation, Inc.</a:t>
            </a:r>
            <a:endParaRPr lang="en-US" sz="7200"/>
          </a:p>
          <a:p>
            <a:pPr>
              <a:lnSpc>
                <a:spcPct val="120000"/>
              </a:lnSpc>
            </a:pPr>
            <a:r>
              <a:rPr lang="en-US" sz="8000"/>
              <a:t>School District of New Berlin</a:t>
            </a:r>
          </a:p>
          <a:p>
            <a:pPr>
              <a:lnSpc>
                <a:spcPct val="120000"/>
              </a:lnSpc>
            </a:pPr>
            <a:r>
              <a:rPr lang="en-US" sz="8000"/>
              <a:t>School District of Sheboygan Falls</a:t>
            </a:r>
          </a:p>
          <a:p>
            <a:pPr>
              <a:lnSpc>
                <a:spcPct val="120000"/>
              </a:lnSpc>
            </a:pPr>
            <a:r>
              <a:rPr lang="en-US" sz="8000"/>
              <a:t>Sprecher Brewing Company</a:t>
            </a:r>
          </a:p>
          <a:p>
            <a:pPr>
              <a:lnSpc>
                <a:spcPct val="120000"/>
              </a:lnSpc>
            </a:pPr>
            <a:r>
              <a:rPr lang="en-US" sz="8000"/>
              <a:t>Stein Garden Centers, Inc.</a:t>
            </a:r>
          </a:p>
          <a:p>
            <a:pPr>
              <a:lnSpc>
                <a:spcPct val="120000"/>
              </a:lnSpc>
            </a:pPr>
            <a:r>
              <a:rPr lang="en-US" sz="8000"/>
              <a:t>Stone Bank School District</a:t>
            </a:r>
          </a:p>
          <a:p>
            <a:pPr>
              <a:lnSpc>
                <a:spcPct val="120000"/>
              </a:lnSpc>
            </a:pPr>
            <a:r>
              <a:rPr lang="en-US" sz="8000"/>
              <a:t>Swallow School District</a:t>
            </a:r>
          </a:p>
          <a:p>
            <a:pPr>
              <a:lnSpc>
                <a:spcPct val="120000"/>
              </a:lnSpc>
            </a:pPr>
            <a:r>
              <a:rPr lang="en-US" sz="8000"/>
              <a:t>ThermTech, Inc.</a:t>
            </a:r>
          </a:p>
          <a:p>
            <a:pPr>
              <a:lnSpc>
                <a:spcPct val="120000"/>
              </a:lnSpc>
            </a:pPr>
            <a:r>
              <a:rPr lang="en-US" sz="8000"/>
              <a:t>Unit Drop Forge, Inc.</a:t>
            </a:r>
          </a:p>
          <a:p>
            <a:pPr>
              <a:lnSpc>
                <a:spcPct val="120000"/>
              </a:lnSpc>
            </a:pPr>
            <a:r>
              <a:rPr lang="en-US" sz="8000"/>
              <a:t>Uptown Motors</a:t>
            </a:r>
          </a:p>
          <a:p>
            <a:pPr>
              <a:lnSpc>
                <a:spcPct val="120000"/>
              </a:lnSpc>
            </a:pPr>
            <a:r>
              <a:rPr lang="en-US" sz="8000" err="1"/>
              <a:t>Vonco</a:t>
            </a:r>
            <a:r>
              <a:rPr lang="en-US" sz="8000"/>
              <a:t> Products, LLC</a:t>
            </a:r>
          </a:p>
          <a:p>
            <a:pPr>
              <a:lnSpc>
                <a:spcPct val="120000"/>
              </a:lnSpc>
            </a:pPr>
            <a:r>
              <a:rPr lang="en-US" sz="8000"/>
              <a:t>Waterford Graded School District</a:t>
            </a:r>
          </a:p>
          <a:p>
            <a:pPr>
              <a:lnSpc>
                <a:spcPct val="120000"/>
              </a:lnSpc>
            </a:pPr>
            <a:r>
              <a:rPr lang="en-US" sz="8000"/>
              <a:t>Wellness Council of Wisconsin</a:t>
            </a:r>
          </a:p>
          <a:p>
            <a:pPr>
              <a:lnSpc>
                <a:spcPct val="120000"/>
              </a:lnSpc>
            </a:pPr>
            <a:r>
              <a:rPr lang="en-US" sz="8000"/>
              <a:t>Whirlpool</a:t>
            </a:r>
          </a:p>
          <a:p>
            <a:endParaRPr lang="en-US"/>
          </a:p>
        </p:txBody>
      </p:sp>
    </p:spTree>
    <p:extLst>
      <p:ext uri="{BB962C8B-B14F-4D97-AF65-F5344CB8AC3E}">
        <p14:creationId xmlns:p14="http://schemas.microsoft.com/office/powerpoint/2010/main" val="2610335166"/>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t>The Power of Alliance</a:t>
            </a:r>
          </a:p>
        </p:txBody>
      </p:sp>
      <p:sp>
        <p:nvSpPr>
          <p:cNvPr id="16387" name="Content Placeholder 2"/>
          <p:cNvSpPr>
            <a:spLocks noGrp="1"/>
          </p:cNvSpPr>
          <p:nvPr>
            <p:ph idx="4294967295"/>
          </p:nvPr>
        </p:nvSpPr>
        <p:spPr>
          <a:xfrm>
            <a:off x="884894" y="2068305"/>
            <a:ext cx="8274872" cy="4071938"/>
          </a:xfrm>
        </p:spPr>
        <p:txBody>
          <a:bodyPr/>
          <a:lstStyle/>
          <a:p>
            <a:pPr marL="177796" indent="-177796" algn="ctr">
              <a:buNone/>
            </a:pPr>
            <a:r>
              <a:rPr lang="en-US" sz="2800" i="1">
                <a:solidFill>
                  <a:schemeClr val="tx2"/>
                </a:solidFill>
              </a:rPr>
              <a:t>“ Health care is critical to all aspects of an employer’s business and strategic direction. The value of employers collaborating to effect positive change in this vital area cannot be overstated.</a:t>
            </a:r>
            <a:r>
              <a:rPr lang="en-US" altLang="en-US" sz="2800" i="1">
                <a:solidFill>
                  <a:schemeClr val="tx2"/>
                </a:solidFill>
              </a:rPr>
              <a:t>”</a:t>
            </a:r>
          </a:p>
          <a:p>
            <a:pPr marL="1198533" indent="-455602" algn="ctr">
              <a:spcBef>
                <a:spcPts val="0"/>
              </a:spcBef>
              <a:spcAft>
                <a:spcPts val="0"/>
              </a:spcAft>
              <a:buNone/>
              <a:tabLst>
                <a:tab pos="1371566" algn="l"/>
              </a:tabLst>
            </a:pPr>
            <a:r>
              <a:rPr lang="en-US">
                <a:solidFill>
                  <a:schemeClr val="tx2"/>
                </a:solidFill>
              </a:rPr>
              <a:t>	</a:t>
            </a:r>
          </a:p>
          <a:p>
            <a:pPr marL="1255713" indent="-230188" algn="ctr">
              <a:spcBef>
                <a:spcPts val="0"/>
              </a:spcBef>
              <a:spcAft>
                <a:spcPts val="0"/>
              </a:spcAft>
              <a:buNone/>
              <a:tabLst>
                <a:tab pos="1376363" algn="l"/>
              </a:tabLst>
            </a:pPr>
            <a:r>
              <a:rPr lang="en-US">
                <a:solidFill>
                  <a:schemeClr val="tx2"/>
                </a:solidFill>
              </a:rPr>
              <a:t>–</a:t>
            </a:r>
            <a:r>
              <a:rPr lang="en-US" b="1">
                <a:solidFill>
                  <a:schemeClr val="tx2"/>
                </a:solidFill>
              </a:rPr>
              <a:t> 	Dan Cahalane</a:t>
            </a:r>
            <a:endParaRPr lang="en-US">
              <a:solidFill>
                <a:schemeClr val="tx2"/>
              </a:solidFill>
            </a:endParaRPr>
          </a:p>
          <a:p>
            <a:pPr marL="1255713" indent="-230188" algn="ctr">
              <a:spcBef>
                <a:spcPts val="0"/>
              </a:spcBef>
              <a:spcAft>
                <a:spcPts val="0"/>
              </a:spcAft>
              <a:buNone/>
              <a:tabLst>
                <a:tab pos="1376363" algn="l"/>
              </a:tabLst>
            </a:pPr>
            <a:r>
              <a:rPr lang="en-US" i="1">
                <a:solidFill>
                  <a:schemeClr val="tx2"/>
                </a:solidFill>
              </a:rPr>
              <a:t>   President &amp; CEO, American Roller Company</a:t>
            </a:r>
            <a:endParaRPr lang="en-US" sz="3200">
              <a:solidFill>
                <a:schemeClr val="tx2"/>
              </a:solidFill>
            </a:endParaRPr>
          </a:p>
        </p:txBody>
      </p:sp>
    </p:spTree>
    <p:extLst>
      <p:ext uri="{BB962C8B-B14F-4D97-AF65-F5344CB8AC3E}">
        <p14:creationId xmlns:p14="http://schemas.microsoft.com/office/powerpoint/2010/main" val="4172697673"/>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89F0E-433E-4C84-9B5D-4C6CAB1CD68F}"/>
              </a:ext>
            </a:extLst>
          </p:cNvPr>
          <p:cNvSpPr>
            <a:spLocks noGrp="1"/>
          </p:cNvSpPr>
          <p:nvPr>
            <p:ph type="title"/>
          </p:nvPr>
        </p:nvSpPr>
        <p:spPr>
          <a:xfrm>
            <a:off x="5530370" y="1841840"/>
            <a:ext cx="5327507" cy="3174320"/>
          </a:xfrm>
        </p:spPr>
        <p:txBody>
          <a:bodyPr/>
          <a:lstStyle/>
          <a:p>
            <a:r>
              <a:rPr lang="en-US" sz="2800" b="1" i="1"/>
              <a:t>A business community collaboration working toward a better, more sustainable health care system!</a:t>
            </a:r>
            <a:br>
              <a:rPr lang="en-US" sz="2800" b="1" i="1"/>
            </a:br>
            <a:endParaRPr lang="en-US" sz="3600">
              <a:solidFill>
                <a:schemeClr val="tx2"/>
              </a:solidFill>
            </a:endParaRPr>
          </a:p>
        </p:txBody>
      </p:sp>
      <p:sp>
        <p:nvSpPr>
          <p:cNvPr id="3" name="Text Placeholder 2">
            <a:extLst>
              <a:ext uri="{FF2B5EF4-FFF2-40B4-BE49-F238E27FC236}">
                <a16:creationId xmlns:a16="http://schemas.microsoft.com/office/drawing/2014/main" id="{ED15C5AE-B7D7-4CAB-B1FD-D2CFD64DFDAD}"/>
              </a:ext>
            </a:extLst>
          </p:cNvPr>
          <p:cNvSpPr>
            <a:spLocks noGrp="1"/>
          </p:cNvSpPr>
          <p:nvPr>
            <p:ph type="body" idx="1"/>
          </p:nvPr>
        </p:nvSpPr>
        <p:spPr>
          <a:xfrm>
            <a:off x="5530370" y="1086450"/>
            <a:ext cx="5660145" cy="1095555"/>
          </a:xfrm>
        </p:spPr>
        <p:txBody>
          <a:bodyPr/>
          <a:lstStyle/>
          <a:p>
            <a:r>
              <a:rPr lang="en-US" sz="4000" b="1"/>
              <a:t>Join us!</a:t>
            </a:r>
          </a:p>
        </p:txBody>
      </p:sp>
    </p:spTree>
    <p:extLst>
      <p:ext uri="{BB962C8B-B14F-4D97-AF65-F5344CB8AC3E}">
        <p14:creationId xmlns:p14="http://schemas.microsoft.com/office/powerpoint/2010/main" val="3287873729"/>
      </p:ext>
    </p:extLst>
  </p:cSld>
  <p:clrMapOvr>
    <a:masterClrMapping/>
  </p:clrMapOvr>
  <mc:AlternateContent xmlns:mc="http://schemas.openxmlformats.org/markup-compatibility/2006" xmlns:p14="http://schemas.microsoft.com/office/powerpoint/2010/main">
    <mc:Choice Requires="p14">
      <p:transition p14:dur="250" advClick="0" advTm="8000">
        <p:fade/>
      </p:transition>
    </mc:Choice>
    <mc:Fallback xmlns="">
      <p:transition advClick="0" advTm="8000">
        <p:fade/>
      </p:transition>
    </mc:Fallback>
  </mc:AlternateContent>
</p:sld>
</file>

<file path=ppt/theme/theme1.xml><?xml version="1.0" encoding="utf-8"?>
<a:theme xmlns:a="http://schemas.openxmlformats.org/drawingml/2006/main" name="BHCG">
  <a:themeElements>
    <a:clrScheme name="BHCG 2017">
      <a:dk1>
        <a:sysClr val="windowText" lastClr="000000"/>
      </a:dk1>
      <a:lt1>
        <a:sysClr val="window" lastClr="FFFFFF"/>
      </a:lt1>
      <a:dk2>
        <a:srgbClr val="212C65"/>
      </a:dk2>
      <a:lt2>
        <a:srgbClr val="EB9322"/>
      </a:lt2>
      <a:accent1>
        <a:srgbClr val="9BBB59"/>
      </a:accent1>
      <a:accent2>
        <a:srgbClr val="6E925E"/>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C2782994758A41881D199C33F8DFBF" ma:contentTypeVersion="18" ma:contentTypeDescription="Create a new document." ma:contentTypeScope="" ma:versionID="04d2ff7be847a75847119474f4852d58">
  <xsd:schema xmlns:xsd="http://www.w3.org/2001/XMLSchema" xmlns:xs="http://www.w3.org/2001/XMLSchema" xmlns:p="http://schemas.microsoft.com/office/2006/metadata/properties" xmlns:ns2="b7e9a857-8bba-4a71-bd0a-f34df7fd3047" xmlns:ns3="e7b2ab0c-ffc1-4327-9b82-05be800f4809" targetNamespace="http://schemas.microsoft.com/office/2006/metadata/properties" ma:root="true" ma:fieldsID="54a905e7a27eea7911f2aeaa629950d9" ns2:_="" ns3:_="">
    <xsd:import namespace="b7e9a857-8bba-4a71-bd0a-f34df7fd3047"/>
    <xsd:import namespace="e7b2ab0c-ffc1-4327-9b82-05be800f480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e9a857-8bba-4a71-bd0a-f34df7fd30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de66df6-043c-43a3-ad3b-3c47be9df4f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2ab0c-ffc1-4327-9b82-05be800f480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9b95801-67cd-4de4-87f8-d9dd6f517d95}" ma:internalName="TaxCatchAll" ma:showField="CatchAllData" ma:web="e7b2ab0c-ffc1-4327-9b82-05be800f48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7e9a857-8bba-4a71-bd0a-f34df7fd3047">
      <Terms xmlns="http://schemas.microsoft.com/office/infopath/2007/PartnerControls"/>
    </lcf76f155ced4ddcb4097134ff3c332f>
    <TaxCatchAll xmlns="e7b2ab0c-ffc1-4327-9b82-05be800f4809" xsi:nil="true"/>
  </documentManagement>
</p:properties>
</file>

<file path=customXml/itemProps1.xml><?xml version="1.0" encoding="utf-8"?>
<ds:datastoreItem xmlns:ds="http://schemas.openxmlformats.org/officeDocument/2006/customXml" ds:itemID="{1B4910A5-751D-47E2-BB41-B1B3972B6A34}">
  <ds:schemaRefs>
    <ds:schemaRef ds:uri="http://schemas.microsoft.com/sharepoint/v3/contenttype/forms"/>
  </ds:schemaRefs>
</ds:datastoreItem>
</file>

<file path=customXml/itemProps2.xml><?xml version="1.0" encoding="utf-8"?>
<ds:datastoreItem xmlns:ds="http://schemas.openxmlformats.org/officeDocument/2006/customXml" ds:itemID="{4DE30D52-1D46-4AA2-993E-B4EEDAB226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e9a857-8bba-4a71-bd0a-f34df7fd3047"/>
    <ds:schemaRef ds:uri="e7b2ab0c-ffc1-4327-9b82-05be800f48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1BFB91-F599-4F64-B3CB-F98019ED3876}">
  <ds:schemaRefs>
    <ds:schemaRef ds:uri="3bb751fc-c0b6-48a4-8ba2-a0169cf7f091"/>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cbcf24f7-8c87-4e91-9452-ecaea6e3d717"/>
    <ds:schemaRef ds:uri="http://www.w3.org/XML/1998/namespace"/>
    <ds:schemaRef ds:uri="http://purl.org/dc/dcmitype/"/>
    <ds:schemaRef ds:uri="b7e9a857-8bba-4a71-bd0a-f34df7fd3047"/>
    <ds:schemaRef ds:uri="e7b2ab0c-ffc1-4327-9b82-05be800f4809"/>
  </ds:schemaRefs>
</ds:datastoreItem>
</file>

<file path=docProps/app.xml><?xml version="1.0" encoding="utf-8"?>
<Properties xmlns="http://schemas.openxmlformats.org/officeDocument/2006/extended-properties" xmlns:vt="http://schemas.openxmlformats.org/officeDocument/2006/docPropsVTypes">
  <Template>BHCG</Template>
  <TotalTime>7</TotalTime>
  <Words>368</Words>
  <Application>Microsoft Office PowerPoint</Application>
  <PresentationFormat>Widescreen</PresentationFormat>
  <Paragraphs>86</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BHCG</vt:lpstr>
      <vt:lpstr>Building Financial Resilience into Plan Design: Interest-Free Financing Models for Sustainable Savings and Healthier Employees </vt:lpstr>
      <vt:lpstr>Thank You to Our Affiliate Members</vt:lpstr>
      <vt:lpstr>BHCG Mission Statement</vt:lpstr>
      <vt:lpstr>BHCG Member Employers</vt:lpstr>
      <vt:lpstr>BHCG Member Employers</vt:lpstr>
      <vt:lpstr>BHCG Member Employers</vt:lpstr>
      <vt:lpstr>The Power of Alliance</vt:lpstr>
      <vt:lpstr>A business community collaboration working toward a better, more sustainable health care system! </vt:lpstr>
    </vt:vector>
  </TitlesOfParts>
  <Company>The Write 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Rode</dc:creator>
  <cp:lastModifiedBy>Jennifer Lamere</cp:lastModifiedBy>
  <cp:revision>4</cp:revision>
  <dcterms:created xsi:type="dcterms:W3CDTF">2019-01-09T17:32:29Z</dcterms:created>
  <dcterms:modified xsi:type="dcterms:W3CDTF">2026-04-14T19:34:51Z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0x01010016C2782994758A41881D199C33F8DFBF</vt:lpwstr>
  </property>
  <property fmtid="{D5CDD505-2E9C-101B-9397-08002B2CF9AE}" pid="3" name="MediaServiceImageTags">
    <vt:lpwstr/>
  </property>
</Properties>
</file>