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5" r:id="rId1"/>
    <p:sldMasterId id="2147483754" r:id="rId2"/>
    <p:sldMasterId id="2147483764" r:id="rId3"/>
    <p:sldMasterId id="2147483784" r:id="rId4"/>
    <p:sldMasterId id="2147483801" r:id="rId5"/>
    <p:sldMasterId id="2147483813" r:id="rId6"/>
    <p:sldMasterId id="2147483837" r:id="rId7"/>
  </p:sldMasterIdLst>
  <p:notesMasterIdLst>
    <p:notesMasterId r:id="rId52"/>
  </p:notesMasterIdLst>
  <p:sldIdLst>
    <p:sldId id="256" r:id="rId8"/>
    <p:sldId id="2145727360" r:id="rId9"/>
    <p:sldId id="2145727365" r:id="rId10"/>
    <p:sldId id="2145727366" r:id="rId11"/>
    <p:sldId id="2145727369" r:id="rId12"/>
    <p:sldId id="339" r:id="rId13"/>
    <p:sldId id="2145727364" r:id="rId14"/>
    <p:sldId id="353" r:id="rId15"/>
    <p:sldId id="1963" r:id="rId16"/>
    <p:sldId id="1936" r:id="rId17"/>
    <p:sldId id="1964" r:id="rId18"/>
    <p:sldId id="2146846764" r:id="rId19"/>
    <p:sldId id="1922" r:id="rId20"/>
    <p:sldId id="2146846765" r:id="rId21"/>
    <p:sldId id="1890" r:id="rId22"/>
    <p:sldId id="2146846766" r:id="rId23"/>
    <p:sldId id="2146846758" r:id="rId24"/>
    <p:sldId id="2146846762" r:id="rId25"/>
    <p:sldId id="1960" r:id="rId26"/>
    <p:sldId id="1958" r:id="rId27"/>
    <p:sldId id="1962" r:id="rId28"/>
    <p:sldId id="2145727363" r:id="rId29"/>
    <p:sldId id="2147470531" r:id="rId30"/>
    <p:sldId id="2147470532" r:id="rId31"/>
    <p:sldId id="2147470533" r:id="rId32"/>
    <p:sldId id="2147470534" r:id="rId33"/>
    <p:sldId id="2147470535" r:id="rId34"/>
    <p:sldId id="2147470536" r:id="rId35"/>
    <p:sldId id="2147470537" r:id="rId36"/>
    <p:sldId id="2147470538" r:id="rId37"/>
    <p:sldId id="2145727361" r:id="rId38"/>
    <p:sldId id="2145727362" r:id="rId39"/>
    <p:sldId id="851" r:id="rId40"/>
    <p:sldId id="850" r:id="rId41"/>
    <p:sldId id="852" r:id="rId42"/>
    <p:sldId id="2147470527" r:id="rId43"/>
    <p:sldId id="2147470528" r:id="rId44"/>
    <p:sldId id="2147470530" r:id="rId45"/>
    <p:sldId id="1485" r:id="rId46"/>
    <p:sldId id="1493" r:id="rId47"/>
    <p:sldId id="1526" r:id="rId48"/>
    <p:sldId id="1496" r:id="rId49"/>
    <p:sldId id="1587" r:id="rId50"/>
    <p:sldId id="27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Rode" initials="M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554" autoAdjust="0"/>
    <p:restoredTop sz="95865" autoAdjust="0"/>
  </p:normalViewPr>
  <p:slideViewPr>
    <p:cSldViewPr snapToGrid="0" snapToObjects="1" showGuides="1">
      <p:cViewPr varScale="1">
        <p:scale>
          <a:sx n="82" d="100"/>
          <a:sy n="82" d="100"/>
        </p:scale>
        <p:origin x="893" y="72"/>
      </p:cViewPr>
      <p:guideLst>
        <p:guide orient="horz" pos="2160"/>
        <p:guide pos="2880"/>
      </p:guideLst>
    </p:cSldViewPr>
  </p:slideViewPr>
  <p:outlineViewPr>
    <p:cViewPr>
      <p:scale>
        <a:sx n="33" d="100"/>
        <a:sy n="33" d="100"/>
      </p:scale>
      <p:origin x="0" y="-11707"/>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Health Benefit Spending, 2023 Total: $1.4 billion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F5-428E-944E-2DFD4695B8D1}"/>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5F5-428E-944E-2DFD4695B8D1}"/>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5F5-428E-944E-2DFD4695B8D1}"/>
              </c:ext>
            </c:extLst>
          </c:dPt>
          <c:cat>
            <c:strRef>
              <c:f>Sheet1!$A$2:$A$4</c:f>
              <c:strCache>
                <c:ptCount val="3"/>
                <c:pt idx="0">
                  <c:v>Hospital Costs</c:v>
                </c:pt>
                <c:pt idx="1">
                  <c:v>Physician &amp; Ancillary Costs</c:v>
                </c:pt>
                <c:pt idx="2">
                  <c:v>Prescription Costs</c:v>
                </c:pt>
              </c:strCache>
            </c:strRef>
          </c:cat>
          <c:val>
            <c:numRef>
              <c:f>Sheet1!$B$2:$B$4</c:f>
              <c:numCache>
                <c:formatCode>"$"#,##0_);[Red]\("$"#,##0\)</c:formatCode>
                <c:ptCount val="3"/>
                <c:pt idx="0">
                  <c:v>728</c:v>
                </c:pt>
                <c:pt idx="1">
                  <c:v>420</c:v>
                </c:pt>
                <c:pt idx="2">
                  <c:v>252</c:v>
                </c:pt>
              </c:numCache>
            </c:numRef>
          </c:val>
          <c:extLst>
            <c:ext xmlns:c16="http://schemas.microsoft.com/office/drawing/2014/chart" uri="{C3380CC4-5D6E-409C-BE32-E72D297353CC}">
              <c16:uniqueId val="{00000006-75F5-428E-944E-2DFD4695B8D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FE408-E4C3-44DF-90C3-5CA74050A3E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A452529-6569-46F5-A8BD-00E31924CB5F}">
      <dgm:prSet/>
      <dgm:spPr/>
      <dgm:t>
        <a:bodyPr/>
        <a:lstStyle/>
        <a:p>
          <a:r>
            <a:rPr lang="en-US" baseline="0" dirty="0"/>
            <a:t>In 2023, the Health Fund spent $1.4B in healthcare</a:t>
          </a:r>
          <a:endParaRPr lang="en-US" dirty="0"/>
        </a:p>
      </dgm:t>
    </dgm:pt>
    <dgm:pt modelId="{7E0B9BB2-096E-49AD-A5BC-C2D24C5BCA09}" type="parTrans" cxnId="{569E4B78-17DD-4109-A426-7CF37FAC51F3}">
      <dgm:prSet/>
      <dgm:spPr/>
      <dgm:t>
        <a:bodyPr/>
        <a:lstStyle/>
        <a:p>
          <a:endParaRPr lang="en-US"/>
        </a:p>
      </dgm:t>
    </dgm:pt>
    <dgm:pt modelId="{26D8DD3D-48A9-4388-9E60-620E673B2B78}" type="sibTrans" cxnId="{569E4B78-17DD-4109-A426-7CF37FAC51F3}">
      <dgm:prSet/>
      <dgm:spPr/>
      <dgm:t>
        <a:bodyPr/>
        <a:lstStyle/>
        <a:p>
          <a:endParaRPr lang="en-US"/>
        </a:p>
      </dgm:t>
    </dgm:pt>
    <dgm:pt modelId="{0D7CBCE2-A059-47D3-8A6F-4F003BF3CF4A}">
      <dgm:prSet/>
      <dgm:spPr/>
      <dgm:t>
        <a:bodyPr/>
        <a:lstStyle/>
        <a:p>
          <a:r>
            <a:rPr lang="en-US" baseline="0" dirty="0"/>
            <a:t>Inpatient and outpatient hospital costs make up 55% of Health Fund spend</a:t>
          </a:r>
          <a:endParaRPr lang="en-US" dirty="0"/>
        </a:p>
      </dgm:t>
    </dgm:pt>
    <dgm:pt modelId="{7848883E-586B-4A8A-92A5-1999A9E95401}" type="parTrans" cxnId="{C9952356-9C0F-4B42-A80B-65EAA18E513C}">
      <dgm:prSet/>
      <dgm:spPr/>
      <dgm:t>
        <a:bodyPr/>
        <a:lstStyle/>
        <a:p>
          <a:endParaRPr lang="en-US"/>
        </a:p>
      </dgm:t>
    </dgm:pt>
    <dgm:pt modelId="{2F6773EE-ADE4-4794-827C-522F2E592078}" type="sibTrans" cxnId="{C9952356-9C0F-4B42-A80B-65EAA18E513C}">
      <dgm:prSet/>
      <dgm:spPr/>
      <dgm:t>
        <a:bodyPr/>
        <a:lstStyle/>
        <a:p>
          <a:endParaRPr lang="en-US"/>
        </a:p>
      </dgm:t>
    </dgm:pt>
    <dgm:pt modelId="{ADDC4E33-1297-4B60-A7C3-54354D37AF8E}">
      <dgm:prSet/>
      <dgm:spPr/>
      <dgm:t>
        <a:bodyPr/>
        <a:lstStyle/>
        <a:p>
          <a:r>
            <a:rPr lang="en-US" baseline="0" dirty="0"/>
            <a:t>Healthcare costs make up 37% of total compensation</a:t>
          </a:r>
          <a:endParaRPr lang="en-US" dirty="0"/>
        </a:p>
      </dgm:t>
    </dgm:pt>
    <dgm:pt modelId="{D8387874-C8BB-4A3F-A229-A9DF9FE27F6B}" type="parTrans" cxnId="{4047ECEF-1A97-43E3-B609-DE3AC305867D}">
      <dgm:prSet/>
      <dgm:spPr/>
      <dgm:t>
        <a:bodyPr/>
        <a:lstStyle/>
        <a:p>
          <a:endParaRPr lang="en-US"/>
        </a:p>
      </dgm:t>
    </dgm:pt>
    <dgm:pt modelId="{BA372E72-E451-4FEF-8C47-AA687E196432}" type="sibTrans" cxnId="{4047ECEF-1A97-43E3-B609-DE3AC305867D}">
      <dgm:prSet/>
      <dgm:spPr/>
      <dgm:t>
        <a:bodyPr/>
        <a:lstStyle/>
        <a:p>
          <a:endParaRPr lang="en-US"/>
        </a:p>
      </dgm:t>
    </dgm:pt>
    <dgm:pt modelId="{E4B8665D-1E0E-409B-8EB0-68A85569DD67}">
      <dgm:prSet/>
      <dgm:spPr/>
      <dgm:t>
        <a:bodyPr/>
        <a:lstStyle/>
        <a:p>
          <a:r>
            <a:rPr lang="en-US" baseline="0" dirty="0"/>
            <a:t>In the past 10 years, wages have gone up 54% but healthcare has gone up 230%</a:t>
          </a:r>
          <a:endParaRPr lang="en-US" dirty="0"/>
        </a:p>
      </dgm:t>
    </dgm:pt>
    <dgm:pt modelId="{07B7B172-8964-44D5-A475-149F15CC12F6}" type="parTrans" cxnId="{E61D5B97-34AC-44B8-8571-967B76C51476}">
      <dgm:prSet/>
      <dgm:spPr/>
      <dgm:t>
        <a:bodyPr/>
        <a:lstStyle/>
        <a:p>
          <a:endParaRPr lang="en-US"/>
        </a:p>
      </dgm:t>
    </dgm:pt>
    <dgm:pt modelId="{1826D32C-A25D-427C-94D9-0A0833A1B8BD}" type="sibTrans" cxnId="{E61D5B97-34AC-44B8-8571-967B76C51476}">
      <dgm:prSet/>
      <dgm:spPr/>
      <dgm:t>
        <a:bodyPr/>
        <a:lstStyle/>
        <a:p>
          <a:endParaRPr lang="en-US"/>
        </a:p>
      </dgm:t>
    </dgm:pt>
    <dgm:pt modelId="{50DAE644-EC0E-4298-8D1B-B078F99908CA}" type="pres">
      <dgm:prSet presAssocID="{B71FE408-E4C3-44DF-90C3-5CA74050A3E6}" presName="diagram" presStyleCnt="0">
        <dgm:presLayoutVars>
          <dgm:dir/>
          <dgm:resizeHandles val="exact"/>
        </dgm:presLayoutVars>
      </dgm:prSet>
      <dgm:spPr/>
    </dgm:pt>
    <dgm:pt modelId="{8D736F12-AFFE-4651-8FB5-41A5A27FD0CB}" type="pres">
      <dgm:prSet presAssocID="{4A452529-6569-46F5-A8BD-00E31924CB5F}" presName="node" presStyleLbl="node1" presStyleIdx="0" presStyleCnt="4" custScaleX="126930">
        <dgm:presLayoutVars>
          <dgm:bulletEnabled val="1"/>
        </dgm:presLayoutVars>
      </dgm:prSet>
      <dgm:spPr/>
    </dgm:pt>
    <dgm:pt modelId="{E104BD92-AE5F-40B9-83CA-7657CC727D6B}" type="pres">
      <dgm:prSet presAssocID="{26D8DD3D-48A9-4388-9E60-620E673B2B78}" presName="sibTrans" presStyleCnt="0"/>
      <dgm:spPr/>
    </dgm:pt>
    <dgm:pt modelId="{18872E2B-E54E-4A2A-B07B-11DB42585E9E}" type="pres">
      <dgm:prSet presAssocID="{0D7CBCE2-A059-47D3-8A6F-4F003BF3CF4A}" presName="node" presStyleLbl="node1" presStyleIdx="1" presStyleCnt="4" custScaleX="126930">
        <dgm:presLayoutVars>
          <dgm:bulletEnabled val="1"/>
        </dgm:presLayoutVars>
      </dgm:prSet>
      <dgm:spPr/>
    </dgm:pt>
    <dgm:pt modelId="{C32C3B3B-7220-409B-A281-DD6895C786AB}" type="pres">
      <dgm:prSet presAssocID="{2F6773EE-ADE4-4794-827C-522F2E592078}" presName="sibTrans" presStyleCnt="0"/>
      <dgm:spPr/>
    </dgm:pt>
    <dgm:pt modelId="{0A0D48C9-5157-4B9E-BB65-CCE32600F7ED}" type="pres">
      <dgm:prSet presAssocID="{ADDC4E33-1297-4B60-A7C3-54354D37AF8E}" presName="node" presStyleLbl="node1" presStyleIdx="2" presStyleCnt="4" custScaleX="126930">
        <dgm:presLayoutVars>
          <dgm:bulletEnabled val="1"/>
        </dgm:presLayoutVars>
      </dgm:prSet>
      <dgm:spPr/>
    </dgm:pt>
    <dgm:pt modelId="{1C66F866-A1E1-4EFE-A058-AC96F1737C1F}" type="pres">
      <dgm:prSet presAssocID="{BA372E72-E451-4FEF-8C47-AA687E196432}" presName="sibTrans" presStyleCnt="0"/>
      <dgm:spPr/>
    </dgm:pt>
    <dgm:pt modelId="{9034124A-B836-4B5F-8CAF-743BBD287638}" type="pres">
      <dgm:prSet presAssocID="{E4B8665D-1E0E-409B-8EB0-68A85569DD67}" presName="node" presStyleLbl="node1" presStyleIdx="3" presStyleCnt="4" custScaleX="126930">
        <dgm:presLayoutVars>
          <dgm:bulletEnabled val="1"/>
        </dgm:presLayoutVars>
      </dgm:prSet>
      <dgm:spPr/>
    </dgm:pt>
  </dgm:ptLst>
  <dgm:cxnLst>
    <dgm:cxn modelId="{3CEF9102-E667-44FC-93E9-CB231E40EE72}" type="presOf" srcId="{ADDC4E33-1297-4B60-A7C3-54354D37AF8E}" destId="{0A0D48C9-5157-4B9E-BB65-CCE32600F7ED}" srcOrd="0" destOrd="0" presId="urn:microsoft.com/office/officeart/2005/8/layout/default"/>
    <dgm:cxn modelId="{22041968-9174-4801-AC2C-8F6EBDF31415}" type="presOf" srcId="{E4B8665D-1E0E-409B-8EB0-68A85569DD67}" destId="{9034124A-B836-4B5F-8CAF-743BBD287638}" srcOrd="0" destOrd="0" presId="urn:microsoft.com/office/officeart/2005/8/layout/default"/>
    <dgm:cxn modelId="{C9952356-9C0F-4B42-A80B-65EAA18E513C}" srcId="{B71FE408-E4C3-44DF-90C3-5CA74050A3E6}" destId="{0D7CBCE2-A059-47D3-8A6F-4F003BF3CF4A}" srcOrd="1" destOrd="0" parTransId="{7848883E-586B-4A8A-92A5-1999A9E95401}" sibTransId="{2F6773EE-ADE4-4794-827C-522F2E592078}"/>
    <dgm:cxn modelId="{569E4B78-17DD-4109-A426-7CF37FAC51F3}" srcId="{B71FE408-E4C3-44DF-90C3-5CA74050A3E6}" destId="{4A452529-6569-46F5-A8BD-00E31924CB5F}" srcOrd="0" destOrd="0" parTransId="{7E0B9BB2-096E-49AD-A5BC-C2D24C5BCA09}" sibTransId="{26D8DD3D-48A9-4388-9E60-620E673B2B78}"/>
    <dgm:cxn modelId="{0FF4C780-D67F-4015-8ADF-EA5C516B0754}" type="presOf" srcId="{0D7CBCE2-A059-47D3-8A6F-4F003BF3CF4A}" destId="{18872E2B-E54E-4A2A-B07B-11DB42585E9E}" srcOrd="0" destOrd="0" presId="urn:microsoft.com/office/officeart/2005/8/layout/default"/>
    <dgm:cxn modelId="{2551B385-4AD4-4C39-B8E8-BEAF8B9D957C}" type="presOf" srcId="{4A452529-6569-46F5-A8BD-00E31924CB5F}" destId="{8D736F12-AFFE-4651-8FB5-41A5A27FD0CB}" srcOrd="0" destOrd="0" presId="urn:microsoft.com/office/officeart/2005/8/layout/default"/>
    <dgm:cxn modelId="{E61D5B97-34AC-44B8-8571-967B76C51476}" srcId="{B71FE408-E4C3-44DF-90C3-5CA74050A3E6}" destId="{E4B8665D-1E0E-409B-8EB0-68A85569DD67}" srcOrd="3" destOrd="0" parTransId="{07B7B172-8964-44D5-A475-149F15CC12F6}" sibTransId="{1826D32C-A25D-427C-94D9-0A0833A1B8BD}"/>
    <dgm:cxn modelId="{3B0CABE5-0926-4859-B644-9BDC9000D3B2}" type="presOf" srcId="{B71FE408-E4C3-44DF-90C3-5CA74050A3E6}" destId="{50DAE644-EC0E-4298-8D1B-B078F99908CA}" srcOrd="0" destOrd="0" presId="urn:microsoft.com/office/officeart/2005/8/layout/default"/>
    <dgm:cxn modelId="{4047ECEF-1A97-43E3-B609-DE3AC305867D}" srcId="{B71FE408-E4C3-44DF-90C3-5CA74050A3E6}" destId="{ADDC4E33-1297-4B60-A7C3-54354D37AF8E}" srcOrd="2" destOrd="0" parTransId="{D8387874-C8BB-4A3F-A229-A9DF9FE27F6B}" sibTransId="{BA372E72-E451-4FEF-8C47-AA687E196432}"/>
    <dgm:cxn modelId="{0376FCED-F4DF-4C03-A0DD-28B3DA05C6CF}" type="presParOf" srcId="{50DAE644-EC0E-4298-8D1B-B078F99908CA}" destId="{8D736F12-AFFE-4651-8FB5-41A5A27FD0CB}" srcOrd="0" destOrd="0" presId="urn:microsoft.com/office/officeart/2005/8/layout/default"/>
    <dgm:cxn modelId="{7843ECB6-A4CA-4F1D-9678-81B14E5D0831}" type="presParOf" srcId="{50DAE644-EC0E-4298-8D1B-B078F99908CA}" destId="{E104BD92-AE5F-40B9-83CA-7657CC727D6B}" srcOrd="1" destOrd="0" presId="urn:microsoft.com/office/officeart/2005/8/layout/default"/>
    <dgm:cxn modelId="{E40DA647-A7D5-4E9F-B178-548188323D1B}" type="presParOf" srcId="{50DAE644-EC0E-4298-8D1B-B078F99908CA}" destId="{18872E2B-E54E-4A2A-B07B-11DB42585E9E}" srcOrd="2" destOrd="0" presId="urn:microsoft.com/office/officeart/2005/8/layout/default"/>
    <dgm:cxn modelId="{6D1D0DFE-D2A1-4CCB-8026-17CE813840C3}" type="presParOf" srcId="{50DAE644-EC0E-4298-8D1B-B078F99908CA}" destId="{C32C3B3B-7220-409B-A281-DD6895C786AB}" srcOrd="3" destOrd="0" presId="urn:microsoft.com/office/officeart/2005/8/layout/default"/>
    <dgm:cxn modelId="{6909522C-DA02-48D0-822F-139AB657DB0E}" type="presParOf" srcId="{50DAE644-EC0E-4298-8D1B-B078F99908CA}" destId="{0A0D48C9-5157-4B9E-BB65-CCE32600F7ED}" srcOrd="4" destOrd="0" presId="urn:microsoft.com/office/officeart/2005/8/layout/default"/>
    <dgm:cxn modelId="{5FB1D6CF-5D24-4944-9A46-97513834E4E2}" type="presParOf" srcId="{50DAE644-EC0E-4298-8D1B-B078F99908CA}" destId="{1C66F866-A1E1-4EFE-A058-AC96F1737C1F}" srcOrd="5" destOrd="0" presId="urn:microsoft.com/office/officeart/2005/8/layout/default"/>
    <dgm:cxn modelId="{20778595-930D-4EED-AD02-8FAD196C6E67}" type="presParOf" srcId="{50DAE644-EC0E-4298-8D1B-B078F99908CA}" destId="{9034124A-B836-4B5F-8CAF-743BBD28763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C28D4C-3407-4DB4-975A-595DB4A86076}" type="doc">
      <dgm:prSet loTypeId="urn:microsoft.com/office/officeart/2018/5/layout/IconCircleLabelList" loCatId="icon" qsTypeId="urn:microsoft.com/office/officeart/2005/8/quickstyle/simple4" qsCatId="simple" csTypeId="urn:microsoft.com/office/officeart/2005/8/colors/accent2_2" csCatId="accent2" phldr="1"/>
      <dgm:spPr/>
      <dgm:t>
        <a:bodyPr/>
        <a:lstStyle/>
        <a:p>
          <a:endParaRPr lang="en-US"/>
        </a:p>
      </dgm:t>
    </dgm:pt>
    <dgm:pt modelId="{5AFE7462-6DBF-4CE1-902F-ADD50607EF14}">
      <dgm:prSet/>
      <dgm:spPr/>
      <dgm:t>
        <a:bodyPr/>
        <a:lstStyle/>
        <a:p>
          <a:pPr>
            <a:lnSpc>
              <a:spcPct val="100000"/>
            </a:lnSpc>
            <a:defRPr cap="all"/>
          </a:pPr>
          <a:r>
            <a:rPr lang="en-US" baseline="0"/>
            <a:t>Data</a:t>
          </a:r>
          <a:endParaRPr lang="en-US"/>
        </a:p>
      </dgm:t>
    </dgm:pt>
    <dgm:pt modelId="{C39A3BF6-03E9-409C-BB86-8B9650244192}" type="parTrans" cxnId="{40677350-4BE4-43DD-9267-BB9BD67FE18A}">
      <dgm:prSet/>
      <dgm:spPr/>
      <dgm:t>
        <a:bodyPr/>
        <a:lstStyle/>
        <a:p>
          <a:endParaRPr lang="en-US"/>
        </a:p>
      </dgm:t>
    </dgm:pt>
    <dgm:pt modelId="{3F62ECEB-45F4-4C17-968D-54AFE9308BBB}" type="sibTrans" cxnId="{40677350-4BE4-43DD-9267-BB9BD67FE18A}">
      <dgm:prSet/>
      <dgm:spPr/>
      <dgm:t>
        <a:bodyPr/>
        <a:lstStyle/>
        <a:p>
          <a:endParaRPr lang="en-US"/>
        </a:p>
      </dgm:t>
    </dgm:pt>
    <dgm:pt modelId="{9D324DA4-5A1F-44A9-B973-A00AB401A296}">
      <dgm:prSet/>
      <dgm:spPr/>
      <dgm:t>
        <a:bodyPr/>
        <a:lstStyle/>
        <a:p>
          <a:pPr>
            <a:lnSpc>
              <a:spcPct val="100000"/>
            </a:lnSpc>
            <a:defRPr cap="all"/>
          </a:pPr>
          <a:r>
            <a:rPr lang="en-US" baseline="0" dirty="0"/>
            <a:t>Programs</a:t>
          </a:r>
          <a:endParaRPr lang="en-US" dirty="0"/>
        </a:p>
      </dgm:t>
    </dgm:pt>
    <dgm:pt modelId="{44E04A22-23D7-439B-9456-8CE637D30D6E}" type="parTrans" cxnId="{9802C6B1-E61D-4E1B-B0EC-BD3EB88422A6}">
      <dgm:prSet/>
      <dgm:spPr/>
      <dgm:t>
        <a:bodyPr/>
        <a:lstStyle/>
        <a:p>
          <a:endParaRPr lang="en-US"/>
        </a:p>
      </dgm:t>
    </dgm:pt>
    <dgm:pt modelId="{128C8631-FD8F-4193-9046-DC25BBA9DC48}" type="sibTrans" cxnId="{9802C6B1-E61D-4E1B-B0EC-BD3EB88422A6}">
      <dgm:prSet/>
      <dgm:spPr/>
      <dgm:t>
        <a:bodyPr/>
        <a:lstStyle/>
        <a:p>
          <a:endParaRPr lang="en-US"/>
        </a:p>
      </dgm:t>
    </dgm:pt>
    <dgm:pt modelId="{676913F7-13EB-4BB0-93FA-FFA1892369C9}">
      <dgm:prSet/>
      <dgm:spPr/>
      <dgm:t>
        <a:bodyPr/>
        <a:lstStyle/>
        <a:p>
          <a:pPr>
            <a:lnSpc>
              <a:spcPct val="100000"/>
            </a:lnSpc>
            <a:defRPr cap="all"/>
          </a:pPr>
          <a:r>
            <a:rPr lang="en-US" baseline="0" dirty="0"/>
            <a:t>Tools</a:t>
          </a:r>
          <a:endParaRPr lang="en-US" dirty="0"/>
        </a:p>
      </dgm:t>
    </dgm:pt>
    <dgm:pt modelId="{80EEE3BD-9844-4A09-8BDD-3BED72C957BD}" type="parTrans" cxnId="{B71CFD4E-BB4B-48EF-835D-B80A3DA20EC4}">
      <dgm:prSet/>
      <dgm:spPr/>
      <dgm:t>
        <a:bodyPr/>
        <a:lstStyle/>
        <a:p>
          <a:endParaRPr lang="en-US"/>
        </a:p>
      </dgm:t>
    </dgm:pt>
    <dgm:pt modelId="{90E9A33E-0C7C-4B5A-9EB7-DAED18BE8D3B}" type="sibTrans" cxnId="{B71CFD4E-BB4B-48EF-835D-B80A3DA20EC4}">
      <dgm:prSet/>
      <dgm:spPr/>
      <dgm:t>
        <a:bodyPr/>
        <a:lstStyle/>
        <a:p>
          <a:endParaRPr lang="en-US"/>
        </a:p>
      </dgm:t>
    </dgm:pt>
    <dgm:pt modelId="{72D8C7B9-5AE6-4590-AD88-67816618C935}">
      <dgm:prSet/>
      <dgm:spPr/>
      <dgm:t>
        <a:bodyPr/>
        <a:lstStyle/>
        <a:p>
          <a:pPr>
            <a:lnSpc>
              <a:spcPct val="100000"/>
            </a:lnSpc>
            <a:defRPr cap="all"/>
          </a:pPr>
          <a:r>
            <a:rPr lang="en-US" baseline="0" dirty="0"/>
            <a:t>Courage</a:t>
          </a:r>
          <a:endParaRPr lang="en-US" dirty="0"/>
        </a:p>
      </dgm:t>
    </dgm:pt>
    <dgm:pt modelId="{6FC7BB4C-DFE9-4D4C-8385-EB79A57F86D1}" type="parTrans" cxnId="{BE802B2C-574B-4F73-A579-D70741C48133}">
      <dgm:prSet/>
      <dgm:spPr/>
      <dgm:t>
        <a:bodyPr/>
        <a:lstStyle/>
        <a:p>
          <a:endParaRPr lang="en-US"/>
        </a:p>
      </dgm:t>
    </dgm:pt>
    <dgm:pt modelId="{0CBFF3D4-9006-4222-B6F6-3BEE16A37717}" type="sibTrans" cxnId="{BE802B2C-574B-4F73-A579-D70741C48133}">
      <dgm:prSet/>
      <dgm:spPr/>
      <dgm:t>
        <a:bodyPr/>
        <a:lstStyle/>
        <a:p>
          <a:endParaRPr lang="en-US"/>
        </a:p>
      </dgm:t>
    </dgm:pt>
    <dgm:pt modelId="{EA6CE10A-535E-4D5D-A18C-87AB5506366F}">
      <dgm:prSet/>
      <dgm:spPr/>
      <dgm:t>
        <a:bodyPr/>
        <a:lstStyle/>
        <a:p>
          <a:pPr>
            <a:lnSpc>
              <a:spcPct val="100000"/>
            </a:lnSpc>
            <a:defRPr cap="all"/>
          </a:pPr>
          <a:r>
            <a:rPr lang="en-US" dirty="0"/>
            <a:t>Policy</a:t>
          </a:r>
        </a:p>
      </dgm:t>
    </dgm:pt>
    <dgm:pt modelId="{58D0738C-AFC8-42B5-9216-191B16A8CD99}" type="parTrans" cxnId="{B2933D38-01FE-4DC8-A819-59D669898394}">
      <dgm:prSet/>
      <dgm:spPr/>
      <dgm:t>
        <a:bodyPr/>
        <a:lstStyle/>
        <a:p>
          <a:endParaRPr lang="en-US"/>
        </a:p>
      </dgm:t>
    </dgm:pt>
    <dgm:pt modelId="{DBD3DA0C-4319-42FC-8E3B-815718550F4C}" type="sibTrans" cxnId="{B2933D38-01FE-4DC8-A819-59D669898394}">
      <dgm:prSet/>
      <dgm:spPr/>
      <dgm:t>
        <a:bodyPr/>
        <a:lstStyle/>
        <a:p>
          <a:endParaRPr lang="en-US"/>
        </a:p>
      </dgm:t>
    </dgm:pt>
    <dgm:pt modelId="{55D27BA4-0BF3-4BCE-B629-2E3E75B7E537}" type="pres">
      <dgm:prSet presAssocID="{35C28D4C-3407-4DB4-975A-595DB4A86076}" presName="root" presStyleCnt="0">
        <dgm:presLayoutVars>
          <dgm:dir/>
          <dgm:resizeHandles val="exact"/>
        </dgm:presLayoutVars>
      </dgm:prSet>
      <dgm:spPr/>
    </dgm:pt>
    <dgm:pt modelId="{EFE1D0F3-2A08-47C9-AE46-BAACBDDA8D7A}" type="pres">
      <dgm:prSet presAssocID="{5AFE7462-6DBF-4CE1-902F-ADD50607EF14}" presName="compNode" presStyleCnt="0"/>
      <dgm:spPr/>
    </dgm:pt>
    <dgm:pt modelId="{EC4941F2-2671-4249-B64F-2929B7D6D14A}" type="pres">
      <dgm:prSet presAssocID="{5AFE7462-6DBF-4CE1-902F-ADD50607EF14}" presName="iconBgRect" presStyleLbl="bgShp" presStyleIdx="0" presStyleCnt="5"/>
      <dgm:spPr/>
    </dgm:pt>
    <dgm:pt modelId="{2A1ACFF0-1A10-494B-8169-39F7AAE9EE4B}" type="pres">
      <dgm:prSet presAssocID="{5AFE7462-6DBF-4CE1-902F-ADD50607EF1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D96F9FF1-1C60-4C58-8433-5F845C582699}" type="pres">
      <dgm:prSet presAssocID="{5AFE7462-6DBF-4CE1-902F-ADD50607EF14}" presName="spaceRect" presStyleCnt="0"/>
      <dgm:spPr/>
    </dgm:pt>
    <dgm:pt modelId="{069035F7-E9E5-4142-A542-90902F501023}" type="pres">
      <dgm:prSet presAssocID="{5AFE7462-6DBF-4CE1-902F-ADD50607EF14}" presName="textRect" presStyleLbl="revTx" presStyleIdx="0" presStyleCnt="5">
        <dgm:presLayoutVars>
          <dgm:chMax val="1"/>
          <dgm:chPref val="1"/>
        </dgm:presLayoutVars>
      </dgm:prSet>
      <dgm:spPr/>
    </dgm:pt>
    <dgm:pt modelId="{AD78D810-2699-4EF6-99AD-0239A49BB120}" type="pres">
      <dgm:prSet presAssocID="{3F62ECEB-45F4-4C17-968D-54AFE9308BBB}" presName="sibTrans" presStyleCnt="0"/>
      <dgm:spPr/>
    </dgm:pt>
    <dgm:pt modelId="{A5D5C100-06CD-4CDA-83C3-716882C4DA59}" type="pres">
      <dgm:prSet presAssocID="{9D324DA4-5A1F-44A9-B973-A00AB401A296}" presName="compNode" presStyleCnt="0"/>
      <dgm:spPr/>
    </dgm:pt>
    <dgm:pt modelId="{02968D3B-D226-4B93-813D-439FACA6F1A2}" type="pres">
      <dgm:prSet presAssocID="{9D324DA4-5A1F-44A9-B973-A00AB401A296}" presName="iconBgRect" presStyleLbl="bgShp" presStyleIdx="1" presStyleCnt="5"/>
      <dgm:spPr/>
    </dgm:pt>
    <dgm:pt modelId="{C7723C5F-48B0-4C22-8489-14E673398117}" type="pres">
      <dgm:prSet presAssocID="{9D324DA4-5A1F-44A9-B973-A00AB401A29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45ABF3D9-9333-48D6-A2B7-2719F2DB634C}" type="pres">
      <dgm:prSet presAssocID="{9D324DA4-5A1F-44A9-B973-A00AB401A296}" presName="spaceRect" presStyleCnt="0"/>
      <dgm:spPr/>
    </dgm:pt>
    <dgm:pt modelId="{C24FAC36-BA51-46C8-AEC1-4991A5CF5BDD}" type="pres">
      <dgm:prSet presAssocID="{9D324DA4-5A1F-44A9-B973-A00AB401A296}" presName="textRect" presStyleLbl="revTx" presStyleIdx="1" presStyleCnt="5">
        <dgm:presLayoutVars>
          <dgm:chMax val="1"/>
          <dgm:chPref val="1"/>
        </dgm:presLayoutVars>
      </dgm:prSet>
      <dgm:spPr/>
    </dgm:pt>
    <dgm:pt modelId="{9E2B44DB-8415-41BE-BED3-33ECE4F8FD16}" type="pres">
      <dgm:prSet presAssocID="{128C8631-FD8F-4193-9046-DC25BBA9DC48}" presName="sibTrans" presStyleCnt="0"/>
      <dgm:spPr/>
    </dgm:pt>
    <dgm:pt modelId="{87D6C582-1E76-4CF3-B05A-D74C8E895A00}" type="pres">
      <dgm:prSet presAssocID="{676913F7-13EB-4BB0-93FA-FFA1892369C9}" presName="compNode" presStyleCnt="0"/>
      <dgm:spPr/>
    </dgm:pt>
    <dgm:pt modelId="{EA85A474-1221-4F06-AEEE-A19272A61EFA}" type="pres">
      <dgm:prSet presAssocID="{676913F7-13EB-4BB0-93FA-FFA1892369C9}" presName="iconBgRect" presStyleLbl="bgShp" presStyleIdx="2" presStyleCnt="5"/>
      <dgm:spPr/>
    </dgm:pt>
    <dgm:pt modelId="{DB757660-DD40-4DDD-BB25-4F2C44D40C1B}" type="pres">
      <dgm:prSet presAssocID="{676913F7-13EB-4BB0-93FA-FFA1892369C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E2E5A3E6-72E1-4B85-BCE2-71AE3529B02B}" type="pres">
      <dgm:prSet presAssocID="{676913F7-13EB-4BB0-93FA-FFA1892369C9}" presName="spaceRect" presStyleCnt="0"/>
      <dgm:spPr/>
    </dgm:pt>
    <dgm:pt modelId="{8A64D357-4131-48F7-9055-E1655006AC67}" type="pres">
      <dgm:prSet presAssocID="{676913F7-13EB-4BB0-93FA-FFA1892369C9}" presName="textRect" presStyleLbl="revTx" presStyleIdx="2" presStyleCnt="5">
        <dgm:presLayoutVars>
          <dgm:chMax val="1"/>
          <dgm:chPref val="1"/>
        </dgm:presLayoutVars>
      </dgm:prSet>
      <dgm:spPr/>
    </dgm:pt>
    <dgm:pt modelId="{FB1F7692-1448-4BEC-B7F8-43D8A43538ED}" type="pres">
      <dgm:prSet presAssocID="{90E9A33E-0C7C-4B5A-9EB7-DAED18BE8D3B}" presName="sibTrans" presStyleCnt="0"/>
      <dgm:spPr/>
    </dgm:pt>
    <dgm:pt modelId="{6DD3979D-EA09-4098-98E0-3CF72048FFB2}" type="pres">
      <dgm:prSet presAssocID="{EA6CE10A-535E-4D5D-A18C-87AB5506366F}" presName="compNode" presStyleCnt="0"/>
      <dgm:spPr/>
    </dgm:pt>
    <dgm:pt modelId="{344738A0-23C2-40EE-BD3C-7CAB64EEAE9B}" type="pres">
      <dgm:prSet presAssocID="{EA6CE10A-535E-4D5D-A18C-87AB5506366F}" presName="iconBgRect" presStyleLbl="bgShp" presStyleIdx="3" presStyleCnt="5"/>
      <dgm:spPr/>
    </dgm:pt>
    <dgm:pt modelId="{BA0DBEC3-BBF7-4589-A7F8-80B75E77AAC6}" type="pres">
      <dgm:prSet presAssocID="{EA6CE10A-535E-4D5D-A18C-87AB5506366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7B924EA4-A8C4-4D0D-AFB1-8C5FF2991146}" type="pres">
      <dgm:prSet presAssocID="{EA6CE10A-535E-4D5D-A18C-87AB5506366F}" presName="spaceRect" presStyleCnt="0"/>
      <dgm:spPr/>
    </dgm:pt>
    <dgm:pt modelId="{70C892F1-5C97-434C-A65F-FDA0146065DE}" type="pres">
      <dgm:prSet presAssocID="{EA6CE10A-535E-4D5D-A18C-87AB5506366F}" presName="textRect" presStyleLbl="revTx" presStyleIdx="3" presStyleCnt="5">
        <dgm:presLayoutVars>
          <dgm:chMax val="1"/>
          <dgm:chPref val="1"/>
        </dgm:presLayoutVars>
      </dgm:prSet>
      <dgm:spPr/>
    </dgm:pt>
    <dgm:pt modelId="{FEC036B1-C4D7-49E5-95EA-FC9A49852FF9}" type="pres">
      <dgm:prSet presAssocID="{DBD3DA0C-4319-42FC-8E3B-815718550F4C}" presName="sibTrans" presStyleCnt="0"/>
      <dgm:spPr/>
    </dgm:pt>
    <dgm:pt modelId="{4BCE9140-54A5-4976-9829-845EDD49EB1E}" type="pres">
      <dgm:prSet presAssocID="{72D8C7B9-5AE6-4590-AD88-67816618C935}" presName="compNode" presStyleCnt="0"/>
      <dgm:spPr/>
    </dgm:pt>
    <dgm:pt modelId="{793232E7-4E7F-460D-9848-0D60D6728CDD}" type="pres">
      <dgm:prSet presAssocID="{72D8C7B9-5AE6-4590-AD88-67816618C935}" presName="iconBgRect" presStyleLbl="bgShp" presStyleIdx="4" presStyleCnt="5"/>
      <dgm:spPr/>
    </dgm:pt>
    <dgm:pt modelId="{938698D4-E294-4DDE-9140-DDFBDD3B08A6}" type="pres">
      <dgm:prSet presAssocID="{72D8C7B9-5AE6-4590-AD88-67816618C93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ightbulb"/>
        </a:ext>
      </dgm:extLst>
    </dgm:pt>
    <dgm:pt modelId="{AF045F9A-3F2C-438D-9E27-F3AED0711474}" type="pres">
      <dgm:prSet presAssocID="{72D8C7B9-5AE6-4590-AD88-67816618C935}" presName="spaceRect" presStyleCnt="0"/>
      <dgm:spPr/>
    </dgm:pt>
    <dgm:pt modelId="{8E3FAEC3-CE78-45A5-928A-B9288633AB4B}" type="pres">
      <dgm:prSet presAssocID="{72D8C7B9-5AE6-4590-AD88-67816618C935}" presName="textRect" presStyleLbl="revTx" presStyleIdx="4" presStyleCnt="5">
        <dgm:presLayoutVars>
          <dgm:chMax val="1"/>
          <dgm:chPref val="1"/>
        </dgm:presLayoutVars>
      </dgm:prSet>
      <dgm:spPr/>
    </dgm:pt>
  </dgm:ptLst>
  <dgm:cxnLst>
    <dgm:cxn modelId="{BE802B2C-574B-4F73-A579-D70741C48133}" srcId="{35C28D4C-3407-4DB4-975A-595DB4A86076}" destId="{72D8C7B9-5AE6-4590-AD88-67816618C935}" srcOrd="4" destOrd="0" parTransId="{6FC7BB4C-DFE9-4D4C-8385-EB79A57F86D1}" sibTransId="{0CBFF3D4-9006-4222-B6F6-3BEE16A37717}"/>
    <dgm:cxn modelId="{B2933D38-01FE-4DC8-A819-59D669898394}" srcId="{35C28D4C-3407-4DB4-975A-595DB4A86076}" destId="{EA6CE10A-535E-4D5D-A18C-87AB5506366F}" srcOrd="3" destOrd="0" parTransId="{58D0738C-AFC8-42B5-9216-191B16A8CD99}" sibTransId="{DBD3DA0C-4319-42FC-8E3B-815718550F4C}"/>
    <dgm:cxn modelId="{8C50233F-7C61-4AC5-A786-295F239934BA}" type="presOf" srcId="{72D8C7B9-5AE6-4590-AD88-67816618C935}" destId="{8E3FAEC3-CE78-45A5-928A-B9288633AB4B}" srcOrd="0" destOrd="0" presId="urn:microsoft.com/office/officeart/2018/5/layout/IconCircleLabelList"/>
    <dgm:cxn modelId="{8145A945-D6D9-4F1A-AB6B-182A3166F931}" type="presOf" srcId="{EA6CE10A-535E-4D5D-A18C-87AB5506366F}" destId="{70C892F1-5C97-434C-A65F-FDA0146065DE}" srcOrd="0" destOrd="0" presId="urn:microsoft.com/office/officeart/2018/5/layout/IconCircleLabelList"/>
    <dgm:cxn modelId="{B71CFD4E-BB4B-48EF-835D-B80A3DA20EC4}" srcId="{35C28D4C-3407-4DB4-975A-595DB4A86076}" destId="{676913F7-13EB-4BB0-93FA-FFA1892369C9}" srcOrd="2" destOrd="0" parTransId="{80EEE3BD-9844-4A09-8BDD-3BED72C957BD}" sibTransId="{90E9A33E-0C7C-4B5A-9EB7-DAED18BE8D3B}"/>
    <dgm:cxn modelId="{40677350-4BE4-43DD-9267-BB9BD67FE18A}" srcId="{35C28D4C-3407-4DB4-975A-595DB4A86076}" destId="{5AFE7462-6DBF-4CE1-902F-ADD50607EF14}" srcOrd="0" destOrd="0" parTransId="{C39A3BF6-03E9-409C-BB86-8B9650244192}" sibTransId="{3F62ECEB-45F4-4C17-968D-54AFE9308BBB}"/>
    <dgm:cxn modelId="{E9733C7B-5487-41BE-AACA-270D43ABE29D}" type="presOf" srcId="{9D324DA4-5A1F-44A9-B973-A00AB401A296}" destId="{C24FAC36-BA51-46C8-AEC1-4991A5CF5BDD}" srcOrd="0" destOrd="0" presId="urn:microsoft.com/office/officeart/2018/5/layout/IconCircleLabelList"/>
    <dgm:cxn modelId="{9802C6B1-E61D-4E1B-B0EC-BD3EB88422A6}" srcId="{35C28D4C-3407-4DB4-975A-595DB4A86076}" destId="{9D324DA4-5A1F-44A9-B973-A00AB401A296}" srcOrd="1" destOrd="0" parTransId="{44E04A22-23D7-439B-9456-8CE637D30D6E}" sibTransId="{128C8631-FD8F-4193-9046-DC25BBA9DC48}"/>
    <dgm:cxn modelId="{52B8EDC2-83E7-462B-8605-B7F63D4ECE76}" type="presOf" srcId="{5AFE7462-6DBF-4CE1-902F-ADD50607EF14}" destId="{069035F7-E9E5-4142-A542-90902F501023}" srcOrd="0" destOrd="0" presId="urn:microsoft.com/office/officeart/2018/5/layout/IconCircleLabelList"/>
    <dgm:cxn modelId="{49A35BD1-297A-4223-B067-BED288E8F391}" type="presOf" srcId="{676913F7-13EB-4BB0-93FA-FFA1892369C9}" destId="{8A64D357-4131-48F7-9055-E1655006AC67}" srcOrd="0" destOrd="0" presId="urn:microsoft.com/office/officeart/2018/5/layout/IconCircleLabelList"/>
    <dgm:cxn modelId="{B992A4F3-7AD3-4F10-A96A-6BC388FF1382}" type="presOf" srcId="{35C28D4C-3407-4DB4-975A-595DB4A86076}" destId="{55D27BA4-0BF3-4BCE-B629-2E3E75B7E537}" srcOrd="0" destOrd="0" presId="urn:microsoft.com/office/officeart/2018/5/layout/IconCircleLabelList"/>
    <dgm:cxn modelId="{EB7D87D2-91EA-46AB-9AC3-ABCB98F47627}" type="presParOf" srcId="{55D27BA4-0BF3-4BCE-B629-2E3E75B7E537}" destId="{EFE1D0F3-2A08-47C9-AE46-BAACBDDA8D7A}" srcOrd="0" destOrd="0" presId="urn:microsoft.com/office/officeart/2018/5/layout/IconCircleLabelList"/>
    <dgm:cxn modelId="{A7A296C0-2F6E-4F5B-939F-A2F0E4AE0141}" type="presParOf" srcId="{EFE1D0F3-2A08-47C9-AE46-BAACBDDA8D7A}" destId="{EC4941F2-2671-4249-B64F-2929B7D6D14A}" srcOrd="0" destOrd="0" presId="urn:microsoft.com/office/officeart/2018/5/layout/IconCircleLabelList"/>
    <dgm:cxn modelId="{29FAA3E1-AA83-4C63-966F-4C60728E9D78}" type="presParOf" srcId="{EFE1D0F3-2A08-47C9-AE46-BAACBDDA8D7A}" destId="{2A1ACFF0-1A10-494B-8169-39F7AAE9EE4B}" srcOrd="1" destOrd="0" presId="urn:microsoft.com/office/officeart/2018/5/layout/IconCircleLabelList"/>
    <dgm:cxn modelId="{90E7AE94-9EF6-4047-B1F2-97F813F6B628}" type="presParOf" srcId="{EFE1D0F3-2A08-47C9-AE46-BAACBDDA8D7A}" destId="{D96F9FF1-1C60-4C58-8433-5F845C582699}" srcOrd="2" destOrd="0" presId="urn:microsoft.com/office/officeart/2018/5/layout/IconCircleLabelList"/>
    <dgm:cxn modelId="{F3710214-5A2E-47F8-B4A3-0829AAD4270C}" type="presParOf" srcId="{EFE1D0F3-2A08-47C9-AE46-BAACBDDA8D7A}" destId="{069035F7-E9E5-4142-A542-90902F501023}" srcOrd="3" destOrd="0" presId="urn:microsoft.com/office/officeart/2018/5/layout/IconCircleLabelList"/>
    <dgm:cxn modelId="{19E330B7-B001-43E6-87FA-E9A7D4457151}" type="presParOf" srcId="{55D27BA4-0BF3-4BCE-B629-2E3E75B7E537}" destId="{AD78D810-2699-4EF6-99AD-0239A49BB120}" srcOrd="1" destOrd="0" presId="urn:microsoft.com/office/officeart/2018/5/layout/IconCircleLabelList"/>
    <dgm:cxn modelId="{3228F14E-F087-4E7F-B2B8-E6766C8CCF9A}" type="presParOf" srcId="{55D27BA4-0BF3-4BCE-B629-2E3E75B7E537}" destId="{A5D5C100-06CD-4CDA-83C3-716882C4DA59}" srcOrd="2" destOrd="0" presId="urn:microsoft.com/office/officeart/2018/5/layout/IconCircleLabelList"/>
    <dgm:cxn modelId="{CFA1E8E8-55AD-42E2-96C9-946FBF5D5DC5}" type="presParOf" srcId="{A5D5C100-06CD-4CDA-83C3-716882C4DA59}" destId="{02968D3B-D226-4B93-813D-439FACA6F1A2}" srcOrd="0" destOrd="0" presId="urn:microsoft.com/office/officeart/2018/5/layout/IconCircleLabelList"/>
    <dgm:cxn modelId="{0280F3D0-A47B-4884-87CC-911218DB08E6}" type="presParOf" srcId="{A5D5C100-06CD-4CDA-83C3-716882C4DA59}" destId="{C7723C5F-48B0-4C22-8489-14E673398117}" srcOrd="1" destOrd="0" presId="urn:microsoft.com/office/officeart/2018/5/layout/IconCircleLabelList"/>
    <dgm:cxn modelId="{D04396E1-59A8-454E-86D4-1127701EA445}" type="presParOf" srcId="{A5D5C100-06CD-4CDA-83C3-716882C4DA59}" destId="{45ABF3D9-9333-48D6-A2B7-2719F2DB634C}" srcOrd="2" destOrd="0" presId="urn:microsoft.com/office/officeart/2018/5/layout/IconCircleLabelList"/>
    <dgm:cxn modelId="{A94585EF-EF0A-4CCD-B289-72CE61DA74D7}" type="presParOf" srcId="{A5D5C100-06CD-4CDA-83C3-716882C4DA59}" destId="{C24FAC36-BA51-46C8-AEC1-4991A5CF5BDD}" srcOrd="3" destOrd="0" presId="urn:microsoft.com/office/officeart/2018/5/layout/IconCircleLabelList"/>
    <dgm:cxn modelId="{5C8A9557-566D-4C56-BC95-7AD7B3103E41}" type="presParOf" srcId="{55D27BA4-0BF3-4BCE-B629-2E3E75B7E537}" destId="{9E2B44DB-8415-41BE-BED3-33ECE4F8FD16}" srcOrd="3" destOrd="0" presId="urn:microsoft.com/office/officeart/2018/5/layout/IconCircleLabelList"/>
    <dgm:cxn modelId="{CEB2529F-2711-4B15-A17B-A79FEB98B424}" type="presParOf" srcId="{55D27BA4-0BF3-4BCE-B629-2E3E75B7E537}" destId="{87D6C582-1E76-4CF3-B05A-D74C8E895A00}" srcOrd="4" destOrd="0" presId="urn:microsoft.com/office/officeart/2018/5/layout/IconCircleLabelList"/>
    <dgm:cxn modelId="{B2F619FA-A47A-44E0-9371-15F99233A7CD}" type="presParOf" srcId="{87D6C582-1E76-4CF3-B05A-D74C8E895A00}" destId="{EA85A474-1221-4F06-AEEE-A19272A61EFA}" srcOrd="0" destOrd="0" presId="urn:microsoft.com/office/officeart/2018/5/layout/IconCircleLabelList"/>
    <dgm:cxn modelId="{E3453ABD-9E9F-4F93-8D7B-AAE25F391B7C}" type="presParOf" srcId="{87D6C582-1E76-4CF3-B05A-D74C8E895A00}" destId="{DB757660-DD40-4DDD-BB25-4F2C44D40C1B}" srcOrd="1" destOrd="0" presId="urn:microsoft.com/office/officeart/2018/5/layout/IconCircleLabelList"/>
    <dgm:cxn modelId="{EB35F004-13FC-49B5-AC86-01F4F7915BA9}" type="presParOf" srcId="{87D6C582-1E76-4CF3-B05A-D74C8E895A00}" destId="{E2E5A3E6-72E1-4B85-BCE2-71AE3529B02B}" srcOrd="2" destOrd="0" presId="urn:microsoft.com/office/officeart/2018/5/layout/IconCircleLabelList"/>
    <dgm:cxn modelId="{87A56C77-8370-413E-8F4A-A3E0315E114E}" type="presParOf" srcId="{87D6C582-1E76-4CF3-B05A-D74C8E895A00}" destId="{8A64D357-4131-48F7-9055-E1655006AC67}" srcOrd="3" destOrd="0" presId="urn:microsoft.com/office/officeart/2018/5/layout/IconCircleLabelList"/>
    <dgm:cxn modelId="{72915552-04AD-4D13-8C90-B7A4714F4ADB}" type="presParOf" srcId="{55D27BA4-0BF3-4BCE-B629-2E3E75B7E537}" destId="{FB1F7692-1448-4BEC-B7F8-43D8A43538ED}" srcOrd="5" destOrd="0" presId="urn:microsoft.com/office/officeart/2018/5/layout/IconCircleLabelList"/>
    <dgm:cxn modelId="{5EAD3FF4-A26F-4A97-8ACD-2ECB2B2CA5A9}" type="presParOf" srcId="{55D27BA4-0BF3-4BCE-B629-2E3E75B7E537}" destId="{6DD3979D-EA09-4098-98E0-3CF72048FFB2}" srcOrd="6" destOrd="0" presId="urn:microsoft.com/office/officeart/2018/5/layout/IconCircleLabelList"/>
    <dgm:cxn modelId="{F7BD1149-BD0A-4083-AB43-5741C854DF80}" type="presParOf" srcId="{6DD3979D-EA09-4098-98E0-3CF72048FFB2}" destId="{344738A0-23C2-40EE-BD3C-7CAB64EEAE9B}" srcOrd="0" destOrd="0" presId="urn:microsoft.com/office/officeart/2018/5/layout/IconCircleLabelList"/>
    <dgm:cxn modelId="{3B339AC0-597B-4B15-8B21-1C9F64CE0A40}" type="presParOf" srcId="{6DD3979D-EA09-4098-98E0-3CF72048FFB2}" destId="{BA0DBEC3-BBF7-4589-A7F8-80B75E77AAC6}" srcOrd="1" destOrd="0" presId="urn:microsoft.com/office/officeart/2018/5/layout/IconCircleLabelList"/>
    <dgm:cxn modelId="{7A375618-6723-4D8F-B782-791ED327C52B}" type="presParOf" srcId="{6DD3979D-EA09-4098-98E0-3CF72048FFB2}" destId="{7B924EA4-A8C4-4D0D-AFB1-8C5FF2991146}" srcOrd="2" destOrd="0" presId="urn:microsoft.com/office/officeart/2018/5/layout/IconCircleLabelList"/>
    <dgm:cxn modelId="{861AFF22-A997-413C-8296-EEC52438308E}" type="presParOf" srcId="{6DD3979D-EA09-4098-98E0-3CF72048FFB2}" destId="{70C892F1-5C97-434C-A65F-FDA0146065DE}" srcOrd="3" destOrd="0" presId="urn:microsoft.com/office/officeart/2018/5/layout/IconCircleLabelList"/>
    <dgm:cxn modelId="{94476584-E549-428B-9965-452A17FDD301}" type="presParOf" srcId="{55D27BA4-0BF3-4BCE-B629-2E3E75B7E537}" destId="{FEC036B1-C4D7-49E5-95EA-FC9A49852FF9}" srcOrd="7" destOrd="0" presId="urn:microsoft.com/office/officeart/2018/5/layout/IconCircleLabelList"/>
    <dgm:cxn modelId="{53FBCD67-B66A-4807-A81B-FA5D562BDAE6}" type="presParOf" srcId="{55D27BA4-0BF3-4BCE-B629-2E3E75B7E537}" destId="{4BCE9140-54A5-4976-9829-845EDD49EB1E}" srcOrd="8" destOrd="0" presId="urn:microsoft.com/office/officeart/2018/5/layout/IconCircleLabelList"/>
    <dgm:cxn modelId="{52E4DD52-F06E-4657-824A-823211E85B8B}" type="presParOf" srcId="{4BCE9140-54A5-4976-9829-845EDD49EB1E}" destId="{793232E7-4E7F-460D-9848-0D60D6728CDD}" srcOrd="0" destOrd="0" presId="urn:microsoft.com/office/officeart/2018/5/layout/IconCircleLabelList"/>
    <dgm:cxn modelId="{90F8B4CB-462E-435F-9F3A-03D8779C3FC6}" type="presParOf" srcId="{4BCE9140-54A5-4976-9829-845EDD49EB1E}" destId="{938698D4-E294-4DDE-9140-DDFBDD3B08A6}" srcOrd="1" destOrd="0" presId="urn:microsoft.com/office/officeart/2018/5/layout/IconCircleLabelList"/>
    <dgm:cxn modelId="{6AF74386-2038-4F7E-B7FA-170522568930}" type="presParOf" srcId="{4BCE9140-54A5-4976-9829-845EDD49EB1E}" destId="{AF045F9A-3F2C-438D-9E27-F3AED0711474}" srcOrd="2" destOrd="0" presId="urn:microsoft.com/office/officeart/2018/5/layout/IconCircleLabelList"/>
    <dgm:cxn modelId="{F1F61A64-3739-4094-A095-5D41F5CD5A62}" type="presParOf" srcId="{4BCE9140-54A5-4976-9829-845EDD49EB1E}" destId="{8E3FAEC3-CE78-45A5-928A-B9288633AB4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5C952-CF31-4A59-A986-18A6C68FC5A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424593DE-F083-4C51-A2B1-EEEEAF60396D}">
      <dgm:prSet/>
      <dgm:spPr/>
      <dgm:t>
        <a:bodyPr/>
        <a:lstStyle/>
        <a:p>
          <a:r>
            <a:rPr lang="en-US" dirty="0"/>
            <a:t>Utilization Programs</a:t>
          </a:r>
        </a:p>
      </dgm:t>
    </dgm:pt>
    <dgm:pt modelId="{1A41AC7F-53F3-44CB-90E9-70AE23BBDA80}" type="parTrans" cxnId="{5352CFE9-F1EF-4059-935C-838804E3B55F}">
      <dgm:prSet/>
      <dgm:spPr/>
      <dgm:t>
        <a:bodyPr/>
        <a:lstStyle/>
        <a:p>
          <a:endParaRPr lang="en-US"/>
        </a:p>
      </dgm:t>
    </dgm:pt>
    <dgm:pt modelId="{0B9CFBE4-3AA5-46F9-8D52-80D8C6F10BDD}" type="sibTrans" cxnId="{5352CFE9-F1EF-4059-935C-838804E3B55F}">
      <dgm:prSet/>
      <dgm:spPr/>
      <dgm:t>
        <a:bodyPr/>
        <a:lstStyle/>
        <a:p>
          <a:endParaRPr lang="en-US"/>
        </a:p>
      </dgm:t>
    </dgm:pt>
    <dgm:pt modelId="{89BAE6AC-C20A-49B6-9F58-00AAB6AF948F}">
      <dgm:prSet/>
      <dgm:spPr>
        <a:solidFill>
          <a:schemeClr val="bg2">
            <a:lumMod val="60000"/>
            <a:lumOff val="40000"/>
          </a:schemeClr>
        </a:solidFill>
      </dgm:spPr>
      <dgm:t>
        <a:bodyPr/>
        <a:lstStyle/>
        <a:p>
          <a:r>
            <a:rPr lang="en-US" dirty="0"/>
            <a:t>Price Solutions</a:t>
          </a:r>
        </a:p>
      </dgm:t>
    </dgm:pt>
    <dgm:pt modelId="{AE63817A-D45F-476A-BBD6-2460CE4CDAD2}" type="parTrans" cxnId="{EF09611D-9C20-4213-A4A6-854C03295CDF}">
      <dgm:prSet/>
      <dgm:spPr/>
      <dgm:t>
        <a:bodyPr/>
        <a:lstStyle/>
        <a:p>
          <a:endParaRPr lang="en-US"/>
        </a:p>
      </dgm:t>
    </dgm:pt>
    <dgm:pt modelId="{AEC9A688-290D-4B72-923C-DD5AF28661FF}" type="sibTrans" cxnId="{EF09611D-9C20-4213-A4A6-854C03295CDF}">
      <dgm:prSet/>
      <dgm:spPr/>
      <dgm:t>
        <a:bodyPr/>
        <a:lstStyle/>
        <a:p>
          <a:endParaRPr lang="en-US"/>
        </a:p>
      </dgm:t>
    </dgm:pt>
    <dgm:pt modelId="{14EC5094-3EE2-48FD-A8FC-57FCD8C78A50}" type="pres">
      <dgm:prSet presAssocID="{A7B5C952-CF31-4A59-A986-18A6C68FC5A9}" presName="diagram" presStyleCnt="0">
        <dgm:presLayoutVars>
          <dgm:dir/>
          <dgm:resizeHandles val="exact"/>
        </dgm:presLayoutVars>
      </dgm:prSet>
      <dgm:spPr/>
    </dgm:pt>
    <dgm:pt modelId="{BB3F3EDE-0657-4D2E-B8E8-1974A701CFF6}" type="pres">
      <dgm:prSet presAssocID="{424593DE-F083-4C51-A2B1-EEEEAF60396D}" presName="node" presStyleLbl="node1" presStyleIdx="0" presStyleCnt="2">
        <dgm:presLayoutVars>
          <dgm:bulletEnabled val="1"/>
        </dgm:presLayoutVars>
      </dgm:prSet>
      <dgm:spPr/>
    </dgm:pt>
    <dgm:pt modelId="{763F5F3A-53F6-4A36-9DDF-8D0430C53C55}" type="pres">
      <dgm:prSet presAssocID="{0B9CFBE4-3AA5-46F9-8D52-80D8C6F10BDD}" presName="sibTrans" presStyleCnt="0"/>
      <dgm:spPr/>
    </dgm:pt>
    <dgm:pt modelId="{7403C109-991A-4BE5-8AD8-F56B947CEBCF}" type="pres">
      <dgm:prSet presAssocID="{89BAE6AC-C20A-49B6-9F58-00AAB6AF948F}" presName="node" presStyleLbl="node1" presStyleIdx="1" presStyleCnt="2">
        <dgm:presLayoutVars>
          <dgm:bulletEnabled val="1"/>
        </dgm:presLayoutVars>
      </dgm:prSet>
      <dgm:spPr/>
    </dgm:pt>
  </dgm:ptLst>
  <dgm:cxnLst>
    <dgm:cxn modelId="{A82CBB19-C1FD-46BC-9310-8B5B568E0329}" type="presOf" srcId="{89BAE6AC-C20A-49B6-9F58-00AAB6AF948F}" destId="{7403C109-991A-4BE5-8AD8-F56B947CEBCF}" srcOrd="0" destOrd="0" presId="urn:microsoft.com/office/officeart/2005/8/layout/default"/>
    <dgm:cxn modelId="{EF09611D-9C20-4213-A4A6-854C03295CDF}" srcId="{A7B5C952-CF31-4A59-A986-18A6C68FC5A9}" destId="{89BAE6AC-C20A-49B6-9F58-00AAB6AF948F}" srcOrd="1" destOrd="0" parTransId="{AE63817A-D45F-476A-BBD6-2460CE4CDAD2}" sibTransId="{AEC9A688-290D-4B72-923C-DD5AF28661FF}"/>
    <dgm:cxn modelId="{B7E1E747-76CA-468D-92CA-689B1B87B2D9}" type="presOf" srcId="{A7B5C952-CF31-4A59-A986-18A6C68FC5A9}" destId="{14EC5094-3EE2-48FD-A8FC-57FCD8C78A50}" srcOrd="0" destOrd="0" presId="urn:microsoft.com/office/officeart/2005/8/layout/default"/>
    <dgm:cxn modelId="{5352CFE9-F1EF-4059-935C-838804E3B55F}" srcId="{A7B5C952-CF31-4A59-A986-18A6C68FC5A9}" destId="{424593DE-F083-4C51-A2B1-EEEEAF60396D}" srcOrd="0" destOrd="0" parTransId="{1A41AC7F-53F3-44CB-90E9-70AE23BBDA80}" sibTransId="{0B9CFBE4-3AA5-46F9-8D52-80D8C6F10BDD}"/>
    <dgm:cxn modelId="{72040DF3-273D-4B75-8BD4-72235A43F78A}" type="presOf" srcId="{424593DE-F083-4C51-A2B1-EEEEAF60396D}" destId="{BB3F3EDE-0657-4D2E-B8E8-1974A701CFF6}" srcOrd="0" destOrd="0" presId="urn:microsoft.com/office/officeart/2005/8/layout/default"/>
    <dgm:cxn modelId="{A0843971-5AED-4AA7-B4E5-A24B1C7823D8}" type="presParOf" srcId="{14EC5094-3EE2-48FD-A8FC-57FCD8C78A50}" destId="{BB3F3EDE-0657-4D2E-B8E8-1974A701CFF6}" srcOrd="0" destOrd="0" presId="urn:microsoft.com/office/officeart/2005/8/layout/default"/>
    <dgm:cxn modelId="{1B1C3634-768D-4A14-A503-C0C6C654EEE0}" type="presParOf" srcId="{14EC5094-3EE2-48FD-A8FC-57FCD8C78A50}" destId="{763F5F3A-53F6-4A36-9DDF-8D0430C53C55}" srcOrd="1" destOrd="0" presId="urn:microsoft.com/office/officeart/2005/8/layout/default"/>
    <dgm:cxn modelId="{DBB5CE46-9723-4F03-A4F1-985D55B153E7}" type="presParOf" srcId="{14EC5094-3EE2-48FD-A8FC-57FCD8C78A50}" destId="{7403C109-991A-4BE5-8AD8-F56B947CEBC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DFC7BC-B98D-4E88-81CC-93EA130B8016}"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9CF3C74F-1E7E-4DE7-91BF-B518230CB687}">
      <dgm:prSet/>
      <dgm:spPr/>
      <dgm:t>
        <a:bodyPr/>
        <a:lstStyle/>
        <a:p>
          <a:pPr>
            <a:lnSpc>
              <a:spcPct val="100000"/>
            </a:lnSpc>
            <a:defRPr b="1"/>
          </a:pPr>
          <a:r>
            <a:rPr lang="en-US" b="1" baseline="0">
              <a:solidFill>
                <a:schemeClr val="accent2"/>
              </a:solidFill>
            </a:rPr>
            <a:t>Healthcare Savings Calculator</a:t>
          </a:r>
          <a:endParaRPr lang="en-US">
            <a:solidFill>
              <a:schemeClr val="accent2"/>
            </a:solidFill>
          </a:endParaRPr>
        </a:p>
      </dgm:t>
    </dgm:pt>
    <dgm:pt modelId="{96ACB28F-E973-4C4C-88E3-C4D217F01351}" type="parTrans" cxnId="{E5EFF11F-20A0-4552-AA0E-EE6137598AD1}">
      <dgm:prSet/>
      <dgm:spPr/>
      <dgm:t>
        <a:bodyPr/>
        <a:lstStyle/>
        <a:p>
          <a:pPr algn="ctr"/>
          <a:endParaRPr lang="en-US"/>
        </a:p>
      </dgm:t>
    </dgm:pt>
    <dgm:pt modelId="{2F16EFDC-CCA4-4246-81FC-DA6BCE3A045E}" type="sibTrans" cxnId="{E5EFF11F-20A0-4552-AA0E-EE6137598AD1}">
      <dgm:prSet/>
      <dgm:spPr/>
      <dgm:t>
        <a:bodyPr/>
        <a:lstStyle/>
        <a:p>
          <a:pPr algn="ctr"/>
          <a:endParaRPr lang="en-US"/>
        </a:p>
      </dgm:t>
    </dgm:pt>
    <dgm:pt modelId="{329458E4-54E0-4B11-A1D3-4CB59F6D7C8D}">
      <dgm:prSet custT="1"/>
      <dgm:spPr/>
      <dgm:t>
        <a:bodyPr/>
        <a:lstStyle/>
        <a:p>
          <a:pPr>
            <a:lnSpc>
              <a:spcPct val="100000"/>
            </a:lnSpc>
          </a:pPr>
          <a:r>
            <a:rPr lang="en-US" sz="1800" baseline="0"/>
            <a:t>Understand hospital price savings potential, if prices were lower.</a:t>
          </a:r>
          <a:endParaRPr lang="en-US" sz="1800"/>
        </a:p>
      </dgm:t>
    </dgm:pt>
    <dgm:pt modelId="{90232FE3-1F9D-4E9B-BD12-F8AAAA033A5F}" type="parTrans" cxnId="{86B4C898-7FD7-494E-A1F6-27DD813D37E0}">
      <dgm:prSet/>
      <dgm:spPr/>
      <dgm:t>
        <a:bodyPr/>
        <a:lstStyle/>
        <a:p>
          <a:pPr algn="ctr"/>
          <a:endParaRPr lang="en-US"/>
        </a:p>
      </dgm:t>
    </dgm:pt>
    <dgm:pt modelId="{DCCD4862-0761-4878-8C47-291A257FCBC0}" type="sibTrans" cxnId="{86B4C898-7FD7-494E-A1F6-27DD813D37E0}">
      <dgm:prSet/>
      <dgm:spPr/>
      <dgm:t>
        <a:bodyPr/>
        <a:lstStyle/>
        <a:p>
          <a:pPr algn="ctr"/>
          <a:endParaRPr lang="en-US"/>
        </a:p>
      </dgm:t>
    </dgm:pt>
    <dgm:pt modelId="{AA592247-EE1A-45FA-8376-B7D19DB46A2B}">
      <dgm:prSet custT="1"/>
      <dgm:spPr/>
      <dgm:t>
        <a:bodyPr/>
        <a:lstStyle/>
        <a:p>
          <a:pPr>
            <a:lnSpc>
              <a:spcPct val="100000"/>
            </a:lnSpc>
          </a:pPr>
          <a:r>
            <a:rPr lang="en-US" sz="1800" baseline="0"/>
            <a:t>Compare existing hospital spend to Medicare and commercial market break even benchmarks. </a:t>
          </a:r>
          <a:endParaRPr lang="en-US" sz="1800"/>
        </a:p>
      </dgm:t>
    </dgm:pt>
    <dgm:pt modelId="{CB380C33-E782-401D-8A8F-7843938C4138}" type="parTrans" cxnId="{196DACA4-B851-4E33-BA3A-364D9CFE31E5}">
      <dgm:prSet/>
      <dgm:spPr/>
      <dgm:t>
        <a:bodyPr/>
        <a:lstStyle/>
        <a:p>
          <a:pPr algn="ctr"/>
          <a:endParaRPr lang="en-US"/>
        </a:p>
      </dgm:t>
    </dgm:pt>
    <dgm:pt modelId="{F84F8F32-02DD-424C-90D5-CD007CEAAE8C}" type="sibTrans" cxnId="{196DACA4-B851-4E33-BA3A-364D9CFE31E5}">
      <dgm:prSet/>
      <dgm:spPr/>
      <dgm:t>
        <a:bodyPr/>
        <a:lstStyle/>
        <a:p>
          <a:pPr algn="ctr"/>
          <a:endParaRPr lang="en-US"/>
        </a:p>
      </dgm:t>
    </dgm:pt>
    <dgm:pt modelId="{7BAD2613-1935-4DA7-8AC0-DD9835A13A26}">
      <dgm:prSet/>
      <dgm:spPr/>
      <dgm:t>
        <a:bodyPr/>
        <a:lstStyle/>
        <a:p>
          <a:pPr>
            <a:lnSpc>
              <a:spcPct val="100000"/>
            </a:lnSpc>
            <a:defRPr b="1"/>
          </a:pPr>
          <a:r>
            <a:rPr lang="en-US" b="1" baseline="0">
              <a:solidFill>
                <a:schemeClr val="accent2"/>
              </a:solidFill>
            </a:rPr>
            <a:t>Healthcare Administrator Contract-First Template</a:t>
          </a:r>
          <a:endParaRPr lang="en-US">
            <a:solidFill>
              <a:schemeClr val="accent2"/>
            </a:solidFill>
          </a:endParaRPr>
        </a:p>
      </dgm:t>
    </dgm:pt>
    <dgm:pt modelId="{C34ABA3D-8DEF-47CA-87D1-7FF97C162D6F}" type="parTrans" cxnId="{947BD981-2373-4FDC-84DA-726654DC3925}">
      <dgm:prSet/>
      <dgm:spPr/>
      <dgm:t>
        <a:bodyPr/>
        <a:lstStyle/>
        <a:p>
          <a:pPr algn="ctr"/>
          <a:endParaRPr lang="en-US"/>
        </a:p>
      </dgm:t>
    </dgm:pt>
    <dgm:pt modelId="{E2A4ABF4-497C-46EE-82FA-BCA6D85A66C2}" type="sibTrans" cxnId="{947BD981-2373-4FDC-84DA-726654DC3925}">
      <dgm:prSet/>
      <dgm:spPr/>
      <dgm:t>
        <a:bodyPr/>
        <a:lstStyle/>
        <a:p>
          <a:pPr algn="ctr"/>
          <a:endParaRPr lang="en-US"/>
        </a:p>
      </dgm:t>
    </dgm:pt>
    <dgm:pt modelId="{1893A904-1D77-4997-A852-91FC003F4253}">
      <dgm:prSet custT="1"/>
      <dgm:spPr/>
      <dgm:t>
        <a:bodyPr/>
        <a:lstStyle/>
        <a:p>
          <a:pPr>
            <a:lnSpc>
              <a:spcPct val="100000"/>
            </a:lnSpc>
          </a:pPr>
          <a:r>
            <a:rPr lang="en-US" sz="1800" baseline="0"/>
            <a:t>Challenge the industry standard of accepting bidder contracts before negotiations. </a:t>
          </a:r>
          <a:endParaRPr lang="en-US" sz="1800"/>
        </a:p>
      </dgm:t>
    </dgm:pt>
    <dgm:pt modelId="{E908C81B-0D94-4019-B931-451975F62837}" type="parTrans" cxnId="{28312449-5512-4AA4-ABA4-19E8F83B5A67}">
      <dgm:prSet/>
      <dgm:spPr/>
      <dgm:t>
        <a:bodyPr/>
        <a:lstStyle/>
        <a:p>
          <a:pPr algn="ctr"/>
          <a:endParaRPr lang="en-US"/>
        </a:p>
      </dgm:t>
    </dgm:pt>
    <dgm:pt modelId="{88353CAB-E8F2-4EA3-BF33-E7954BA7E4A5}" type="sibTrans" cxnId="{28312449-5512-4AA4-ABA4-19E8F83B5A67}">
      <dgm:prSet/>
      <dgm:spPr/>
      <dgm:t>
        <a:bodyPr/>
        <a:lstStyle/>
        <a:p>
          <a:pPr algn="ctr"/>
          <a:endParaRPr lang="en-US"/>
        </a:p>
      </dgm:t>
    </dgm:pt>
    <dgm:pt modelId="{61B6E079-105F-4EE3-A5F4-ABC210947E30}">
      <dgm:prSet custT="1"/>
      <dgm:spPr/>
      <dgm:t>
        <a:bodyPr/>
        <a:lstStyle/>
        <a:p>
          <a:pPr>
            <a:lnSpc>
              <a:spcPct val="100000"/>
            </a:lnSpc>
          </a:pPr>
          <a:r>
            <a:rPr lang="en-US" sz="1800" baseline="0"/>
            <a:t>Use as a mechanism for accountability with TPA bidders for their promised services as a vendor.</a:t>
          </a:r>
          <a:endParaRPr lang="en-US" sz="1800"/>
        </a:p>
      </dgm:t>
    </dgm:pt>
    <dgm:pt modelId="{356D265D-C22B-4214-AC19-DBB621D667A5}" type="parTrans" cxnId="{D9F6542E-0898-4135-A8E4-F08030D5E4CD}">
      <dgm:prSet/>
      <dgm:spPr/>
      <dgm:t>
        <a:bodyPr/>
        <a:lstStyle/>
        <a:p>
          <a:pPr algn="ctr"/>
          <a:endParaRPr lang="en-US"/>
        </a:p>
      </dgm:t>
    </dgm:pt>
    <dgm:pt modelId="{F30824E6-CA27-442D-AB0C-E965AD96351C}" type="sibTrans" cxnId="{D9F6542E-0898-4135-A8E4-F08030D5E4CD}">
      <dgm:prSet/>
      <dgm:spPr/>
      <dgm:t>
        <a:bodyPr/>
        <a:lstStyle/>
        <a:p>
          <a:pPr algn="ctr"/>
          <a:endParaRPr lang="en-US"/>
        </a:p>
      </dgm:t>
    </dgm:pt>
    <dgm:pt modelId="{4F878A24-F270-4B57-A3A0-AF77EC34B12D}">
      <dgm:prSet custT="1"/>
      <dgm:spPr/>
      <dgm:t>
        <a:bodyPr/>
        <a:lstStyle/>
        <a:p>
          <a:pPr>
            <a:lnSpc>
              <a:spcPct val="100000"/>
            </a:lnSpc>
          </a:pPr>
          <a:endParaRPr lang="en-US" sz="1800"/>
        </a:p>
      </dgm:t>
    </dgm:pt>
    <dgm:pt modelId="{0B10AC32-CED7-4212-9696-9A7B2E30AACB}" type="parTrans" cxnId="{213B4B57-321F-4CFC-9ABD-58DCA6F77A95}">
      <dgm:prSet/>
      <dgm:spPr/>
      <dgm:t>
        <a:bodyPr/>
        <a:lstStyle/>
        <a:p>
          <a:pPr algn="ctr"/>
          <a:endParaRPr lang="en-US"/>
        </a:p>
      </dgm:t>
    </dgm:pt>
    <dgm:pt modelId="{154577CE-5C9E-4ECF-8986-EFF2F1347D62}" type="sibTrans" cxnId="{213B4B57-321F-4CFC-9ABD-58DCA6F77A95}">
      <dgm:prSet/>
      <dgm:spPr/>
      <dgm:t>
        <a:bodyPr/>
        <a:lstStyle/>
        <a:p>
          <a:pPr algn="ctr"/>
          <a:endParaRPr lang="en-US"/>
        </a:p>
      </dgm:t>
    </dgm:pt>
    <dgm:pt modelId="{EB3C1BA9-2198-48D1-8DEC-6750C86D4109}">
      <dgm:prSet custT="1"/>
      <dgm:spPr/>
      <dgm:t>
        <a:bodyPr/>
        <a:lstStyle/>
        <a:p>
          <a:pPr>
            <a:lnSpc>
              <a:spcPct val="100000"/>
            </a:lnSpc>
          </a:pPr>
          <a:endParaRPr lang="en-US" sz="1800"/>
        </a:p>
      </dgm:t>
    </dgm:pt>
    <dgm:pt modelId="{0816F2D7-C2DA-495A-89B1-B452A987B1D6}" type="parTrans" cxnId="{DF857B7E-1C30-47E6-88D3-8DD14CB9C0BF}">
      <dgm:prSet/>
      <dgm:spPr/>
      <dgm:t>
        <a:bodyPr/>
        <a:lstStyle/>
        <a:p>
          <a:pPr algn="ctr"/>
          <a:endParaRPr lang="en-US"/>
        </a:p>
      </dgm:t>
    </dgm:pt>
    <dgm:pt modelId="{3E816BD4-D237-4CE1-89EE-3762467A82C0}" type="sibTrans" cxnId="{DF857B7E-1C30-47E6-88D3-8DD14CB9C0BF}">
      <dgm:prSet/>
      <dgm:spPr/>
      <dgm:t>
        <a:bodyPr/>
        <a:lstStyle/>
        <a:p>
          <a:pPr algn="ctr"/>
          <a:endParaRPr lang="en-US"/>
        </a:p>
      </dgm:t>
    </dgm:pt>
    <dgm:pt modelId="{8335CBE6-60B3-45E8-802C-7B81A8138E49}" type="pres">
      <dgm:prSet presAssocID="{42DFC7BC-B98D-4E88-81CC-93EA130B8016}" presName="root" presStyleCnt="0">
        <dgm:presLayoutVars>
          <dgm:dir/>
          <dgm:resizeHandles val="exact"/>
        </dgm:presLayoutVars>
      </dgm:prSet>
      <dgm:spPr/>
    </dgm:pt>
    <dgm:pt modelId="{CD115C20-D652-445B-A043-4E4BDAA0DB54}" type="pres">
      <dgm:prSet presAssocID="{9CF3C74F-1E7E-4DE7-91BF-B518230CB687}" presName="compNode" presStyleCnt="0"/>
      <dgm:spPr/>
    </dgm:pt>
    <dgm:pt modelId="{C6FE8CA0-0C08-480B-B435-4E36A0BFD32E}" type="pres">
      <dgm:prSet presAssocID="{9CF3C74F-1E7E-4DE7-91BF-B518230CB687}" presName="iconRect" presStyleLbl="node1" presStyleIdx="0" presStyleCnt="2" custLinFactNeighborX="98508" custLinFactNeighborY="-242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lculator with solid fill"/>
        </a:ext>
      </dgm:extLst>
    </dgm:pt>
    <dgm:pt modelId="{9E47DC0B-5E83-4097-B1A9-4176ACAC7F69}" type="pres">
      <dgm:prSet presAssocID="{9CF3C74F-1E7E-4DE7-91BF-B518230CB687}" presName="iconSpace" presStyleCnt="0"/>
      <dgm:spPr/>
    </dgm:pt>
    <dgm:pt modelId="{1C82CD83-E3DE-475A-8FC1-F51C52402A39}" type="pres">
      <dgm:prSet presAssocID="{9CF3C74F-1E7E-4DE7-91BF-B518230CB687}" presName="parTx" presStyleLbl="revTx" presStyleIdx="0" presStyleCnt="4">
        <dgm:presLayoutVars>
          <dgm:chMax val="0"/>
          <dgm:chPref val="0"/>
        </dgm:presLayoutVars>
      </dgm:prSet>
      <dgm:spPr/>
    </dgm:pt>
    <dgm:pt modelId="{4BE2E543-3C40-4D94-B05F-C32988117003}" type="pres">
      <dgm:prSet presAssocID="{9CF3C74F-1E7E-4DE7-91BF-B518230CB687}" presName="txSpace" presStyleCnt="0"/>
      <dgm:spPr/>
    </dgm:pt>
    <dgm:pt modelId="{4350F511-C712-47CF-9532-41C4BD36B6C1}" type="pres">
      <dgm:prSet presAssocID="{9CF3C74F-1E7E-4DE7-91BF-B518230CB687}" presName="desTx" presStyleLbl="revTx" presStyleIdx="1" presStyleCnt="4">
        <dgm:presLayoutVars/>
      </dgm:prSet>
      <dgm:spPr/>
    </dgm:pt>
    <dgm:pt modelId="{50734592-B431-4E81-ADC3-5306CE7D9973}" type="pres">
      <dgm:prSet presAssocID="{2F16EFDC-CCA4-4246-81FC-DA6BCE3A045E}" presName="sibTrans" presStyleCnt="0"/>
      <dgm:spPr/>
    </dgm:pt>
    <dgm:pt modelId="{02A6A8E2-2FFF-4FB6-ACCA-6AEE74A03382}" type="pres">
      <dgm:prSet presAssocID="{7BAD2613-1935-4DA7-8AC0-DD9835A13A26}" presName="compNode" presStyleCnt="0"/>
      <dgm:spPr/>
    </dgm:pt>
    <dgm:pt modelId="{AAB2F70B-53C3-4A49-A1C1-7C9731409400}" type="pres">
      <dgm:prSet presAssocID="{7BAD2613-1935-4DA7-8AC0-DD9835A13A26}" presName="iconRect" presStyleLbl="node1" presStyleIdx="1" presStyleCnt="2" custLinFactNeighborX="94143" custLinFactNeighborY="-242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3DDA2C1D-29AC-453E-8C32-E4CDBFB4179E}" type="pres">
      <dgm:prSet presAssocID="{7BAD2613-1935-4DA7-8AC0-DD9835A13A26}" presName="iconSpace" presStyleCnt="0"/>
      <dgm:spPr/>
    </dgm:pt>
    <dgm:pt modelId="{E257D5AA-6EA2-4F39-97D0-CA10B1EB46D6}" type="pres">
      <dgm:prSet presAssocID="{7BAD2613-1935-4DA7-8AC0-DD9835A13A26}" presName="parTx" presStyleLbl="revTx" presStyleIdx="2" presStyleCnt="4">
        <dgm:presLayoutVars>
          <dgm:chMax val="0"/>
          <dgm:chPref val="0"/>
        </dgm:presLayoutVars>
      </dgm:prSet>
      <dgm:spPr/>
    </dgm:pt>
    <dgm:pt modelId="{7ED9847E-5813-448A-80B8-5A2B1110964F}" type="pres">
      <dgm:prSet presAssocID="{7BAD2613-1935-4DA7-8AC0-DD9835A13A26}" presName="txSpace" presStyleCnt="0"/>
      <dgm:spPr/>
    </dgm:pt>
    <dgm:pt modelId="{BEFDF95C-4222-4C66-804B-8D518BF24E48}" type="pres">
      <dgm:prSet presAssocID="{7BAD2613-1935-4DA7-8AC0-DD9835A13A26}" presName="desTx" presStyleLbl="revTx" presStyleIdx="3" presStyleCnt="4">
        <dgm:presLayoutVars/>
      </dgm:prSet>
      <dgm:spPr/>
    </dgm:pt>
  </dgm:ptLst>
  <dgm:cxnLst>
    <dgm:cxn modelId="{095B730E-689C-4055-9C98-9F0017A31B81}" type="presOf" srcId="{1893A904-1D77-4997-A852-91FC003F4253}" destId="{BEFDF95C-4222-4C66-804B-8D518BF24E48}" srcOrd="0" destOrd="0" presId="urn:microsoft.com/office/officeart/2018/2/layout/IconLabelDescriptionList"/>
    <dgm:cxn modelId="{E5EFF11F-20A0-4552-AA0E-EE6137598AD1}" srcId="{42DFC7BC-B98D-4E88-81CC-93EA130B8016}" destId="{9CF3C74F-1E7E-4DE7-91BF-B518230CB687}" srcOrd="0" destOrd="0" parTransId="{96ACB28F-E973-4C4C-88E3-C4D217F01351}" sibTransId="{2F16EFDC-CCA4-4246-81FC-DA6BCE3A045E}"/>
    <dgm:cxn modelId="{AF7B1726-30B5-4C50-81B0-968AF9696854}" type="presOf" srcId="{7BAD2613-1935-4DA7-8AC0-DD9835A13A26}" destId="{E257D5AA-6EA2-4F39-97D0-CA10B1EB46D6}" srcOrd="0" destOrd="0" presId="urn:microsoft.com/office/officeart/2018/2/layout/IconLabelDescriptionList"/>
    <dgm:cxn modelId="{D9F6542E-0898-4135-A8E4-F08030D5E4CD}" srcId="{7BAD2613-1935-4DA7-8AC0-DD9835A13A26}" destId="{61B6E079-105F-4EE3-A5F4-ABC210947E30}" srcOrd="2" destOrd="0" parTransId="{356D265D-C22B-4214-AC19-DBB621D667A5}" sibTransId="{F30824E6-CA27-442D-AB0C-E965AD96351C}"/>
    <dgm:cxn modelId="{28312449-5512-4AA4-ABA4-19E8F83B5A67}" srcId="{7BAD2613-1935-4DA7-8AC0-DD9835A13A26}" destId="{1893A904-1D77-4997-A852-91FC003F4253}" srcOrd="0" destOrd="0" parTransId="{E908C81B-0D94-4019-B931-451975F62837}" sibTransId="{88353CAB-E8F2-4EA3-BF33-E7954BA7E4A5}"/>
    <dgm:cxn modelId="{11F85E6F-598F-42EE-81A8-E31FBF767FD9}" type="presOf" srcId="{329458E4-54E0-4B11-A1D3-4CB59F6D7C8D}" destId="{4350F511-C712-47CF-9532-41C4BD36B6C1}" srcOrd="0" destOrd="0" presId="urn:microsoft.com/office/officeart/2018/2/layout/IconLabelDescriptionList"/>
    <dgm:cxn modelId="{213B4B57-321F-4CFC-9ABD-58DCA6F77A95}" srcId="{7BAD2613-1935-4DA7-8AC0-DD9835A13A26}" destId="{4F878A24-F270-4B57-A3A0-AF77EC34B12D}" srcOrd="1" destOrd="0" parTransId="{0B10AC32-CED7-4212-9696-9A7B2E30AACB}" sibTransId="{154577CE-5C9E-4ECF-8986-EFF2F1347D62}"/>
    <dgm:cxn modelId="{B5331459-9089-4135-BFCB-F3FF8D536D8F}" type="presOf" srcId="{9CF3C74F-1E7E-4DE7-91BF-B518230CB687}" destId="{1C82CD83-E3DE-475A-8FC1-F51C52402A39}" srcOrd="0" destOrd="0" presId="urn:microsoft.com/office/officeart/2018/2/layout/IconLabelDescriptionList"/>
    <dgm:cxn modelId="{DF857B7E-1C30-47E6-88D3-8DD14CB9C0BF}" srcId="{9CF3C74F-1E7E-4DE7-91BF-B518230CB687}" destId="{EB3C1BA9-2198-48D1-8DEC-6750C86D4109}" srcOrd="1" destOrd="0" parTransId="{0816F2D7-C2DA-495A-89B1-B452A987B1D6}" sibTransId="{3E816BD4-D237-4CE1-89EE-3762467A82C0}"/>
    <dgm:cxn modelId="{947BD981-2373-4FDC-84DA-726654DC3925}" srcId="{42DFC7BC-B98D-4E88-81CC-93EA130B8016}" destId="{7BAD2613-1935-4DA7-8AC0-DD9835A13A26}" srcOrd="1" destOrd="0" parTransId="{C34ABA3D-8DEF-47CA-87D1-7FF97C162D6F}" sibTransId="{E2A4ABF4-497C-46EE-82FA-BCA6D85A66C2}"/>
    <dgm:cxn modelId="{6E701982-CEDB-4C21-B6A2-92035D4ACEDE}" type="presOf" srcId="{4F878A24-F270-4B57-A3A0-AF77EC34B12D}" destId="{BEFDF95C-4222-4C66-804B-8D518BF24E48}" srcOrd="0" destOrd="1" presId="urn:microsoft.com/office/officeart/2018/2/layout/IconLabelDescriptionList"/>
    <dgm:cxn modelId="{86B4C898-7FD7-494E-A1F6-27DD813D37E0}" srcId="{9CF3C74F-1E7E-4DE7-91BF-B518230CB687}" destId="{329458E4-54E0-4B11-A1D3-4CB59F6D7C8D}" srcOrd="0" destOrd="0" parTransId="{90232FE3-1F9D-4E9B-BD12-F8AAAA033A5F}" sibTransId="{DCCD4862-0761-4878-8C47-291A257FCBC0}"/>
    <dgm:cxn modelId="{AD2C829D-9AA8-4D2B-9C3C-509AD86C5D72}" type="presOf" srcId="{EB3C1BA9-2198-48D1-8DEC-6750C86D4109}" destId="{4350F511-C712-47CF-9532-41C4BD36B6C1}" srcOrd="0" destOrd="1" presId="urn:microsoft.com/office/officeart/2018/2/layout/IconLabelDescriptionList"/>
    <dgm:cxn modelId="{196DACA4-B851-4E33-BA3A-364D9CFE31E5}" srcId="{9CF3C74F-1E7E-4DE7-91BF-B518230CB687}" destId="{AA592247-EE1A-45FA-8376-B7D19DB46A2B}" srcOrd="2" destOrd="0" parTransId="{CB380C33-E782-401D-8A8F-7843938C4138}" sibTransId="{F84F8F32-02DD-424C-90D5-CD007CEAAE8C}"/>
    <dgm:cxn modelId="{27C7FAC2-B3DD-46C0-9846-326587C80BF4}" type="presOf" srcId="{42DFC7BC-B98D-4E88-81CC-93EA130B8016}" destId="{8335CBE6-60B3-45E8-802C-7B81A8138E49}" srcOrd="0" destOrd="0" presId="urn:microsoft.com/office/officeart/2018/2/layout/IconLabelDescriptionList"/>
    <dgm:cxn modelId="{394AD1D2-4212-414E-9D6E-F2D9DF23C45D}" type="presOf" srcId="{61B6E079-105F-4EE3-A5F4-ABC210947E30}" destId="{BEFDF95C-4222-4C66-804B-8D518BF24E48}" srcOrd="0" destOrd="2" presId="urn:microsoft.com/office/officeart/2018/2/layout/IconLabelDescriptionList"/>
    <dgm:cxn modelId="{5BD46DF2-277D-40B4-8F2B-EA6969E258D1}" type="presOf" srcId="{AA592247-EE1A-45FA-8376-B7D19DB46A2B}" destId="{4350F511-C712-47CF-9532-41C4BD36B6C1}" srcOrd="0" destOrd="2" presId="urn:microsoft.com/office/officeart/2018/2/layout/IconLabelDescriptionList"/>
    <dgm:cxn modelId="{971BAB6F-FC10-49FA-8191-B835FC3CB5E4}" type="presParOf" srcId="{8335CBE6-60B3-45E8-802C-7B81A8138E49}" destId="{CD115C20-D652-445B-A043-4E4BDAA0DB54}" srcOrd="0" destOrd="0" presId="urn:microsoft.com/office/officeart/2018/2/layout/IconLabelDescriptionList"/>
    <dgm:cxn modelId="{7231FC9D-6D86-4E78-B8A7-D3A826BC9A9B}" type="presParOf" srcId="{CD115C20-D652-445B-A043-4E4BDAA0DB54}" destId="{C6FE8CA0-0C08-480B-B435-4E36A0BFD32E}" srcOrd="0" destOrd="0" presId="urn:microsoft.com/office/officeart/2018/2/layout/IconLabelDescriptionList"/>
    <dgm:cxn modelId="{C10C8BF7-CA7A-41B5-B781-EB74A8F77A06}" type="presParOf" srcId="{CD115C20-D652-445B-A043-4E4BDAA0DB54}" destId="{9E47DC0B-5E83-4097-B1A9-4176ACAC7F69}" srcOrd="1" destOrd="0" presId="urn:microsoft.com/office/officeart/2018/2/layout/IconLabelDescriptionList"/>
    <dgm:cxn modelId="{24B39676-56CE-46DC-BAED-C28CA758D23B}" type="presParOf" srcId="{CD115C20-D652-445B-A043-4E4BDAA0DB54}" destId="{1C82CD83-E3DE-475A-8FC1-F51C52402A39}" srcOrd="2" destOrd="0" presId="urn:microsoft.com/office/officeart/2018/2/layout/IconLabelDescriptionList"/>
    <dgm:cxn modelId="{9BE438CD-909F-4E22-9279-44C8CBCF9C99}" type="presParOf" srcId="{CD115C20-D652-445B-A043-4E4BDAA0DB54}" destId="{4BE2E543-3C40-4D94-B05F-C32988117003}" srcOrd="3" destOrd="0" presId="urn:microsoft.com/office/officeart/2018/2/layout/IconLabelDescriptionList"/>
    <dgm:cxn modelId="{39D10278-9A08-444A-9F10-C29823F31030}" type="presParOf" srcId="{CD115C20-D652-445B-A043-4E4BDAA0DB54}" destId="{4350F511-C712-47CF-9532-41C4BD36B6C1}" srcOrd="4" destOrd="0" presId="urn:microsoft.com/office/officeart/2018/2/layout/IconLabelDescriptionList"/>
    <dgm:cxn modelId="{362ED1B3-C409-45A3-ABB0-9F135B3E6E88}" type="presParOf" srcId="{8335CBE6-60B3-45E8-802C-7B81A8138E49}" destId="{50734592-B431-4E81-ADC3-5306CE7D9973}" srcOrd="1" destOrd="0" presId="urn:microsoft.com/office/officeart/2018/2/layout/IconLabelDescriptionList"/>
    <dgm:cxn modelId="{3744739B-AC6C-415B-89C0-F7F53192C9C9}" type="presParOf" srcId="{8335CBE6-60B3-45E8-802C-7B81A8138E49}" destId="{02A6A8E2-2FFF-4FB6-ACCA-6AEE74A03382}" srcOrd="2" destOrd="0" presId="urn:microsoft.com/office/officeart/2018/2/layout/IconLabelDescriptionList"/>
    <dgm:cxn modelId="{59FBD047-02C7-4892-ABB0-1230BAE71F43}" type="presParOf" srcId="{02A6A8E2-2FFF-4FB6-ACCA-6AEE74A03382}" destId="{AAB2F70B-53C3-4A49-A1C1-7C9731409400}" srcOrd="0" destOrd="0" presId="urn:microsoft.com/office/officeart/2018/2/layout/IconLabelDescriptionList"/>
    <dgm:cxn modelId="{0A774F4F-E76C-4FC2-BA2A-AB80E51E4127}" type="presParOf" srcId="{02A6A8E2-2FFF-4FB6-ACCA-6AEE74A03382}" destId="{3DDA2C1D-29AC-453E-8C32-E4CDBFB4179E}" srcOrd="1" destOrd="0" presId="urn:microsoft.com/office/officeart/2018/2/layout/IconLabelDescriptionList"/>
    <dgm:cxn modelId="{DAF662EB-1264-4A70-AEBD-B4E26AEC6249}" type="presParOf" srcId="{02A6A8E2-2FFF-4FB6-ACCA-6AEE74A03382}" destId="{E257D5AA-6EA2-4F39-97D0-CA10B1EB46D6}" srcOrd="2" destOrd="0" presId="urn:microsoft.com/office/officeart/2018/2/layout/IconLabelDescriptionList"/>
    <dgm:cxn modelId="{0704A478-E549-4F25-8C06-C6034D89FBDE}" type="presParOf" srcId="{02A6A8E2-2FFF-4FB6-ACCA-6AEE74A03382}" destId="{7ED9847E-5813-448A-80B8-5A2B1110964F}" srcOrd="3" destOrd="0" presId="urn:microsoft.com/office/officeart/2018/2/layout/IconLabelDescriptionList"/>
    <dgm:cxn modelId="{B6A4F20E-C797-4E5C-8C36-C97FAE80B57D}" type="presParOf" srcId="{02A6A8E2-2FFF-4FB6-ACCA-6AEE74A03382}" destId="{BEFDF95C-4222-4C66-804B-8D518BF24E4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11588C-F5B4-4BF5-8F64-E90127D93A6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E21F7BC-6BAD-4DC0-9E9B-5031EC095AD9}">
      <dgm:prSet phldrT="[Text]"/>
      <dgm:spPr/>
      <dgm:t>
        <a:bodyPr/>
        <a:lstStyle/>
        <a:p>
          <a:r>
            <a:rPr lang="en-US" b="1" dirty="0"/>
            <a:t>Health Fund Network Design:</a:t>
          </a:r>
          <a:endParaRPr lang="en-US" dirty="0"/>
        </a:p>
      </dgm:t>
    </dgm:pt>
    <dgm:pt modelId="{98ACF2EC-6E48-47CB-B3DC-3265AE39CCC0}" type="parTrans" cxnId="{93E2735D-4489-408C-BEFF-BD77CE345060}">
      <dgm:prSet/>
      <dgm:spPr/>
      <dgm:t>
        <a:bodyPr/>
        <a:lstStyle/>
        <a:p>
          <a:endParaRPr lang="en-US"/>
        </a:p>
      </dgm:t>
    </dgm:pt>
    <dgm:pt modelId="{9CFDDD2C-E81B-410A-B834-D7309E40E871}" type="sibTrans" cxnId="{93E2735D-4489-408C-BEFF-BD77CE345060}">
      <dgm:prSet/>
      <dgm:spPr/>
      <dgm:t>
        <a:bodyPr/>
        <a:lstStyle/>
        <a:p>
          <a:endParaRPr lang="en-US"/>
        </a:p>
      </dgm:t>
    </dgm:pt>
    <dgm:pt modelId="{39E0D9B1-DE26-4C18-99F3-1518A32F3965}">
      <dgm:prSet/>
      <dgm:spPr/>
      <dgm:t>
        <a:bodyPr/>
        <a:lstStyle/>
        <a:p>
          <a:r>
            <a:rPr lang="en-US" b="1" dirty="0"/>
            <a:t>Health Fund Contracting</a:t>
          </a:r>
          <a:r>
            <a:rPr lang="en-US" dirty="0"/>
            <a:t>:</a:t>
          </a:r>
        </a:p>
      </dgm:t>
    </dgm:pt>
    <dgm:pt modelId="{383004B1-B2AC-40FA-80E1-8D0CA7F038FA}" type="parTrans" cxnId="{7EAFFDBD-2E1F-4722-AF43-6551B42C00F3}">
      <dgm:prSet/>
      <dgm:spPr/>
      <dgm:t>
        <a:bodyPr/>
        <a:lstStyle/>
        <a:p>
          <a:endParaRPr lang="en-US"/>
        </a:p>
      </dgm:t>
    </dgm:pt>
    <dgm:pt modelId="{34F547E7-8008-427F-AAFE-8AC6F14402E9}" type="sibTrans" cxnId="{7EAFFDBD-2E1F-4722-AF43-6551B42C00F3}">
      <dgm:prSet/>
      <dgm:spPr/>
      <dgm:t>
        <a:bodyPr/>
        <a:lstStyle/>
        <a:p>
          <a:endParaRPr lang="en-US"/>
        </a:p>
      </dgm:t>
    </dgm:pt>
    <dgm:pt modelId="{A99A12E7-DFEC-4B7C-B195-F82D2D22BA30}">
      <dgm:prSet/>
      <dgm:spPr/>
      <dgm:t>
        <a:bodyPr/>
        <a:lstStyle/>
        <a:p>
          <a:r>
            <a:rPr lang="en-US" b="1" dirty="0"/>
            <a:t>Supported Legislation</a:t>
          </a:r>
          <a:r>
            <a:rPr lang="en-US" dirty="0"/>
            <a:t>:</a:t>
          </a:r>
        </a:p>
      </dgm:t>
    </dgm:pt>
    <dgm:pt modelId="{1E794238-1E95-43DA-AFD7-5A02FDEA2A04}" type="parTrans" cxnId="{19CE2201-D3F5-40CA-BB68-5420EA64C218}">
      <dgm:prSet/>
      <dgm:spPr/>
      <dgm:t>
        <a:bodyPr/>
        <a:lstStyle/>
        <a:p>
          <a:endParaRPr lang="en-US"/>
        </a:p>
      </dgm:t>
    </dgm:pt>
    <dgm:pt modelId="{D93EE88D-D6FA-408E-906A-7BE8D77BBEAA}" type="sibTrans" cxnId="{19CE2201-D3F5-40CA-BB68-5420EA64C218}">
      <dgm:prSet/>
      <dgm:spPr/>
      <dgm:t>
        <a:bodyPr/>
        <a:lstStyle/>
        <a:p>
          <a:endParaRPr lang="en-US"/>
        </a:p>
      </dgm:t>
    </dgm:pt>
    <dgm:pt modelId="{760DB7B7-0C6B-47CA-9691-C3053BBB6320}">
      <dgm:prSet/>
      <dgm:spPr/>
      <dgm:t>
        <a:bodyPr/>
        <a:lstStyle/>
        <a:p>
          <a:r>
            <a:rPr lang="en-US" b="1" dirty="0"/>
            <a:t>32BJ SEIU Union Public Campaigns:</a:t>
          </a:r>
          <a:endParaRPr lang="en-US" dirty="0"/>
        </a:p>
      </dgm:t>
    </dgm:pt>
    <dgm:pt modelId="{7D8CA94F-3C21-4073-B73B-9094A31E5A65}" type="parTrans" cxnId="{13684CDC-F8C5-47B0-9EA4-209BB221907C}">
      <dgm:prSet/>
      <dgm:spPr/>
      <dgm:t>
        <a:bodyPr/>
        <a:lstStyle/>
        <a:p>
          <a:endParaRPr lang="en-US"/>
        </a:p>
      </dgm:t>
    </dgm:pt>
    <dgm:pt modelId="{836839BD-C58E-44D1-8AFA-F89CD9195BA9}" type="sibTrans" cxnId="{13684CDC-F8C5-47B0-9EA4-209BB221907C}">
      <dgm:prSet/>
      <dgm:spPr/>
      <dgm:t>
        <a:bodyPr/>
        <a:lstStyle/>
        <a:p>
          <a:endParaRPr lang="en-US"/>
        </a:p>
      </dgm:t>
    </dgm:pt>
    <dgm:pt modelId="{FF6B680C-3729-4277-B3E4-EA5BB6CA98C2}">
      <dgm:prSet phldrT="[Text]"/>
      <dgm:spPr/>
      <dgm:t>
        <a:bodyPr/>
        <a:lstStyle/>
        <a:p>
          <a:r>
            <a:rPr lang="en-US" dirty="0"/>
            <a:t>32BJ Health Fund tiered and removed certain providers from its network to ensure fair cost sharing for participants.</a:t>
          </a:r>
        </a:p>
      </dgm:t>
    </dgm:pt>
    <dgm:pt modelId="{EBAB9200-FE71-483C-8C01-D8EE7A9754D0}" type="parTrans" cxnId="{EDFD3BE9-26E4-493F-A758-36A1EACCDFA8}">
      <dgm:prSet/>
      <dgm:spPr/>
      <dgm:t>
        <a:bodyPr/>
        <a:lstStyle/>
        <a:p>
          <a:endParaRPr lang="en-US"/>
        </a:p>
      </dgm:t>
    </dgm:pt>
    <dgm:pt modelId="{5B83918E-8488-4020-8D5D-84B90D7BDEBE}" type="sibTrans" cxnId="{EDFD3BE9-26E4-493F-A758-36A1EACCDFA8}">
      <dgm:prSet/>
      <dgm:spPr/>
      <dgm:t>
        <a:bodyPr/>
        <a:lstStyle/>
        <a:p>
          <a:endParaRPr lang="en-US"/>
        </a:p>
      </dgm:t>
    </dgm:pt>
    <dgm:pt modelId="{67D9D20F-EB7F-405B-A164-31EB305D991E}">
      <dgm:prSet/>
      <dgm:spPr/>
      <dgm:t>
        <a:bodyPr/>
        <a:lstStyle/>
        <a:p>
          <a:r>
            <a:rPr lang="en-US"/>
            <a:t>32BJ </a:t>
          </a:r>
          <a:r>
            <a:rPr lang="en-US" dirty="0"/>
            <a:t>Health Fund led an innovative RFP process for a new TPA that sought more protection against anti-competitive terms.</a:t>
          </a:r>
        </a:p>
      </dgm:t>
    </dgm:pt>
    <dgm:pt modelId="{C6C16963-A6C4-4E26-84F0-E64DCF43512F}" type="parTrans" cxnId="{6F12BACA-BEE2-4F62-BF1A-5B9073B559E4}">
      <dgm:prSet/>
      <dgm:spPr/>
      <dgm:t>
        <a:bodyPr/>
        <a:lstStyle/>
        <a:p>
          <a:endParaRPr lang="en-US"/>
        </a:p>
      </dgm:t>
    </dgm:pt>
    <dgm:pt modelId="{267EFCB0-9A0B-4DD5-983C-068AFA01D5C1}" type="sibTrans" cxnId="{6F12BACA-BEE2-4F62-BF1A-5B9073B559E4}">
      <dgm:prSet/>
      <dgm:spPr/>
      <dgm:t>
        <a:bodyPr/>
        <a:lstStyle/>
        <a:p>
          <a:endParaRPr lang="en-US"/>
        </a:p>
      </dgm:t>
    </dgm:pt>
    <dgm:pt modelId="{640C7DA4-52F8-4824-8316-9ACC111ECA85}">
      <dgm:prSet/>
      <dgm:spPr/>
      <dgm:t>
        <a:bodyPr/>
        <a:lstStyle/>
        <a:p>
          <a:r>
            <a:rPr lang="en-US"/>
            <a:t>Supported </a:t>
          </a:r>
          <a:r>
            <a:rPr lang="en-US" dirty="0"/>
            <a:t>the passage of New York City and State legislation that increases transparency and access to hospital price data.</a:t>
          </a:r>
        </a:p>
      </dgm:t>
    </dgm:pt>
    <dgm:pt modelId="{969D8187-01FF-46F2-9CFB-0813025FB525}" type="parTrans" cxnId="{EF1C10DE-5476-4FE8-98A4-E1EFCCCAF14C}">
      <dgm:prSet/>
      <dgm:spPr/>
      <dgm:t>
        <a:bodyPr/>
        <a:lstStyle/>
        <a:p>
          <a:endParaRPr lang="en-US"/>
        </a:p>
      </dgm:t>
    </dgm:pt>
    <dgm:pt modelId="{1E7FD39D-DF0E-4305-A3DA-64FD772180A1}" type="sibTrans" cxnId="{EF1C10DE-5476-4FE8-98A4-E1EFCCCAF14C}">
      <dgm:prSet/>
      <dgm:spPr/>
      <dgm:t>
        <a:bodyPr/>
        <a:lstStyle/>
        <a:p>
          <a:endParaRPr lang="en-US"/>
        </a:p>
      </dgm:t>
    </dgm:pt>
    <dgm:pt modelId="{6E5F2D46-0F15-4D0E-A793-B116F00E42F9}">
      <dgm:prSet/>
      <dgm:spPr/>
      <dgm:t>
        <a:bodyPr/>
        <a:lstStyle/>
        <a:p>
          <a:r>
            <a:rPr lang="en-US"/>
            <a:t>Raise </a:t>
          </a:r>
          <a:r>
            <a:rPr lang="en-US" dirty="0"/>
            <a:t>public scrutiny and awareness of irrational hospital prices.</a:t>
          </a:r>
        </a:p>
      </dgm:t>
    </dgm:pt>
    <dgm:pt modelId="{13DE0138-78F1-4600-98AA-4C1084A79D67}" type="parTrans" cxnId="{67F016B8-D1C9-4C15-9962-620F58816C38}">
      <dgm:prSet/>
      <dgm:spPr/>
      <dgm:t>
        <a:bodyPr/>
        <a:lstStyle/>
        <a:p>
          <a:endParaRPr lang="en-US"/>
        </a:p>
      </dgm:t>
    </dgm:pt>
    <dgm:pt modelId="{1D6B9968-2982-4B5E-AC12-123499D20507}" type="sibTrans" cxnId="{67F016B8-D1C9-4C15-9962-620F58816C38}">
      <dgm:prSet/>
      <dgm:spPr/>
      <dgm:t>
        <a:bodyPr/>
        <a:lstStyle/>
        <a:p>
          <a:endParaRPr lang="en-US"/>
        </a:p>
      </dgm:t>
    </dgm:pt>
    <dgm:pt modelId="{7C1225D1-61FB-4C9C-989C-274FAC9E3B4D}" type="pres">
      <dgm:prSet presAssocID="{9E11588C-F5B4-4BF5-8F64-E90127D93A6C}" presName="linear" presStyleCnt="0">
        <dgm:presLayoutVars>
          <dgm:dir/>
          <dgm:animLvl val="lvl"/>
          <dgm:resizeHandles val="exact"/>
        </dgm:presLayoutVars>
      </dgm:prSet>
      <dgm:spPr/>
    </dgm:pt>
    <dgm:pt modelId="{A4E0A127-8BF2-4684-8E74-A78DFFAC9FEB}" type="pres">
      <dgm:prSet presAssocID="{1E21F7BC-6BAD-4DC0-9E9B-5031EC095AD9}" presName="parentLin" presStyleCnt="0"/>
      <dgm:spPr/>
    </dgm:pt>
    <dgm:pt modelId="{C19EAF7A-F9A1-49B6-BDE8-1C0E4BEA0502}" type="pres">
      <dgm:prSet presAssocID="{1E21F7BC-6BAD-4DC0-9E9B-5031EC095AD9}" presName="parentLeftMargin" presStyleLbl="node1" presStyleIdx="0" presStyleCnt="4"/>
      <dgm:spPr/>
    </dgm:pt>
    <dgm:pt modelId="{5D1EF68A-2823-42DC-BC83-1F2F4D33157D}" type="pres">
      <dgm:prSet presAssocID="{1E21F7BC-6BAD-4DC0-9E9B-5031EC095AD9}" presName="parentText" presStyleLbl="node1" presStyleIdx="0" presStyleCnt="4">
        <dgm:presLayoutVars>
          <dgm:chMax val="0"/>
          <dgm:bulletEnabled val="1"/>
        </dgm:presLayoutVars>
      </dgm:prSet>
      <dgm:spPr/>
    </dgm:pt>
    <dgm:pt modelId="{6FC7F1FD-B4FD-4962-B164-A2AE97AA7B66}" type="pres">
      <dgm:prSet presAssocID="{1E21F7BC-6BAD-4DC0-9E9B-5031EC095AD9}" presName="negativeSpace" presStyleCnt="0"/>
      <dgm:spPr/>
    </dgm:pt>
    <dgm:pt modelId="{78EE3CAA-30A9-4B1B-988F-BC8C42884135}" type="pres">
      <dgm:prSet presAssocID="{1E21F7BC-6BAD-4DC0-9E9B-5031EC095AD9}" presName="childText" presStyleLbl="conFgAcc1" presStyleIdx="0" presStyleCnt="4">
        <dgm:presLayoutVars>
          <dgm:bulletEnabled val="1"/>
        </dgm:presLayoutVars>
      </dgm:prSet>
      <dgm:spPr/>
    </dgm:pt>
    <dgm:pt modelId="{C78EFB14-84F6-4414-9A98-22F6A910CDF0}" type="pres">
      <dgm:prSet presAssocID="{9CFDDD2C-E81B-410A-B834-D7309E40E871}" presName="spaceBetweenRectangles" presStyleCnt="0"/>
      <dgm:spPr/>
    </dgm:pt>
    <dgm:pt modelId="{FE3388DD-671E-48FD-BE67-DCD884522BA1}" type="pres">
      <dgm:prSet presAssocID="{39E0D9B1-DE26-4C18-99F3-1518A32F3965}" presName="parentLin" presStyleCnt="0"/>
      <dgm:spPr/>
    </dgm:pt>
    <dgm:pt modelId="{65E259DB-F357-43A5-B549-F5A917A947BB}" type="pres">
      <dgm:prSet presAssocID="{39E0D9B1-DE26-4C18-99F3-1518A32F3965}" presName="parentLeftMargin" presStyleLbl="node1" presStyleIdx="0" presStyleCnt="4"/>
      <dgm:spPr/>
    </dgm:pt>
    <dgm:pt modelId="{CFD40FF3-3270-4A52-9CF3-FC5B23BD0608}" type="pres">
      <dgm:prSet presAssocID="{39E0D9B1-DE26-4C18-99F3-1518A32F3965}" presName="parentText" presStyleLbl="node1" presStyleIdx="1" presStyleCnt="4">
        <dgm:presLayoutVars>
          <dgm:chMax val="0"/>
          <dgm:bulletEnabled val="1"/>
        </dgm:presLayoutVars>
      </dgm:prSet>
      <dgm:spPr/>
    </dgm:pt>
    <dgm:pt modelId="{DCF03954-30E5-4E23-A76E-30764FB8F404}" type="pres">
      <dgm:prSet presAssocID="{39E0D9B1-DE26-4C18-99F3-1518A32F3965}" presName="negativeSpace" presStyleCnt="0"/>
      <dgm:spPr/>
    </dgm:pt>
    <dgm:pt modelId="{6D0FB583-0790-4183-A584-E066EFCDDF4F}" type="pres">
      <dgm:prSet presAssocID="{39E0D9B1-DE26-4C18-99F3-1518A32F3965}" presName="childText" presStyleLbl="conFgAcc1" presStyleIdx="1" presStyleCnt="4">
        <dgm:presLayoutVars>
          <dgm:bulletEnabled val="1"/>
        </dgm:presLayoutVars>
      </dgm:prSet>
      <dgm:spPr/>
    </dgm:pt>
    <dgm:pt modelId="{7759FDEA-82F0-46D0-8AB7-D848A0F65A77}" type="pres">
      <dgm:prSet presAssocID="{34F547E7-8008-427F-AAFE-8AC6F14402E9}" presName="spaceBetweenRectangles" presStyleCnt="0"/>
      <dgm:spPr/>
    </dgm:pt>
    <dgm:pt modelId="{069BD0BD-1F12-44C8-9800-0B9273CE0809}" type="pres">
      <dgm:prSet presAssocID="{A99A12E7-DFEC-4B7C-B195-F82D2D22BA30}" presName="parentLin" presStyleCnt="0"/>
      <dgm:spPr/>
    </dgm:pt>
    <dgm:pt modelId="{12D6DA57-A6BA-4CC0-A77B-5F030EC91351}" type="pres">
      <dgm:prSet presAssocID="{A99A12E7-DFEC-4B7C-B195-F82D2D22BA30}" presName="parentLeftMargin" presStyleLbl="node1" presStyleIdx="1" presStyleCnt="4"/>
      <dgm:spPr/>
    </dgm:pt>
    <dgm:pt modelId="{8A17DB3D-4A56-4472-9686-2AC6D6337706}" type="pres">
      <dgm:prSet presAssocID="{A99A12E7-DFEC-4B7C-B195-F82D2D22BA30}" presName="parentText" presStyleLbl="node1" presStyleIdx="2" presStyleCnt="4">
        <dgm:presLayoutVars>
          <dgm:chMax val="0"/>
          <dgm:bulletEnabled val="1"/>
        </dgm:presLayoutVars>
      </dgm:prSet>
      <dgm:spPr/>
    </dgm:pt>
    <dgm:pt modelId="{9995A9EB-B479-473E-9754-86B093E917F9}" type="pres">
      <dgm:prSet presAssocID="{A99A12E7-DFEC-4B7C-B195-F82D2D22BA30}" presName="negativeSpace" presStyleCnt="0"/>
      <dgm:spPr/>
    </dgm:pt>
    <dgm:pt modelId="{3A1CF9F1-D9F7-462A-8D3A-90A757B28B53}" type="pres">
      <dgm:prSet presAssocID="{A99A12E7-DFEC-4B7C-B195-F82D2D22BA30}" presName="childText" presStyleLbl="conFgAcc1" presStyleIdx="2" presStyleCnt="4">
        <dgm:presLayoutVars>
          <dgm:bulletEnabled val="1"/>
        </dgm:presLayoutVars>
      </dgm:prSet>
      <dgm:spPr/>
    </dgm:pt>
    <dgm:pt modelId="{95D88253-335A-4346-B0BF-BCABEAB8FFD6}" type="pres">
      <dgm:prSet presAssocID="{D93EE88D-D6FA-408E-906A-7BE8D77BBEAA}" presName="spaceBetweenRectangles" presStyleCnt="0"/>
      <dgm:spPr/>
    </dgm:pt>
    <dgm:pt modelId="{74479D19-FE14-439B-A12C-4C9A6EEB43BA}" type="pres">
      <dgm:prSet presAssocID="{760DB7B7-0C6B-47CA-9691-C3053BBB6320}" presName="parentLin" presStyleCnt="0"/>
      <dgm:spPr/>
    </dgm:pt>
    <dgm:pt modelId="{0ABFFE23-8B90-4535-8622-294B07FBD79F}" type="pres">
      <dgm:prSet presAssocID="{760DB7B7-0C6B-47CA-9691-C3053BBB6320}" presName="parentLeftMargin" presStyleLbl="node1" presStyleIdx="2" presStyleCnt="4"/>
      <dgm:spPr/>
    </dgm:pt>
    <dgm:pt modelId="{6DF3B48F-BD2B-4449-892A-604B3685638D}" type="pres">
      <dgm:prSet presAssocID="{760DB7B7-0C6B-47CA-9691-C3053BBB6320}" presName="parentText" presStyleLbl="node1" presStyleIdx="3" presStyleCnt="4">
        <dgm:presLayoutVars>
          <dgm:chMax val="0"/>
          <dgm:bulletEnabled val="1"/>
        </dgm:presLayoutVars>
      </dgm:prSet>
      <dgm:spPr/>
    </dgm:pt>
    <dgm:pt modelId="{768AA7D3-86EC-4163-9CAB-4BBBAA05D7C2}" type="pres">
      <dgm:prSet presAssocID="{760DB7B7-0C6B-47CA-9691-C3053BBB6320}" presName="negativeSpace" presStyleCnt="0"/>
      <dgm:spPr/>
    </dgm:pt>
    <dgm:pt modelId="{FFB0C24A-B211-4EC0-B0A8-23C37D1FEC30}" type="pres">
      <dgm:prSet presAssocID="{760DB7B7-0C6B-47CA-9691-C3053BBB6320}" presName="childText" presStyleLbl="conFgAcc1" presStyleIdx="3" presStyleCnt="4">
        <dgm:presLayoutVars>
          <dgm:bulletEnabled val="1"/>
        </dgm:presLayoutVars>
      </dgm:prSet>
      <dgm:spPr/>
    </dgm:pt>
  </dgm:ptLst>
  <dgm:cxnLst>
    <dgm:cxn modelId="{19CE2201-D3F5-40CA-BB68-5420EA64C218}" srcId="{9E11588C-F5B4-4BF5-8F64-E90127D93A6C}" destId="{A99A12E7-DFEC-4B7C-B195-F82D2D22BA30}" srcOrd="2" destOrd="0" parTransId="{1E794238-1E95-43DA-AFD7-5A02FDEA2A04}" sibTransId="{D93EE88D-D6FA-408E-906A-7BE8D77BBEAA}"/>
    <dgm:cxn modelId="{2871AB18-A34D-4920-A4AF-85CC88DBA3CE}" type="presOf" srcId="{1E21F7BC-6BAD-4DC0-9E9B-5031EC095AD9}" destId="{C19EAF7A-F9A1-49B6-BDE8-1C0E4BEA0502}" srcOrd="0" destOrd="0" presId="urn:microsoft.com/office/officeart/2005/8/layout/list1"/>
    <dgm:cxn modelId="{091A331D-C6FD-42B3-B629-E58194A6588D}" type="presOf" srcId="{39E0D9B1-DE26-4C18-99F3-1518A32F3965}" destId="{CFD40FF3-3270-4A52-9CF3-FC5B23BD0608}" srcOrd="1" destOrd="0" presId="urn:microsoft.com/office/officeart/2005/8/layout/list1"/>
    <dgm:cxn modelId="{A5100F2D-43A1-4D0E-B0A6-D9CEBABF30E7}" type="presOf" srcId="{FF6B680C-3729-4277-B3E4-EA5BB6CA98C2}" destId="{78EE3CAA-30A9-4B1B-988F-BC8C42884135}" srcOrd="0" destOrd="0" presId="urn:microsoft.com/office/officeart/2005/8/layout/list1"/>
    <dgm:cxn modelId="{48080F3B-02BF-4009-96C7-56E2593C52C5}" type="presOf" srcId="{A99A12E7-DFEC-4B7C-B195-F82D2D22BA30}" destId="{12D6DA57-A6BA-4CC0-A77B-5F030EC91351}" srcOrd="0" destOrd="0" presId="urn:microsoft.com/office/officeart/2005/8/layout/list1"/>
    <dgm:cxn modelId="{93E2735D-4489-408C-BEFF-BD77CE345060}" srcId="{9E11588C-F5B4-4BF5-8F64-E90127D93A6C}" destId="{1E21F7BC-6BAD-4DC0-9E9B-5031EC095AD9}" srcOrd="0" destOrd="0" parTransId="{98ACF2EC-6E48-47CB-B3DC-3265AE39CCC0}" sibTransId="{9CFDDD2C-E81B-410A-B834-D7309E40E871}"/>
    <dgm:cxn modelId="{39D5A748-091B-4C11-AC3D-B19423809A2B}" type="presOf" srcId="{39E0D9B1-DE26-4C18-99F3-1518A32F3965}" destId="{65E259DB-F357-43A5-B549-F5A917A947BB}" srcOrd="0" destOrd="0" presId="urn:microsoft.com/office/officeart/2005/8/layout/list1"/>
    <dgm:cxn modelId="{2C2FCC50-DBB8-42F7-9B59-C85BD18C8251}" type="presOf" srcId="{9E11588C-F5B4-4BF5-8F64-E90127D93A6C}" destId="{7C1225D1-61FB-4C9C-989C-274FAC9E3B4D}" srcOrd="0" destOrd="0" presId="urn:microsoft.com/office/officeart/2005/8/layout/list1"/>
    <dgm:cxn modelId="{0C757B51-2C4D-4726-A993-3407AB2C724C}" type="presOf" srcId="{760DB7B7-0C6B-47CA-9691-C3053BBB6320}" destId="{6DF3B48F-BD2B-4449-892A-604B3685638D}" srcOrd="1" destOrd="0" presId="urn:microsoft.com/office/officeart/2005/8/layout/list1"/>
    <dgm:cxn modelId="{33FB8558-7700-473F-8B94-204C1B6EF72C}" type="presOf" srcId="{A99A12E7-DFEC-4B7C-B195-F82D2D22BA30}" destId="{8A17DB3D-4A56-4472-9686-2AC6D6337706}" srcOrd="1" destOrd="0" presId="urn:microsoft.com/office/officeart/2005/8/layout/list1"/>
    <dgm:cxn modelId="{B497BB98-7B9B-4981-8038-C7B6770DD1D8}" type="presOf" srcId="{1E21F7BC-6BAD-4DC0-9E9B-5031EC095AD9}" destId="{5D1EF68A-2823-42DC-BC83-1F2F4D33157D}" srcOrd="1" destOrd="0" presId="urn:microsoft.com/office/officeart/2005/8/layout/list1"/>
    <dgm:cxn modelId="{F1D886AE-BC03-4C59-BF40-534ED3399615}" type="presOf" srcId="{640C7DA4-52F8-4824-8316-9ACC111ECA85}" destId="{3A1CF9F1-D9F7-462A-8D3A-90A757B28B53}" srcOrd="0" destOrd="0" presId="urn:microsoft.com/office/officeart/2005/8/layout/list1"/>
    <dgm:cxn modelId="{67F016B8-D1C9-4C15-9962-620F58816C38}" srcId="{760DB7B7-0C6B-47CA-9691-C3053BBB6320}" destId="{6E5F2D46-0F15-4D0E-A793-B116F00E42F9}" srcOrd="0" destOrd="0" parTransId="{13DE0138-78F1-4600-98AA-4C1084A79D67}" sibTransId="{1D6B9968-2982-4B5E-AC12-123499D20507}"/>
    <dgm:cxn modelId="{685CAFBD-57DB-4E12-8627-B40BC754DEAE}" type="presOf" srcId="{760DB7B7-0C6B-47CA-9691-C3053BBB6320}" destId="{0ABFFE23-8B90-4535-8622-294B07FBD79F}" srcOrd="0" destOrd="0" presId="urn:microsoft.com/office/officeart/2005/8/layout/list1"/>
    <dgm:cxn modelId="{7EAFFDBD-2E1F-4722-AF43-6551B42C00F3}" srcId="{9E11588C-F5B4-4BF5-8F64-E90127D93A6C}" destId="{39E0D9B1-DE26-4C18-99F3-1518A32F3965}" srcOrd="1" destOrd="0" parTransId="{383004B1-B2AC-40FA-80E1-8D0CA7F038FA}" sibTransId="{34F547E7-8008-427F-AAFE-8AC6F14402E9}"/>
    <dgm:cxn modelId="{6F12BACA-BEE2-4F62-BF1A-5B9073B559E4}" srcId="{39E0D9B1-DE26-4C18-99F3-1518A32F3965}" destId="{67D9D20F-EB7F-405B-A164-31EB305D991E}" srcOrd="0" destOrd="0" parTransId="{C6C16963-A6C4-4E26-84F0-E64DCF43512F}" sibTransId="{267EFCB0-9A0B-4DD5-983C-068AFA01D5C1}"/>
    <dgm:cxn modelId="{51314AD9-1C99-4255-A324-5FC3FE53FFB2}" type="presOf" srcId="{6E5F2D46-0F15-4D0E-A793-B116F00E42F9}" destId="{FFB0C24A-B211-4EC0-B0A8-23C37D1FEC30}" srcOrd="0" destOrd="0" presId="urn:microsoft.com/office/officeart/2005/8/layout/list1"/>
    <dgm:cxn modelId="{13684CDC-F8C5-47B0-9EA4-209BB221907C}" srcId="{9E11588C-F5B4-4BF5-8F64-E90127D93A6C}" destId="{760DB7B7-0C6B-47CA-9691-C3053BBB6320}" srcOrd="3" destOrd="0" parTransId="{7D8CA94F-3C21-4073-B73B-9094A31E5A65}" sibTransId="{836839BD-C58E-44D1-8AFA-F89CD9195BA9}"/>
    <dgm:cxn modelId="{EF1C10DE-5476-4FE8-98A4-E1EFCCCAF14C}" srcId="{A99A12E7-DFEC-4B7C-B195-F82D2D22BA30}" destId="{640C7DA4-52F8-4824-8316-9ACC111ECA85}" srcOrd="0" destOrd="0" parTransId="{969D8187-01FF-46F2-9CFB-0813025FB525}" sibTransId="{1E7FD39D-DF0E-4305-A3DA-64FD772180A1}"/>
    <dgm:cxn modelId="{EDFD3BE9-26E4-493F-A758-36A1EACCDFA8}" srcId="{1E21F7BC-6BAD-4DC0-9E9B-5031EC095AD9}" destId="{FF6B680C-3729-4277-B3E4-EA5BB6CA98C2}" srcOrd="0" destOrd="0" parTransId="{EBAB9200-FE71-483C-8C01-D8EE7A9754D0}" sibTransId="{5B83918E-8488-4020-8D5D-84B90D7BDEBE}"/>
    <dgm:cxn modelId="{489B77FC-D98D-4203-9A4E-FE7D660188CA}" type="presOf" srcId="{67D9D20F-EB7F-405B-A164-31EB305D991E}" destId="{6D0FB583-0790-4183-A584-E066EFCDDF4F}" srcOrd="0" destOrd="0" presId="urn:microsoft.com/office/officeart/2005/8/layout/list1"/>
    <dgm:cxn modelId="{4A2962D0-70F8-4B2D-9B20-5978AA31B170}" type="presParOf" srcId="{7C1225D1-61FB-4C9C-989C-274FAC9E3B4D}" destId="{A4E0A127-8BF2-4684-8E74-A78DFFAC9FEB}" srcOrd="0" destOrd="0" presId="urn:microsoft.com/office/officeart/2005/8/layout/list1"/>
    <dgm:cxn modelId="{62F77F1C-6C9B-46DD-AB4C-C133EF220118}" type="presParOf" srcId="{A4E0A127-8BF2-4684-8E74-A78DFFAC9FEB}" destId="{C19EAF7A-F9A1-49B6-BDE8-1C0E4BEA0502}" srcOrd="0" destOrd="0" presId="urn:microsoft.com/office/officeart/2005/8/layout/list1"/>
    <dgm:cxn modelId="{382AB9F5-4A65-4034-BC1E-ED5E3D8B69A5}" type="presParOf" srcId="{A4E0A127-8BF2-4684-8E74-A78DFFAC9FEB}" destId="{5D1EF68A-2823-42DC-BC83-1F2F4D33157D}" srcOrd="1" destOrd="0" presId="urn:microsoft.com/office/officeart/2005/8/layout/list1"/>
    <dgm:cxn modelId="{86A286F6-C290-427F-BF04-B387ABE277B1}" type="presParOf" srcId="{7C1225D1-61FB-4C9C-989C-274FAC9E3B4D}" destId="{6FC7F1FD-B4FD-4962-B164-A2AE97AA7B66}" srcOrd="1" destOrd="0" presId="urn:microsoft.com/office/officeart/2005/8/layout/list1"/>
    <dgm:cxn modelId="{DB562867-5D92-4B7A-AD46-170B12416F8D}" type="presParOf" srcId="{7C1225D1-61FB-4C9C-989C-274FAC9E3B4D}" destId="{78EE3CAA-30A9-4B1B-988F-BC8C42884135}" srcOrd="2" destOrd="0" presId="urn:microsoft.com/office/officeart/2005/8/layout/list1"/>
    <dgm:cxn modelId="{4A69DF38-533B-4ADA-B2CE-A2C2DA996CE1}" type="presParOf" srcId="{7C1225D1-61FB-4C9C-989C-274FAC9E3B4D}" destId="{C78EFB14-84F6-4414-9A98-22F6A910CDF0}" srcOrd="3" destOrd="0" presId="urn:microsoft.com/office/officeart/2005/8/layout/list1"/>
    <dgm:cxn modelId="{5497BF0F-6A99-429B-B802-84A095C2DD8A}" type="presParOf" srcId="{7C1225D1-61FB-4C9C-989C-274FAC9E3B4D}" destId="{FE3388DD-671E-48FD-BE67-DCD884522BA1}" srcOrd="4" destOrd="0" presId="urn:microsoft.com/office/officeart/2005/8/layout/list1"/>
    <dgm:cxn modelId="{6A89FC2D-A870-4407-9EFD-2965C1EB62B5}" type="presParOf" srcId="{FE3388DD-671E-48FD-BE67-DCD884522BA1}" destId="{65E259DB-F357-43A5-B549-F5A917A947BB}" srcOrd="0" destOrd="0" presId="urn:microsoft.com/office/officeart/2005/8/layout/list1"/>
    <dgm:cxn modelId="{75808007-F49E-4157-B82B-DDCD24017A19}" type="presParOf" srcId="{FE3388DD-671E-48FD-BE67-DCD884522BA1}" destId="{CFD40FF3-3270-4A52-9CF3-FC5B23BD0608}" srcOrd="1" destOrd="0" presId="urn:microsoft.com/office/officeart/2005/8/layout/list1"/>
    <dgm:cxn modelId="{F4FBCBDB-E56B-4A0B-A20D-A2A3DFED1C16}" type="presParOf" srcId="{7C1225D1-61FB-4C9C-989C-274FAC9E3B4D}" destId="{DCF03954-30E5-4E23-A76E-30764FB8F404}" srcOrd="5" destOrd="0" presId="urn:microsoft.com/office/officeart/2005/8/layout/list1"/>
    <dgm:cxn modelId="{AFF0536D-EF12-4470-A3F1-2F85C9BD0D48}" type="presParOf" srcId="{7C1225D1-61FB-4C9C-989C-274FAC9E3B4D}" destId="{6D0FB583-0790-4183-A584-E066EFCDDF4F}" srcOrd="6" destOrd="0" presId="urn:microsoft.com/office/officeart/2005/8/layout/list1"/>
    <dgm:cxn modelId="{A3796AEF-2330-4ECE-87AE-7DF5864EEEB1}" type="presParOf" srcId="{7C1225D1-61FB-4C9C-989C-274FAC9E3B4D}" destId="{7759FDEA-82F0-46D0-8AB7-D848A0F65A77}" srcOrd="7" destOrd="0" presId="urn:microsoft.com/office/officeart/2005/8/layout/list1"/>
    <dgm:cxn modelId="{6E926270-75BF-4E5B-A1DA-8643FC689925}" type="presParOf" srcId="{7C1225D1-61FB-4C9C-989C-274FAC9E3B4D}" destId="{069BD0BD-1F12-44C8-9800-0B9273CE0809}" srcOrd="8" destOrd="0" presId="urn:microsoft.com/office/officeart/2005/8/layout/list1"/>
    <dgm:cxn modelId="{1B38FD04-AE11-49D3-B9E4-54CEE2A8D2D4}" type="presParOf" srcId="{069BD0BD-1F12-44C8-9800-0B9273CE0809}" destId="{12D6DA57-A6BA-4CC0-A77B-5F030EC91351}" srcOrd="0" destOrd="0" presId="urn:microsoft.com/office/officeart/2005/8/layout/list1"/>
    <dgm:cxn modelId="{06416C6E-8B47-4210-A351-76B4770D081E}" type="presParOf" srcId="{069BD0BD-1F12-44C8-9800-0B9273CE0809}" destId="{8A17DB3D-4A56-4472-9686-2AC6D6337706}" srcOrd="1" destOrd="0" presId="urn:microsoft.com/office/officeart/2005/8/layout/list1"/>
    <dgm:cxn modelId="{C9091E44-CCDD-42AE-9964-A2723720E68A}" type="presParOf" srcId="{7C1225D1-61FB-4C9C-989C-274FAC9E3B4D}" destId="{9995A9EB-B479-473E-9754-86B093E917F9}" srcOrd="9" destOrd="0" presId="urn:microsoft.com/office/officeart/2005/8/layout/list1"/>
    <dgm:cxn modelId="{329170E0-B536-47F3-A3C9-984D7AF3C438}" type="presParOf" srcId="{7C1225D1-61FB-4C9C-989C-274FAC9E3B4D}" destId="{3A1CF9F1-D9F7-462A-8D3A-90A757B28B53}" srcOrd="10" destOrd="0" presId="urn:microsoft.com/office/officeart/2005/8/layout/list1"/>
    <dgm:cxn modelId="{B190A916-DC6E-4D5D-9DEA-3686576FEAEE}" type="presParOf" srcId="{7C1225D1-61FB-4C9C-989C-274FAC9E3B4D}" destId="{95D88253-335A-4346-B0BF-BCABEAB8FFD6}" srcOrd="11" destOrd="0" presId="urn:microsoft.com/office/officeart/2005/8/layout/list1"/>
    <dgm:cxn modelId="{189915D0-1190-4447-A71F-C8682235AFF2}" type="presParOf" srcId="{7C1225D1-61FB-4C9C-989C-274FAC9E3B4D}" destId="{74479D19-FE14-439B-A12C-4C9A6EEB43BA}" srcOrd="12" destOrd="0" presId="urn:microsoft.com/office/officeart/2005/8/layout/list1"/>
    <dgm:cxn modelId="{C840654D-F285-4349-97EE-BE67AA3E0E59}" type="presParOf" srcId="{74479D19-FE14-439B-A12C-4C9A6EEB43BA}" destId="{0ABFFE23-8B90-4535-8622-294B07FBD79F}" srcOrd="0" destOrd="0" presId="urn:microsoft.com/office/officeart/2005/8/layout/list1"/>
    <dgm:cxn modelId="{0435146F-F3EB-4844-9743-C43CCCD3D827}" type="presParOf" srcId="{74479D19-FE14-439B-A12C-4C9A6EEB43BA}" destId="{6DF3B48F-BD2B-4449-892A-604B3685638D}" srcOrd="1" destOrd="0" presId="urn:microsoft.com/office/officeart/2005/8/layout/list1"/>
    <dgm:cxn modelId="{7913C869-2036-4E32-806E-09E97A4572ED}" type="presParOf" srcId="{7C1225D1-61FB-4C9C-989C-274FAC9E3B4D}" destId="{768AA7D3-86EC-4163-9CAB-4BBBAA05D7C2}" srcOrd="13" destOrd="0" presId="urn:microsoft.com/office/officeart/2005/8/layout/list1"/>
    <dgm:cxn modelId="{E977C3E9-1158-4625-85BD-649C1228B344}" type="presParOf" srcId="{7C1225D1-61FB-4C9C-989C-274FAC9E3B4D}" destId="{FFB0C24A-B211-4EC0-B0A8-23C37D1FEC30}"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A2EB84-5061-41A1-BD8B-F121D186F7F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4615864-F383-4ED3-8FE2-810F456EE99B}">
      <dgm:prSet phldrT="[Text]"/>
      <dgm:spPr/>
      <dgm:t>
        <a:bodyPr/>
        <a:lstStyle/>
        <a:p>
          <a:r>
            <a:rPr lang="en-US" dirty="0"/>
            <a:t> </a:t>
          </a:r>
        </a:p>
      </dgm:t>
    </dgm:pt>
    <dgm:pt modelId="{56EABE88-3EA7-471C-A522-A79459C8189D}" type="parTrans" cxnId="{9807476A-4445-4265-BA5A-62541F7F2E69}">
      <dgm:prSet/>
      <dgm:spPr/>
      <dgm:t>
        <a:bodyPr/>
        <a:lstStyle/>
        <a:p>
          <a:endParaRPr lang="en-US"/>
        </a:p>
      </dgm:t>
    </dgm:pt>
    <dgm:pt modelId="{D0BA1C94-E221-406E-8633-805F61865ACB}" type="sibTrans" cxnId="{9807476A-4445-4265-BA5A-62541F7F2E69}">
      <dgm:prSet/>
      <dgm:spPr/>
      <dgm:t>
        <a:bodyPr/>
        <a:lstStyle/>
        <a:p>
          <a:endParaRPr lang="en-US"/>
        </a:p>
      </dgm:t>
    </dgm:pt>
    <dgm:pt modelId="{138D56F7-5E78-45E1-AD70-F3A3D95E12E7}">
      <dgm:prSet phldrT="[Text]"/>
      <dgm:spPr/>
      <dgm:t>
        <a:bodyPr/>
        <a:lstStyle/>
        <a:p>
          <a:r>
            <a:rPr lang="en-US" dirty="0"/>
            <a:t>&gt;100 employer members</a:t>
          </a:r>
        </a:p>
      </dgm:t>
    </dgm:pt>
    <dgm:pt modelId="{2EF69144-2929-42E4-B0DC-598189801F0B}" type="parTrans" cxnId="{1E190E2E-1336-4659-A129-BD2581A87E49}">
      <dgm:prSet/>
      <dgm:spPr/>
      <dgm:t>
        <a:bodyPr/>
        <a:lstStyle/>
        <a:p>
          <a:endParaRPr lang="en-US"/>
        </a:p>
      </dgm:t>
    </dgm:pt>
    <dgm:pt modelId="{A935A86A-93EF-4BD7-B6A6-7EDE3D0C938A}" type="sibTrans" cxnId="{1E190E2E-1336-4659-A129-BD2581A87E49}">
      <dgm:prSet/>
      <dgm:spPr/>
      <dgm:t>
        <a:bodyPr/>
        <a:lstStyle/>
        <a:p>
          <a:endParaRPr lang="en-US"/>
        </a:p>
      </dgm:t>
    </dgm:pt>
    <dgm:pt modelId="{5BEBC2A0-2D75-4AB0-8132-EC81B5359121}">
      <dgm:prSet phldrT="[Text]"/>
      <dgm:spPr/>
      <dgm:t>
        <a:bodyPr/>
        <a:lstStyle/>
        <a:p>
          <a:r>
            <a:rPr lang="en-US" dirty="0"/>
            <a:t> </a:t>
          </a:r>
        </a:p>
      </dgm:t>
    </dgm:pt>
    <dgm:pt modelId="{D12C6775-5D04-4EC0-A60A-7C1305483EC5}" type="parTrans" cxnId="{FE351193-F659-469D-B235-5DF55FA7E9F5}">
      <dgm:prSet/>
      <dgm:spPr/>
      <dgm:t>
        <a:bodyPr/>
        <a:lstStyle/>
        <a:p>
          <a:endParaRPr lang="en-US"/>
        </a:p>
      </dgm:t>
    </dgm:pt>
    <dgm:pt modelId="{737FA1EE-B0B2-4081-A491-144FE80A10C8}" type="sibTrans" cxnId="{FE351193-F659-469D-B235-5DF55FA7E9F5}">
      <dgm:prSet/>
      <dgm:spPr/>
      <dgm:t>
        <a:bodyPr/>
        <a:lstStyle/>
        <a:p>
          <a:endParaRPr lang="en-US"/>
        </a:p>
      </dgm:t>
    </dgm:pt>
    <dgm:pt modelId="{F340FE96-4028-447E-869C-B43DAA64F3C5}">
      <dgm:prSet phldrT="[Text]"/>
      <dgm:spPr/>
      <dgm:t>
        <a:bodyPr/>
        <a:lstStyle/>
        <a:p>
          <a:r>
            <a:rPr lang="en-US" dirty="0"/>
            <a:t>5.36 M insured lives</a:t>
          </a:r>
        </a:p>
      </dgm:t>
    </dgm:pt>
    <dgm:pt modelId="{94499565-DF23-4A5E-9059-702FE646AA5F}" type="parTrans" cxnId="{A2927806-440B-49CC-9E51-B2058617CEEA}">
      <dgm:prSet/>
      <dgm:spPr/>
      <dgm:t>
        <a:bodyPr/>
        <a:lstStyle/>
        <a:p>
          <a:endParaRPr lang="en-US"/>
        </a:p>
      </dgm:t>
    </dgm:pt>
    <dgm:pt modelId="{60C14D6E-D459-495D-80F3-205E8D70E417}" type="sibTrans" cxnId="{A2927806-440B-49CC-9E51-B2058617CEEA}">
      <dgm:prSet/>
      <dgm:spPr/>
      <dgm:t>
        <a:bodyPr/>
        <a:lstStyle/>
        <a:p>
          <a:endParaRPr lang="en-US"/>
        </a:p>
      </dgm:t>
    </dgm:pt>
    <dgm:pt modelId="{93073985-AE2F-466C-BEB8-BF300866A5E4}">
      <dgm:prSet phldrT="[Text]"/>
      <dgm:spPr/>
      <dgm:t>
        <a:bodyPr/>
        <a:lstStyle/>
        <a:p>
          <a:r>
            <a:rPr lang="en-US" dirty="0"/>
            <a:t> </a:t>
          </a:r>
        </a:p>
      </dgm:t>
    </dgm:pt>
    <dgm:pt modelId="{F8277D01-AE19-493E-87AD-5A7639BE9B33}" type="parTrans" cxnId="{9BF756F7-2DB0-44B1-AB64-8D2385D39112}">
      <dgm:prSet/>
      <dgm:spPr/>
      <dgm:t>
        <a:bodyPr/>
        <a:lstStyle/>
        <a:p>
          <a:endParaRPr lang="en-US"/>
        </a:p>
      </dgm:t>
    </dgm:pt>
    <dgm:pt modelId="{7F303474-7584-4C54-AAA0-BD26E5E048B1}" type="sibTrans" cxnId="{9BF756F7-2DB0-44B1-AB64-8D2385D39112}">
      <dgm:prSet/>
      <dgm:spPr/>
      <dgm:t>
        <a:bodyPr/>
        <a:lstStyle/>
        <a:p>
          <a:endParaRPr lang="en-US"/>
        </a:p>
      </dgm:t>
    </dgm:pt>
    <dgm:pt modelId="{B6551AD3-1897-491A-8455-BE4074980892}">
      <dgm:prSet phldrT="[Text]"/>
      <dgm:spPr/>
      <dgm:t>
        <a:bodyPr/>
        <a:lstStyle/>
        <a:p>
          <a:r>
            <a:rPr lang="en-US" dirty="0"/>
            <a:t>Advanced analytics incl. AI</a:t>
          </a:r>
        </a:p>
      </dgm:t>
    </dgm:pt>
    <dgm:pt modelId="{5A52479D-79CB-46A1-9508-C3A88DB98EC7}" type="parTrans" cxnId="{64B5D261-16F2-46E2-8718-253B43C96DD4}">
      <dgm:prSet/>
      <dgm:spPr/>
      <dgm:t>
        <a:bodyPr/>
        <a:lstStyle/>
        <a:p>
          <a:endParaRPr lang="en-US"/>
        </a:p>
      </dgm:t>
    </dgm:pt>
    <dgm:pt modelId="{A9AC562A-FE80-4A36-9EBB-F166699CB35F}" type="sibTrans" cxnId="{64B5D261-16F2-46E2-8718-253B43C96DD4}">
      <dgm:prSet/>
      <dgm:spPr/>
      <dgm:t>
        <a:bodyPr/>
        <a:lstStyle/>
        <a:p>
          <a:endParaRPr lang="en-US"/>
        </a:p>
      </dgm:t>
    </dgm:pt>
    <dgm:pt modelId="{F960B9F8-0813-431F-B1C5-5640701AF633}">
      <dgm:prSet phldrT="[Text]"/>
      <dgm:spPr/>
      <dgm:t>
        <a:bodyPr/>
        <a:lstStyle/>
        <a:p>
          <a:r>
            <a:rPr lang="en-US" dirty="0"/>
            <a:t>PCP focused network</a:t>
          </a:r>
        </a:p>
      </dgm:t>
    </dgm:pt>
    <dgm:pt modelId="{811E576A-355C-4D3C-9A6D-E2AE4446AB66}" type="parTrans" cxnId="{F27B3F0C-ACBE-4666-B5D2-E99EEFCA8175}">
      <dgm:prSet/>
      <dgm:spPr/>
      <dgm:t>
        <a:bodyPr/>
        <a:lstStyle/>
        <a:p>
          <a:endParaRPr lang="en-US"/>
        </a:p>
      </dgm:t>
    </dgm:pt>
    <dgm:pt modelId="{8179EC6A-69C8-4E58-BEF8-BA667B4C7E37}" type="sibTrans" cxnId="{F27B3F0C-ACBE-4666-B5D2-E99EEFCA8175}">
      <dgm:prSet/>
      <dgm:spPr/>
      <dgm:t>
        <a:bodyPr/>
        <a:lstStyle/>
        <a:p>
          <a:endParaRPr lang="en-US"/>
        </a:p>
      </dgm:t>
    </dgm:pt>
    <dgm:pt modelId="{F87014EB-68DF-4E9B-AAFE-30CA1BC23A7E}">
      <dgm:prSet phldrT="[Text]"/>
      <dgm:spPr/>
      <dgm:t>
        <a:bodyPr/>
        <a:lstStyle/>
        <a:p>
          <a:r>
            <a:rPr lang="en-US" dirty="0"/>
            <a:t>Incentivize high value care</a:t>
          </a:r>
        </a:p>
      </dgm:t>
    </dgm:pt>
    <dgm:pt modelId="{094C9871-6D04-49B2-9299-6CC8266DD524}" type="parTrans" cxnId="{8F08F8A4-9B50-421A-B572-B0CAFBD67725}">
      <dgm:prSet/>
      <dgm:spPr/>
      <dgm:t>
        <a:bodyPr/>
        <a:lstStyle/>
        <a:p>
          <a:endParaRPr lang="en-US"/>
        </a:p>
      </dgm:t>
    </dgm:pt>
    <dgm:pt modelId="{22077702-73BD-4E60-8E9C-566EB6A75CB7}" type="sibTrans" cxnId="{8F08F8A4-9B50-421A-B572-B0CAFBD67725}">
      <dgm:prSet/>
      <dgm:spPr/>
      <dgm:t>
        <a:bodyPr/>
        <a:lstStyle/>
        <a:p>
          <a:endParaRPr lang="en-US"/>
        </a:p>
      </dgm:t>
    </dgm:pt>
    <dgm:pt modelId="{69AC558D-49C4-4DB0-99DB-BF707058E799}">
      <dgm:prSet phldrT="[Text]"/>
      <dgm:spPr/>
      <dgm:t>
        <a:bodyPr/>
        <a:lstStyle/>
        <a:p>
          <a:r>
            <a:rPr lang="en-US" dirty="0"/>
            <a:t>Support all stakeholders</a:t>
          </a:r>
        </a:p>
      </dgm:t>
    </dgm:pt>
    <dgm:pt modelId="{00172628-D87D-4960-B79A-B5337D50C1A3}" type="parTrans" cxnId="{0FC1C300-85B8-4983-AD69-F509CC329D03}">
      <dgm:prSet/>
      <dgm:spPr/>
      <dgm:t>
        <a:bodyPr/>
        <a:lstStyle/>
        <a:p>
          <a:endParaRPr lang="en-US"/>
        </a:p>
      </dgm:t>
    </dgm:pt>
    <dgm:pt modelId="{3839D5EB-AD21-45E2-A8F6-894FEB05DF15}" type="sibTrans" cxnId="{0FC1C300-85B8-4983-AD69-F509CC329D03}">
      <dgm:prSet/>
      <dgm:spPr/>
      <dgm:t>
        <a:bodyPr/>
        <a:lstStyle/>
        <a:p>
          <a:endParaRPr lang="en-US"/>
        </a:p>
      </dgm:t>
    </dgm:pt>
    <dgm:pt modelId="{334BE765-6915-454B-949F-F7D0C02994A8}">
      <dgm:prSet phldrT="[Text]"/>
      <dgm:spPr/>
      <dgm:t>
        <a:bodyPr/>
        <a:lstStyle/>
        <a:p>
          <a:endParaRPr lang="en-US" dirty="0"/>
        </a:p>
      </dgm:t>
    </dgm:pt>
    <dgm:pt modelId="{E59E5D42-A45E-4A57-8E04-EB29765D37E9}" type="parTrans" cxnId="{01011089-4BF6-47A9-B3B7-435E48E5E0C0}">
      <dgm:prSet/>
      <dgm:spPr/>
      <dgm:t>
        <a:bodyPr/>
        <a:lstStyle/>
        <a:p>
          <a:endParaRPr lang="en-US"/>
        </a:p>
      </dgm:t>
    </dgm:pt>
    <dgm:pt modelId="{48602FAF-C6AE-4D3F-96F6-12EC87B09C44}" type="sibTrans" cxnId="{01011089-4BF6-47A9-B3B7-435E48E5E0C0}">
      <dgm:prSet/>
      <dgm:spPr/>
      <dgm:t>
        <a:bodyPr/>
        <a:lstStyle/>
        <a:p>
          <a:endParaRPr lang="en-US"/>
        </a:p>
      </dgm:t>
    </dgm:pt>
    <dgm:pt modelId="{1BB2EEED-53BD-4A74-86FE-B84434191E71}">
      <dgm:prSet phldrT="[Text]"/>
      <dgm:spPr/>
      <dgm:t>
        <a:bodyPr/>
        <a:lstStyle/>
        <a:p>
          <a:r>
            <a:rPr lang="en-US" dirty="0"/>
            <a:t>High value specialty referrals</a:t>
          </a:r>
        </a:p>
      </dgm:t>
    </dgm:pt>
    <dgm:pt modelId="{4919316C-B167-4943-B138-AEE7C4C3047A}" type="parTrans" cxnId="{7E01E8B3-927B-4BE6-AF03-83DA5FCC7242}">
      <dgm:prSet/>
      <dgm:spPr/>
      <dgm:t>
        <a:bodyPr/>
        <a:lstStyle/>
        <a:p>
          <a:endParaRPr lang="en-US"/>
        </a:p>
      </dgm:t>
    </dgm:pt>
    <dgm:pt modelId="{97CD9871-916D-47E2-B281-1962AEE6F670}" type="sibTrans" cxnId="{7E01E8B3-927B-4BE6-AF03-83DA5FCC7242}">
      <dgm:prSet/>
      <dgm:spPr/>
      <dgm:t>
        <a:bodyPr/>
        <a:lstStyle/>
        <a:p>
          <a:endParaRPr lang="en-US"/>
        </a:p>
      </dgm:t>
    </dgm:pt>
    <dgm:pt modelId="{BF602224-2009-4CD6-A634-71E8BFA3DDC5}">
      <dgm:prSet phldrT="[Text]"/>
      <dgm:spPr/>
      <dgm:t>
        <a:bodyPr/>
        <a:lstStyle/>
        <a:p>
          <a:r>
            <a:rPr lang="en-US" dirty="0"/>
            <a:t>Casual analysis</a:t>
          </a:r>
        </a:p>
      </dgm:t>
    </dgm:pt>
    <dgm:pt modelId="{A5D83DE2-6DD8-45EB-98DF-C2596702035C}" type="parTrans" cxnId="{7C87AAEE-3743-4990-87B5-A88D7D49273A}">
      <dgm:prSet/>
      <dgm:spPr/>
      <dgm:t>
        <a:bodyPr/>
        <a:lstStyle/>
        <a:p>
          <a:endParaRPr lang="en-US"/>
        </a:p>
      </dgm:t>
    </dgm:pt>
    <dgm:pt modelId="{4046678F-3C6D-4E61-BB95-4B095A3C2F50}" type="sibTrans" cxnId="{7C87AAEE-3743-4990-87B5-A88D7D49273A}">
      <dgm:prSet/>
      <dgm:spPr/>
      <dgm:t>
        <a:bodyPr/>
        <a:lstStyle/>
        <a:p>
          <a:endParaRPr lang="en-US"/>
        </a:p>
      </dgm:t>
    </dgm:pt>
    <dgm:pt modelId="{4BFA98BF-B8A6-4F59-9E4D-46718F89404C}" type="pres">
      <dgm:prSet presAssocID="{44A2EB84-5061-41A1-BD8B-F121D186F7F9}" presName="composite" presStyleCnt="0">
        <dgm:presLayoutVars>
          <dgm:chMax val="5"/>
          <dgm:dir/>
          <dgm:animLvl val="ctr"/>
          <dgm:resizeHandles val="exact"/>
        </dgm:presLayoutVars>
      </dgm:prSet>
      <dgm:spPr/>
    </dgm:pt>
    <dgm:pt modelId="{D5F55364-1D58-42A9-BB4A-5E37B3BEBBDC}" type="pres">
      <dgm:prSet presAssocID="{44A2EB84-5061-41A1-BD8B-F121D186F7F9}" presName="cycle" presStyleCnt="0"/>
      <dgm:spPr/>
    </dgm:pt>
    <dgm:pt modelId="{2D9E9CBB-73C1-4AE5-A53A-3F9CAED9C35D}" type="pres">
      <dgm:prSet presAssocID="{44A2EB84-5061-41A1-BD8B-F121D186F7F9}" presName="centerShape" presStyleCnt="0"/>
      <dgm:spPr/>
    </dgm:pt>
    <dgm:pt modelId="{71215BAC-3A08-4C19-AF78-90F0C4D721E2}" type="pres">
      <dgm:prSet presAssocID="{44A2EB84-5061-41A1-BD8B-F121D186F7F9}" presName="connSite" presStyleLbl="node1" presStyleIdx="0" presStyleCnt="5"/>
      <dgm:spPr/>
    </dgm:pt>
    <dgm:pt modelId="{52339FFE-FA77-4B58-9EE5-642FC0F9D686}" type="pres">
      <dgm:prSet presAssocID="{44A2EB84-5061-41A1-BD8B-F121D186F7F9}" presName="visible" presStyleLbl="node1" presStyleIdx="0" presStyleCnt="5" custLinFactNeighborX="-8180" custLinFactNeighborY="-1498"/>
      <dgm:spPr>
        <a:solidFill>
          <a:schemeClr val="bg1"/>
        </a:solidFill>
        <a:ln>
          <a:solidFill>
            <a:srgbClr val="0070C0"/>
          </a:solidFill>
        </a:ln>
      </dgm:spPr>
      <dgm:extLst>
        <a:ext uri="{E40237B7-FDA0-4F09-8148-C483321AD2D9}">
          <dgm14:cNvPr xmlns:dgm14="http://schemas.microsoft.com/office/drawing/2010/diagram" id="0" name="" descr="Checklist outline"/>
        </a:ext>
      </dgm:extLst>
    </dgm:pt>
    <dgm:pt modelId="{7D5857B7-41CA-44AE-BACF-B54B2D486096}" type="pres">
      <dgm:prSet presAssocID="{56EABE88-3EA7-471C-A522-A79459C8189D}" presName="Name25" presStyleLbl="parChTrans1D1" presStyleIdx="0" presStyleCnt="4"/>
      <dgm:spPr/>
    </dgm:pt>
    <dgm:pt modelId="{CE4F51B6-DA10-4B70-B9B0-2C86F0ECB3D7}" type="pres">
      <dgm:prSet presAssocID="{C4615864-F383-4ED3-8FE2-810F456EE99B}" presName="node" presStyleCnt="0"/>
      <dgm:spPr/>
    </dgm:pt>
    <dgm:pt modelId="{5DC7D3C0-99D8-467F-8C74-3671BFAFD36B}" type="pres">
      <dgm:prSet presAssocID="{C4615864-F383-4ED3-8FE2-810F456EE99B}" presName="parentNode" presStyleLbl="node1" presStyleIdx="1" presStyleCnt="5">
        <dgm:presLayoutVars>
          <dgm:chMax val="1"/>
          <dgm:bulletEnabled val="1"/>
        </dgm:presLayoutVars>
      </dgm:prSet>
      <dgm:spPr/>
    </dgm:pt>
    <dgm:pt modelId="{01864049-F9F7-4FBF-8682-BC1534AF5234}" type="pres">
      <dgm:prSet presAssocID="{C4615864-F383-4ED3-8FE2-810F456EE99B}" presName="childNode" presStyleLbl="revTx" presStyleIdx="0" presStyleCnt="4">
        <dgm:presLayoutVars>
          <dgm:bulletEnabled val="1"/>
        </dgm:presLayoutVars>
      </dgm:prSet>
      <dgm:spPr/>
    </dgm:pt>
    <dgm:pt modelId="{0191A1C1-248F-47CE-AFC9-BC3337B55DA7}" type="pres">
      <dgm:prSet presAssocID="{D12C6775-5D04-4EC0-A60A-7C1305483EC5}" presName="Name25" presStyleLbl="parChTrans1D1" presStyleIdx="1" presStyleCnt="4"/>
      <dgm:spPr/>
    </dgm:pt>
    <dgm:pt modelId="{BE6C1E2E-E5F7-4EE3-9126-125BAD878519}" type="pres">
      <dgm:prSet presAssocID="{5BEBC2A0-2D75-4AB0-8132-EC81B5359121}" presName="node" presStyleCnt="0"/>
      <dgm:spPr/>
    </dgm:pt>
    <dgm:pt modelId="{FBB94376-9468-41C5-93C1-ACD975855C3F}" type="pres">
      <dgm:prSet presAssocID="{5BEBC2A0-2D75-4AB0-8132-EC81B5359121}" presName="parentNode" presStyleLbl="node1" presStyleIdx="2" presStyleCnt="5">
        <dgm:presLayoutVars>
          <dgm:chMax val="1"/>
          <dgm:bulletEnabled val="1"/>
        </dgm:presLayoutVars>
      </dgm:prSet>
      <dgm:spPr/>
    </dgm:pt>
    <dgm:pt modelId="{E8C445F3-F27B-4243-9801-1EE3139FA879}" type="pres">
      <dgm:prSet presAssocID="{5BEBC2A0-2D75-4AB0-8132-EC81B5359121}" presName="childNode" presStyleLbl="revTx" presStyleIdx="1" presStyleCnt="4">
        <dgm:presLayoutVars>
          <dgm:bulletEnabled val="1"/>
        </dgm:presLayoutVars>
      </dgm:prSet>
      <dgm:spPr/>
    </dgm:pt>
    <dgm:pt modelId="{9A770EC6-3ABB-4CBC-83A7-7F2E4BA9CD50}" type="pres">
      <dgm:prSet presAssocID="{F8277D01-AE19-493E-87AD-5A7639BE9B33}" presName="Name25" presStyleLbl="parChTrans1D1" presStyleIdx="2" presStyleCnt="4"/>
      <dgm:spPr/>
    </dgm:pt>
    <dgm:pt modelId="{5B0338BD-0B58-4B09-98BD-355208C652DB}" type="pres">
      <dgm:prSet presAssocID="{93073985-AE2F-466C-BEB8-BF300866A5E4}" presName="node" presStyleCnt="0"/>
      <dgm:spPr/>
    </dgm:pt>
    <dgm:pt modelId="{2401631F-EBC6-40F6-8D4B-FBD70AFDA570}" type="pres">
      <dgm:prSet presAssocID="{93073985-AE2F-466C-BEB8-BF300866A5E4}" presName="parentNode" presStyleLbl="node1" presStyleIdx="3" presStyleCnt="5">
        <dgm:presLayoutVars>
          <dgm:chMax val="1"/>
          <dgm:bulletEnabled val="1"/>
        </dgm:presLayoutVars>
      </dgm:prSet>
      <dgm:spPr/>
    </dgm:pt>
    <dgm:pt modelId="{4E110F83-D852-46C4-BB25-56451EEC077A}" type="pres">
      <dgm:prSet presAssocID="{93073985-AE2F-466C-BEB8-BF300866A5E4}" presName="childNode" presStyleLbl="revTx" presStyleIdx="2" presStyleCnt="4" custScaleX="143046" custLinFactNeighborX="14708" custLinFactNeighborY="-2655">
        <dgm:presLayoutVars>
          <dgm:bulletEnabled val="1"/>
        </dgm:presLayoutVars>
      </dgm:prSet>
      <dgm:spPr/>
    </dgm:pt>
    <dgm:pt modelId="{A86D744A-23BD-4BAB-AFD2-E30A4C2C4009}" type="pres">
      <dgm:prSet presAssocID="{E59E5D42-A45E-4A57-8E04-EB29765D37E9}" presName="Name25" presStyleLbl="parChTrans1D1" presStyleIdx="3" presStyleCnt="4"/>
      <dgm:spPr/>
    </dgm:pt>
    <dgm:pt modelId="{791D5D03-9DDD-4CBC-9C3A-731D347A9CB3}" type="pres">
      <dgm:prSet presAssocID="{334BE765-6915-454B-949F-F7D0C02994A8}" presName="node" presStyleCnt="0"/>
      <dgm:spPr/>
    </dgm:pt>
    <dgm:pt modelId="{A800DA02-82C4-4FF7-AE85-07C5CEA2B298}" type="pres">
      <dgm:prSet presAssocID="{334BE765-6915-454B-949F-F7D0C02994A8}" presName="parentNode" presStyleLbl="node1" presStyleIdx="4" presStyleCnt="5">
        <dgm:presLayoutVars>
          <dgm:chMax val="1"/>
          <dgm:bulletEnabled val="1"/>
        </dgm:presLayoutVars>
      </dgm:prSet>
      <dgm:spPr/>
    </dgm:pt>
    <dgm:pt modelId="{D0C75B83-FF6F-4088-A08E-6CC4CA024CBA}" type="pres">
      <dgm:prSet presAssocID="{334BE765-6915-454B-949F-F7D0C02994A8}" presName="childNode" presStyleLbl="revTx" presStyleIdx="3" presStyleCnt="4">
        <dgm:presLayoutVars>
          <dgm:bulletEnabled val="1"/>
        </dgm:presLayoutVars>
      </dgm:prSet>
      <dgm:spPr/>
    </dgm:pt>
  </dgm:ptLst>
  <dgm:cxnLst>
    <dgm:cxn modelId="{0FC1C300-85B8-4983-AD69-F509CC329D03}" srcId="{5BEBC2A0-2D75-4AB0-8132-EC81B5359121}" destId="{69AC558D-49C4-4DB0-99DB-BF707058E799}" srcOrd="1" destOrd="0" parTransId="{00172628-D87D-4960-B79A-B5337D50C1A3}" sibTransId="{3839D5EB-AD21-45E2-A8F6-894FEB05DF15}"/>
    <dgm:cxn modelId="{C2D5D802-2DC2-4858-9BCB-4575EC52B1D0}" type="presOf" srcId="{5BEBC2A0-2D75-4AB0-8132-EC81B5359121}" destId="{FBB94376-9468-41C5-93C1-ACD975855C3F}" srcOrd="0" destOrd="0" presId="urn:microsoft.com/office/officeart/2005/8/layout/radial2"/>
    <dgm:cxn modelId="{A2927806-440B-49CC-9E51-B2058617CEEA}" srcId="{5BEBC2A0-2D75-4AB0-8132-EC81B5359121}" destId="{F340FE96-4028-447E-869C-B43DAA64F3C5}" srcOrd="0" destOrd="0" parTransId="{94499565-DF23-4A5E-9059-702FE646AA5F}" sibTransId="{60C14D6E-D459-495D-80F3-205E8D70E417}"/>
    <dgm:cxn modelId="{F850A20B-DC00-4741-BA0C-DB1DA0350124}" type="presOf" srcId="{F87014EB-68DF-4E9B-AAFE-30CA1BC23A7E}" destId="{01864049-F9F7-4FBF-8682-BC1534AF5234}" srcOrd="0" destOrd="1" presId="urn:microsoft.com/office/officeart/2005/8/layout/radial2"/>
    <dgm:cxn modelId="{F27B3F0C-ACBE-4666-B5D2-E99EEFCA8175}" srcId="{334BE765-6915-454B-949F-F7D0C02994A8}" destId="{F960B9F8-0813-431F-B1C5-5640701AF633}" srcOrd="0" destOrd="0" parTransId="{811E576A-355C-4D3C-9A6D-E2AE4446AB66}" sibTransId="{8179EC6A-69C8-4E58-BEF8-BA667B4C7E37}"/>
    <dgm:cxn modelId="{AB4EA11E-44BC-429E-97CC-1215865D2983}" type="presOf" srcId="{B6551AD3-1897-491A-8455-BE4074980892}" destId="{4E110F83-D852-46C4-BB25-56451EEC077A}" srcOrd="0" destOrd="0" presId="urn:microsoft.com/office/officeart/2005/8/layout/radial2"/>
    <dgm:cxn modelId="{E6AAFB23-7E36-4814-A885-995DC4CB2DAE}" type="presOf" srcId="{93073985-AE2F-466C-BEB8-BF300866A5E4}" destId="{2401631F-EBC6-40F6-8D4B-FBD70AFDA570}" srcOrd="0" destOrd="0" presId="urn:microsoft.com/office/officeart/2005/8/layout/radial2"/>
    <dgm:cxn modelId="{1E190E2E-1336-4659-A129-BD2581A87E49}" srcId="{C4615864-F383-4ED3-8FE2-810F456EE99B}" destId="{138D56F7-5E78-45E1-AD70-F3A3D95E12E7}" srcOrd="0" destOrd="0" parTransId="{2EF69144-2929-42E4-B0DC-598189801F0B}" sibTransId="{A935A86A-93EF-4BD7-B6A6-7EDE3D0C938A}"/>
    <dgm:cxn modelId="{BE519439-E662-4E53-A760-6ED036AE4C7A}" type="presOf" srcId="{E59E5D42-A45E-4A57-8E04-EB29765D37E9}" destId="{A86D744A-23BD-4BAB-AFD2-E30A4C2C4009}" srcOrd="0" destOrd="0" presId="urn:microsoft.com/office/officeart/2005/8/layout/radial2"/>
    <dgm:cxn modelId="{5E69F25B-1B09-4052-96B7-F8C4EE897777}" type="presOf" srcId="{56EABE88-3EA7-471C-A522-A79459C8189D}" destId="{7D5857B7-41CA-44AE-BACF-B54B2D486096}" srcOrd="0" destOrd="0" presId="urn:microsoft.com/office/officeart/2005/8/layout/radial2"/>
    <dgm:cxn modelId="{64B5D261-16F2-46E2-8718-253B43C96DD4}" srcId="{93073985-AE2F-466C-BEB8-BF300866A5E4}" destId="{B6551AD3-1897-491A-8455-BE4074980892}" srcOrd="0" destOrd="0" parTransId="{5A52479D-79CB-46A1-9508-C3A88DB98EC7}" sibTransId="{A9AC562A-FE80-4A36-9EBB-F166699CB35F}"/>
    <dgm:cxn modelId="{DC003366-F349-4E2E-AF00-263FE4A700A5}" type="presOf" srcId="{C4615864-F383-4ED3-8FE2-810F456EE99B}" destId="{5DC7D3C0-99D8-467F-8C74-3671BFAFD36B}" srcOrd="0" destOrd="0" presId="urn:microsoft.com/office/officeart/2005/8/layout/radial2"/>
    <dgm:cxn modelId="{D665EF69-DD6F-412A-A2F6-C71073363B31}" type="presOf" srcId="{44A2EB84-5061-41A1-BD8B-F121D186F7F9}" destId="{4BFA98BF-B8A6-4F59-9E4D-46718F89404C}" srcOrd="0" destOrd="0" presId="urn:microsoft.com/office/officeart/2005/8/layout/radial2"/>
    <dgm:cxn modelId="{9807476A-4445-4265-BA5A-62541F7F2E69}" srcId="{44A2EB84-5061-41A1-BD8B-F121D186F7F9}" destId="{C4615864-F383-4ED3-8FE2-810F456EE99B}" srcOrd="0" destOrd="0" parTransId="{56EABE88-3EA7-471C-A522-A79459C8189D}" sibTransId="{D0BA1C94-E221-406E-8633-805F61865ACB}"/>
    <dgm:cxn modelId="{2914CD7B-93A6-4C87-AE76-BFFA621EF055}" type="presOf" srcId="{1BB2EEED-53BD-4A74-86FE-B84434191E71}" destId="{D0C75B83-FF6F-4088-A08E-6CC4CA024CBA}" srcOrd="0" destOrd="1" presId="urn:microsoft.com/office/officeart/2005/8/layout/radial2"/>
    <dgm:cxn modelId="{01011089-4BF6-47A9-B3B7-435E48E5E0C0}" srcId="{44A2EB84-5061-41A1-BD8B-F121D186F7F9}" destId="{334BE765-6915-454B-949F-F7D0C02994A8}" srcOrd="3" destOrd="0" parTransId="{E59E5D42-A45E-4A57-8E04-EB29765D37E9}" sibTransId="{48602FAF-C6AE-4D3F-96F6-12EC87B09C44}"/>
    <dgm:cxn modelId="{FE351193-F659-469D-B235-5DF55FA7E9F5}" srcId="{44A2EB84-5061-41A1-BD8B-F121D186F7F9}" destId="{5BEBC2A0-2D75-4AB0-8132-EC81B5359121}" srcOrd="1" destOrd="0" parTransId="{D12C6775-5D04-4EC0-A60A-7C1305483EC5}" sibTransId="{737FA1EE-B0B2-4081-A491-144FE80A10C8}"/>
    <dgm:cxn modelId="{2DBC2596-8358-4AE3-9A94-34B7B989F5FB}" type="presOf" srcId="{138D56F7-5E78-45E1-AD70-F3A3D95E12E7}" destId="{01864049-F9F7-4FBF-8682-BC1534AF5234}" srcOrd="0" destOrd="0" presId="urn:microsoft.com/office/officeart/2005/8/layout/radial2"/>
    <dgm:cxn modelId="{8F08F8A4-9B50-421A-B572-B0CAFBD67725}" srcId="{C4615864-F383-4ED3-8FE2-810F456EE99B}" destId="{F87014EB-68DF-4E9B-AAFE-30CA1BC23A7E}" srcOrd="1" destOrd="0" parTransId="{094C9871-6D04-49B2-9299-6CC8266DD524}" sibTransId="{22077702-73BD-4E60-8E9C-566EB6A75CB7}"/>
    <dgm:cxn modelId="{C5D1B9AC-D882-4077-85FC-7E0A2B88850F}" type="presOf" srcId="{334BE765-6915-454B-949F-F7D0C02994A8}" destId="{A800DA02-82C4-4FF7-AE85-07C5CEA2B298}" srcOrd="0" destOrd="0" presId="urn:microsoft.com/office/officeart/2005/8/layout/radial2"/>
    <dgm:cxn modelId="{7E01E8B3-927B-4BE6-AF03-83DA5FCC7242}" srcId="{334BE765-6915-454B-949F-F7D0C02994A8}" destId="{1BB2EEED-53BD-4A74-86FE-B84434191E71}" srcOrd="1" destOrd="0" parTransId="{4919316C-B167-4943-B138-AEE7C4C3047A}" sibTransId="{97CD9871-916D-47E2-B281-1962AEE6F670}"/>
    <dgm:cxn modelId="{2D84ABC2-44CB-41C9-A2E8-C6DE457DFAFE}" type="presOf" srcId="{F960B9F8-0813-431F-B1C5-5640701AF633}" destId="{D0C75B83-FF6F-4088-A08E-6CC4CA024CBA}" srcOrd="0" destOrd="0" presId="urn:microsoft.com/office/officeart/2005/8/layout/radial2"/>
    <dgm:cxn modelId="{168E76C7-BA22-4EC9-93E2-9AB5EFB47B15}" type="presOf" srcId="{BF602224-2009-4CD6-A634-71E8BFA3DDC5}" destId="{4E110F83-D852-46C4-BB25-56451EEC077A}" srcOrd="0" destOrd="1" presId="urn:microsoft.com/office/officeart/2005/8/layout/radial2"/>
    <dgm:cxn modelId="{1ADA8DCF-AB81-4DB9-BD7A-49936D956595}" type="presOf" srcId="{F8277D01-AE19-493E-87AD-5A7639BE9B33}" destId="{9A770EC6-3ABB-4CBC-83A7-7F2E4BA9CD50}" srcOrd="0" destOrd="0" presId="urn:microsoft.com/office/officeart/2005/8/layout/radial2"/>
    <dgm:cxn modelId="{527A6ADE-6638-4457-893D-C1D11803B7B4}" type="presOf" srcId="{F340FE96-4028-447E-869C-B43DAA64F3C5}" destId="{E8C445F3-F27B-4243-9801-1EE3139FA879}" srcOrd="0" destOrd="0" presId="urn:microsoft.com/office/officeart/2005/8/layout/radial2"/>
    <dgm:cxn modelId="{47D32EED-FD74-44D3-B809-6E4DA4DC5ED0}" type="presOf" srcId="{69AC558D-49C4-4DB0-99DB-BF707058E799}" destId="{E8C445F3-F27B-4243-9801-1EE3139FA879}" srcOrd="0" destOrd="1" presId="urn:microsoft.com/office/officeart/2005/8/layout/radial2"/>
    <dgm:cxn modelId="{7C87AAEE-3743-4990-87B5-A88D7D49273A}" srcId="{93073985-AE2F-466C-BEB8-BF300866A5E4}" destId="{BF602224-2009-4CD6-A634-71E8BFA3DDC5}" srcOrd="1" destOrd="0" parTransId="{A5D83DE2-6DD8-45EB-98DF-C2596702035C}" sibTransId="{4046678F-3C6D-4E61-BB95-4B095A3C2F50}"/>
    <dgm:cxn modelId="{69CD62F0-DB12-4102-A763-0E8B721CDC66}" type="presOf" srcId="{D12C6775-5D04-4EC0-A60A-7C1305483EC5}" destId="{0191A1C1-248F-47CE-AFC9-BC3337B55DA7}" srcOrd="0" destOrd="0" presId="urn:microsoft.com/office/officeart/2005/8/layout/radial2"/>
    <dgm:cxn modelId="{9BF756F7-2DB0-44B1-AB64-8D2385D39112}" srcId="{44A2EB84-5061-41A1-BD8B-F121D186F7F9}" destId="{93073985-AE2F-466C-BEB8-BF300866A5E4}" srcOrd="2" destOrd="0" parTransId="{F8277D01-AE19-493E-87AD-5A7639BE9B33}" sibTransId="{7F303474-7584-4C54-AAA0-BD26E5E048B1}"/>
    <dgm:cxn modelId="{43C46237-ABC5-4823-B8AE-41FDBAF052B9}" type="presParOf" srcId="{4BFA98BF-B8A6-4F59-9E4D-46718F89404C}" destId="{D5F55364-1D58-42A9-BB4A-5E37B3BEBBDC}" srcOrd="0" destOrd="0" presId="urn:microsoft.com/office/officeart/2005/8/layout/radial2"/>
    <dgm:cxn modelId="{09E46F9E-5A08-42E3-B370-AC438BD65782}" type="presParOf" srcId="{D5F55364-1D58-42A9-BB4A-5E37B3BEBBDC}" destId="{2D9E9CBB-73C1-4AE5-A53A-3F9CAED9C35D}" srcOrd="0" destOrd="0" presId="urn:microsoft.com/office/officeart/2005/8/layout/radial2"/>
    <dgm:cxn modelId="{6E717613-5FE7-4943-A625-162E30A328CC}" type="presParOf" srcId="{2D9E9CBB-73C1-4AE5-A53A-3F9CAED9C35D}" destId="{71215BAC-3A08-4C19-AF78-90F0C4D721E2}" srcOrd="0" destOrd="0" presId="urn:microsoft.com/office/officeart/2005/8/layout/radial2"/>
    <dgm:cxn modelId="{004BE586-AF94-4A8B-8E70-CCCBF1937BC9}" type="presParOf" srcId="{2D9E9CBB-73C1-4AE5-A53A-3F9CAED9C35D}" destId="{52339FFE-FA77-4B58-9EE5-642FC0F9D686}" srcOrd="1" destOrd="0" presId="urn:microsoft.com/office/officeart/2005/8/layout/radial2"/>
    <dgm:cxn modelId="{1F686501-1508-4FF9-804F-3DCCBDFC7DD2}" type="presParOf" srcId="{D5F55364-1D58-42A9-BB4A-5E37B3BEBBDC}" destId="{7D5857B7-41CA-44AE-BACF-B54B2D486096}" srcOrd="1" destOrd="0" presId="urn:microsoft.com/office/officeart/2005/8/layout/radial2"/>
    <dgm:cxn modelId="{C21379C6-8DF2-418E-BEF0-50974B3259E3}" type="presParOf" srcId="{D5F55364-1D58-42A9-BB4A-5E37B3BEBBDC}" destId="{CE4F51B6-DA10-4B70-B9B0-2C86F0ECB3D7}" srcOrd="2" destOrd="0" presId="urn:microsoft.com/office/officeart/2005/8/layout/radial2"/>
    <dgm:cxn modelId="{52D47BB5-DF76-4C95-9966-9506C26E5B9D}" type="presParOf" srcId="{CE4F51B6-DA10-4B70-B9B0-2C86F0ECB3D7}" destId="{5DC7D3C0-99D8-467F-8C74-3671BFAFD36B}" srcOrd="0" destOrd="0" presId="urn:microsoft.com/office/officeart/2005/8/layout/radial2"/>
    <dgm:cxn modelId="{55255876-D641-4858-B9F8-71F350F2EE5E}" type="presParOf" srcId="{CE4F51B6-DA10-4B70-B9B0-2C86F0ECB3D7}" destId="{01864049-F9F7-4FBF-8682-BC1534AF5234}" srcOrd="1" destOrd="0" presId="urn:microsoft.com/office/officeart/2005/8/layout/radial2"/>
    <dgm:cxn modelId="{9B868A69-AE71-4D6A-8639-CC8A538CDF50}" type="presParOf" srcId="{D5F55364-1D58-42A9-BB4A-5E37B3BEBBDC}" destId="{0191A1C1-248F-47CE-AFC9-BC3337B55DA7}" srcOrd="3" destOrd="0" presId="urn:microsoft.com/office/officeart/2005/8/layout/radial2"/>
    <dgm:cxn modelId="{74747A2C-05DD-41B1-B186-D3FD2FC095C5}" type="presParOf" srcId="{D5F55364-1D58-42A9-BB4A-5E37B3BEBBDC}" destId="{BE6C1E2E-E5F7-4EE3-9126-125BAD878519}" srcOrd="4" destOrd="0" presId="urn:microsoft.com/office/officeart/2005/8/layout/radial2"/>
    <dgm:cxn modelId="{49100CCE-D3FA-43D7-83FD-22079A8A35DE}" type="presParOf" srcId="{BE6C1E2E-E5F7-4EE3-9126-125BAD878519}" destId="{FBB94376-9468-41C5-93C1-ACD975855C3F}" srcOrd="0" destOrd="0" presId="urn:microsoft.com/office/officeart/2005/8/layout/radial2"/>
    <dgm:cxn modelId="{34544DE5-2CA2-41B1-88DF-357C7BCB1E6E}" type="presParOf" srcId="{BE6C1E2E-E5F7-4EE3-9126-125BAD878519}" destId="{E8C445F3-F27B-4243-9801-1EE3139FA879}" srcOrd="1" destOrd="0" presId="urn:microsoft.com/office/officeart/2005/8/layout/radial2"/>
    <dgm:cxn modelId="{7F9EA8BF-649F-46B8-AB4C-6CF22476F718}" type="presParOf" srcId="{D5F55364-1D58-42A9-BB4A-5E37B3BEBBDC}" destId="{9A770EC6-3ABB-4CBC-83A7-7F2E4BA9CD50}" srcOrd="5" destOrd="0" presId="urn:microsoft.com/office/officeart/2005/8/layout/radial2"/>
    <dgm:cxn modelId="{D88E384A-8D3F-4B62-92F4-F3D3CED1CB63}" type="presParOf" srcId="{D5F55364-1D58-42A9-BB4A-5E37B3BEBBDC}" destId="{5B0338BD-0B58-4B09-98BD-355208C652DB}" srcOrd="6" destOrd="0" presId="urn:microsoft.com/office/officeart/2005/8/layout/radial2"/>
    <dgm:cxn modelId="{304E0C14-7A80-4332-8112-EDD142772288}" type="presParOf" srcId="{5B0338BD-0B58-4B09-98BD-355208C652DB}" destId="{2401631F-EBC6-40F6-8D4B-FBD70AFDA570}" srcOrd="0" destOrd="0" presId="urn:microsoft.com/office/officeart/2005/8/layout/radial2"/>
    <dgm:cxn modelId="{C3F8524B-23AB-42D7-98A3-D00A6B32D039}" type="presParOf" srcId="{5B0338BD-0B58-4B09-98BD-355208C652DB}" destId="{4E110F83-D852-46C4-BB25-56451EEC077A}" srcOrd="1" destOrd="0" presId="urn:microsoft.com/office/officeart/2005/8/layout/radial2"/>
    <dgm:cxn modelId="{DFCCCBD4-A9F5-45C7-9631-42512391AEF2}" type="presParOf" srcId="{D5F55364-1D58-42A9-BB4A-5E37B3BEBBDC}" destId="{A86D744A-23BD-4BAB-AFD2-E30A4C2C4009}" srcOrd="7" destOrd="0" presId="urn:microsoft.com/office/officeart/2005/8/layout/radial2"/>
    <dgm:cxn modelId="{0C1AF8AE-BA17-4EC6-967E-E3286A84247F}" type="presParOf" srcId="{D5F55364-1D58-42A9-BB4A-5E37B3BEBBDC}" destId="{791D5D03-9DDD-4CBC-9C3A-731D347A9CB3}" srcOrd="8" destOrd="0" presId="urn:microsoft.com/office/officeart/2005/8/layout/radial2"/>
    <dgm:cxn modelId="{E544084C-79D0-4A62-B9C7-A992E0FA0434}" type="presParOf" srcId="{791D5D03-9DDD-4CBC-9C3A-731D347A9CB3}" destId="{A800DA02-82C4-4FF7-AE85-07C5CEA2B298}" srcOrd="0" destOrd="0" presId="urn:microsoft.com/office/officeart/2005/8/layout/radial2"/>
    <dgm:cxn modelId="{DD1A211D-FF62-48FC-BD41-19C17B5DE3D2}" type="presParOf" srcId="{791D5D03-9DDD-4CBC-9C3A-731D347A9CB3}" destId="{D0C75B83-FF6F-4088-A08E-6CC4CA024CBA}"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AA3FEE-FD15-42DB-9BF2-52958D104AE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8B28888-ACE6-46AD-A0EE-FE66375F5940}">
      <dgm:prSet phldrT="[Text]"/>
      <dgm:spPr>
        <a:solidFill>
          <a:schemeClr val="accent1">
            <a:lumMod val="40000"/>
            <a:lumOff val="60000"/>
          </a:schemeClr>
        </a:solidFill>
      </dgm:spPr>
      <dgm:t>
        <a:bodyPr/>
        <a:lstStyle/>
        <a:p>
          <a:r>
            <a:rPr lang="en-US" dirty="0">
              <a:solidFill>
                <a:schemeClr val="tx1"/>
              </a:solidFill>
            </a:rPr>
            <a:t>WHIO</a:t>
          </a:r>
        </a:p>
      </dgm:t>
    </dgm:pt>
    <dgm:pt modelId="{D8626F07-75D9-4939-9B88-008B003A9937}" type="parTrans" cxnId="{34C61E25-1E34-418A-88A3-17B56B00D99B}">
      <dgm:prSet/>
      <dgm:spPr/>
      <dgm:t>
        <a:bodyPr/>
        <a:lstStyle/>
        <a:p>
          <a:endParaRPr lang="en-US"/>
        </a:p>
      </dgm:t>
    </dgm:pt>
    <dgm:pt modelId="{760BD17D-6FBC-4850-A8C3-E8C0C0E95FCB}" type="sibTrans" cxnId="{34C61E25-1E34-418A-88A3-17B56B00D99B}">
      <dgm:prSet/>
      <dgm:spPr/>
      <dgm:t>
        <a:bodyPr/>
        <a:lstStyle/>
        <a:p>
          <a:endParaRPr lang="en-US"/>
        </a:p>
      </dgm:t>
    </dgm:pt>
    <dgm:pt modelId="{08DB8980-C2DA-496F-A89F-41041AB22D68}">
      <dgm:prSet phldrT="[Text]"/>
      <dgm:spPr>
        <a:solidFill>
          <a:schemeClr val="accent1">
            <a:lumMod val="40000"/>
            <a:lumOff val="60000"/>
          </a:schemeClr>
        </a:solidFill>
      </dgm:spPr>
      <dgm:t>
        <a:bodyPr/>
        <a:lstStyle/>
        <a:p>
          <a:r>
            <a:rPr lang="en-US" dirty="0">
              <a:solidFill>
                <a:schemeClr val="tx1"/>
              </a:solidFill>
            </a:rPr>
            <a:t>Custom DataMart 2016-2017 </a:t>
          </a:r>
        </a:p>
      </dgm:t>
    </dgm:pt>
    <dgm:pt modelId="{2ABFB38D-BCF9-43C3-AF5E-2D7E3DE43333}" type="parTrans" cxnId="{A1D4C815-F2BD-4115-8CE5-F6830B6CA02F}">
      <dgm:prSet/>
      <dgm:spPr/>
      <dgm:t>
        <a:bodyPr/>
        <a:lstStyle/>
        <a:p>
          <a:endParaRPr lang="en-US"/>
        </a:p>
      </dgm:t>
    </dgm:pt>
    <dgm:pt modelId="{3099A4D5-A9E2-454E-826F-13C633733B90}" type="sibTrans" cxnId="{A1D4C815-F2BD-4115-8CE5-F6830B6CA02F}">
      <dgm:prSet/>
      <dgm:spPr/>
      <dgm:t>
        <a:bodyPr/>
        <a:lstStyle/>
        <a:p>
          <a:endParaRPr lang="en-US"/>
        </a:p>
      </dgm:t>
    </dgm:pt>
    <dgm:pt modelId="{E04BB55B-77BD-4BE4-813A-2FC9477887DC}">
      <dgm:prSet phldrT="[Text]"/>
      <dgm:spPr>
        <a:solidFill>
          <a:schemeClr val="accent1">
            <a:lumMod val="40000"/>
            <a:lumOff val="60000"/>
          </a:schemeClr>
        </a:solidFill>
      </dgm:spPr>
      <dgm:t>
        <a:bodyPr/>
        <a:lstStyle/>
        <a:p>
          <a:r>
            <a:rPr lang="en-US" dirty="0">
              <a:solidFill>
                <a:schemeClr val="tx1"/>
              </a:solidFill>
            </a:rPr>
            <a:t>Enhanced with Episode Treatment Groups, Episode Risk Groups, Normalized Prices and Evidence Based Measures</a:t>
          </a:r>
        </a:p>
      </dgm:t>
    </dgm:pt>
    <dgm:pt modelId="{61F2B0EA-C892-4DC0-897D-3D4765D27CBD}" type="parTrans" cxnId="{6F092BD1-713E-4AE9-ACD6-46436B714B22}">
      <dgm:prSet/>
      <dgm:spPr/>
      <dgm:t>
        <a:bodyPr/>
        <a:lstStyle/>
        <a:p>
          <a:endParaRPr lang="en-US"/>
        </a:p>
      </dgm:t>
    </dgm:pt>
    <dgm:pt modelId="{45303652-24E9-41AB-BEE9-1866E6531C56}" type="sibTrans" cxnId="{6F092BD1-713E-4AE9-ACD6-46436B714B22}">
      <dgm:prSet/>
      <dgm:spPr/>
      <dgm:t>
        <a:bodyPr/>
        <a:lstStyle/>
        <a:p>
          <a:endParaRPr lang="en-US"/>
        </a:p>
      </dgm:t>
    </dgm:pt>
    <dgm:pt modelId="{3F828B3A-B7FD-4FEA-BF3D-2E23B53E1957}">
      <dgm:prSet phldrT="[Text]"/>
      <dgm:spPr>
        <a:solidFill>
          <a:schemeClr val="accent2">
            <a:lumMod val="40000"/>
            <a:lumOff val="60000"/>
          </a:schemeClr>
        </a:solidFill>
      </dgm:spPr>
      <dgm:t>
        <a:bodyPr/>
        <a:lstStyle/>
        <a:p>
          <a:r>
            <a:rPr lang="en-US" dirty="0">
              <a:solidFill>
                <a:schemeClr val="tx1"/>
              </a:solidFill>
            </a:rPr>
            <a:t>GNS Healthcare</a:t>
          </a:r>
        </a:p>
      </dgm:t>
    </dgm:pt>
    <dgm:pt modelId="{70F90129-25AF-4185-8E78-E8E866B7A117}" type="parTrans" cxnId="{AE3A7F34-1648-45A8-AE3D-E1920DDE70C1}">
      <dgm:prSet/>
      <dgm:spPr/>
      <dgm:t>
        <a:bodyPr/>
        <a:lstStyle/>
        <a:p>
          <a:endParaRPr lang="en-US"/>
        </a:p>
      </dgm:t>
    </dgm:pt>
    <dgm:pt modelId="{5CEC8D4D-AA2C-466F-A0CF-CD832C069673}" type="sibTrans" cxnId="{AE3A7F34-1648-45A8-AE3D-E1920DDE70C1}">
      <dgm:prSet/>
      <dgm:spPr/>
      <dgm:t>
        <a:bodyPr/>
        <a:lstStyle/>
        <a:p>
          <a:endParaRPr lang="en-US"/>
        </a:p>
      </dgm:t>
    </dgm:pt>
    <dgm:pt modelId="{78D8C441-F869-4040-8DDA-24AAB627045D}">
      <dgm:prSet phldrT="[Text]"/>
      <dgm:spPr>
        <a:solidFill>
          <a:schemeClr val="accent2">
            <a:lumMod val="40000"/>
            <a:lumOff val="60000"/>
          </a:schemeClr>
        </a:solidFill>
      </dgm:spPr>
      <dgm:t>
        <a:bodyPr/>
        <a:lstStyle/>
        <a:p>
          <a:r>
            <a:rPr lang="en-US" dirty="0">
              <a:solidFill>
                <a:schemeClr val="tx1"/>
              </a:solidFill>
            </a:rPr>
            <a:t>Data analysis, including advanced AI</a:t>
          </a:r>
        </a:p>
      </dgm:t>
    </dgm:pt>
    <dgm:pt modelId="{883F9150-107E-4A0E-B347-EA1762BC2060}" type="parTrans" cxnId="{50776EEF-B50F-4F51-8DFF-FAFFA896D22F}">
      <dgm:prSet/>
      <dgm:spPr/>
      <dgm:t>
        <a:bodyPr/>
        <a:lstStyle/>
        <a:p>
          <a:endParaRPr lang="en-US"/>
        </a:p>
      </dgm:t>
    </dgm:pt>
    <dgm:pt modelId="{0B66B4B0-74BF-4185-AC74-5BE48DE0D506}" type="sibTrans" cxnId="{50776EEF-B50F-4F51-8DFF-FAFFA896D22F}">
      <dgm:prSet/>
      <dgm:spPr/>
      <dgm:t>
        <a:bodyPr/>
        <a:lstStyle/>
        <a:p>
          <a:endParaRPr lang="en-US"/>
        </a:p>
      </dgm:t>
    </dgm:pt>
    <dgm:pt modelId="{184502CA-5BD2-4459-AC13-6CDF6E9FD549}">
      <dgm:prSet phldrT="[Text]"/>
      <dgm:spPr>
        <a:solidFill>
          <a:schemeClr val="accent1">
            <a:lumMod val="40000"/>
            <a:lumOff val="60000"/>
          </a:schemeClr>
        </a:solidFill>
      </dgm:spPr>
      <dgm:t>
        <a:bodyPr/>
        <a:lstStyle/>
        <a:p>
          <a:r>
            <a:rPr lang="en-US" dirty="0">
              <a:solidFill>
                <a:schemeClr val="tx1"/>
              </a:solidFill>
            </a:rPr>
            <a:t>WHIO</a:t>
          </a:r>
        </a:p>
      </dgm:t>
    </dgm:pt>
    <dgm:pt modelId="{D7FE1383-393D-49E3-A62A-6975C5B534B2}" type="parTrans" cxnId="{BDB2C657-000F-4199-BB0B-512D6045EAC0}">
      <dgm:prSet/>
      <dgm:spPr/>
      <dgm:t>
        <a:bodyPr/>
        <a:lstStyle/>
        <a:p>
          <a:endParaRPr lang="en-US"/>
        </a:p>
      </dgm:t>
    </dgm:pt>
    <dgm:pt modelId="{57C59654-4D98-4D48-92A0-97FE96B541F6}" type="sibTrans" cxnId="{BDB2C657-000F-4199-BB0B-512D6045EAC0}">
      <dgm:prSet/>
      <dgm:spPr/>
      <dgm:t>
        <a:bodyPr/>
        <a:lstStyle/>
        <a:p>
          <a:endParaRPr lang="en-US"/>
        </a:p>
      </dgm:t>
    </dgm:pt>
    <dgm:pt modelId="{FD28D8E7-09A7-4A5E-A9BB-70CEE77C2956}">
      <dgm:prSet phldrT="[Text]"/>
      <dgm:spPr>
        <a:solidFill>
          <a:schemeClr val="accent1">
            <a:lumMod val="40000"/>
            <a:lumOff val="60000"/>
          </a:schemeClr>
        </a:solidFill>
      </dgm:spPr>
      <dgm:t>
        <a:bodyPr/>
        <a:lstStyle/>
        <a:p>
          <a:r>
            <a:rPr lang="en-US" dirty="0">
              <a:solidFill>
                <a:schemeClr val="tx1"/>
              </a:solidFill>
            </a:rPr>
            <a:t>Re-organized study results into provider organization reports</a:t>
          </a:r>
        </a:p>
      </dgm:t>
    </dgm:pt>
    <dgm:pt modelId="{CE50714D-D439-4C27-A7E1-27E694F0DFAE}" type="parTrans" cxnId="{8921BEE7-0A37-4089-A13A-9254F005113F}">
      <dgm:prSet/>
      <dgm:spPr/>
      <dgm:t>
        <a:bodyPr/>
        <a:lstStyle/>
        <a:p>
          <a:endParaRPr lang="en-US"/>
        </a:p>
      </dgm:t>
    </dgm:pt>
    <dgm:pt modelId="{ADAD4C15-5109-462D-9B9D-95F9858EF787}" type="sibTrans" cxnId="{8921BEE7-0A37-4089-A13A-9254F005113F}">
      <dgm:prSet/>
      <dgm:spPr/>
      <dgm:t>
        <a:bodyPr/>
        <a:lstStyle/>
        <a:p>
          <a:endParaRPr lang="en-US"/>
        </a:p>
      </dgm:t>
    </dgm:pt>
    <dgm:pt modelId="{42EAD9FF-BD61-458C-8565-1B3EA7C5EFEE}">
      <dgm:prSet phldrT="[Text]"/>
      <dgm:spPr>
        <a:solidFill>
          <a:schemeClr val="accent1">
            <a:lumMod val="40000"/>
            <a:lumOff val="60000"/>
          </a:schemeClr>
        </a:solidFill>
      </dgm:spPr>
      <dgm:t>
        <a:bodyPr/>
        <a:lstStyle/>
        <a:p>
          <a:r>
            <a:rPr lang="en-US" dirty="0">
              <a:solidFill>
                <a:schemeClr val="tx1"/>
              </a:solidFill>
            </a:rPr>
            <a:t>Offered reports to provider organizations</a:t>
          </a:r>
        </a:p>
      </dgm:t>
    </dgm:pt>
    <dgm:pt modelId="{DE263BA9-4121-45FB-B84E-9BDAF4025B7E}" type="parTrans" cxnId="{A95EA0CB-779D-40CA-9D0C-65D30932CC15}">
      <dgm:prSet/>
      <dgm:spPr/>
      <dgm:t>
        <a:bodyPr/>
        <a:lstStyle/>
        <a:p>
          <a:endParaRPr lang="en-US"/>
        </a:p>
      </dgm:t>
    </dgm:pt>
    <dgm:pt modelId="{173381F1-BAAF-4F6D-B6A7-B484FE189D87}" type="sibTrans" cxnId="{A95EA0CB-779D-40CA-9D0C-65D30932CC15}">
      <dgm:prSet/>
      <dgm:spPr/>
      <dgm:t>
        <a:bodyPr/>
        <a:lstStyle/>
        <a:p>
          <a:endParaRPr lang="en-US"/>
        </a:p>
      </dgm:t>
    </dgm:pt>
    <dgm:pt modelId="{3B9AEBCD-9A8B-4A14-B8E9-CA80142911BB}">
      <dgm:prSet phldrT="[Text]"/>
      <dgm:spPr>
        <a:solidFill>
          <a:schemeClr val="accent2">
            <a:lumMod val="40000"/>
            <a:lumOff val="60000"/>
          </a:schemeClr>
        </a:solidFill>
      </dgm:spPr>
      <dgm:t>
        <a:bodyPr/>
        <a:lstStyle/>
        <a:p>
          <a:r>
            <a:rPr lang="en-US" dirty="0">
              <a:solidFill>
                <a:schemeClr val="tx1"/>
              </a:solidFill>
            </a:rPr>
            <a:t>Multiple presentations on the methodology and results</a:t>
          </a:r>
        </a:p>
      </dgm:t>
    </dgm:pt>
    <dgm:pt modelId="{48C72301-F8CF-4771-9B18-9B7B05F3E840}" type="parTrans" cxnId="{8EA7AB53-6AF7-4F3A-95D5-82BC70EF7121}">
      <dgm:prSet/>
      <dgm:spPr/>
      <dgm:t>
        <a:bodyPr/>
        <a:lstStyle/>
        <a:p>
          <a:endParaRPr lang="en-US"/>
        </a:p>
      </dgm:t>
    </dgm:pt>
    <dgm:pt modelId="{D87E022C-270F-474B-9269-3215D4C08244}" type="sibTrans" cxnId="{8EA7AB53-6AF7-4F3A-95D5-82BC70EF7121}">
      <dgm:prSet/>
      <dgm:spPr/>
      <dgm:t>
        <a:bodyPr/>
        <a:lstStyle/>
        <a:p>
          <a:endParaRPr lang="en-US"/>
        </a:p>
      </dgm:t>
    </dgm:pt>
    <dgm:pt modelId="{4A075FCC-6D96-483D-9586-D9946602B3C9}" type="pres">
      <dgm:prSet presAssocID="{B9AA3FEE-FD15-42DB-9BF2-52958D104AEE}" presName="Name0" presStyleCnt="0">
        <dgm:presLayoutVars>
          <dgm:dir/>
          <dgm:resizeHandles val="exact"/>
        </dgm:presLayoutVars>
      </dgm:prSet>
      <dgm:spPr/>
    </dgm:pt>
    <dgm:pt modelId="{43372354-59D2-45F2-89E6-DE1D04F40FD4}" type="pres">
      <dgm:prSet presAssocID="{38B28888-ACE6-46AD-A0EE-FE66375F5940}" presName="node" presStyleLbl="node1" presStyleIdx="0" presStyleCnt="3">
        <dgm:presLayoutVars>
          <dgm:bulletEnabled val="1"/>
        </dgm:presLayoutVars>
      </dgm:prSet>
      <dgm:spPr/>
    </dgm:pt>
    <dgm:pt modelId="{72160509-62CD-46FD-AF6F-C571B6EE025F}" type="pres">
      <dgm:prSet presAssocID="{760BD17D-6FBC-4850-A8C3-E8C0C0E95FCB}" presName="sibTrans" presStyleCnt="0"/>
      <dgm:spPr/>
    </dgm:pt>
    <dgm:pt modelId="{75AEB339-23BA-41D1-BF92-27B9692408C8}" type="pres">
      <dgm:prSet presAssocID="{3F828B3A-B7FD-4FEA-BF3D-2E23B53E1957}" presName="node" presStyleLbl="node1" presStyleIdx="1" presStyleCnt="3">
        <dgm:presLayoutVars>
          <dgm:bulletEnabled val="1"/>
        </dgm:presLayoutVars>
      </dgm:prSet>
      <dgm:spPr/>
    </dgm:pt>
    <dgm:pt modelId="{2FCCDB81-7A73-4F8A-8273-3F13DE6BBC14}" type="pres">
      <dgm:prSet presAssocID="{5CEC8D4D-AA2C-466F-A0CF-CD832C069673}" presName="sibTrans" presStyleCnt="0"/>
      <dgm:spPr/>
    </dgm:pt>
    <dgm:pt modelId="{E3A10297-BFD0-4285-B658-9A0221789822}" type="pres">
      <dgm:prSet presAssocID="{184502CA-5BD2-4459-AC13-6CDF6E9FD549}" presName="node" presStyleLbl="node1" presStyleIdx="2" presStyleCnt="3">
        <dgm:presLayoutVars>
          <dgm:bulletEnabled val="1"/>
        </dgm:presLayoutVars>
      </dgm:prSet>
      <dgm:spPr/>
    </dgm:pt>
  </dgm:ptLst>
  <dgm:cxnLst>
    <dgm:cxn modelId="{AF4C110D-EE93-4919-9374-CE57D5ED22F6}" type="presOf" srcId="{B9AA3FEE-FD15-42DB-9BF2-52958D104AEE}" destId="{4A075FCC-6D96-483D-9586-D9946602B3C9}" srcOrd="0" destOrd="0" presId="urn:microsoft.com/office/officeart/2005/8/layout/hList6"/>
    <dgm:cxn modelId="{A1D4C815-F2BD-4115-8CE5-F6830B6CA02F}" srcId="{38B28888-ACE6-46AD-A0EE-FE66375F5940}" destId="{08DB8980-C2DA-496F-A89F-41041AB22D68}" srcOrd="0" destOrd="0" parTransId="{2ABFB38D-BCF9-43C3-AF5E-2D7E3DE43333}" sibTransId="{3099A4D5-A9E2-454E-826F-13C633733B90}"/>
    <dgm:cxn modelId="{34C61E25-1E34-418A-88A3-17B56B00D99B}" srcId="{B9AA3FEE-FD15-42DB-9BF2-52958D104AEE}" destId="{38B28888-ACE6-46AD-A0EE-FE66375F5940}" srcOrd="0" destOrd="0" parTransId="{D8626F07-75D9-4939-9B88-008B003A9937}" sibTransId="{760BD17D-6FBC-4850-A8C3-E8C0C0E95FCB}"/>
    <dgm:cxn modelId="{C504452F-DE92-4334-B247-ACC8D5A747A9}" type="presOf" srcId="{78D8C441-F869-4040-8DDA-24AAB627045D}" destId="{75AEB339-23BA-41D1-BF92-27B9692408C8}" srcOrd="0" destOrd="1" presId="urn:microsoft.com/office/officeart/2005/8/layout/hList6"/>
    <dgm:cxn modelId="{AE3A7F34-1648-45A8-AE3D-E1920DDE70C1}" srcId="{B9AA3FEE-FD15-42DB-9BF2-52958D104AEE}" destId="{3F828B3A-B7FD-4FEA-BF3D-2E23B53E1957}" srcOrd="1" destOrd="0" parTransId="{70F90129-25AF-4185-8E78-E8E866B7A117}" sibTransId="{5CEC8D4D-AA2C-466F-A0CF-CD832C069673}"/>
    <dgm:cxn modelId="{A72A1F38-E291-43C9-BD9F-490F8B6A212E}" type="presOf" srcId="{38B28888-ACE6-46AD-A0EE-FE66375F5940}" destId="{43372354-59D2-45F2-89E6-DE1D04F40FD4}" srcOrd="0" destOrd="0" presId="urn:microsoft.com/office/officeart/2005/8/layout/hList6"/>
    <dgm:cxn modelId="{56E6593A-BFFB-4525-8B2C-1D3EC3EC52A6}" type="presOf" srcId="{184502CA-5BD2-4459-AC13-6CDF6E9FD549}" destId="{E3A10297-BFD0-4285-B658-9A0221789822}" srcOrd="0" destOrd="0" presId="urn:microsoft.com/office/officeart/2005/8/layout/hList6"/>
    <dgm:cxn modelId="{07BE8747-9A0D-4933-91AC-B5263399802E}" type="presOf" srcId="{E04BB55B-77BD-4BE4-813A-2FC9477887DC}" destId="{43372354-59D2-45F2-89E6-DE1D04F40FD4}" srcOrd="0" destOrd="2" presId="urn:microsoft.com/office/officeart/2005/8/layout/hList6"/>
    <dgm:cxn modelId="{F38A186D-60AE-4C1B-8E58-C91E15461C07}" type="presOf" srcId="{FD28D8E7-09A7-4A5E-A9BB-70CEE77C2956}" destId="{E3A10297-BFD0-4285-B658-9A0221789822}" srcOrd="0" destOrd="1" presId="urn:microsoft.com/office/officeart/2005/8/layout/hList6"/>
    <dgm:cxn modelId="{0C6C146F-A256-40CB-B5B8-328755CBAEBC}" type="presOf" srcId="{42EAD9FF-BD61-458C-8565-1B3EA7C5EFEE}" destId="{E3A10297-BFD0-4285-B658-9A0221789822}" srcOrd="0" destOrd="2" presId="urn:microsoft.com/office/officeart/2005/8/layout/hList6"/>
    <dgm:cxn modelId="{8EA7AB53-6AF7-4F3A-95D5-82BC70EF7121}" srcId="{3F828B3A-B7FD-4FEA-BF3D-2E23B53E1957}" destId="{3B9AEBCD-9A8B-4A14-B8E9-CA80142911BB}" srcOrd="1" destOrd="0" parTransId="{48C72301-F8CF-4771-9B18-9B7B05F3E840}" sibTransId="{D87E022C-270F-474B-9269-3215D4C08244}"/>
    <dgm:cxn modelId="{BDB2C657-000F-4199-BB0B-512D6045EAC0}" srcId="{B9AA3FEE-FD15-42DB-9BF2-52958D104AEE}" destId="{184502CA-5BD2-4459-AC13-6CDF6E9FD549}" srcOrd="2" destOrd="0" parTransId="{D7FE1383-393D-49E3-A62A-6975C5B534B2}" sibTransId="{57C59654-4D98-4D48-92A0-97FE96B541F6}"/>
    <dgm:cxn modelId="{1433F09C-E89F-4127-ABB2-922C6D35F5F2}" type="presOf" srcId="{08DB8980-C2DA-496F-A89F-41041AB22D68}" destId="{43372354-59D2-45F2-89E6-DE1D04F40FD4}" srcOrd="0" destOrd="1" presId="urn:microsoft.com/office/officeart/2005/8/layout/hList6"/>
    <dgm:cxn modelId="{4DFAA3CA-AA4F-4095-9629-0F63351B0F03}" type="presOf" srcId="{3F828B3A-B7FD-4FEA-BF3D-2E23B53E1957}" destId="{75AEB339-23BA-41D1-BF92-27B9692408C8}" srcOrd="0" destOrd="0" presId="urn:microsoft.com/office/officeart/2005/8/layout/hList6"/>
    <dgm:cxn modelId="{A95EA0CB-779D-40CA-9D0C-65D30932CC15}" srcId="{184502CA-5BD2-4459-AC13-6CDF6E9FD549}" destId="{42EAD9FF-BD61-458C-8565-1B3EA7C5EFEE}" srcOrd="1" destOrd="0" parTransId="{DE263BA9-4121-45FB-B84E-9BDAF4025B7E}" sibTransId="{173381F1-BAAF-4F6D-B6A7-B484FE189D87}"/>
    <dgm:cxn modelId="{6F092BD1-713E-4AE9-ACD6-46436B714B22}" srcId="{38B28888-ACE6-46AD-A0EE-FE66375F5940}" destId="{E04BB55B-77BD-4BE4-813A-2FC9477887DC}" srcOrd="1" destOrd="0" parTransId="{61F2B0EA-C892-4DC0-897D-3D4765D27CBD}" sibTransId="{45303652-24E9-41AB-BEE9-1866E6531C56}"/>
    <dgm:cxn modelId="{08BD48D7-FEAA-4746-B1E2-C02B6EBBF51B}" type="presOf" srcId="{3B9AEBCD-9A8B-4A14-B8E9-CA80142911BB}" destId="{75AEB339-23BA-41D1-BF92-27B9692408C8}" srcOrd="0" destOrd="2" presId="urn:microsoft.com/office/officeart/2005/8/layout/hList6"/>
    <dgm:cxn modelId="{8921BEE7-0A37-4089-A13A-9254F005113F}" srcId="{184502CA-5BD2-4459-AC13-6CDF6E9FD549}" destId="{FD28D8E7-09A7-4A5E-A9BB-70CEE77C2956}" srcOrd="0" destOrd="0" parTransId="{CE50714D-D439-4C27-A7E1-27E694F0DFAE}" sibTransId="{ADAD4C15-5109-462D-9B9D-95F9858EF787}"/>
    <dgm:cxn modelId="{50776EEF-B50F-4F51-8DFF-FAFFA896D22F}" srcId="{3F828B3A-B7FD-4FEA-BF3D-2E23B53E1957}" destId="{78D8C441-F869-4040-8DDA-24AAB627045D}" srcOrd="0" destOrd="0" parTransId="{883F9150-107E-4A0E-B347-EA1762BC2060}" sibTransId="{0B66B4B0-74BF-4185-AC74-5BE48DE0D506}"/>
    <dgm:cxn modelId="{A1305D5D-3C27-4120-BABF-E79109460E45}" type="presParOf" srcId="{4A075FCC-6D96-483D-9586-D9946602B3C9}" destId="{43372354-59D2-45F2-89E6-DE1D04F40FD4}" srcOrd="0" destOrd="0" presId="urn:microsoft.com/office/officeart/2005/8/layout/hList6"/>
    <dgm:cxn modelId="{E437B171-FC2E-4693-8A8B-E912EBEF434F}" type="presParOf" srcId="{4A075FCC-6D96-483D-9586-D9946602B3C9}" destId="{72160509-62CD-46FD-AF6F-C571B6EE025F}" srcOrd="1" destOrd="0" presId="urn:microsoft.com/office/officeart/2005/8/layout/hList6"/>
    <dgm:cxn modelId="{F01836C7-7CFC-48C8-8340-39E3EBE3E281}" type="presParOf" srcId="{4A075FCC-6D96-483D-9586-D9946602B3C9}" destId="{75AEB339-23BA-41D1-BF92-27B9692408C8}" srcOrd="2" destOrd="0" presId="urn:microsoft.com/office/officeart/2005/8/layout/hList6"/>
    <dgm:cxn modelId="{F35EB2D4-5B71-4DDA-9617-316C7AB1E905}" type="presParOf" srcId="{4A075FCC-6D96-483D-9586-D9946602B3C9}" destId="{2FCCDB81-7A73-4F8A-8273-3F13DE6BBC14}" srcOrd="3" destOrd="0" presId="urn:microsoft.com/office/officeart/2005/8/layout/hList6"/>
    <dgm:cxn modelId="{E23BFC8D-4DC8-4F72-80E7-7EBDB5671E50}" type="presParOf" srcId="{4A075FCC-6D96-483D-9586-D9946602B3C9}" destId="{E3A10297-BFD0-4285-B658-9A022178982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AA3FEE-FD15-42DB-9BF2-52958D104AE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8B28888-ACE6-46AD-A0EE-FE66375F5940}">
      <dgm:prSet phldrT="[Text]"/>
      <dgm:spPr>
        <a:solidFill>
          <a:schemeClr val="accent1">
            <a:lumMod val="40000"/>
            <a:lumOff val="60000"/>
          </a:schemeClr>
        </a:solidFill>
      </dgm:spPr>
      <dgm:t>
        <a:bodyPr/>
        <a:lstStyle/>
        <a:p>
          <a:r>
            <a:rPr lang="en-US" dirty="0">
              <a:solidFill>
                <a:schemeClr val="tx1"/>
              </a:solidFill>
            </a:rPr>
            <a:t>WHIO</a:t>
          </a:r>
        </a:p>
      </dgm:t>
    </dgm:pt>
    <dgm:pt modelId="{D8626F07-75D9-4939-9B88-008B003A9937}" type="parTrans" cxnId="{34C61E25-1E34-418A-88A3-17B56B00D99B}">
      <dgm:prSet/>
      <dgm:spPr/>
      <dgm:t>
        <a:bodyPr/>
        <a:lstStyle/>
        <a:p>
          <a:endParaRPr lang="en-US"/>
        </a:p>
      </dgm:t>
    </dgm:pt>
    <dgm:pt modelId="{760BD17D-6FBC-4850-A8C3-E8C0C0E95FCB}" type="sibTrans" cxnId="{34C61E25-1E34-418A-88A3-17B56B00D99B}">
      <dgm:prSet/>
      <dgm:spPr/>
      <dgm:t>
        <a:bodyPr/>
        <a:lstStyle/>
        <a:p>
          <a:endParaRPr lang="en-US"/>
        </a:p>
      </dgm:t>
    </dgm:pt>
    <dgm:pt modelId="{08DB8980-C2DA-496F-A89F-41041AB22D68}">
      <dgm:prSet phldrT="[Text]"/>
      <dgm:spPr>
        <a:solidFill>
          <a:schemeClr val="accent1">
            <a:lumMod val="40000"/>
            <a:lumOff val="60000"/>
          </a:schemeClr>
        </a:solidFill>
      </dgm:spPr>
      <dgm:t>
        <a:bodyPr/>
        <a:lstStyle/>
        <a:p>
          <a:r>
            <a:rPr lang="en-US" b="1" dirty="0">
              <a:solidFill>
                <a:schemeClr val="tx1"/>
              </a:solidFill>
            </a:rPr>
            <a:t>Custom DataMart 2018-2019 </a:t>
          </a:r>
        </a:p>
      </dgm:t>
    </dgm:pt>
    <dgm:pt modelId="{2ABFB38D-BCF9-43C3-AF5E-2D7E3DE43333}" type="parTrans" cxnId="{A1D4C815-F2BD-4115-8CE5-F6830B6CA02F}">
      <dgm:prSet/>
      <dgm:spPr/>
      <dgm:t>
        <a:bodyPr/>
        <a:lstStyle/>
        <a:p>
          <a:endParaRPr lang="en-US"/>
        </a:p>
      </dgm:t>
    </dgm:pt>
    <dgm:pt modelId="{3099A4D5-A9E2-454E-826F-13C633733B90}" type="sibTrans" cxnId="{A1D4C815-F2BD-4115-8CE5-F6830B6CA02F}">
      <dgm:prSet/>
      <dgm:spPr/>
      <dgm:t>
        <a:bodyPr/>
        <a:lstStyle/>
        <a:p>
          <a:endParaRPr lang="en-US"/>
        </a:p>
      </dgm:t>
    </dgm:pt>
    <dgm:pt modelId="{E04BB55B-77BD-4BE4-813A-2FC9477887DC}">
      <dgm:prSet phldrT="[Text]"/>
      <dgm:spPr>
        <a:solidFill>
          <a:schemeClr val="accent1">
            <a:lumMod val="40000"/>
            <a:lumOff val="60000"/>
          </a:schemeClr>
        </a:solidFill>
      </dgm:spPr>
      <dgm:t>
        <a:bodyPr/>
        <a:lstStyle/>
        <a:p>
          <a:r>
            <a:rPr lang="en-US" dirty="0">
              <a:solidFill>
                <a:schemeClr val="tx1"/>
              </a:solidFill>
            </a:rPr>
            <a:t>Episode Treatment Groups, Episode Risk Groups, Normalized Prices and Evidence Based Measures</a:t>
          </a:r>
        </a:p>
      </dgm:t>
    </dgm:pt>
    <dgm:pt modelId="{61F2B0EA-C892-4DC0-897D-3D4765D27CBD}" type="parTrans" cxnId="{6F092BD1-713E-4AE9-ACD6-46436B714B22}">
      <dgm:prSet/>
      <dgm:spPr/>
      <dgm:t>
        <a:bodyPr/>
        <a:lstStyle/>
        <a:p>
          <a:endParaRPr lang="en-US"/>
        </a:p>
      </dgm:t>
    </dgm:pt>
    <dgm:pt modelId="{45303652-24E9-41AB-BEE9-1866E6531C56}" type="sibTrans" cxnId="{6F092BD1-713E-4AE9-ACD6-46436B714B22}">
      <dgm:prSet/>
      <dgm:spPr/>
      <dgm:t>
        <a:bodyPr/>
        <a:lstStyle/>
        <a:p>
          <a:endParaRPr lang="en-US"/>
        </a:p>
      </dgm:t>
    </dgm:pt>
    <dgm:pt modelId="{3F828B3A-B7FD-4FEA-BF3D-2E23B53E1957}">
      <dgm:prSet phldrT="[Text]"/>
      <dgm:spPr>
        <a:solidFill>
          <a:schemeClr val="accent2">
            <a:lumMod val="40000"/>
            <a:lumOff val="60000"/>
          </a:schemeClr>
        </a:solidFill>
      </dgm:spPr>
      <dgm:t>
        <a:bodyPr/>
        <a:lstStyle/>
        <a:p>
          <a:r>
            <a:rPr lang="en-US" dirty="0">
              <a:solidFill>
                <a:schemeClr val="tx1"/>
              </a:solidFill>
            </a:rPr>
            <a:t>GNS Healthcare</a:t>
          </a:r>
        </a:p>
      </dgm:t>
    </dgm:pt>
    <dgm:pt modelId="{70F90129-25AF-4185-8E78-E8E866B7A117}" type="parTrans" cxnId="{AE3A7F34-1648-45A8-AE3D-E1920DDE70C1}">
      <dgm:prSet/>
      <dgm:spPr/>
      <dgm:t>
        <a:bodyPr/>
        <a:lstStyle/>
        <a:p>
          <a:endParaRPr lang="en-US"/>
        </a:p>
      </dgm:t>
    </dgm:pt>
    <dgm:pt modelId="{5CEC8D4D-AA2C-466F-A0CF-CD832C069673}" type="sibTrans" cxnId="{AE3A7F34-1648-45A8-AE3D-E1920DDE70C1}">
      <dgm:prSet/>
      <dgm:spPr/>
      <dgm:t>
        <a:bodyPr/>
        <a:lstStyle/>
        <a:p>
          <a:endParaRPr lang="en-US"/>
        </a:p>
      </dgm:t>
    </dgm:pt>
    <dgm:pt modelId="{78D8C441-F869-4040-8DDA-24AAB627045D}">
      <dgm:prSet phldrT="[Text]"/>
      <dgm:spPr>
        <a:solidFill>
          <a:schemeClr val="accent2">
            <a:lumMod val="40000"/>
            <a:lumOff val="60000"/>
          </a:schemeClr>
        </a:solidFill>
      </dgm:spPr>
      <dgm:t>
        <a:bodyPr/>
        <a:lstStyle/>
        <a:p>
          <a:r>
            <a:rPr lang="en-US" dirty="0">
              <a:solidFill>
                <a:schemeClr val="tx1"/>
              </a:solidFill>
            </a:rPr>
            <a:t>Data analysis, including advanced AI</a:t>
          </a:r>
        </a:p>
      </dgm:t>
    </dgm:pt>
    <dgm:pt modelId="{883F9150-107E-4A0E-B347-EA1762BC2060}" type="parTrans" cxnId="{50776EEF-B50F-4F51-8DFF-FAFFA896D22F}">
      <dgm:prSet/>
      <dgm:spPr/>
      <dgm:t>
        <a:bodyPr/>
        <a:lstStyle/>
        <a:p>
          <a:endParaRPr lang="en-US"/>
        </a:p>
      </dgm:t>
    </dgm:pt>
    <dgm:pt modelId="{0B66B4B0-74BF-4185-AC74-5BE48DE0D506}" type="sibTrans" cxnId="{50776EEF-B50F-4F51-8DFF-FAFFA896D22F}">
      <dgm:prSet/>
      <dgm:spPr/>
      <dgm:t>
        <a:bodyPr/>
        <a:lstStyle/>
        <a:p>
          <a:endParaRPr lang="en-US"/>
        </a:p>
      </dgm:t>
    </dgm:pt>
    <dgm:pt modelId="{184502CA-5BD2-4459-AC13-6CDF6E9FD549}">
      <dgm:prSet phldrT="[Text]"/>
      <dgm:spPr>
        <a:solidFill>
          <a:schemeClr val="accent1">
            <a:lumMod val="40000"/>
            <a:lumOff val="60000"/>
          </a:schemeClr>
        </a:solidFill>
      </dgm:spPr>
      <dgm:t>
        <a:bodyPr/>
        <a:lstStyle/>
        <a:p>
          <a:r>
            <a:rPr lang="en-US" dirty="0">
              <a:solidFill>
                <a:schemeClr val="tx1"/>
              </a:solidFill>
            </a:rPr>
            <a:t>WHIO</a:t>
          </a:r>
        </a:p>
      </dgm:t>
    </dgm:pt>
    <dgm:pt modelId="{D7FE1383-393D-49E3-A62A-6975C5B534B2}" type="parTrans" cxnId="{BDB2C657-000F-4199-BB0B-512D6045EAC0}">
      <dgm:prSet/>
      <dgm:spPr/>
      <dgm:t>
        <a:bodyPr/>
        <a:lstStyle/>
        <a:p>
          <a:endParaRPr lang="en-US"/>
        </a:p>
      </dgm:t>
    </dgm:pt>
    <dgm:pt modelId="{57C59654-4D98-4D48-92A0-97FE96B541F6}" type="sibTrans" cxnId="{BDB2C657-000F-4199-BB0B-512D6045EAC0}">
      <dgm:prSet/>
      <dgm:spPr/>
      <dgm:t>
        <a:bodyPr/>
        <a:lstStyle/>
        <a:p>
          <a:endParaRPr lang="en-US"/>
        </a:p>
      </dgm:t>
    </dgm:pt>
    <dgm:pt modelId="{FD28D8E7-09A7-4A5E-A9BB-70CEE77C2956}">
      <dgm:prSet phldrT="[Text]"/>
      <dgm:spPr>
        <a:solidFill>
          <a:schemeClr val="accent1">
            <a:lumMod val="40000"/>
            <a:lumOff val="60000"/>
          </a:schemeClr>
        </a:solidFill>
      </dgm:spPr>
      <dgm:t>
        <a:bodyPr/>
        <a:lstStyle/>
        <a:p>
          <a:r>
            <a:rPr lang="en-US" dirty="0">
              <a:solidFill>
                <a:schemeClr val="tx1"/>
              </a:solidFill>
            </a:rPr>
            <a:t>Re-organized study results into provider organization reports</a:t>
          </a:r>
        </a:p>
      </dgm:t>
    </dgm:pt>
    <dgm:pt modelId="{CE50714D-D439-4C27-A7E1-27E694F0DFAE}" type="parTrans" cxnId="{8921BEE7-0A37-4089-A13A-9254F005113F}">
      <dgm:prSet/>
      <dgm:spPr/>
      <dgm:t>
        <a:bodyPr/>
        <a:lstStyle/>
        <a:p>
          <a:endParaRPr lang="en-US"/>
        </a:p>
      </dgm:t>
    </dgm:pt>
    <dgm:pt modelId="{ADAD4C15-5109-462D-9B9D-95F9858EF787}" type="sibTrans" cxnId="{8921BEE7-0A37-4089-A13A-9254F005113F}">
      <dgm:prSet/>
      <dgm:spPr/>
      <dgm:t>
        <a:bodyPr/>
        <a:lstStyle/>
        <a:p>
          <a:endParaRPr lang="en-US"/>
        </a:p>
      </dgm:t>
    </dgm:pt>
    <dgm:pt modelId="{AD97E52F-EBE5-4C61-874E-F61E0F2E2B19}">
      <dgm:prSet phldrT="[Text]"/>
      <dgm:spPr>
        <a:solidFill>
          <a:schemeClr val="accent2">
            <a:lumMod val="40000"/>
            <a:lumOff val="60000"/>
          </a:schemeClr>
        </a:solidFill>
      </dgm:spPr>
      <dgm:t>
        <a:bodyPr/>
        <a:lstStyle/>
        <a:p>
          <a:r>
            <a:rPr lang="en-US" dirty="0">
              <a:solidFill>
                <a:schemeClr val="tx1"/>
              </a:solidFill>
            </a:rPr>
            <a:t>Multiple presentations on the methodology</a:t>
          </a:r>
        </a:p>
      </dgm:t>
    </dgm:pt>
    <dgm:pt modelId="{4D6FFAB2-2CF2-447F-9061-0C829F18C236}" type="parTrans" cxnId="{75DA5803-051B-4A8D-9564-8F9C04B166BF}">
      <dgm:prSet/>
      <dgm:spPr/>
      <dgm:t>
        <a:bodyPr/>
        <a:lstStyle/>
        <a:p>
          <a:endParaRPr lang="en-US"/>
        </a:p>
      </dgm:t>
    </dgm:pt>
    <dgm:pt modelId="{0601CD66-0C7F-435A-B7F4-37E50FC8013B}" type="sibTrans" cxnId="{75DA5803-051B-4A8D-9564-8F9C04B166BF}">
      <dgm:prSet/>
      <dgm:spPr/>
      <dgm:t>
        <a:bodyPr/>
        <a:lstStyle/>
        <a:p>
          <a:endParaRPr lang="en-US"/>
        </a:p>
      </dgm:t>
    </dgm:pt>
    <dgm:pt modelId="{42EAD9FF-BD61-458C-8565-1B3EA7C5EFEE}">
      <dgm:prSet phldrT="[Text]"/>
      <dgm:spPr>
        <a:solidFill>
          <a:schemeClr val="accent1">
            <a:lumMod val="40000"/>
            <a:lumOff val="60000"/>
          </a:schemeClr>
        </a:solidFill>
      </dgm:spPr>
      <dgm:t>
        <a:bodyPr/>
        <a:lstStyle/>
        <a:p>
          <a:r>
            <a:rPr lang="en-US" dirty="0">
              <a:solidFill>
                <a:schemeClr val="tx1"/>
              </a:solidFill>
            </a:rPr>
            <a:t>Offered reports to provider organizations</a:t>
          </a:r>
        </a:p>
      </dgm:t>
    </dgm:pt>
    <dgm:pt modelId="{DE263BA9-4121-45FB-B84E-9BDAF4025B7E}" type="parTrans" cxnId="{A95EA0CB-779D-40CA-9D0C-65D30932CC15}">
      <dgm:prSet/>
      <dgm:spPr/>
      <dgm:t>
        <a:bodyPr/>
        <a:lstStyle/>
        <a:p>
          <a:endParaRPr lang="en-US"/>
        </a:p>
      </dgm:t>
    </dgm:pt>
    <dgm:pt modelId="{173381F1-BAAF-4F6D-B6A7-B484FE189D87}" type="sibTrans" cxnId="{A95EA0CB-779D-40CA-9D0C-65D30932CC15}">
      <dgm:prSet/>
      <dgm:spPr/>
      <dgm:t>
        <a:bodyPr/>
        <a:lstStyle/>
        <a:p>
          <a:endParaRPr lang="en-US"/>
        </a:p>
      </dgm:t>
    </dgm:pt>
    <dgm:pt modelId="{8A0AEFB8-071A-4737-B734-C5CA885564F2}">
      <dgm:prSet phldrT="[Text]"/>
      <dgm:spPr>
        <a:solidFill>
          <a:schemeClr val="accent3">
            <a:lumMod val="40000"/>
            <a:lumOff val="60000"/>
          </a:schemeClr>
        </a:solidFill>
      </dgm:spPr>
      <dgm:t>
        <a:bodyPr/>
        <a:lstStyle/>
        <a:p>
          <a:r>
            <a:rPr lang="en-US" dirty="0" err="1">
              <a:solidFill>
                <a:schemeClr val="tx1"/>
              </a:solidFill>
            </a:rPr>
            <a:t>Centivo</a:t>
          </a:r>
          <a:endParaRPr lang="en-US" dirty="0">
            <a:solidFill>
              <a:schemeClr val="tx1"/>
            </a:solidFill>
          </a:endParaRPr>
        </a:p>
      </dgm:t>
    </dgm:pt>
    <dgm:pt modelId="{389E3945-6B13-4EB3-81BA-C58CCFAA3F64}" type="parTrans" cxnId="{12177964-7B34-40DA-92A6-2E8C0A8C00C4}">
      <dgm:prSet/>
      <dgm:spPr/>
      <dgm:t>
        <a:bodyPr/>
        <a:lstStyle/>
        <a:p>
          <a:endParaRPr lang="en-US"/>
        </a:p>
      </dgm:t>
    </dgm:pt>
    <dgm:pt modelId="{C7DE3A9B-5A1C-4931-A743-9B8907103162}" type="sibTrans" cxnId="{12177964-7B34-40DA-92A6-2E8C0A8C00C4}">
      <dgm:prSet/>
      <dgm:spPr/>
      <dgm:t>
        <a:bodyPr/>
        <a:lstStyle/>
        <a:p>
          <a:endParaRPr lang="en-US"/>
        </a:p>
      </dgm:t>
    </dgm:pt>
    <dgm:pt modelId="{B4F5F382-27E7-46BB-9710-03AAAF6825EE}">
      <dgm:prSet phldrT="[Text]"/>
      <dgm:spPr>
        <a:solidFill>
          <a:schemeClr val="accent3">
            <a:lumMod val="40000"/>
            <a:lumOff val="60000"/>
          </a:schemeClr>
        </a:solidFill>
      </dgm:spPr>
      <dgm:t>
        <a:bodyPr/>
        <a:lstStyle/>
        <a:p>
          <a:r>
            <a:rPr lang="en-US" b="1" dirty="0">
              <a:solidFill>
                <a:schemeClr val="tx1"/>
              </a:solidFill>
            </a:rPr>
            <a:t>Results used to create a “narrower” PCP network and provide financial incentive to members to see better performing PCPs</a:t>
          </a:r>
        </a:p>
      </dgm:t>
    </dgm:pt>
    <dgm:pt modelId="{31AD978A-F75E-4FEF-9A92-BCB90BE87558}" type="parTrans" cxnId="{C52A4FEB-E471-4446-8D5D-5B7224C7C317}">
      <dgm:prSet/>
      <dgm:spPr/>
      <dgm:t>
        <a:bodyPr/>
        <a:lstStyle/>
        <a:p>
          <a:endParaRPr lang="en-US"/>
        </a:p>
      </dgm:t>
    </dgm:pt>
    <dgm:pt modelId="{058B922E-064B-442A-A88D-B524FFA334E6}" type="sibTrans" cxnId="{C52A4FEB-E471-4446-8D5D-5B7224C7C317}">
      <dgm:prSet/>
      <dgm:spPr/>
      <dgm:t>
        <a:bodyPr/>
        <a:lstStyle/>
        <a:p>
          <a:endParaRPr lang="en-US"/>
        </a:p>
      </dgm:t>
    </dgm:pt>
    <dgm:pt modelId="{6C1A856C-262F-437B-A6C9-B51355B2D204}">
      <dgm:prSet phldrT="[Text]"/>
      <dgm:spPr>
        <a:solidFill>
          <a:schemeClr val="accent3">
            <a:lumMod val="40000"/>
            <a:lumOff val="60000"/>
          </a:schemeClr>
        </a:solidFill>
      </dgm:spPr>
      <dgm:t>
        <a:bodyPr/>
        <a:lstStyle/>
        <a:p>
          <a:r>
            <a:rPr lang="en-US" b="1" dirty="0">
              <a:solidFill>
                <a:schemeClr val="tx1"/>
              </a:solidFill>
            </a:rPr>
            <a:t>PCP’s had specialist quality scores available when making a referral</a:t>
          </a:r>
        </a:p>
      </dgm:t>
    </dgm:pt>
    <dgm:pt modelId="{48A4765C-D45A-48B1-98EF-FD29EB6761BF}" type="parTrans" cxnId="{4A2848A7-E757-4BC5-85CF-1326A38EDB7F}">
      <dgm:prSet/>
      <dgm:spPr/>
      <dgm:t>
        <a:bodyPr/>
        <a:lstStyle/>
        <a:p>
          <a:endParaRPr lang="en-US"/>
        </a:p>
      </dgm:t>
    </dgm:pt>
    <dgm:pt modelId="{951A1C30-22A0-40C0-BAAC-70B72FD25EFE}" type="sibTrans" cxnId="{4A2848A7-E757-4BC5-85CF-1326A38EDB7F}">
      <dgm:prSet/>
      <dgm:spPr/>
      <dgm:t>
        <a:bodyPr/>
        <a:lstStyle/>
        <a:p>
          <a:endParaRPr lang="en-US"/>
        </a:p>
      </dgm:t>
    </dgm:pt>
    <dgm:pt modelId="{4A075FCC-6D96-483D-9586-D9946602B3C9}" type="pres">
      <dgm:prSet presAssocID="{B9AA3FEE-FD15-42DB-9BF2-52958D104AEE}" presName="Name0" presStyleCnt="0">
        <dgm:presLayoutVars>
          <dgm:dir/>
          <dgm:resizeHandles val="exact"/>
        </dgm:presLayoutVars>
      </dgm:prSet>
      <dgm:spPr/>
    </dgm:pt>
    <dgm:pt modelId="{43372354-59D2-45F2-89E6-DE1D04F40FD4}" type="pres">
      <dgm:prSet presAssocID="{38B28888-ACE6-46AD-A0EE-FE66375F5940}" presName="node" presStyleLbl="node1" presStyleIdx="0" presStyleCnt="4">
        <dgm:presLayoutVars>
          <dgm:bulletEnabled val="1"/>
        </dgm:presLayoutVars>
      </dgm:prSet>
      <dgm:spPr/>
    </dgm:pt>
    <dgm:pt modelId="{72160509-62CD-46FD-AF6F-C571B6EE025F}" type="pres">
      <dgm:prSet presAssocID="{760BD17D-6FBC-4850-A8C3-E8C0C0E95FCB}" presName="sibTrans" presStyleCnt="0"/>
      <dgm:spPr/>
    </dgm:pt>
    <dgm:pt modelId="{75AEB339-23BA-41D1-BF92-27B9692408C8}" type="pres">
      <dgm:prSet presAssocID="{3F828B3A-B7FD-4FEA-BF3D-2E23B53E1957}" presName="node" presStyleLbl="node1" presStyleIdx="1" presStyleCnt="4" custLinFactNeighborX="-16688" custLinFactNeighborY="-4114">
        <dgm:presLayoutVars>
          <dgm:bulletEnabled val="1"/>
        </dgm:presLayoutVars>
      </dgm:prSet>
      <dgm:spPr/>
    </dgm:pt>
    <dgm:pt modelId="{2FCCDB81-7A73-4F8A-8273-3F13DE6BBC14}" type="pres">
      <dgm:prSet presAssocID="{5CEC8D4D-AA2C-466F-A0CF-CD832C069673}" presName="sibTrans" presStyleCnt="0"/>
      <dgm:spPr/>
    </dgm:pt>
    <dgm:pt modelId="{91F2FABC-4629-43B4-BC76-89A470FF495D}" type="pres">
      <dgm:prSet presAssocID="{8A0AEFB8-071A-4737-B734-C5CA885564F2}" presName="node" presStyleLbl="node1" presStyleIdx="2" presStyleCnt="4" custLinFactNeighborX="-18508" custLinFactNeighborY="1334">
        <dgm:presLayoutVars>
          <dgm:bulletEnabled val="1"/>
        </dgm:presLayoutVars>
      </dgm:prSet>
      <dgm:spPr/>
    </dgm:pt>
    <dgm:pt modelId="{83AA4FF4-0E5A-44A8-9317-59B0CA0C4DE3}" type="pres">
      <dgm:prSet presAssocID="{C7DE3A9B-5A1C-4931-A743-9B8907103162}" presName="sibTrans" presStyleCnt="0"/>
      <dgm:spPr/>
    </dgm:pt>
    <dgm:pt modelId="{E3A10297-BFD0-4285-B658-9A0221789822}" type="pres">
      <dgm:prSet presAssocID="{184502CA-5BD2-4459-AC13-6CDF6E9FD549}" presName="node" presStyleLbl="node1" presStyleIdx="3" presStyleCnt="4">
        <dgm:presLayoutVars>
          <dgm:bulletEnabled val="1"/>
        </dgm:presLayoutVars>
      </dgm:prSet>
      <dgm:spPr/>
    </dgm:pt>
  </dgm:ptLst>
  <dgm:cxnLst>
    <dgm:cxn modelId="{75DA5803-051B-4A8D-9564-8F9C04B166BF}" srcId="{3F828B3A-B7FD-4FEA-BF3D-2E23B53E1957}" destId="{AD97E52F-EBE5-4C61-874E-F61E0F2E2B19}" srcOrd="1" destOrd="0" parTransId="{4D6FFAB2-2CF2-447F-9061-0C829F18C236}" sibTransId="{0601CD66-0C7F-435A-B7F4-37E50FC8013B}"/>
    <dgm:cxn modelId="{AF4C110D-EE93-4919-9374-CE57D5ED22F6}" type="presOf" srcId="{B9AA3FEE-FD15-42DB-9BF2-52958D104AEE}" destId="{4A075FCC-6D96-483D-9586-D9946602B3C9}" srcOrd="0" destOrd="0" presId="urn:microsoft.com/office/officeart/2005/8/layout/hList6"/>
    <dgm:cxn modelId="{A1D4C815-F2BD-4115-8CE5-F6830B6CA02F}" srcId="{38B28888-ACE6-46AD-A0EE-FE66375F5940}" destId="{08DB8980-C2DA-496F-A89F-41041AB22D68}" srcOrd="0" destOrd="0" parTransId="{2ABFB38D-BCF9-43C3-AF5E-2D7E3DE43333}" sibTransId="{3099A4D5-A9E2-454E-826F-13C633733B90}"/>
    <dgm:cxn modelId="{34C61E25-1E34-418A-88A3-17B56B00D99B}" srcId="{B9AA3FEE-FD15-42DB-9BF2-52958D104AEE}" destId="{38B28888-ACE6-46AD-A0EE-FE66375F5940}" srcOrd="0" destOrd="0" parTransId="{D8626F07-75D9-4939-9B88-008B003A9937}" sibTransId="{760BD17D-6FBC-4850-A8C3-E8C0C0E95FCB}"/>
    <dgm:cxn modelId="{23B3B82D-0510-4686-96B1-08B43EBA1206}" type="presOf" srcId="{8A0AEFB8-071A-4737-B734-C5CA885564F2}" destId="{91F2FABC-4629-43B4-BC76-89A470FF495D}" srcOrd="0" destOrd="0" presId="urn:microsoft.com/office/officeart/2005/8/layout/hList6"/>
    <dgm:cxn modelId="{C504452F-DE92-4334-B247-ACC8D5A747A9}" type="presOf" srcId="{78D8C441-F869-4040-8DDA-24AAB627045D}" destId="{75AEB339-23BA-41D1-BF92-27B9692408C8}" srcOrd="0" destOrd="1" presId="urn:microsoft.com/office/officeart/2005/8/layout/hList6"/>
    <dgm:cxn modelId="{AE3A7F34-1648-45A8-AE3D-E1920DDE70C1}" srcId="{B9AA3FEE-FD15-42DB-9BF2-52958D104AEE}" destId="{3F828B3A-B7FD-4FEA-BF3D-2E23B53E1957}" srcOrd="1" destOrd="0" parTransId="{70F90129-25AF-4185-8E78-E8E866B7A117}" sibTransId="{5CEC8D4D-AA2C-466F-A0CF-CD832C069673}"/>
    <dgm:cxn modelId="{A72A1F38-E291-43C9-BD9F-490F8B6A212E}" type="presOf" srcId="{38B28888-ACE6-46AD-A0EE-FE66375F5940}" destId="{43372354-59D2-45F2-89E6-DE1D04F40FD4}" srcOrd="0" destOrd="0" presId="urn:microsoft.com/office/officeart/2005/8/layout/hList6"/>
    <dgm:cxn modelId="{56E6593A-BFFB-4525-8B2C-1D3EC3EC52A6}" type="presOf" srcId="{184502CA-5BD2-4459-AC13-6CDF6E9FD549}" destId="{E3A10297-BFD0-4285-B658-9A0221789822}" srcOrd="0" destOrd="0" presId="urn:microsoft.com/office/officeart/2005/8/layout/hList6"/>
    <dgm:cxn modelId="{D2FF1560-4998-4A0F-9C11-891DE20B8056}" type="presOf" srcId="{AD97E52F-EBE5-4C61-874E-F61E0F2E2B19}" destId="{75AEB339-23BA-41D1-BF92-27B9692408C8}" srcOrd="0" destOrd="2" presId="urn:microsoft.com/office/officeart/2005/8/layout/hList6"/>
    <dgm:cxn modelId="{12177964-7B34-40DA-92A6-2E8C0A8C00C4}" srcId="{B9AA3FEE-FD15-42DB-9BF2-52958D104AEE}" destId="{8A0AEFB8-071A-4737-B734-C5CA885564F2}" srcOrd="2" destOrd="0" parTransId="{389E3945-6B13-4EB3-81BA-C58CCFAA3F64}" sibTransId="{C7DE3A9B-5A1C-4931-A743-9B8907103162}"/>
    <dgm:cxn modelId="{07BE8747-9A0D-4933-91AC-B5263399802E}" type="presOf" srcId="{E04BB55B-77BD-4BE4-813A-2FC9477887DC}" destId="{43372354-59D2-45F2-89E6-DE1D04F40FD4}" srcOrd="0" destOrd="2" presId="urn:microsoft.com/office/officeart/2005/8/layout/hList6"/>
    <dgm:cxn modelId="{F38A186D-60AE-4C1B-8E58-C91E15461C07}" type="presOf" srcId="{FD28D8E7-09A7-4A5E-A9BB-70CEE77C2956}" destId="{E3A10297-BFD0-4285-B658-9A0221789822}" srcOrd="0" destOrd="1" presId="urn:microsoft.com/office/officeart/2005/8/layout/hList6"/>
    <dgm:cxn modelId="{0C6C146F-A256-40CB-B5B8-328755CBAEBC}" type="presOf" srcId="{42EAD9FF-BD61-458C-8565-1B3EA7C5EFEE}" destId="{E3A10297-BFD0-4285-B658-9A0221789822}" srcOrd="0" destOrd="2" presId="urn:microsoft.com/office/officeart/2005/8/layout/hList6"/>
    <dgm:cxn modelId="{73484575-1762-4E3D-AA15-945A404E6043}" type="presOf" srcId="{6C1A856C-262F-437B-A6C9-B51355B2D204}" destId="{91F2FABC-4629-43B4-BC76-89A470FF495D}" srcOrd="0" destOrd="2" presId="urn:microsoft.com/office/officeart/2005/8/layout/hList6"/>
    <dgm:cxn modelId="{BDB2C657-000F-4199-BB0B-512D6045EAC0}" srcId="{B9AA3FEE-FD15-42DB-9BF2-52958D104AEE}" destId="{184502CA-5BD2-4459-AC13-6CDF6E9FD549}" srcOrd="3" destOrd="0" parTransId="{D7FE1383-393D-49E3-A62A-6975C5B534B2}" sibTransId="{57C59654-4D98-4D48-92A0-97FE96B541F6}"/>
    <dgm:cxn modelId="{0CE9EF89-934A-488B-BBE9-C67FE645EFAC}" type="presOf" srcId="{B4F5F382-27E7-46BB-9710-03AAAF6825EE}" destId="{91F2FABC-4629-43B4-BC76-89A470FF495D}" srcOrd="0" destOrd="1" presId="urn:microsoft.com/office/officeart/2005/8/layout/hList6"/>
    <dgm:cxn modelId="{1433F09C-E89F-4127-ABB2-922C6D35F5F2}" type="presOf" srcId="{08DB8980-C2DA-496F-A89F-41041AB22D68}" destId="{43372354-59D2-45F2-89E6-DE1D04F40FD4}" srcOrd="0" destOrd="1" presId="urn:microsoft.com/office/officeart/2005/8/layout/hList6"/>
    <dgm:cxn modelId="{4A2848A7-E757-4BC5-85CF-1326A38EDB7F}" srcId="{8A0AEFB8-071A-4737-B734-C5CA885564F2}" destId="{6C1A856C-262F-437B-A6C9-B51355B2D204}" srcOrd="1" destOrd="0" parTransId="{48A4765C-D45A-48B1-98EF-FD29EB6761BF}" sibTransId="{951A1C30-22A0-40C0-BAAC-70B72FD25EFE}"/>
    <dgm:cxn modelId="{4DFAA3CA-AA4F-4095-9629-0F63351B0F03}" type="presOf" srcId="{3F828B3A-B7FD-4FEA-BF3D-2E23B53E1957}" destId="{75AEB339-23BA-41D1-BF92-27B9692408C8}" srcOrd="0" destOrd="0" presId="urn:microsoft.com/office/officeart/2005/8/layout/hList6"/>
    <dgm:cxn modelId="{A95EA0CB-779D-40CA-9D0C-65D30932CC15}" srcId="{184502CA-5BD2-4459-AC13-6CDF6E9FD549}" destId="{42EAD9FF-BD61-458C-8565-1B3EA7C5EFEE}" srcOrd="1" destOrd="0" parTransId="{DE263BA9-4121-45FB-B84E-9BDAF4025B7E}" sibTransId="{173381F1-BAAF-4F6D-B6A7-B484FE189D87}"/>
    <dgm:cxn modelId="{6F092BD1-713E-4AE9-ACD6-46436B714B22}" srcId="{38B28888-ACE6-46AD-A0EE-FE66375F5940}" destId="{E04BB55B-77BD-4BE4-813A-2FC9477887DC}" srcOrd="1" destOrd="0" parTransId="{61F2B0EA-C892-4DC0-897D-3D4765D27CBD}" sibTransId="{45303652-24E9-41AB-BEE9-1866E6531C56}"/>
    <dgm:cxn modelId="{8921BEE7-0A37-4089-A13A-9254F005113F}" srcId="{184502CA-5BD2-4459-AC13-6CDF6E9FD549}" destId="{FD28D8E7-09A7-4A5E-A9BB-70CEE77C2956}" srcOrd="0" destOrd="0" parTransId="{CE50714D-D439-4C27-A7E1-27E694F0DFAE}" sibTransId="{ADAD4C15-5109-462D-9B9D-95F9858EF787}"/>
    <dgm:cxn modelId="{C52A4FEB-E471-4446-8D5D-5B7224C7C317}" srcId="{8A0AEFB8-071A-4737-B734-C5CA885564F2}" destId="{B4F5F382-27E7-46BB-9710-03AAAF6825EE}" srcOrd="0" destOrd="0" parTransId="{31AD978A-F75E-4FEF-9A92-BCB90BE87558}" sibTransId="{058B922E-064B-442A-A88D-B524FFA334E6}"/>
    <dgm:cxn modelId="{50776EEF-B50F-4F51-8DFF-FAFFA896D22F}" srcId="{3F828B3A-B7FD-4FEA-BF3D-2E23B53E1957}" destId="{78D8C441-F869-4040-8DDA-24AAB627045D}" srcOrd="0" destOrd="0" parTransId="{883F9150-107E-4A0E-B347-EA1762BC2060}" sibTransId="{0B66B4B0-74BF-4185-AC74-5BE48DE0D506}"/>
    <dgm:cxn modelId="{A1305D5D-3C27-4120-BABF-E79109460E45}" type="presParOf" srcId="{4A075FCC-6D96-483D-9586-D9946602B3C9}" destId="{43372354-59D2-45F2-89E6-DE1D04F40FD4}" srcOrd="0" destOrd="0" presId="urn:microsoft.com/office/officeart/2005/8/layout/hList6"/>
    <dgm:cxn modelId="{E437B171-FC2E-4693-8A8B-E912EBEF434F}" type="presParOf" srcId="{4A075FCC-6D96-483D-9586-D9946602B3C9}" destId="{72160509-62CD-46FD-AF6F-C571B6EE025F}" srcOrd="1" destOrd="0" presId="urn:microsoft.com/office/officeart/2005/8/layout/hList6"/>
    <dgm:cxn modelId="{F01836C7-7CFC-48C8-8340-39E3EBE3E281}" type="presParOf" srcId="{4A075FCC-6D96-483D-9586-D9946602B3C9}" destId="{75AEB339-23BA-41D1-BF92-27B9692408C8}" srcOrd="2" destOrd="0" presId="urn:microsoft.com/office/officeart/2005/8/layout/hList6"/>
    <dgm:cxn modelId="{F35EB2D4-5B71-4DDA-9617-316C7AB1E905}" type="presParOf" srcId="{4A075FCC-6D96-483D-9586-D9946602B3C9}" destId="{2FCCDB81-7A73-4F8A-8273-3F13DE6BBC14}" srcOrd="3" destOrd="0" presId="urn:microsoft.com/office/officeart/2005/8/layout/hList6"/>
    <dgm:cxn modelId="{218635AB-A79D-4F1F-BBE2-A86C4A28CB6B}" type="presParOf" srcId="{4A075FCC-6D96-483D-9586-D9946602B3C9}" destId="{91F2FABC-4629-43B4-BC76-89A470FF495D}" srcOrd="4" destOrd="0" presId="urn:microsoft.com/office/officeart/2005/8/layout/hList6"/>
    <dgm:cxn modelId="{D8D950D3-B3F8-40F0-B59E-2F72C3445D6C}" type="presParOf" srcId="{4A075FCC-6D96-483D-9586-D9946602B3C9}" destId="{83AA4FF4-0E5A-44A8-9317-59B0CA0C4DE3}" srcOrd="5" destOrd="0" presId="urn:microsoft.com/office/officeart/2005/8/layout/hList6"/>
    <dgm:cxn modelId="{E23BFC8D-4DC8-4F72-80E7-7EBDB5671E50}" type="presParOf" srcId="{4A075FCC-6D96-483D-9586-D9946602B3C9}" destId="{E3A10297-BFD0-4285-B658-9A0221789822}" srcOrd="6"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36F12-AFFE-4651-8FB5-41A5A27FD0CB}">
      <dsp:nvSpPr>
        <dsp:cNvPr id="0" name=""/>
        <dsp:cNvSpPr/>
      </dsp:nvSpPr>
      <dsp:spPr>
        <a:xfrm>
          <a:off x="44476" y="2142"/>
          <a:ext cx="3223263" cy="1523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 2023, the Health Fund spent $1.4B in healthcare</a:t>
          </a:r>
          <a:endParaRPr lang="en-US" sz="2400" kern="1200" dirty="0"/>
        </a:p>
      </dsp:txBody>
      <dsp:txXfrm>
        <a:off x="44476" y="2142"/>
        <a:ext cx="3223263" cy="1523641"/>
      </dsp:txXfrm>
    </dsp:sp>
    <dsp:sp modelId="{18872E2B-E54E-4A2A-B07B-11DB42585E9E}">
      <dsp:nvSpPr>
        <dsp:cNvPr id="0" name=""/>
        <dsp:cNvSpPr/>
      </dsp:nvSpPr>
      <dsp:spPr>
        <a:xfrm>
          <a:off x="3521680" y="2142"/>
          <a:ext cx="3223263" cy="1523641"/>
        </a:xfrm>
        <a:prstGeom prst="rect">
          <a:avLst/>
        </a:prstGeom>
        <a:solidFill>
          <a:schemeClr val="accent5">
            <a:hueOff val="1185399"/>
            <a:satOff val="-14506"/>
            <a:lumOff val="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Inpatient and outpatient hospital costs make up 55% of Health Fund spend</a:t>
          </a:r>
          <a:endParaRPr lang="en-US" sz="2400" kern="1200" dirty="0"/>
        </a:p>
      </dsp:txBody>
      <dsp:txXfrm>
        <a:off x="3521680" y="2142"/>
        <a:ext cx="3223263" cy="1523641"/>
      </dsp:txXfrm>
    </dsp:sp>
    <dsp:sp modelId="{0A0D48C9-5157-4B9E-BB65-CCE32600F7ED}">
      <dsp:nvSpPr>
        <dsp:cNvPr id="0" name=""/>
        <dsp:cNvSpPr/>
      </dsp:nvSpPr>
      <dsp:spPr>
        <a:xfrm>
          <a:off x="44476" y="1779724"/>
          <a:ext cx="3223263" cy="1523641"/>
        </a:xfrm>
        <a:prstGeom prst="rect">
          <a:avLst/>
        </a:prstGeom>
        <a:solidFill>
          <a:schemeClr val="accent5">
            <a:hueOff val="2370798"/>
            <a:satOff val="-29013"/>
            <a:lumOff val="20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Healthcare costs make up 37% of total compensation</a:t>
          </a:r>
          <a:endParaRPr lang="en-US" sz="2400" kern="1200" dirty="0"/>
        </a:p>
      </dsp:txBody>
      <dsp:txXfrm>
        <a:off x="44476" y="1779724"/>
        <a:ext cx="3223263" cy="1523641"/>
      </dsp:txXfrm>
    </dsp:sp>
    <dsp:sp modelId="{9034124A-B836-4B5F-8CAF-743BBD287638}">
      <dsp:nvSpPr>
        <dsp:cNvPr id="0" name=""/>
        <dsp:cNvSpPr/>
      </dsp:nvSpPr>
      <dsp:spPr>
        <a:xfrm>
          <a:off x="3521680" y="1779724"/>
          <a:ext cx="3223263" cy="1523641"/>
        </a:xfrm>
        <a:prstGeom prst="rect">
          <a:avLst/>
        </a:prstGeom>
        <a:solidFill>
          <a:schemeClr val="accent5">
            <a:hueOff val="3556197"/>
            <a:satOff val="-43519"/>
            <a:lumOff val="31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In the past 10 years, wages have gone up 54% but healthcare has gone up 230%</a:t>
          </a:r>
          <a:endParaRPr lang="en-US" sz="2400" kern="1200" dirty="0"/>
        </a:p>
      </dsp:txBody>
      <dsp:txXfrm>
        <a:off x="3521680" y="1779724"/>
        <a:ext cx="3223263" cy="1523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941F2-2671-4249-B64F-2929B7D6D14A}">
      <dsp:nvSpPr>
        <dsp:cNvPr id="0" name=""/>
        <dsp:cNvSpPr/>
      </dsp:nvSpPr>
      <dsp:spPr>
        <a:xfrm>
          <a:off x="283199"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A1ACFF0-1A10-494B-8169-39F7AAE9EE4B}">
      <dsp:nvSpPr>
        <dsp:cNvPr id="0" name=""/>
        <dsp:cNvSpPr/>
      </dsp:nvSpPr>
      <dsp:spPr>
        <a:xfrm>
          <a:off x="470810" y="1036212"/>
          <a:ext cx="505107" cy="505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69035F7-E9E5-4142-A542-90902F501023}">
      <dsp:nvSpPr>
        <dsp:cNvPr id="0" name=""/>
        <dsp:cNvSpPr/>
      </dsp:nvSpPr>
      <dsp:spPr>
        <a:xfrm>
          <a:off x="1782"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a:t>Data</a:t>
          </a:r>
          <a:endParaRPr lang="en-US" sz="2300" kern="1200"/>
        </a:p>
      </dsp:txBody>
      <dsp:txXfrm>
        <a:off x="1782" y="2003132"/>
        <a:ext cx="1443164" cy="577265"/>
      </dsp:txXfrm>
    </dsp:sp>
    <dsp:sp modelId="{02968D3B-D226-4B93-813D-439FACA6F1A2}">
      <dsp:nvSpPr>
        <dsp:cNvPr id="0" name=""/>
        <dsp:cNvSpPr/>
      </dsp:nvSpPr>
      <dsp:spPr>
        <a:xfrm>
          <a:off x="1978917"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7723C5F-48B0-4C22-8489-14E673398117}">
      <dsp:nvSpPr>
        <dsp:cNvPr id="0" name=""/>
        <dsp:cNvSpPr/>
      </dsp:nvSpPr>
      <dsp:spPr>
        <a:xfrm>
          <a:off x="2166528" y="1036212"/>
          <a:ext cx="505107" cy="505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24FAC36-BA51-46C8-AEC1-4991A5CF5BDD}">
      <dsp:nvSpPr>
        <dsp:cNvPr id="0" name=""/>
        <dsp:cNvSpPr/>
      </dsp:nvSpPr>
      <dsp:spPr>
        <a:xfrm>
          <a:off x="1697500"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Programs</a:t>
          </a:r>
          <a:endParaRPr lang="en-US" sz="2300" kern="1200" dirty="0"/>
        </a:p>
      </dsp:txBody>
      <dsp:txXfrm>
        <a:off x="1697500" y="2003132"/>
        <a:ext cx="1443164" cy="577265"/>
      </dsp:txXfrm>
    </dsp:sp>
    <dsp:sp modelId="{EA85A474-1221-4F06-AEEE-A19272A61EFA}">
      <dsp:nvSpPr>
        <dsp:cNvPr id="0" name=""/>
        <dsp:cNvSpPr/>
      </dsp:nvSpPr>
      <dsp:spPr>
        <a:xfrm>
          <a:off x="3674634"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757660-DD40-4DDD-BB25-4F2C44D40C1B}">
      <dsp:nvSpPr>
        <dsp:cNvPr id="0" name=""/>
        <dsp:cNvSpPr/>
      </dsp:nvSpPr>
      <dsp:spPr>
        <a:xfrm>
          <a:off x="3862246" y="1036212"/>
          <a:ext cx="505107" cy="5051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64D357-4131-48F7-9055-E1655006AC67}">
      <dsp:nvSpPr>
        <dsp:cNvPr id="0" name=""/>
        <dsp:cNvSpPr/>
      </dsp:nvSpPr>
      <dsp:spPr>
        <a:xfrm>
          <a:off x="3393217"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Tools</a:t>
          </a:r>
          <a:endParaRPr lang="en-US" sz="2300" kern="1200" dirty="0"/>
        </a:p>
      </dsp:txBody>
      <dsp:txXfrm>
        <a:off x="3393217" y="2003132"/>
        <a:ext cx="1443164" cy="577265"/>
      </dsp:txXfrm>
    </dsp:sp>
    <dsp:sp modelId="{344738A0-23C2-40EE-BD3C-7CAB64EEAE9B}">
      <dsp:nvSpPr>
        <dsp:cNvPr id="0" name=""/>
        <dsp:cNvSpPr/>
      </dsp:nvSpPr>
      <dsp:spPr>
        <a:xfrm>
          <a:off x="5370352"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0DBEC3-BBF7-4589-A7F8-80B75E77AAC6}">
      <dsp:nvSpPr>
        <dsp:cNvPr id="0" name=""/>
        <dsp:cNvSpPr/>
      </dsp:nvSpPr>
      <dsp:spPr>
        <a:xfrm>
          <a:off x="5557964" y="1036212"/>
          <a:ext cx="505107" cy="5051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0C892F1-5C97-434C-A65F-FDA0146065DE}">
      <dsp:nvSpPr>
        <dsp:cNvPr id="0" name=""/>
        <dsp:cNvSpPr/>
      </dsp:nvSpPr>
      <dsp:spPr>
        <a:xfrm>
          <a:off x="5088935"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Policy</a:t>
          </a:r>
        </a:p>
      </dsp:txBody>
      <dsp:txXfrm>
        <a:off x="5088935" y="2003132"/>
        <a:ext cx="1443164" cy="577265"/>
      </dsp:txXfrm>
    </dsp:sp>
    <dsp:sp modelId="{793232E7-4E7F-460D-9848-0D60D6728CDD}">
      <dsp:nvSpPr>
        <dsp:cNvPr id="0" name=""/>
        <dsp:cNvSpPr/>
      </dsp:nvSpPr>
      <dsp:spPr>
        <a:xfrm>
          <a:off x="7066070" y="848601"/>
          <a:ext cx="880330" cy="88033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38698D4-E294-4DDE-9140-DDFBDD3B08A6}">
      <dsp:nvSpPr>
        <dsp:cNvPr id="0" name=""/>
        <dsp:cNvSpPr/>
      </dsp:nvSpPr>
      <dsp:spPr>
        <a:xfrm>
          <a:off x="7253681" y="1036212"/>
          <a:ext cx="505107" cy="5051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E3FAEC3-CE78-45A5-928A-B9288633AB4B}">
      <dsp:nvSpPr>
        <dsp:cNvPr id="0" name=""/>
        <dsp:cNvSpPr/>
      </dsp:nvSpPr>
      <dsp:spPr>
        <a:xfrm>
          <a:off x="6784653" y="2003132"/>
          <a:ext cx="1443164" cy="57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baseline="0" dirty="0"/>
            <a:t>Courage</a:t>
          </a:r>
          <a:endParaRPr lang="en-US" sz="2300" kern="1200" dirty="0"/>
        </a:p>
      </dsp:txBody>
      <dsp:txXfrm>
        <a:off x="6784653" y="2003132"/>
        <a:ext cx="1443164" cy="577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F3EDE-0657-4D2E-B8E8-1974A701CFF6}">
      <dsp:nvSpPr>
        <dsp:cNvPr id="0" name=""/>
        <dsp:cNvSpPr/>
      </dsp:nvSpPr>
      <dsp:spPr>
        <a:xfrm>
          <a:off x="945" y="607693"/>
          <a:ext cx="3689356" cy="22136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dirty="0"/>
            <a:t>Utilization Programs</a:t>
          </a:r>
        </a:p>
      </dsp:txBody>
      <dsp:txXfrm>
        <a:off x="945" y="607693"/>
        <a:ext cx="3689356" cy="2213613"/>
      </dsp:txXfrm>
    </dsp:sp>
    <dsp:sp modelId="{7403C109-991A-4BE5-8AD8-F56B947CEBCF}">
      <dsp:nvSpPr>
        <dsp:cNvPr id="0" name=""/>
        <dsp:cNvSpPr/>
      </dsp:nvSpPr>
      <dsp:spPr>
        <a:xfrm>
          <a:off x="4059237" y="607693"/>
          <a:ext cx="3689356" cy="2213613"/>
        </a:xfrm>
        <a:prstGeom prst="rect">
          <a:avLst/>
        </a:prstGeom>
        <a:solidFill>
          <a:schemeClr val="bg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dirty="0"/>
            <a:t>Price Solutions</a:t>
          </a:r>
        </a:p>
      </dsp:txBody>
      <dsp:txXfrm>
        <a:off x="4059237" y="607693"/>
        <a:ext cx="3689356" cy="2213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E8CA0-0C08-480B-B435-4E36A0BFD32E}">
      <dsp:nvSpPr>
        <dsp:cNvPr id="0" name=""/>
        <dsp:cNvSpPr/>
      </dsp:nvSpPr>
      <dsp:spPr>
        <a:xfrm>
          <a:off x="1327882" y="0"/>
          <a:ext cx="1336627" cy="106762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2CD83-E3DE-475A-8FC1-F51C52402A39}">
      <dsp:nvSpPr>
        <dsp:cNvPr id="0" name=""/>
        <dsp:cNvSpPr/>
      </dsp:nvSpPr>
      <dsp:spPr>
        <a:xfrm>
          <a:off x="11197" y="1177039"/>
          <a:ext cx="3818936" cy="4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baseline="0">
              <a:solidFill>
                <a:schemeClr val="accent2"/>
              </a:solidFill>
            </a:rPr>
            <a:t>Healthcare Savings Calculator</a:t>
          </a:r>
          <a:endParaRPr lang="en-US" sz="1400" kern="1200">
            <a:solidFill>
              <a:schemeClr val="accent2"/>
            </a:solidFill>
          </a:endParaRPr>
        </a:p>
      </dsp:txBody>
      <dsp:txXfrm>
        <a:off x="11197" y="1177039"/>
        <a:ext cx="3818936" cy="457555"/>
      </dsp:txXfrm>
    </dsp:sp>
    <dsp:sp modelId="{4350F511-C712-47CF-9532-41C4BD36B6C1}">
      <dsp:nvSpPr>
        <dsp:cNvPr id="0" name=""/>
        <dsp:cNvSpPr/>
      </dsp:nvSpPr>
      <dsp:spPr>
        <a:xfrm>
          <a:off x="11197" y="1685483"/>
          <a:ext cx="3818936" cy="150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baseline="0"/>
            <a:t>Understand hospital price savings potential, if prices were lower.</a:t>
          </a:r>
          <a:endParaRPr lang="en-US" sz="1800" kern="1200"/>
        </a:p>
        <a:p>
          <a:pPr marL="0" lvl="0" indent="0" algn="l" defTabSz="800100">
            <a:lnSpc>
              <a:spcPct val="100000"/>
            </a:lnSpc>
            <a:spcBef>
              <a:spcPct val="0"/>
            </a:spcBef>
            <a:spcAft>
              <a:spcPct val="35000"/>
            </a:spcAft>
            <a:buNone/>
          </a:pPr>
          <a:endParaRPr lang="en-US" sz="1800" kern="1200"/>
        </a:p>
        <a:p>
          <a:pPr marL="0" lvl="0" indent="0" algn="l" defTabSz="800100">
            <a:lnSpc>
              <a:spcPct val="100000"/>
            </a:lnSpc>
            <a:spcBef>
              <a:spcPct val="0"/>
            </a:spcBef>
            <a:spcAft>
              <a:spcPct val="35000"/>
            </a:spcAft>
            <a:buNone/>
          </a:pPr>
          <a:r>
            <a:rPr lang="en-US" sz="1800" kern="1200" baseline="0"/>
            <a:t>Compare existing hospital spend to Medicare and commercial market break even benchmarks. </a:t>
          </a:r>
          <a:endParaRPr lang="en-US" sz="1800" kern="1200"/>
        </a:p>
      </dsp:txBody>
      <dsp:txXfrm>
        <a:off x="11197" y="1685483"/>
        <a:ext cx="3818936" cy="1503133"/>
      </dsp:txXfrm>
    </dsp:sp>
    <dsp:sp modelId="{AAB2F70B-53C3-4A49-A1C1-7C9731409400}">
      <dsp:nvSpPr>
        <dsp:cNvPr id="0" name=""/>
        <dsp:cNvSpPr/>
      </dsp:nvSpPr>
      <dsp:spPr>
        <a:xfrm>
          <a:off x="5756788" y="0"/>
          <a:ext cx="1336627" cy="1067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7D5AA-6EA2-4F39-97D0-CA10B1EB46D6}">
      <dsp:nvSpPr>
        <dsp:cNvPr id="0" name=""/>
        <dsp:cNvSpPr/>
      </dsp:nvSpPr>
      <dsp:spPr>
        <a:xfrm>
          <a:off x="4498447" y="1177039"/>
          <a:ext cx="3818936" cy="4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baseline="0">
              <a:solidFill>
                <a:schemeClr val="accent2"/>
              </a:solidFill>
            </a:rPr>
            <a:t>Healthcare Administrator Contract-First Template</a:t>
          </a:r>
          <a:endParaRPr lang="en-US" sz="1400" kern="1200">
            <a:solidFill>
              <a:schemeClr val="accent2"/>
            </a:solidFill>
          </a:endParaRPr>
        </a:p>
      </dsp:txBody>
      <dsp:txXfrm>
        <a:off x="4498447" y="1177039"/>
        <a:ext cx="3818936" cy="457555"/>
      </dsp:txXfrm>
    </dsp:sp>
    <dsp:sp modelId="{BEFDF95C-4222-4C66-804B-8D518BF24E48}">
      <dsp:nvSpPr>
        <dsp:cNvPr id="0" name=""/>
        <dsp:cNvSpPr/>
      </dsp:nvSpPr>
      <dsp:spPr>
        <a:xfrm>
          <a:off x="4498447" y="1685483"/>
          <a:ext cx="3818936" cy="150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baseline="0"/>
            <a:t>Challenge the industry standard of accepting bidder contracts before negotiations. </a:t>
          </a:r>
          <a:endParaRPr lang="en-US" sz="1800" kern="1200"/>
        </a:p>
        <a:p>
          <a:pPr marL="0" lvl="0" indent="0" algn="l" defTabSz="800100">
            <a:lnSpc>
              <a:spcPct val="100000"/>
            </a:lnSpc>
            <a:spcBef>
              <a:spcPct val="0"/>
            </a:spcBef>
            <a:spcAft>
              <a:spcPct val="35000"/>
            </a:spcAft>
            <a:buNone/>
          </a:pPr>
          <a:endParaRPr lang="en-US" sz="1800" kern="1200"/>
        </a:p>
        <a:p>
          <a:pPr marL="0" lvl="0" indent="0" algn="l" defTabSz="800100">
            <a:lnSpc>
              <a:spcPct val="100000"/>
            </a:lnSpc>
            <a:spcBef>
              <a:spcPct val="0"/>
            </a:spcBef>
            <a:spcAft>
              <a:spcPct val="35000"/>
            </a:spcAft>
            <a:buNone/>
          </a:pPr>
          <a:r>
            <a:rPr lang="en-US" sz="1800" kern="1200" baseline="0"/>
            <a:t>Use as a mechanism for accountability with TPA bidders for their promised services as a vendor.</a:t>
          </a:r>
          <a:endParaRPr lang="en-US" sz="1800" kern="1200"/>
        </a:p>
      </dsp:txBody>
      <dsp:txXfrm>
        <a:off x="4498447" y="1685483"/>
        <a:ext cx="3818936" cy="1503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E3CAA-30A9-4B1B-988F-BC8C42884135}">
      <dsp:nvSpPr>
        <dsp:cNvPr id="0" name=""/>
        <dsp:cNvSpPr/>
      </dsp:nvSpPr>
      <dsp:spPr>
        <a:xfrm>
          <a:off x="0" y="29243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32BJ Health Fund tiered and removed certain providers from its network to ensure fair cost sharing for participants.</a:t>
          </a:r>
        </a:p>
      </dsp:txBody>
      <dsp:txXfrm>
        <a:off x="0" y="292432"/>
        <a:ext cx="7612380" cy="737099"/>
      </dsp:txXfrm>
    </dsp:sp>
    <dsp:sp modelId="{5D1EF68A-2823-42DC-BC83-1F2F4D33157D}">
      <dsp:nvSpPr>
        <dsp:cNvPr id="0" name=""/>
        <dsp:cNvSpPr/>
      </dsp:nvSpPr>
      <dsp:spPr>
        <a:xfrm>
          <a:off x="380619" y="10055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Health Fund Network Design:</a:t>
          </a:r>
          <a:endParaRPr lang="en-US" sz="1300" kern="1200" dirty="0"/>
        </a:p>
      </dsp:txBody>
      <dsp:txXfrm>
        <a:off x="399353" y="119286"/>
        <a:ext cx="5291197" cy="346292"/>
      </dsp:txXfrm>
    </dsp:sp>
    <dsp:sp modelId="{6D0FB583-0790-4183-A584-E066EFCDDF4F}">
      <dsp:nvSpPr>
        <dsp:cNvPr id="0" name=""/>
        <dsp:cNvSpPr/>
      </dsp:nvSpPr>
      <dsp:spPr>
        <a:xfrm>
          <a:off x="0" y="129161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32BJ </a:t>
          </a:r>
          <a:r>
            <a:rPr lang="en-US" sz="1300" kern="1200" dirty="0"/>
            <a:t>Health Fund led an innovative RFP process for a new TPA that sought more protection against anti-competitive terms.</a:t>
          </a:r>
        </a:p>
      </dsp:txBody>
      <dsp:txXfrm>
        <a:off x="0" y="1291612"/>
        <a:ext cx="7612380" cy="737099"/>
      </dsp:txXfrm>
    </dsp:sp>
    <dsp:sp modelId="{CFD40FF3-3270-4A52-9CF3-FC5B23BD0608}">
      <dsp:nvSpPr>
        <dsp:cNvPr id="0" name=""/>
        <dsp:cNvSpPr/>
      </dsp:nvSpPr>
      <dsp:spPr>
        <a:xfrm>
          <a:off x="380619" y="109973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Health Fund Contracting</a:t>
          </a:r>
          <a:r>
            <a:rPr lang="en-US" sz="1300" kern="1200" dirty="0"/>
            <a:t>:</a:t>
          </a:r>
        </a:p>
      </dsp:txBody>
      <dsp:txXfrm>
        <a:off x="399353" y="1118466"/>
        <a:ext cx="5291197" cy="346292"/>
      </dsp:txXfrm>
    </dsp:sp>
    <dsp:sp modelId="{3A1CF9F1-D9F7-462A-8D3A-90A757B28B53}">
      <dsp:nvSpPr>
        <dsp:cNvPr id="0" name=""/>
        <dsp:cNvSpPr/>
      </dsp:nvSpPr>
      <dsp:spPr>
        <a:xfrm>
          <a:off x="0" y="2290792"/>
          <a:ext cx="7612380"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Supported </a:t>
          </a:r>
          <a:r>
            <a:rPr lang="en-US" sz="1300" kern="1200" dirty="0"/>
            <a:t>the passage of New York City and State legislation that increases transparency and access to hospital price data.</a:t>
          </a:r>
        </a:p>
      </dsp:txBody>
      <dsp:txXfrm>
        <a:off x="0" y="2290792"/>
        <a:ext cx="7612380" cy="737099"/>
      </dsp:txXfrm>
    </dsp:sp>
    <dsp:sp modelId="{8A17DB3D-4A56-4472-9686-2AC6D6337706}">
      <dsp:nvSpPr>
        <dsp:cNvPr id="0" name=""/>
        <dsp:cNvSpPr/>
      </dsp:nvSpPr>
      <dsp:spPr>
        <a:xfrm>
          <a:off x="380619" y="209891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Supported Legislation</a:t>
          </a:r>
          <a:r>
            <a:rPr lang="en-US" sz="1300" kern="1200" dirty="0"/>
            <a:t>:</a:t>
          </a:r>
        </a:p>
      </dsp:txBody>
      <dsp:txXfrm>
        <a:off x="399353" y="2117646"/>
        <a:ext cx="5291197" cy="346292"/>
      </dsp:txXfrm>
    </dsp:sp>
    <dsp:sp modelId="{FFB0C24A-B211-4EC0-B0A8-23C37D1FEC30}">
      <dsp:nvSpPr>
        <dsp:cNvPr id="0" name=""/>
        <dsp:cNvSpPr/>
      </dsp:nvSpPr>
      <dsp:spPr>
        <a:xfrm>
          <a:off x="0" y="3289972"/>
          <a:ext cx="7612380" cy="5528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0805" tIns="270764" rIns="59080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Raise </a:t>
          </a:r>
          <a:r>
            <a:rPr lang="en-US" sz="1300" kern="1200" dirty="0"/>
            <a:t>public scrutiny and awareness of irrational hospital prices.</a:t>
          </a:r>
        </a:p>
      </dsp:txBody>
      <dsp:txXfrm>
        <a:off x="0" y="3289972"/>
        <a:ext cx="7612380" cy="552825"/>
      </dsp:txXfrm>
    </dsp:sp>
    <dsp:sp modelId="{6DF3B48F-BD2B-4449-892A-604B3685638D}">
      <dsp:nvSpPr>
        <dsp:cNvPr id="0" name=""/>
        <dsp:cNvSpPr/>
      </dsp:nvSpPr>
      <dsp:spPr>
        <a:xfrm>
          <a:off x="380619" y="3098092"/>
          <a:ext cx="5328665"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411" tIns="0" rIns="201411" bIns="0" numCol="1" spcCol="1270" anchor="ctr" anchorCtr="0">
          <a:noAutofit/>
        </a:bodyPr>
        <a:lstStyle/>
        <a:p>
          <a:pPr marL="0" lvl="0" indent="0" algn="l" defTabSz="577850">
            <a:lnSpc>
              <a:spcPct val="90000"/>
            </a:lnSpc>
            <a:spcBef>
              <a:spcPct val="0"/>
            </a:spcBef>
            <a:spcAft>
              <a:spcPct val="35000"/>
            </a:spcAft>
            <a:buNone/>
          </a:pPr>
          <a:r>
            <a:rPr lang="en-US" sz="1300" b="1" kern="1200" dirty="0"/>
            <a:t>32BJ SEIU Union Public Campaigns:</a:t>
          </a:r>
          <a:endParaRPr lang="en-US" sz="1300" kern="1200" dirty="0"/>
        </a:p>
      </dsp:txBody>
      <dsp:txXfrm>
        <a:off x="399353" y="3116826"/>
        <a:ext cx="5291197"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D744A-23BD-4BAB-AFD2-E30A4C2C4009}">
      <dsp:nvSpPr>
        <dsp:cNvPr id="0" name=""/>
        <dsp:cNvSpPr/>
      </dsp:nvSpPr>
      <dsp:spPr>
        <a:xfrm rot="3718363">
          <a:off x="1237099" y="3230348"/>
          <a:ext cx="816269" cy="61699"/>
        </a:xfrm>
        <a:custGeom>
          <a:avLst/>
          <a:gdLst/>
          <a:ahLst/>
          <a:cxnLst/>
          <a:rect l="0" t="0" r="0" b="0"/>
          <a:pathLst>
            <a:path>
              <a:moveTo>
                <a:pt x="0" y="30849"/>
              </a:moveTo>
              <a:lnTo>
                <a:pt x="816269"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70EC6-3ABB-4CBC-83A7-7F2E4BA9CD50}">
      <dsp:nvSpPr>
        <dsp:cNvPr id="0" name=""/>
        <dsp:cNvSpPr/>
      </dsp:nvSpPr>
      <dsp:spPr>
        <a:xfrm rot="1289414">
          <a:off x="1717573" y="2617009"/>
          <a:ext cx="646784" cy="61699"/>
        </a:xfrm>
        <a:custGeom>
          <a:avLst/>
          <a:gdLst/>
          <a:ahLst/>
          <a:cxnLst/>
          <a:rect l="0" t="0" r="0" b="0"/>
          <a:pathLst>
            <a:path>
              <a:moveTo>
                <a:pt x="0" y="30849"/>
              </a:moveTo>
              <a:lnTo>
                <a:pt x="646784"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91A1C1-248F-47CE-AFC9-BC3337B55DA7}">
      <dsp:nvSpPr>
        <dsp:cNvPr id="0" name=""/>
        <dsp:cNvSpPr/>
      </dsp:nvSpPr>
      <dsp:spPr>
        <a:xfrm rot="20310586">
          <a:off x="1717573" y="1897518"/>
          <a:ext cx="646784" cy="61699"/>
        </a:xfrm>
        <a:custGeom>
          <a:avLst/>
          <a:gdLst/>
          <a:ahLst/>
          <a:cxnLst/>
          <a:rect l="0" t="0" r="0" b="0"/>
          <a:pathLst>
            <a:path>
              <a:moveTo>
                <a:pt x="0" y="30849"/>
              </a:moveTo>
              <a:lnTo>
                <a:pt x="646784"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857B7-41CA-44AE-BACF-B54B2D486096}">
      <dsp:nvSpPr>
        <dsp:cNvPr id="0" name=""/>
        <dsp:cNvSpPr/>
      </dsp:nvSpPr>
      <dsp:spPr>
        <a:xfrm rot="17964465">
          <a:off x="1251430" y="1265813"/>
          <a:ext cx="869283" cy="61699"/>
        </a:xfrm>
        <a:custGeom>
          <a:avLst/>
          <a:gdLst/>
          <a:ahLst/>
          <a:cxnLst/>
          <a:rect l="0" t="0" r="0" b="0"/>
          <a:pathLst>
            <a:path>
              <a:moveTo>
                <a:pt x="0" y="30849"/>
              </a:moveTo>
              <a:lnTo>
                <a:pt x="869283" y="308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39FFE-FA77-4B58-9EE5-642FC0F9D686}">
      <dsp:nvSpPr>
        <dsp:cNvPr id="0" name=""/>
        <dsp:cNvSpPr/>
      </dsp:nvSpPr>
      <dsp:spPr>
        <a:xfrm>
          <a:off x="108570" y="1386437"/>
          <a:ext cx="1750896" cy="1750896"/>
        </a:xfrm>
        <a:prstGeom prst="ellipse">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7D3C0-99D8-467F-8C74-3671BFAFD36B}">
      <dsp:nvSpPr>
        <dsp:cNvPr id="0" name=""/>
        <dsp:cNvSpPr/>
      </dsp:nvSpPr>
      <dsp:spPr>
        <a:xfrm>
          <a:off x="1650049" y="1009"/>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1793591" y="144551"/>
        <a:ext cx="693081" cy="693081"/>
      </dsp:txXfrm>
    </dsp:sp>
    <dsp:sp modelId="{01864049-F9F7-4FBF-8682-BC1534AF5234}">
      <dsp:nvSpPr>
        <dsp:cNvPr id="0" name=""/>
        <dsp:cNvSpPr/>
      </dsp:nvSpPr>
      <dsp:spPr>
        <a:xfrm>
          <a:off x="2728230" y="1009"/>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&gt;100 employer members</a:t>
          </a:r>
        </a:p>
        <a:p>
          <a:pPr marL="114300" lvl="1" indent="-114300" algn="l" defTabSz="666750">
            <a:lnSpc>
              <a:spcPct val="90000"/>
            </a:lnSpc>
            <a:spcBef>
              <a:spcPct val="0"/>
            </a:spcBef>
            <a:spcAft>
              <a:spcPct val="15000"/>
            </a:spcAft>
            <a:buChar char="•"/>
          </a:pPr>
          <a:r>
            <a:rPr lang="en-US" sz="1500" kern="1200" dirty="0"/>
            <a:t>Incentivize high value care</a:t>
          </a:r>
        </a:p>
      </dsp:txBody>
      <dsp:txXfrm>
        <a:off x="2728230" y="1009"/>
        <a:ext cx="1470247" cy="980165"/>
      </dsp:txXfrm>
    </dsp:sp>
    <dsp:sp modelId="{FBB94376-9468-41C5-93C1-ACD975855C3F}">
      <dsp:nvSpPr>
        <dsp:cNvPr id="0" name=""/>
        <dsp:cNvSpPr/>
      </dsp:nvSpPr>
      <dsp:spPr>
        <a:xfrm>
          <a:off x="2307805" y="1140275"/>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2451347" y="1283817"/>
        <a:ext cx="693081" cy="693081"/>
      </dsp:txXfrm>
    </dsp:sp>
    <dsp:sp modelId="{E8C445F3-F27B-4243-9801-1EE3139FA879}">
      <dsp:nvSpPr>
        <dsp:cNvPr id="0" name=""/>
        <dsp:cNvSpPr/>
      </dsp:nvSpPr>
      <dsp:spPr>
        <a:xfrm>
          <a:off x="3385986" y="1140275"/>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5.36 M insured lives</a:t>
          </a:r>
        </a:p>
        <a:p>
          <a:pPr marL="114300" lvl="1" indent="-114300" algn="l" defTabSz="666750">
            <a:lnSpc>
              <a:spcPct val="90000"/>
            </a:lnSpc>
            <a:spcBef>
              <a:spcPct val="0"/>
            </a:spcBef>
            <a:spcAft>
              <a:spcPct val="15000"/>
            </a:spcAft>
            <a:buChar char="•"/>
          </a:pPr>
          <a:r>
            <a:rPr lang="en-US" sz="1500" kern="1200" dirty="0"/>
            <a:t>Support all stakeholders</a:t>
          </a:r>
        </a:p>
      </dsp:txBody>
      <dsp:txXfrm>
        <a:off x="3385986" y="1140275"/>
        <a:ext cx="1470247" cy="980165"/>
      </dsp:txXfrm>
    </dsp:sp>
    <dsp:sp modelId="{2401631F-EBC6-40F6-8D4B-FBD70AFDA570}">
      <dsp:nvSpPr>
        <dsp:cNvPr id="0" name=""/>
        <dsp:cNvSpPr/>
      </dsp:nvSpPr>
      <dsp:spPr>
        <a:xfrm>
          <a:off x="2307805" y="2455787"/>
          <a:ext cx="980165" cy="9801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2451347" y="2599329"/>
        <a:ext cx="693081" cy="693081"/>
      </dsp:txXfrm>
    </dsp:sp>
    <dsp:sp modelId="{4E110F83-D852-46C4-BB25-56451EEC077A}">
      <dsp:nvSpPr>
        <dsp:cNvPr id="0" name=""/>
        <dsp:cNvSpPr/>
      </dsp:nvSpPr>
      <dsp:spPr>
        <a:xfrm>
          <a:off x="3385986" y="2455787"/>
          <a:ext cx="1470247" cy="98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Advanced analytics incl. AI</a:t>
          </a:r>
        </a:p>
        <a:p>
          <a:pPr marL="114300" lvl="1" indent="-114300" algn="l" defTabSz="666750">
            <a:lnSpc>
              <a:spcPct val="90000"/>
            </a:lnSpc>
            <a:spcBef>
              <a:spcPct val="0"/>
            </a:spcBef>
            <a:spcAft>
              <a:spcPct val="15000"/>
            </a:spcAft>
            <a:buChar char="•"/>
          </a:pPr>
          <a:r>
            <a:rPr lang="en-US" sz="1500" kern="1200" dirty="0"/>
            <a:t>Casual analysis</a:t>
          </a:r>
        </a:p>
      </dsp:txBody>
      <dsp:txXfrm>
        <a:off x="3385986" y="2455787"/>
        <a:ext cx="1470247" cy="980165"/>
      </dsp:txXfrm>
    </dsp:sp>
    <dsp:sp modelId="{A800DA02-82C4-4FF7-AE85-07C5CEA2B298}">
      <dsp:nvSpPr>
        <dsp:cNvPr id="0" name=""/>
        <dsp:cNvSpPr/>
      </dsp:nvSpPr>
      <dsp:spPr>
        <a:xfrm>
          <a:off x="1558564" y="3559866"/>
          <a:ext cx="1050537" cy="10505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US" sz="4500" kern="1200" dirty="0"/>
        </a:p>
      </dsp:txBody>
      <dsp:txXfrm>
        <a:off x="1712412" y="3713714"/>
        <a:ext cx="742841" cy="742841"/>
      </dsp:txXfrm>
    </dsp:sp>
    <dsp:sp modelId="{D0C75B83-FF6F-4088-A08E-6CC4CA024CBA}">
      <dsp:nvSpPr>
        <dsp:cNvPr id="0" name=""/>
        <dsp:cNvSpPr/>
      </dsp:nvSpPr>
      <dsp:spPr>
        <a:xfrm>
          <a:off x="2714156" y="3559866"/>
          <a:ext cx="1575806" cy="1050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PCP focused network</a:t>
          </a:r>
        </a:p>
        <a:p>
          <a:pPr marL="114300" lvl="1" indent="-114300" algn="l" defTabSz="666750">
            <a:lnSpc>
              <a:spcPct val="90000"/>
            </a:lnSpc>
            <a:spcBef>
              <a:spcPct val="0"/>
            </a:spcBef>
            <a:spcAft>
              <a:spcPct val="15000"/>
            </a:spcAft>
            <a:buChar char="•"/>
          </a:pPr>
          <a:r>
            <a:rPr lang="en-US" sz="1500" kern="1200" dirty="0"/>
            <a:t>High value specialty referrals</a:t>
          </a:r>
        </a:p>
      </dsp:txBody>
      <dsp:txXfrm>
        <a:off x="2714156" y="3559866"/>
        <a:ext cx="1575806" cy="1050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2354-59D2-45F2-89E6-DE1D04F40FD4}">
      <dsp:nvSpPr>
        <dsp:cNvPr id="0" name=""/>
        <dsp:cNvSpPr/>
      </dsp:nvSpPr>
      <dsp:spPr>
        <a:xfrm rot="16200000">
          <a:off x="126926" y="-126203"/>
          <a:ext cx="1626614" cy="1879021"/>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WHIO</a:t>
          </a:r>
        </a:p>
        <a:p>
          <a:pPr marL="57150" lvl="1" indent="-57150" algn="l" defTabSz="444500">
            <a:lnSpc>
              <a:spcPct val="90000"/>
            </a:lnSpc>
            <a:spcBef>
              <a:spcPct val="0"/>
            </a:spcBef>
            <a:spcAft>
              <a:spcPct val="15000"/>
            </a:spcAft>
            <a:buChar char="•"/>
          </a:pPr>
          <a:r>
            <a:rPr lang="en-US" sz="1000" kern="1200" dirty="0">
              <a:solidFill>
                <a:schemeClr val="tx1"/>
              </a:solidFill>
            </a:rPr>
            <a:t>Custom DataMart 2016-2017 </a:t>
          </a:r>
        </a:p>
        <a:p>
          <a:pPr marL="57150" lvl="1" indent="-57150" algn="l" defTabSz="444500">
            <a:lnSpc>
              <a:spcPct val="90000"/>
            </a:lnSpc>
            <a:spcBef>
              <a:spcPct val="0"/>
            </a:spcBef>
            <a:spcAft>
              <a:spcPct val="15000"/>
            </a:spcAft>
            <a:buChar char="•"/>
          </a:pPr>
          <a:r>
            <a:rPr lang="en-US" sz="1000" kern="1200" dirty="0">
              <a:solidFill>
                <a:schemeClr val="tx1"/>
              </a:solidFill>
            </a:rPr>
            <a:t>Enhanced with Episode Treatment Groups, Episode Risk Groups, Normalized Prices and Evidence Based Measures</a:t>
          </a:r>
        </a:p>
      </dsp:txBody>
      <dsp:txXfrm rot="5400000">
        <a:off x="723" y="325323"/>
        <a:ext cx="1879021" cy="975968"/>
      </dsp:txXfrm>
    </dsp:sp>
    <dsp:sp modelId="{75AEB339-23BA-41D1-BF92-27B9692408C8}">
      <dsp:nvSpPr>
        <dsp:cNvPr id="0" name=""/>
        <dsp:cNvSpPr/>
      </dsp:nvSpPr>
      <dsp:spPr>
        <a:xfrm rot="16200000">
          <a:off x="2146875" y="-126203"/>
          <a:ext cx="1626614" cy="1879021"/>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GNS Healthcare</a:t>
          </a:r>
        </a:p>
        <a:p>
          <a:pPr marL="57150" lvl="1" indent="-57150" algn="l" defTabSz="444500">
            <a:lnSpc>
              <a:spcPct val="90000"/>
            </a:lnSpc>
            <a:spcBef>
              <a:spcPct val="0"/>
            </a:spcBef>
            <a:spcAft>
              <a:spcPct val="15000"/>
            </a:spcAft>
            <a:buChar char="•"/>
          </a:pPr>
          <a:r>
            <a:rPr lang="en-US" sz="1000" kern="1200" dirty="0">
              <a:solidFill>
                <a:schemeClr val="tx1"/>
              </a:solidFill>
            </a:rPr>
            <a:t>Data analysis, including advanced AI</a:t>
          </a:r>
        </a:p>
        <a:p>
          <a:pPr marL="57150" lvl="1" indent="-57150" algn="l" defTabSz="444500">
            <a:lnSpc>
              <a:spcPct val="90000"/>
            </a:lnSpc>
            <a:spcBef>
              <a:spcPct val="0"/>
            </a:spcBef>
            <a:spcAft>
              <a:spcPct val="15000"/>
            </a:spcAft>
            <a:buChar char="•"/>
          </a:pPr>
          <a:r>
            <a:rPr lang="en-US" sz="1000" kern="1200" dirty="0">
              <a:solidFill>
                <a:schemeClr val="tx1"/>
              </a:solidFill>
            </a:rPr>
            <a:t>Multiple presentations on the methodology and results</a:t>
          </a:r>
        </a:p>
      </dsp:txBody>
      <dsp:txXfrm rot="5400000">
        <a:off x="2020672" y="325323"/>
        <a:ext cx="1879021" cy="975968"/>
      </dsp:txXfrm>
    </dsp:sp>
    <dsp:sp modelId="{E3A10297-BFD0-4285-B658-9A0221789822}">
      <dsp:nvSpPr>
        <dsp:cNvPr id="0" name=""/>
        <dsp:cNvSpPr/>
      </dsp:nvSpPr>
      <dsp:spPr>
        <a:xfrm rot="16200000">
          <a:off x="4166823" y="-126203"/>
          <a:ext cx="1626614" cy="1879021"/>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0" rIns="8384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WHIO</a:t>
          </a:r>
        </a:p>
        <a:p>
          <a:pPr marL="57150" lvl="1" indent="-57150" algn="l" defTabSz="444500">
            <a:lnSpc>
              <a:spcPct val="90000"/>
            </a:lnSpc>
            <a:spcBef>
              <a:spcPct val="0"/>
            </a:spcBef>
            <a:spcAft>
              <a:spcPct val="15000"/>
            </a:spcAft>
            <a:buChar char="•"/>
          </a:pPr>
          <a:r>
            <a:rPr lang="en-US" sz="1000" kern="1200" dirty="0">
              <a:solidFill>
                <a:schemeClr val="tx1"/>
              </a:solidFill>
            </a:rPr>
            <a:t>Re-organized study results into provider organization reports</a:t>
          </a:r>
        </a:p>
        <a:p>
          <a:pPr marL="57150" lvl="1" indent="-57150" algn="l" defTabSz="444500">
            <a:lnSpc>
              <a:spcPct val="90000"/>
            </a:lnSpc>
            <a:spcBef>
              <a:spcPct val="0"/>
            </a:spcBef>
            <a:spcAft>
              <a:spcPct val="15000"/>
            </a:spcAft>
            <a:buChar char="•"/>
          </a:pPr>
          <a:r>
            <a:rPr lang="en-US" sz="1000" kern="1200" dirty="0">
              <a:solidFill>
                <a:schemeClr val="tx1"/>
              </a:solidFill>
            </a:rPr>
            <a:t>Offered reports to provider organizations</a:t>
          </a:r>
        </a:p>
      </dsp:txBody>
      <dsp:txXfrm rot="5400000">
        <a:off x="4040620" y="325323"/>
        <a:ext cx="1879021" cy="9759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2354-59D2-45F2-89E6-DE1D04F40FD4}">
      <dsp:nvSpPr>
        <dsp:cNvPr id="0" name=""/>
        <dsp:cNvSpPr/>
      </dsp:nvSpPr>
      <dsp:spPr>
        <a:xfrm rot="16200000">
          <a:off x="-190962" y="192473"/>
          <a:ext cx="1867103" cy="1482156"/>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WHIO</a:t>
          </a:r>
        </a:p>
        <a:p>
          <a:pPr marL="57150" lvl="1" indent="-57150" algn="l" defTabSz="355600">
            <a:lnSpc>
              <a:spcPct val="90000"/>
            </a:lnSpc>
            <a:spcBef>
              <a:spcPct val="0"/>
            </a:spcBef>
            <a:spcAft>
              <a:spcPct val="15000"/>
            </a:spcAft>
            <a:buChar char="•"/>
          </a:pPr>
          <a:r>
            <a:rPr lang="en-US" sz="800" b="1" kern="1200" dirty="0">
              <a:solidFill>
                <a:schemeClr val="tx1"/>
              </a:solidFill>
            </a:rPr>
            <a:t>Custom DataMart 2018-2019 </a:t>
          </a:r>
        </a:p>
        <a:p>
          <a:pPr marL="57150" lvl="1" indent="-57150" algn="l" defTabSz="355600">
            <a:lnSpc>
              <a:spcPct val="90000"/>
            </a:lnSpc>
            <a:spcBef>
              <a:spcPct val="0"/>
            </a:spcBef>
            <a:spcAft>
              <a:spcPct val="15000"/>
            </a:spcAft>
            <a:buChar char="•"/>
          </a:pPr>
          <a:r>
            <a:rPr lang="en-US" sz="800" kern="1200" dirty="0">
              <a:solidFill>
                <a:schemeClr val="tx1"/>
              </a:solidFill>
            </a:rPr>
            <a:t>Episode Treatment Groups, Episode Risk Groups, Normalized Prices and Evidence Based Measures</a:t>
          </a:r>
        </a:p>
      </dsp:txBody>
      <dsp:txXfrm rot="5400000">
        <a:off x="1512" y="373420"/>
        <a:ext cx="1482156" cy="1120261"/>
      </dsp:txXfrm>
    </dsp:sp>
    <dsp:sp modelId="{75AEB339-23BA-41D1-BF92-27B9692408C8}">
      <dsp:nvSpPr>
        <dsp:cNvPr id="0" name=""/>
        <dsp:cNvSpPr/>
      </dsp:nvSpPr>
      <dsp:spPr>
        <a:xfrm rot="16200000">
          <a:off x="1383805" y="192473"/>
          <a:ext cx="1867103" cy="1482156"/>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GNS Healthcare</a:t>
          </a:r>
        </a:p>
        <a:p>
          <a:pPr marL="57150" lvl="1" indent="-57150" algn="l" defTabSz="355600">
            <a:lnSpc>
              <a:spcPct val="90000"/>
            </a:lnSpc>
            <a:spcBef>
              <a:spcPct val="0"/>
            </a:spcBef>
            <a:spcAft>
              <a:spcPct val="15000"/>
            </a:spcAft>
            <a:buChar char="•"/>
          </a:pPr>
          <a:r>
            <a:rPr lang="en-US" sz="800" kern="1200" dirty="0">
              <a:solidFill>
                <a:schemeClr val="tx1"/>
              </a:solidFill>
            </a:rPr>
            <a:t>Data analysis, including advanced AI</a:t>
          </a:r>
        </a:p>
        <a:p>
          <a:pPr marL="57150" lvl="1" indent="-57150" algn="l" defTabSz="355600">
            <a:lnSpc>
              <a:spcPct val="90000"/>
            </a:lnSpc>
            <a:spcBef>
              <a:spcPct val="0"/>
            </a:spcBef>
            <a:spcAft>
              <a:spcPct val="15000"/>
            </a:spcAft>
            <a:buChar char="•"/>
          </a:pPr>
          <a:r>
            <a:rPr lang="en-US" sz="800" kern="1200" dirty="0">
              <a:solidFill>
                <a:schemeClr val="tx1"/>
              </a:solidFill>
            </a:rPr>
            <a:t>Multiple presentations on the methodology</a:t>
          </a:r>
        </a:p>
      </dsp:txBody>
      <dsp:txXfrm rot="5400000">
        <a:off x="1576279" y="373420"/>
        <a:ext cx="1482156" cy="1120261"/>
      </dsp:txXfrm>
    </dsp:sp>
    <dsp:sp modelId="{91F2FABC-4629-43B4-BC76-89A470FF495D}">
      <dsp:nvSpPr>
        <dsp:cNvPr id="0" name=""/>
        <dsp:cNvSpPr/>
      </dsp:nvSpPr>
      <dsp:spPr>
        <a:xfrm rot="16200000">
          <a:off x="2975101" y="192473"/>
          <a:ext cx="1867103" cy="1482156"/>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err="1">
              <a:solidFill>
                <a:schemeClr val="tx1"/>
              </a:solidFill>
            </a:rPr>
            <a:t>Centivo</a:t>
          </a:r>
          <a:endParaRPr lang="en-US" sz="1000" kern="1200" dirty="0">
            <a:solidFill>
              <a:schemeClr val="tx1"/>
            </a:solidFill>
          </a:endParaRPr>
        </a:p>
        <a:p>
          <a:pPr marL="57150" lvl="1" indent="-57150" algn="l" defTabSz="355600">
            <a:lnSpc>
              <a:spcPct val="90000"/>
            </a:lnSpc>
            <a:spcBef>
              <a:spcPct val="0"/>
            </a:spcBef>
            <a:spcAft>
              <a:spcPct val="15000"/>
            </a:spcAft>
            <a:buChar char="•"/>
          </a:pPr>
          <a:r>
            <a:rPr lang="en-US" sz="800" b="1" kern="1200" dirty="0">
              <a:solidFill>
                <a:schemeClr val="tx1"/>
              </a:solidFill>
            </a:rPr>
            <a:t>Results used to create a “narrower” PCP network and provide financial incentive to members to see better performing PCPs</a:t>
          </a:r>
        </a:p>
        <a:p>
          <a:pPr marL="57150" lvl="1" indent="-57150" algn="l" defTabSz="355600">
            <a:lnSpc>
              <a:spcPct val="90000"/>
            </a:lnSpc>
            <a:spcBef>
              <a:spcPct val="0"/>
            </a:spcBef>
            <a:spcAft>
              <a:spcPct val="15000"/>
            </a:spcAft>
            <a:buChar char="•"/>
          </a:pPr>
          <a:r>
            <a:rPr lang="en-US" sz="800" b="1" kern="1200" dirty="0">
              <a:solidFill>
                <a:schemeClr val="tx1"/>
              </a:solidFill>
            </a:rPr>
            <a:t>PCP’s had specialist quality scores available when making a referral</a:t>
          </a:r>
        </a:p>
      </dsp:txBody>
      <dsp:txXfrm rot="5400000">
        <a:off x="3167575" y="373420"/>
        <a:ext cx="1482156" cy="1120261"/>
      </dsp:txXfrm>
    </dsp:sp>
    <dsp:sp modelId="{E3A10297-BFD0-4285-B658-9A0221789822}">
      <dsp:nvSpPr>
        <dsp:cNvPr id="0" name=""/>
        <dsp:cNvSpPr/>
      </dsp:nvSpPr>
      <dsp:spPr>
        <a:xfrm rot="16200000">
          <a:off x="4588993" y="192473"/>
          <a:ext cx="1867103" cy="1482156"/>
        </a:xfrm>
        <a:prstGeom prst="flowChartManualOperati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0" rIns="64957" bIns="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tx1"/>
              </a:solidFill>
            </a:rPr>
            <a:t>WHIO</a:t>
          </a:r>
        </a:p>
        <a:p>
          <a:pPr marL="57150" lvl="1" indent="-57150" algn="l" defTabSz="355600">
            <a:lnSpc>
              <a:spcPct val="90000"/>
            </a:lnSpc>
            <a:spcBef>
              <a:spcPct val="0"/>
            </a:spcBef>
            <a:spcAft>
              <a:spcPct val="15000"/>
            </a:spcAft>
            <a:buChar char="•"/>
          </a:pPr>
          <a:r>
            <a:rPr lang="en-US" sz="800" kern="1200" dirty="0">
              <a:solidFill>
                <a:schemeClr val="tx1"/>
              </a:solidFill>
            </a:rPr>
            <a:t>Re-organized study results into provider organization reports</a:t>
          </a:r>
        </a:p>
        <a:p>
          <a:pPr marL="57150" lvl="1" indent="-57150" algn="l" defTabSz="355600">
            <a:lnSpc>
              <a:spcPct val="90000"/>
            </a:lnSpc>
            <a:spcBef>
              <a:spcPct val="0"/>
            </a:spcBef>
            <a:spcAft>
              <a:spcPct val="15000"/>
            </a:spcAft>
            <a:buChar char="•"/>
          </a:pPr>
          <a:r>
            <a:rPr lang="en-US" sz="800" kern="1200" dirty="0">
              <a:solidFill>
                <a:schemeClr val="tx1"/>
              </a:solidFill>
            </a:rPr>
            <a:t>Offered reports to provider organizations</a:t>
          </a:r>
        </a:p>
      </dsp:txBody>
      <dsp:txXfrm rot="5400000">
        <a:off x="4781467" y="373420"/>
        <a:ext cx="1482156" cy="11202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CB68EE-66F1-49ED-825F-FDAD43B291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5945113-B5F9-4FDB-83F6-EDF626F887D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8B21448-5C7B-4650-8333-1CAC91691629}" type="datetimeFigureOut">
              <a:rPr lang="en-US" altLang="en-US"/>
              <a:pPr/>
              <a:t>10/1/2024</a:t>
            </a:fld>
            <a:endParaRPr lang="en-US" altLang="en-US"/>
          </a:p>
        </p:txBody>
      </p:sp>
      <p:sp>
        <p:nvSpPr>
          <p:cNvPr id="4" name="Slide Image Placeholder 3">
            <a:extLst>
              <a:ext uri="{FF2B5EF4-FFF2-40B4-BE49-F238E27FC236}">
                <a16:creationId xmlns:a16="http://schemas.microsoft.com/office/drawing/2014/main" id="{957F23BF-93B3-4054-948B-A1401DE8850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3FE3C06-33E3-4C71-90E0-72AC6508900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0F42528-CAB3-4DED-8236-62CC334C5F1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2F636C6-4215-4DA8-B1AA-D8D3D332AA7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6D1C6D6-4F07-4674-A555-90B9A9F67637}" type="slidenum">
              <a:rPr lang="en-US" altLang="en-US"/>
              <a:pPr/>
              <a:t>‹#›</a:t>
            </a:fld>
            <a:endParaRPr lang="en-US" altLang="en-US"/>
          </a:p>
        </p:txBody>
      </p:sp>
    </p:spTree>
    <p:extLst>
      <p:ext uri="{BB962C8B-B14F-4D97-AF65-F5344CB8AC3E}">
        <p14:creationId xmlns:p14="http://schemas.microsoft.com/office/powerpoint/2010/main" val="362433020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18B3C-3C21-4D18-90F8-0102CC8B92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05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members aren’t the only ones having incredible experiences. Employers are seeing results that can impact their ability to support employees and their business.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[Discuss how the product has come together for O&amp;H bakery]</a:t>
            </a:r>
          </a:p>
          <a:p>
            <a:pPr marL="0" lvl="0" indent="0" algn="l" rtl="0">
              <a:lnSpc>
                <a:spcPct val="100000"/>
              </a:lnSpc>
              <a:spcBef>
                <a:spcPts val="0"/>
              </a:spcBef>
              <a:spcAft>
                <a:spcPts val="0"/>
              </a:spcAft>
              <a:buSzPts val="1400"/>
              <a:buNone/>
            </a:pPr>
            <a:endParaRPr lang="en-US"/>
          </a:p>
        </p:txBody>
      </p:sp>
      <p:sp>
        <p:nvSpPr>
          <p:cNvPr id="737" name="Google Shape;7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731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This story came directly from a WI employee and shows the power of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Centivo’s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health plan in the WI market. When talking about this story, it is critical to point out how transformative the Centivo health plan has been for Amelia.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Another component of this story is how grateful the member feels for her employer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Sendik’s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offering such a great health plan. By offering Centivo, employers are dramatically improving the lives of their employees.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Full story below:</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Amelia became a Centivo member hoping for lower costs, easier access, and less overall stress and anxiety. Having had negative experiences with insurance and healthcare in the past, she was cautiously optimistic that this time around would be different. </a:t>
            </a:r>
            <a:b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b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Nothing prepared her for how her healthcare experience would change with Centivo.</a:t>
            </a:r>
          </a:p>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An unexpected health scare and surgery put her new plan to the test. When her PCP put in a referral for the surgery, Amelia braced herself for the worst and the kind of runaround she had become accustomed to in healthcare. Instead, everything went smoothly and Amelia got the care she needed. </a:t>
            </a:r>
          </a:p>
          <a:p>
            <a:pPr marL="0" marR="0" lvl="0" indent="0" algn="l" defTabSz="914400" rtl="0" eaLnBrk="1" fontAlgn="auto" latinLnBrk="0" hangingPunct="1">
              <a:lnSpc>
                <a:spcPct val="115000"/>
              </a:lnSpc>
              <a:spcBef>
                <a:spcPts val="0"/>
              </a:spcBef>
              <a:spcAft>
                <a:spcPts val="800"/>
              </a:spcAft>
              <a:buClr>
                <a:srgbClr val="F15D2A"/>
              </a:buClr>
              <a:buSzTx/>
              <a:buFont typeface="Arial" panose="020B0604020202020204" pitchFamily="34" charset="0"/>
              <a:buNone/>
              <a:tabLst/>
              <a:defRPr/>
            </a:pPr>
            <a:r>
              <a:rPr kumimoji="0" lang="en-US"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result? A stress free healthcare experience that allows Amelia to enjoy and live her best life.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D601C-CB69-5641-A4A8-3F2D779C578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87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eb4b8aa2cb_0_2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2eb4b8aa2cb_0_2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B94F2-0874-4561-B5F1-9E95A9D445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76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476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56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2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F3245-22BC-4BAB-B576-62876F4A2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08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Now that you’ve seen the impact of the work we are doing, I want to share a bit more on who we are.</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32BJ Health Fund is a self-insured, Taft-Hartley benefit fund that provides health benefits to nearly 200,000 union members and their families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Our members are essential workers who work in the real estate industry, security officers, school and food services workers and, most recently, airport workers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Fund is jointly governed by the Union and the Employers, using contributions from 5,000 employers of all sizes to fund health benefits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Fund provides high-quality health benefits with $0 monthly premiums, $0 in-network deductibles, and low in-network copays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It is the responsibility of the fund to solve the problem of healthcare affordability – not our members</a:t>
            </a:r>
          </a:p>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*CLICK*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10E81-1C67-4D73-A992-06E6B0C64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40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Let’s look at the impact of healthcare for the members of 32BJ</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Since 2004, healthcare has risen from 17% of total compensation to 37% of total compensation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During that same time period, wages have gone up 54% but healthcare costs have increased a whopping 230%</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put that into a dollar amount, over the past 10 years our members could have had $5,000 more in annual wages had healthcare spend risen at the same rate of inflation.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10E81-1C67-4D73-A992-06E6B0C64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9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CF90A-A148-4A41-B7F2-791775634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eb4b8aa2cb_0_10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Customize with Employer Name</a:t>
            </a:r>
            <a:endParaRPr/>
          </a:p>
        </p:txBody>
      </p:sp>
      <p:sp>
        <p:nvSpPr>
          <p:cNvPr id="438" name="Google Shape;438;g2eb4b8aa2cb_0_10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322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Three main points – </a:t>
            </a:r>
          </a:p>
          <a:p>
            <a:pPr marL="342900" marR="0" lvl="0" indent="-342900">
              <a:lnSpc>
                <a:spcPct val="107000"/>
              </a:lnSpc>
              <a:spcBef>
                <a:spcPts val="0"/>
              </a:spcBef>
              <a:spcAft>
                <a:spcPts val="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We all know healthcare isn’t working, but we have a unique perspective on what this brokenness leads to, and we hone in on affordability</a:t>
            </a:r>
          </a:p>
          <a:p>
            <a:pPr marL="342900" marR="0" lvl="0" indent="-342900">
              <a:lnSpc>
                <a:spcPct val="107000"/>
              </a:lnSpc>
              <a:spcBef>
                <a:spcPts val="0"/>
              </a:spcBef>
              <a:spcAft>
                <a:spcPts val="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The HDHP’s that many people are on are unaffordable, most people don’t have $400 in their bank account, let alone $2,000  to pay for a deductible</a:t>
            </a:r>
          </a:p>
          <a:p>
            <a:pPr marL="342900" marR="0" lvl="0" indent="-342900">
              <a:lnSpc>
                <a:spcPct val="107000"/>
              </a:lnSpc>
              <a:spcBef>
                <a:spcPts val="0"/>
              </a:spcBef>
              <a:spcAft>
                <a:spcPts val="800"/>
              </a:spcAft>
              <a:buFont typeface="+mj-lt"/>
              <a:buAutoNum type="arabi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This unaffordability also leads to accessibility problems, people don’t seek care in the right places or at the right time because of the financial barriers in front of them</a:t>
            </a:r>
          </a:p>
          <a:p>
            <a:pPr marL="0" lvl="0" indent="0" algn="l" rtl="0">
              <a:lnSpc>
                <a:spcPct val="100000"/>
              </a:lnSpc>
              <a:spcBef>
                <a:spcPts val="0"/>
              </a:spcBef>
              <a:spcAft>
                <a:spcPts val="0"/>
              </a:spcAft>
              <a:buSzPts val="1400"/>
              <a:buNone/>
            </a:pPr>
            <a:endParaRPr/>
          </a:p>
        </p:txBody>
      </p:sp>
      <p:sp>
        <p:nvSpPr>
          <p:cNvPr id="586" name="Google Shape;5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466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651cb810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2651cb810e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t>It is within this fractured environment that Centivo and BHCG can have a powerful impact. The plan that we’ve been taking to market here in WI is built on the conviction that employees and their families deserve the best care at the best prices, and that their employee’s need options to deliver that on their behalf. </a:t>
            </a:r>
          </a:p>
          <a:p>
            <a:pPr marL="457200" lvl="0" indent="-228600" algn="l" rtl="0">
              <a:lnSpc>
                <a:spcPct val="100000"/>
              </a:lnSpc>
              <a:spcBef>
                <a:spcPts val="0"/>
              </a:spcBef>
              <a:spcAft>
                <a:spcPts val="0"/>
              </a:spcAft>
              <a:buSzPts val="1100"/>
              <a:buNone/>
            </a:pPr>
            <a:endParaRPr lang="en-US"/>
          </a:p>
          <a:p>
            <a:pPr marL="457200" lvl="0" indent="-228600" algn="l" rtl="0">
              <a:lnSpc>
                <a:spcPct val="100000"/>
              </a:lnSpc>
              <a:spcBef>
                <a:spcPts val="0"/>
              </a:spcBef>
              <a:spcAft>
                <a:spcPts val="0"/>
              </a:spcAft>
              <a:buSzPts val="1100"/>
              <a:buNone/>
            </a:pPr>
            <a:r>
              <a:rPr lang="en-US"/>
              <a:t>And while we’ve been offering Centivo as a full replacement option for many employers, other employers have opted to use Centivo as a slice option. In both cases, we’re working to meet employers where they are in their quest to do better for their employees. </a:t>
            </a:r>
          </a:p>
        </p:txBody>
      </p:sp>
      <p:sp>
        <p:nvSpPr>
          <p:cNvPr id="452" name="Google Shape;452;g2651cb810e0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25</a:t>
            </a:fld>
            <a:endParaRPr kumimoji="0"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739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we’ve been able to accomplish together in 2 short years is staggering. </a:t>
            </a:r>
          </a:p>
          <a:p>
            <a:endParaRPr lang="en-US"/>
          </a:p>
          <a:p>
            <a:r>
              <a:rPr lang="en-US"/>
              <a:t>Since we launched arm-in-arm with BHCG, we’ve seen 37 different WI employers representing 23,000 members join our ranks. This means 23,000 human beings have access to the high-quality, affordable healthcare they deserve. </a:t>
            </a:r>
            <a:br>
              <a:rPr lang="en-US"/>
            </a:br>
            <a:br>
              <a:rPr lang="en-US"/>
            </a:br>
            <a:r>
              <a:rPr lang="en-US"/>
              <a:t>And our network is expanding in WI so we can reach more employers and more people—we now have proprietary, value-based care contracts with 14,000 doctors across the state, and that number is growing.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D601C-CB69-5641-A4A8-3F2D779C578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418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notes"/>
          <p:cNvSpPr txBox="1">
            <a:spLocks noGrp="1"/>
          </p:cNvSpPr>
          <p:nvPr>
            <p:ph type="body" idx="1"/>
          </p:nvPr>
        </p:nvSpPr>
        <p:spPr>
          <a:xfrm>
            <a:off x="731520" y="4560570"/>
            <a:ext cx="5852160" cy="4320540"/>
          </a:xfrm>
          <a:prstGeom prst="rect">
            <a:avLst/>
          </a:prstGeom>
          <a:noFill/>
          <a:ln>
            <a:noFill/>
          </a:ln>
        </p:spPr>
        <p:txBody>
          <a:bodyPr spcFirstLastPara="1" wrap="square" lIns="96625" tIns="96625" rIns="96625" bIns="96625" anchor="t" anchorCtr="0">
            <a:noAutofit/>
          </a:bodyPr>
          <a:lstStyle/>
          <a:p>
            <a:r>
              <a:rPr lang="en-US" dirty="0"/>
              <a:t>This isn’t just a concept, we have 120+ self-funded clients across many different industries.</a:t>
            </a:r>
          </a:p>
          <a:p>
            <a:endParaRPr lang="en-US" dirty="0"/>
          </a:p>
          <a:p>
            <a:r>
              <a:rPr lang="en-US" dirty="0"/>
              <a:t>Here’s what it looks like across our book of business:</a:t>
            </a:r>
          </a:p>
          <a:p>
            <a:r>
              <a:rPr lang="en-US" dirty="0"/>
              <a:t>- We’re changing story when it comes to affordability, decreasing health plan spend for employers, and saving money for employees</a:t>
            </a:r>
          </a:p>
          <a:p>
            <a:r>
              <a:rPr lang="en-US" dirty="0"/>
              <a:t>- We’re not doing that by cutting back on care, in fact the opposite. By pushing all care through the primary care doctor, yes you’ll spend more in primary care, we see an increase in primary care visits across our book of business. But as a result we also see much fewer ER visits</a:t>
            </a:r>
          </a:p>
          <a:p>
            <a:pPr marL="457200" lvl="0" indent="-228600" algn="l" rtl="0">
              <a:lnSpc>
                <a:spcPct val="100000"/>
              </a:lnSpc>
              <a:spcBef>
                <a:spcPts val="0"/>
              </a:spcBef>
              <a:spcAft>
                <a:spcPts val="0"/>
              </a:spcAft>
              <a:buSzPts val="1100"/>
              <a:buNone/>
            </a:pPr>
            <a:endParaRPr dirty="0"/>
          </a:p>
        </p:txBody>
      </p:sp>
      <p:sp>
        <p:nvSpPr>
          <p:cNvPr id="393" name="Google Shape;393;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091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143000"/>
          </a:xfrm>
        </p:spPr>
        <p:txBody>
          <a:bodyPr>
            <a:noAutofit/>
          </a:bodyPr>
          <a:lstStyle>
            <a:lvl1pPr algn="l">
              <a:defRPr sz="33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429001"/>
            <a:ext cx="7772400" cy="1295400"/>
          </a:xfrm>
        </p:spPr>
        <p:txBody>
          <a:bodyPr>
            <a:normAutofit/>
          </a:bodyPr>
          <a:lstStyle>
            <a:lvl1pPr marL="0" indent="0" algn="l">
              <a:buNone/>
              <a:defRPr sz="18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2347820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143000"/>
          </a:xfrm>
        </p:spPr>
        <p:txBody>
          <a:bodyPr>
            <a:noAutofit/>
          </a:bodyPr>
          <a:lstStyle>
            <a:lvl1pPr algn="l">
              <a:defRPr sz="44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85800" y="3429001"/>
            <a:ext cx="7772400" cy="1295400"/>
          </a:xfrm>
        </p:spPr>
        <p:txBody>
          <a:bodyP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15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46"/>
        <p:cNvGrpSpPr/>
        <p:nvPr/>
      </p:nvGrpSpPr>
      <p:grpSpPr>
        <a:xfrm>
          <a:off x="0" y="0"/>
          <a:ext cx="0" cy="0"/>
          <a:chOff x="0" y="0"/>
          <a:chExt cx="0" cy="0"/>
        </a:xfrm>
      </p:grpSpPr>
      <p:sp>
        <p:nvSpPr>
          <p:cNvPr id="147" name="Google Shape;147;p20"/>
          <p:cNvSpPr/>
          <p:nvPr/>
        </p:nvSpPr>
        <p:spPr>
          <a:xfrm>
            <a:off x="0" y="1792384"/>
            <a:ext cx="9144000" cy="5065616"/>
          </a:xfrm>
          <a:prstGeom prst="rect">
            <a:avLst/>
          </a:prstGeom>
          <a:solidFill>
            <a:srgbClr val="1A3C3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48" name="Google Shape;148;p20"/>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solidFill>
                  <a:schemeClr val="lt1"/>
                </a:solidFill>
              </a:defRPr>
            </a:lvl1pPr>
            <a:lvl2pPr marL="685800" lvl="1" indent="-228600" algn="l">
              <a:lnSpc>
                <a:spcPct val="100000"/>
              </a:lnSpc>
              <a:spcBef>
                <a:spcPts val="450"/>
              </a:spcBef>
              <a:spcAft>
                <a:spcPts val="0"/>
              </a:spcAft>
              <a:buSzPts val="1200"/>
              <a:buChar char="−"/>
              <a:defRPr>
                <a:solidFill>
                  <a:schemeClr val="lt1"/>
                </a:solidFill>
              </a:defRPr>
            </a:lvl2pPr>
            <a:lvl3pPr marL="1028700" lvl="2" indent="-219075" algn="l">
              <a:lnSpc>
                <a:spcPct val="100000"/>
              </a:lnSpc>
              <a:spcBef>
                <a:spcPts val="0"/>
              </a:spcBef>
              <a:spcAft>
                <a:spcPts val="0"/>
              </a:spcAft>
              <a:buSzPts val="1000"/>
              <a:buChar char="o"/>
              <a:defRPr>
                <a:solidFill>
                  <a:schemeClr val="lt1"/>
                </a:solidFill>
              </a:defRPr>
            </a:lvl3pPr>
            <a:lvl4pPr marL="1371600" lvl="3" indent="-171450" algn="l">
              <a:lnSpc>
                <a:spcPct val="100000"/>
              </a:lnSpc>
              <a:spcBef>
                <a:spcPts val="1800"/>
              </a:spcBef>
              <a:spcAft>
                <a:spcPts val="0"/>
              </a:spcAft>
              <a:buSzPts val="2000"/>
              <a:buNone/>
              <a:defRPr>
                <a:solidFill>
                  <a:schemeClr val="lt1"/>
                </a:solidFill>
              </a:defRPr>
            </a:lvl4pPr>
            <a:lvl5pPr marL="1714500" lvl="4" indent="-171450" algn="l">
              <a:lnSpc>
                <a:spcPct val="100000"/>
              </a:lnSpc>
              <a:spcBef>
                <a:spcPts val="450"/>
              </a:spcBef>
              <a:spcAft>
                <a:spcPts val="0"/>
              </a:spcAft>
              <a:buSzPts val="1400"/>
              <a:buNone/>
              <a:defRPr>
                <a:solidFill>
                  <a:schemeClr val="lt1"/>
                </a:solidFill>
              </a:defRPr>
            </a:lvl5pPr>
            <a:lvl6pPr marL="2057400" lvl="5" indent="-171450" algn="l">
              <a:lnSpc>
                <a:spcPct val="100000"/>
              </a:lnSpc>
              <a:spcBef>
                <a:spcPts val="450"/>
              </a:spcBef>
              <a:spcAft>
                <a:spcPts val="0"/>
              </a:spcAft>
              <a:buSzPts val="1400"/>
              <a:buNone/>
              <a:defRPr>
                <a:solidFill>
                  <a:schemeClr val="lt1"/>
                </a:solidFill>
              </a:defRPr>
            </a:lvl6pPr>
            <a:lvl7pPr marL="2400300" lvl="6" indent="-238125" algn="l">
              <a:lnSpc>
                <a:spcPct val="100000"/>
              </a:lnSpc>
              <a:spcBef>
                <a:spcPts val="900"/>
              </a:spcBef>
              <a:spcAft>
                <a:spcPts val="0"/>
              </a:spcAft>
              <a:buSzPts val="1400"/>
              <a:buAutoNum type="arabicPeriod"/>
              <a:defRPr>
                <a:solidFill>
                  <a:schemeClr val="lt1"/>
                </a:solidFill>
              </a:defRPr>
            </a:lvl7pPr>
            <a:lvl8pPr marL="2743200" lvl="7" indent="-228600" algn="l">
              <a:lnSpc>
                <a:spcPct val="100000"/>
              </a:lnSpc>
              <a:spcBef>
                <a:spcPts val="450"/>
              </a:spcBef>
              <a:spcAft>
                <a:spcPts val="0"/>
              </a:spcAft>
              <a:buSzPts val="1200"/>
              <a:buChar char="•"/>
              <a:defRPr>
                <a:solidFill>
                  <a:schemeClr val="lt1"/>
                </a:solidFill>
              </a:defRPr>
            </a:lvl8pPr>
            <a:lvl9pPr marL="3086100" lvl="8" indent="-171450" algn="l">
              <a:lnSpc>
                <a:spcPct val="100000"/>
              </a:lnSpc>
              <a:spcBef>
                <a:spcPts val="900"/>
              </a:spcBef>
              <a:spcAft>
                <a:spcPts val="0"/>
              </a:spcAft>
              <a:buSzPts val="1400"/>
              <a:buNone/>
              <a:defRPr>
                <a:solidFill>
                  <a:schemeClr val="lt1"/>
                </a:solidFill>
              </a:defRPr>
            </a:lvl9pPr>
          </a:lstStyle>
          <a:p>
            <a:endParaRPr/>
          </a:p>
        </p:txBody>
      </p:sp>
      <p:sp>
        <p:nvSpPr>
          <p:cNvPr id="149" name="Google Shape;149;p20"/>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50" name="Google Shape;150;p20"/>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1" name="Google Shape;151;p20"/>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0"/>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153" name="Google Shape;153;p20"/>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54" name="Google Shape;154;p20"/>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chemeClr val="lt1"/>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250331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55"/>
        <p:cNvGrpSpPr/>
        <p:nvPr/>
      </p:nvGrpSpPr>
      <p:grpSpPr>
        <a:xfrm>
          <a:off x="0" y="0"/>
          <a:ext cx="0" cy="0"/>
          <a:chOff x="0" y="0"/>
          <a:chExt cx="0" cy="0"/>
        </a:xfrm>
      </p:grpSpPr>
      <p:sp>
        <p:nvSpPr>
          <p:cNvPr id="156" name="Google Shape;156;p21"/>
          <p:cNvSpPr/>
          <p:nvPr/>
        </p:nvSpPr>
        <p:spPr>
          <a:xfrm>
            <a:off x="0" y="1792384"/>
            <a:ext cx="9144000" cy="5065616"/>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157" name="Google Shape;157;p21"/>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58" name="Google Shape;158;p21"/>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59" name="Google Shape;159;p21"/>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0" name="Google Shape;160;p2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62" name="Google Shape;162;p21"/>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63" name="Google Shape;163;p21"/>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031595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64"/>
        <p:cNvGrpSpPr/>
        <p:nvPr/>
      </p:nvGrpSpPr>
      <p:grpSpPr>
        <a:xfrm>
          <a:off x="0" y="0"/>
          <a:ext cx="0" cy="0"/>
          <a:chOff x="0" y="0"/>
          <a:chExt cx="0" cy="0"/>
        </a:xfrm>
      </p:grpSpPr>
      <p:sp>
        <p:nvSpPr>
          <p:cNvPr id="165" name="Google Shape;165;p22"/>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66" name="Google Shape;166;p22"/>
          <p:cNvSpPr txBox="1">
            <a:spLocks noGrp="1"/>
          </p:cNvSpPr>
          <p:nvPr>
            <p:ph type="body" idx="2"/>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67" name="Google Shape;167;p22"/>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8" name="Google Shape;168;p2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70" name="Google Shape;170;p22"/>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71" name="Google Shape;171;p22"/>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5765184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2"/>
        <p:cNvGrpSpPr/>
        <p:nvPr/>
      </p:nvGrpSpPr>
      <p:grpSpPr>
        <a:xfrm>
          <a:off x="0" y="0"/>
          <a:ext cx="0" cy="0"/>
          <a:chOff x="0" y="0"/>
          <a:chExt cx="0" cy="0"/>
        </a:xfrm>
      </p:grpSpPr>
      <p:sp>
        <p:nvSpPr>
          <p:cNvPr id="173" name="Google Shape;173;p23"/>
          <p:cNvSpPr/>
          <p:nvPr/>
        </p:nvSpPr>
        <p:spPr>
          <a:xfrm>
            <a:off x="285751" y="723901"/>
            <a:ext cx="2999948" cy="5125064"/>
          </a:xfrm>
          <a:prstGeom prst="roundRect">
            <a:avLst>
              <a:gd name="adj" fmla="val 4562"/>
            </a:avLst>
          </a:prstGeom>
          <a:solidFill>
            <a:srgbClr val="1A3C3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74" name="Google Shape;174;p23"/>
          <p:cNvSpPr txBox="1">
            <a:spLocks noGrp="1"/>
          </p:cNvSpPr>
          <p:nvPr>
            <p:ph type="body" idx="1"/>
          </p:nvPr>
        </p:nvSpPr>
        <p:spPr>
          <a:xfrm>
            <a:off x="508321" y="1009035"/>
            <a:ext cx="2554806"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75" name="Google Shape;175;p23"/>
          <p:cNvSpPr txBox="1">
            <a:spLocks noGrp="1"/>
          </p:cNvSpPr>
          <p:nvPr>
            <p:ph type="ctrTitle"/>
          </p:nvPr>
        </p:nvSpPr>
        <p:spPr>
          <a:xfrm>
            <a:off x="508321" y="1472335"/>
            <a:ext cx="2554806" cy="29084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2100" b="0" i="0" u="none" strike="noStrike" cap="none">
                <a:solidFill>
                  <a:srgbClr val="F5F6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76" name="Google Shape;176;p23"/>
          <p:cNvSpPr txBox="1">
            <a:spLocks noGrp="1"/>
          </p:cNvSpPr>
          <p:nvPr>
            <p:ph type="body" idx="2"/>
          </p:nvPr>
        </p:nvSpPr>
        <p:spPr>
          <a:xfrm>
            <a:off x="3714750" y="1009036"/>
            <a:ext cx="5143500" cy="483993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77" name="Google Shape;177;p2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79" name="Google Shape;179;p2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80" name="Google Shape;180;p23"/>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817248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81"/>
        <p:cNvGrpSpPr/>
        <p:nvPr/>
      </p:nvGrpSpPr>
      <p:grpSpPr>
        <a:xfrm>
          <a:off x="0" y="0"/>
          <a:ext cx="0" cy="0"/>
          <a:chOff x="0" y="0"/>
          <a:chExt cx="0" cy="0"/>
        </a:xfrm>
      </p:grpSpPr>
      <p:sp>
        <p:nvSpPr>
          <p:cNvPr id="182" name="Google Shape;182;p24"/>
          <p:cNvSpPr/>
          <p:nvPr/>
        </p:nvSpPr>
        <p:spPr>
          <a:xfrm>
            <a:off x="285751" y="723901"/>
            <a:ext cx="2999948" cy="5125064"/>
          </a:xfrm>
          <a:prstGeom prst="roundRect">
            <a:avLst>
              <a:gd name="adj" fmla="val 4562"/>
            </a:avLst>
          </a:prstGeom>
          <a:noFill/>
          <a:ln w="254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83" name="Google Shape;183;p24"/>
          <p:cNvSpPr txBox="1">
            <a:spLocks noGrp="1"/>
          </p:cNvSpPr>
          <p:nvPr>
            <p:ph type="body" idx="1"/>
          </p:nvPr>
        </p:nvSpPr>
        <p:spPr>
          <a:xfrm>
            <a:off x="3714750" y="1009036"/>
            <a:ext cx="5143500" cy="483993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84" name="Google Shape;184;p24"/>
          <p:cNvSpPr txBox="1">
            <a:spLocks noGrp="1"/>
          </p:cNvSpPr>
          <p:nvPr>
            <p:ph type="body" idx="2"/>
          </p:nvPr>
        </p:nvSpPr>
        <p:spPr>
          <a:xfrm>
            <a:off x="508321" y="1009035"/>
            <a:ext cx="2554806"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85" name="Google Shape;185;p24"/>
          <p:cNvSpPr txBox="1">
            <a:spLocks noGrp="1"/>
          </p:cNvSpPr>
          <p:nvPr>
            <p:ph type="ctrTitle"/>
          </p:nvPr>
        </p:nvSpPr>
        <p:spPr>
          <a:xfrm>
            <a:off x="508321" y="1472335"/>
            <a:ext cx="2554806" cy="29084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21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86" name="Google Shape;186;p2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88" name="Google Shape;188;p24"/>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89" name="Google Shape;189;p24"/>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6643381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losing - Photo">
  <p:cSld name="Closing - Photo">
    <p:spTree>
      <p:nvGrpSpPr>
        <p:cNvPr id="1" name="Shape 190"/>
        <p:cNvGrpSpPr/>
        <p:nvPr/>
      </p:nvGrpSpPr>
      <p:grpSpPr>
        <a:xfrm>
          <a:off x="0" y="0"/>
          <a:ext cx="0" cy="0"/>
          <a:chOff x="0" y="0"/>
          <a:chExt cx="0" cy="0"/>
        </a:xfrm>
      </p:grpSpPr>
      <p:sp>
        <p:nvSpPr>
          <p:cNvPr id="191" name="Google Shape;191;p25"/>
          <p:cNvSpPr>
            <a:spLocks noGrp="1"/>
          </p:cNvSpPr>
          <p:nvPr>
            <p:ph type="pic" idx="2"/>
          </p:nvPr>
        </p:nvSpPr>
        <p:spPr>
          <a:xfrm>
            <a:off x="285750" y="381000"/>
            <a:ext cx="8572500" cy="5486400"/>
          </a:xfrm>
          <a:prstGeom prst="roundRect">
            <a:avLst>
              <a:gd name="adj" fmla="val 5027"/>
            </a:avLst>
          </a:prstGeom>
          <a:noFill/>
          <a:ln w="38100" cap="flat" cmpd="sng">
            <a:solidFill>
              <a:schemeClr val="dk2"/>
            </a:solidFill>
            <a:prstDash val="solid"/>
            <a:round/>
            <a:headEnd type="none" w="sm" len="sm"/>
            <a:tailEnd type="none" w="sm" len="sm"/>
          </a:ln>
        </p:spPr>
      </p:sp>
      <p:sp>
        <p:nvSpPr>
          <p:cNvPr id="192" name="Google Shape;192;p25"/>
          <p:cNvSpPr txBox="1">
            <a:spLocks noGrp="1"/>
          </p:cNvSpPr>
          <p:nvPr>
            <p:ph type="ctrTitle"/>
          </p:nvPr>
        </p:nvSpPr>
        <p:spPr>
          <a:xfrm>
            <a:off x="617220" y="2706625"/>
            <a:ext cx="5486400" cy="62324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6000"/>
              <a:buFont typeface="Arial"/>
              <a:buNone/>
              <a:defRPr sz="45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3" name="Google Shape;193;p25"/>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2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95" name="Google Shape;195;p25"/>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016179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dk1"/>
              </a:buClr>
              <a:buSzPts val="28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8" name="Google Shape;198;p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100000"/>
              </a:lnSpc>
              <a:spcBef>
                <a:spcPts val="0"/>
              </a:spcBef>
              <a:spcAft>
                <a:spcPts val="0"/>
              </a:spcAft>
              <a:buSzPts val="1800"/>
              <a:buChar char="●"/>
              <a:defRPr/>
            </a:lvl1pPr>
            <a:lvl2pPr marL="685800" lvl="1" indent="-238125" algn="l">
              <a:lnSpc>
                <a:spcPct val="100000"/>
              </a:lnSpc>
              <a:spcBef>
                <a:spcPts val="0"/>
              </a:spcBef>
              <a:spcAft>
                <a:spcPts val="0"/>
              </a:spcAft>
              <a:buSzPts val="1400"/>
              <a:buChar char="○"/>
              <a:defRPr/>
            </a:lvl2pPr>
            <a:lvl3pPr marL="1028700" lvl="2" indent="-238125" algn="l">
              <a:lnSpc>
                <a:spcPct val="100000"/>
              </a:lnSpc>
              <a:spcBef>
                <a:spcPts val="0"/>
              </a:spcBef>
              <a:spcAft>
                <a:spcPts val="0"/>
              </a:spcAft>
              <a:buSzPts val="1400"/>
              <a:buChar char="■"/>
              <a:defRPr/>
            </a:lvl3pPr>
            <a:lvl4pPr marL="1371600" lvl="3" indent="-238125" algn="l">
              <a:lnSpc>
                <a:spcPct val="100000"/>
              </a:lnSpc>
              <a:spcBef>
                <a:spcPts val="0"/>
              </a:spcBef>
              <a:spcAft>
                <a:spcPts val="0"/>
              </a:spcAft>
              <a:buSzPts val="1400"/>
              <a:buChar char="●"/>
              <a:defRPr/>
            </a:lvl4pPr>
            <a:lvl5pPr marL="1714500" lvl="4" indent="-238125" algn="l">
              <a:lnSpc>
                <a:spcPct val="100000"/>
              </a:lnSpc>
              <a:spcBef>
                <a:spcPts val="0"/>
              </a:spcBef>
              <a:spcAft>
                <a:spcPts val="0"/>
              </a:spcAft>
              <a:buSzPts val="1400"/>
              <a:buChar char="○"/>
              <a:defRPr/>
            </a:lvl5pPr>
            <a:lvl6pPr marL="2057400" lvl="5" indent="-238125" algn="l">
              <a:lnSpc>
                <a:spcPct val="100000"/>
              </a:lnSpc>
              <a:spcBef>
                <a:spcPts val="0"/>
              </a:spcBef>
              <a:spcAft>
                <a:spcPts val="0"/>
              </a:spcAft>
              <a:buSzPts val="1400"/>
              <a:buChar char="■"/>
              <a:defRPr/>
            </a:lvl6pPr>
            <a:lvl7pPr marL="2400300" lvl="6" indent="-238125" algn="l">
              <a:lnSpc>
                <a:spcPct val="100000"/>
              </a:lnSpc>
              <a:spcBef>
                <a:spcPts val="0"/>
              </a:spcBef>
              <a:spcAft>
                <a:spcPts val="0"/>
              </a:spcAft>
              <a:buSzPts val="1400"/>
              <a:buChar char="●"/>
              <a:defRPr/>
            </a:lvl7pPr>
            <a:lvl8pPr marL="2743200" lvl="7" indent="-238125" algn="l">
              <a:lnSpc>
                <a:spcPct val="100000"/>
              </a:lnSpc>
              <a:spcBef>
                <a:spcPts val="0"/>
              </a:spcBef>
              <a:spcAft>
                <a:spcPts val="0"/>
              </a:spcAft>
              <a:buSzPts val="1400"/>
              <a:buChar char="○"/>
              <a:defRPr/>
            </a:lvl8pPr>
            <a:lvl9pPr marL="3086100" lvl="8" indent="-238125" algn="l">
              <a:lnSpc>
                <a:spcPct val="100000"/>
              </a:lnSpc>
              <a:spcBef>
                <a:spcPts val="0"/>
              </a:spcBef>
              <a:spcAft>
                <a:spcPts val="0"/>
              </a:spcAft>
              <a:buSzPts val="1400"/>
              <a:buChar char="■"/>
              <a:defRPr/>
            </a:lvl9pPr>
          </a:lstStyle>
          <a:p>
            <a:endParaRPr/>
          </a:p>
        </p:txBody>
      </p:sp>
      <p:sp>
        <p:nvSpPr>
          <p:cNvPr id="199" name="Google Shape;199;p2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69003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00"/>
        <p:cNvGrpSpPr/>
        <p:nvPr/>
      </p:nvGrpSpPr>
      <p:grpSpPr>
        <a:xfrm>
          <a:off x="0" y="0"/>
          <a:ext cx="0" cy="0"/>
          <a:chOff x="0" y="0"/>
          <a:chExt cx="0" cy="0"/>
        </a:xfrm>
      </p:grpSpPr>
      <p:sp>
        <p:nvSpPr>
          <p:cNvPr id="201" name="Google Shape;201;p27"/>
          <p:cNvSpPr txBox="1">
            <a:spLocks noGrp="1"/>
          </p:cNvSpPr>
          <p:nvPr>
            <p:ph type="body" idx="1"/>
          </p:nvPr>
        </p:nvSpPr>
        <p:spPr>
          <a:xfrm>
            <a:off x="285749" y="379828"/>
            <a:ext cx="857250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225"/>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02" name="Google Shape;202;p27"/>
          <p:cNvSpPr txBox="1">
            <a:spLocks noGrp="1"/>
          </p:cNvSpPr>
          <p:nvPr>
            <p:ph type="ctrTitle"/>
          </p:nvPr>
        </p:nvSpPr>
        <p:spPr>
          <a:xfrm>
            <a:off x="285749" y="718324"/>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03" name="Google Shape;203;p27"/>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27"/>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05" name="Google Shape;205;p27"/>
          <p:cNvSpPr txBox="1">
            <a:spLocks noGrp="1"/>
          </p:cNvSpPr>
          <p:nvPr>
            <p:ph type="body" idx="2"/>
          </p:nvPr>
        </p:nvSpPr>
        <p:spPr>
          <a:xfrm>
            <a:off x="285750" y="2286000"/>
            <a:ext cx="4286250" cy="35661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225"/>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06" name="Google Shape;206;p27"/>
          <p:cNvSpPr>
            <a:spLocks noGrp="1"/>
          </p:cNvSpPr>
          <p:nvPr>
            <p:ph type="pic" idx="3"/>
          </p:nvPr>
        </p:nvSpPr>
        <p:spPr>
          <a:xfrm>
            <a:off x="4995080" y="2285999"/>
            <a:ext cx="3863250" cy="3566100"/>
          </a:xfrm>
          <a:prstGeom prst="roundRect">
            <a:avLst>
              <a:gd name="adj" fmla="val 5027"/>
            </a:avLst>
          </a:prstGeom>
          <a:noFill/>
          <a:ln>
            <a:noFill/>
          </a:ln>
        </p:spPr>
      </p:sp>
      <p:pic>
        <p:nvPicPr>
          <p:cNvPr id="207" name="Google Shape;207;p2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08" name="Google Shape;208;p27"/>
          <p:cNvSpPr txBox="1">
            <a:spLocks noGrp="1"/>
          </p:cNvSpPr>
          <p:nvPr>
            <p:ph type="body" idx="4"/>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225"/>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128526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15"/>
        <p:cNvGrpSpPr/>
        <p:nvPr/>
      </p:nvGrpSpPr>
      <p:grpSpPr>
        <a:xfrm>
          <a:off x="0" y="0"/>
          <a:ext cx="0" cy="0"/>
          <a:chOff x="0" y="0"/>
          <a:chExt cx="0" cy="0"/>
        </a:xfrm>
      </p:grpSpPr>
      <p:sp>
        <p:nvSpPr>
          <p:cNvPr id="216" name="Google Shape;216;p29"/>
          <p:cNvSpPr txBox="1">
            <a:spLocks noGrp="1"/>
          </p:cNvSpPr>
          <p:nvPr>
            <p:ph type="body" idx="1"/>
          </p:nvPr>
        </p:nvSpPr>
        <p:spPr>
          <a:xfrm>
            <a:off x="5072742" y="379828"/>
            <a:ext cx="3785400" cy="54723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0"/>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17" name="Google Shape;217;p29"/>
          <p:cNvSpPr txBox="1">
            <a:spLocks noGrp="1"/>
          </p:cNvSpPr>
          <p:nvPr>
            <p:ph type="body" idx="2"/>
          </p:nvPr>
        </p:nvSpPr>
        <p:spPr>
          <a:xfrm>
            <a:off x="285749" y="379828"/>
            <a:ext cx="428625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18" name="Google Shape;218;p29"/>
          <p:cNvSpPr txBox="1">
            <a:spLocks noGrp="1"/>
          </p:cNvSpPr>
          <p:nvPr>
            <p:ph type="ctrTitle"/>
          </p:nvPr>
        </p:nvSpPr>
        <p:spPr>
          <a:xfrm>
            <a:off x="285749"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19" name="Google Shape;219;p29"/>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29"/>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21" name="Google Shape;221;p29"/>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22" name="Google Shape;222;p29"/>
          <p:cNvSpPr txBox="1">
            <a:spLocks noGrp="1"/>
          </p:cNvSpPr>
          <p:nvPr>
            <p:ph type="body" idx="3"/>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0"/>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367260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37"/>
        <p:cNvGrpSpPr/>
        <p:nvPr/>
      </p:nvGrpSpPr>
      <p:grpSpPr>
        <a:xfrm>
          <a:off x="0" y="0"/>
          <a:ext cx="0" cy="0"/>
          <a:chOff x="0" y="0"/>
          <a:chExt cx="0" cy="0"/>
        </a:xfrm>
      </p:grpSpPr>
      <p:sp>
        <p:nvSpPr>
          <p:cNvPr id="238" name="Google Shape;238;p32"/>
          <p:cNvSpPr txBox="1">
            <a:spLocks noGrp="1"/>
          </p:cNvSpPr>
          <p:nvPr>
            <p:ph type="body" idx="1"/>
          </p:nvPr>
        </p:nvSpPr>
        <p:spPr>
          <a:xfrm>
            <a:off x="285749" y="379828"/>
            <a:ext cx="857250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225"/>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39" name="Google Shape;239;p32"/>
          <p:cNvSpPr txBox="1">
            <a:spLocks noGrp="1"/>
          </p:cNvSpPr>
          <p:nvPr>
            <p:ph type="ctrTitle"/>
          </p:nvPr>
        </p:nvSpPr>
        <p:spPr>
          <a:xfrm>
            <a:off x="285749" y="718324"/>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40" name="Google Shape;240;p32"/>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p32"/>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242" name="Google Shape;242;p32"/>
          <p:cNvSpPr txBox="1">
            <a:spLocks noGrp="1"/>
          </p:cNvSpPr>
          <p:nvPr>
            <p:ph type="body" idx="2"/>
          </p:nvPr>
        </p:nvSpPr>
        <p:spPr>
          <a:xfrm>
            <a:off x="285750" y="2286000"/>
            <a:ext cx="4286250" cy="35661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225"/>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43" name="Google Shape;243;p32"/>
          <p:cNvSpPr>
            <a:spLocks noGrp="1"/>
          </p:cNvSpPr>
          <p:nvPr>
            <p:ph type="pic" idx="3"/>
          </p:nvPr>
        </p:nvSpPr>
        <p:spPr>
          <a:xfrm>
            <a:off x="4995080" y="2285999"/>
            <a:ext cx="3863250" cy="3566100"/>
          </a:xfrm>
          <a:prstGeom prst="roundRect">
            <a:avLst>
              <a:gd name="adj" fmla="val 5027"/>
            </a:avLst>
          </a:prstGeom>
          <a:noFill/>
          <a:ln>
            <a:noFill/>
          </a:ln>
        </p:spPr>
      </p:sp>
      <p:pic>
        <p:nvPicPr>
          <p:cNvPr id="244" name="Google Shape;244;p32"/>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45" name="Google Shape;245;p32"/>
          <p:cNvSpPr txBox="1">
            <a:spLocks noGrp="1"/>
          </p:cNvSpPr>
          <p:nvPr>
            <p:ph type="body" idx="4"/>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225"/>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46877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3657600" y="383771"/>
            <a:ext cx="48768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7199" y="1219201"/>
            <a:ext cx="3962401" cy="1752600"/>
          </a:xfrm>
        </p:spPr>
        <p:txBody>
          <a:bodyPr anchor="b"/>
          <a:lstStyle>
            <a:lvl1pPr algn="l">
              <a:defRPr sz="4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4267199" y="3442884"/>
            <a:ext cx="4038601" cy="2427287"/>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132360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46"/>
        <p:cNvGrpSpPr/>
        <p:nvPr/>
      </p:nvGrpSpPr>
      <p:grpSpPr>
        <a:xfrm>
          <a:off x="0" y="0"/>
          <a:ext cx="0" cy="0"/>
          <a:chOff x="0" y="0"/>
          <a:chExt cx="0" cy="0"/>
        </a:xfrm>
      </p:grpSpPr>
      <p:sp>
        <p:nvSpPr>
          <p:cNvPr id="247" name="Google Shape;247;p33"/>
          <p:cNvSpPr txBox="1">
            <a:spLocks noGrp="1"/>
          </p:cNvSpPr>
          <p:nvPr>
            <p:ph type="body" idx="1"/>
          </p:nvPr>
        </p:nvSpPr>
        <p:spPr>
          <a:xfrm>
            <a:off x="5072742" y="379828"/>
            <a:ext cx="3785400" cy="5472300"/>
          </a:xfrm>
          <a:prstGeom prst="rect">
            <a:avLst/>
          </a:prstGeom>
          <a:noFill/>
          <a:ln>
            <a:noFill/>
          </a:ln>
        </p:spPr>
        <p:txBody>
          <a:bodyPr spcFirstLastPara="1" wrap="square" lIns="0" tIns="0" rIns="0" bIns="0" anchor="t" anchorCtr="0">
            <a:noAutofit/>
          </a:bodyPr>
          <a:lstStyle>
            <a:lvl1pPr marL="342900" lvl="0" indent="-238125" algn="l" rtl="0">
              <a:lnSpc>
                <a:spcPct val="100000"/>
              </a:lnSpc>
              <a:spcBef>
                <a:spcPts val="450"/>
              </a:spcBef>
              <a:spcAft>
                <a:spcPts val="0"/>
              </a:spcAft>
              <a:buSzPts val="1400"/>
              <a:buChar char="•"/>
              <a:defRPr>
                <a:latin typeface="Arial"/>
                <a:ea typeface="Arial"/>
                <a:cs typeface="Arial"/>
                <a:sym typeface="Arial"/>
              </a:defRPr>
            </a:lvl1pPr>
            <a:lvl2pPr marL="685800" lvl="1" indent="-228600" algn="l" rtl="0">
              <a:lnSpc>
                <a:spcPct val="100000"/>
              </a:lnSpc>
              <a:spcBef>
                <a:spcPts val="450"/>
              </a:spcBef>
              <a:spcAft>
                <a:spcPts val="0"/>
              </a:spcAft>
              <a:buSzPts val="1200"/>
              <a:buChar char="−"/>
              <a:defRPr>
                <a:latin typeface="Arial"/>
                <a:ea typeface="Arial"/>
                <a:cs typeface="Arial"/>
                <a:sym typeface="Arial"/>
              </a:defRPr>
            </a:lvl2pPr>
            <a:lvl3pPr marL="1028700" lvl="2" indent="-219075" algn="l" rtl="0">
              <a:lnSpc>
                <a:spcPct val="100000"/>
              </a:lnSpc>
              <a:spcBef>
                <a:spcPts val="0"/>
              </a:spcBef>
              <a:spcAft>
                <a:spcPts val="0"/>
              </a:spcAft>
              <a:buSzPts val="1000"/>
              <a:buChar char="o"/>
              <a:defRPr>
                <a:latin typeface="Arial"/>
                <a:ea typeface="Arial"/>
                <a:cs typeface="Arial"/>
                <a:sym typeface="Arial"/>
              </a:defRPr>
            </a:lvl3pPr>
            <a:lvl4pPr marL="1371600" lvl="3" indent="-171450" algn="l" rtl="0">
              <a:lnSpc>
                <a:spcPct val="100000"/>
              </a:lnSpc>
              <a:spcBef>
                <a:spcPts val="1800"/>
              </a:spcBef>
              <a:spcAft>
                <a:spcPts val="0"/>
              </a:spcAft>
              <a:buSzPts val="2000"/>
              <a:buNone/>
              <a:defRPr>
                <a:latin typeface="Arial"/>
                <a:ea typeface="Arial"/>
                <a:cs typeface="Arial"/>
                <a:sym typeface="Arial"/>
              </a:defRPr>
            </a:lvl4pPr>
            <a:lvl5pPr marL="1714500" lvl="4" indent="-171450" algn="l" rtl="0">
              <a:lnSpc>
                <a:spcPct val="100000"/>
              </a:lnSpc>
              <a:spcBef>
                <a:spcPts val="450"/>
              </a:spcBef>
              <a:spcAft>
                <a:spcPts val="0"/>
              </a:spcAft>
              <a:buSzPts val="1400"/>
              <a:buNone/>
              <a:defRPr>
                <a:latin typeface="Arial"/>
                <a:ea typeface="Arial"/>
                <a:cs typeface="Arial"/>
                <a:sym typeface="Arial"/>
              </a:defRPr>
            </a:lvl5pPr>
            <a:lvl6pPr marL="2057400" lvl="5" indent="-171450" algn="l" rtl="0">
              <a:lnSpc>
                <a:spcPct val="100000"/>
              </a:lnSpc>
              <a:spcBef>
                <a:spcPts val="450"/>
              </a:spcBef>
              <a:spcAft>
                <a:spcPts val="0"/>
              </a:spcAft>
              <a:buSzPts val="1400"/>
              <a:buNone/>
              <a:defRPr>
                <a:latin typeface="Arial"/>
                <a:ea typeface="Arial"/>
                <a:cs typeface="Arial"/>
                <a:sym typeface="Arial"/>
              </a:defRPr>
            </a:lvl6pPr>
            <a:lvl7pPr marL="2400300" lvl="6" indent="-238125" algn="l" rtl="0">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rtl="0">
              <a:lnSpc>
                <a:spcPct val="100000"/>
              </a:lnSpc>
              <a:spcBef>
                <a:spcPts val="450"/>
              </a:spcBef>
              <a:spcAft>
                <a:spcPts val="0"/>
              </a:spcAft>
              <a:buSzPts val="1200"/>
              <a:buChar char="•"/>
              <a:defRPr>
                <a:latin typeface="Arial"/>
                <a:ea typeface="Arial"/>
                <a:cs typeface="Arial"/>
                <a:sym typeface="Arial"/>
              </a:defRPr>
            </a:lvl8pPr>
            <a:lvl9pPr marL="3086100" lvl="8" indent="-171450" algn="l" rtl="0">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248" name="Google Shape;248;p33"/>
          <p:cNvSpPr txBox="1">
            <a:spLocks noGrp="1"/>
          </p:cNvSpPr>
          <p:nvPr>
            <p:ph type="body" idx="2"/>
          </p:nvPr>
        </p:nvSpPr>
        <p:spPr>
          <a:xfrm>
            <a:off x="285749" y="379828"/>
            <a:ext cx="4286250" cy="161583"/>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49" name="Google Shape;249;p33"/>
          <p:cNvSpPr txBox="1">
            <a:spLocks noGrp="1"/>
          </p:cNvSpPr>
          <p:nvPr>
            <p:ph type="ctrTitle"/>
          </p:nvPr>
        </p:nvSpPr>
        <p:spPr>
          <a:xfrm>
            <a:off x="285749"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lvl="1" rtl="0">
              <a:spcBef>
                <a:spcPts val="0"/>
              </a:spcBef>
              <a:spcAft>
                <a:spcPts val="0"/>
              </a:spcAft>
              <a:buSzPts val="1400"/>
              <a:buFont typeface="Arial"/>
              <a:buNone/>
              <a:defRPr sz="1350"/>
            </a:lvl2pPr>
            <a:lvl3pPr lvl="2" rtl="0">
              <a:spcBef>
                <a:spcPts val="0"/>
              </a:spcBef>
              <a:spcAft>
                <a:spcPts val="0"/>
              </a:spcAft>
              <a:buSzPts val="1400"/>
              <a:buFont typeface="Arial"/>
              <a:buNone/>
              <a:defRPr sz="1350"/>
            </a:lvl3pPr>
            <a:lvl4pPr lvl="3" rtl="0">
              <a:spcBef>
                <a:spcPts val="0"/>
              </a:spcBef>
              <a:spcAft>
                <a:spcPts val="0"/>
              </a:spcAft>
              <a:buSzPts val="1400"/>
              <a:buFont typeface="Arial"/>
              <a:buNone/>
              <a:defRPr sz="1350"/>
            </a:lvl4pPr>
            <a:lvl5pPr lvl="4" rtl="0">
              <a:spcBef>
                <a:spcPts val="0"/>
              </a:spcBef>
              <a:spcAft>
                <a:spcPts val="0"/>
              </a:spcAft>
              <a:buSzPts val="1400"/>
              <a:buFont typeface="Arial"/>
              <a:buNone/>
              <a:defRPr sz="1350"/>
            </a:lvl5pPr>
            <a:lvl6pPr lvl="5" rtl="0">
              <a:spcBef>
                <a:spcPts val="0"/>
              </a:spcBef>
              <a:spcAft>
                <a:spcPts val="0"/>
              </a:spcAft>
              <a:buSzPts val="1400"/>
              <a:buFont typeface="Arial"/>
              <a:buNone/>
              <a:defRPr sz="1350"/>
            </a:lvl6pPr>
            <a:lvl7pPr lvl="6" rtl="0">
              <a:spcBef>
                <a:spcPts val="0"/>
              </a:spcBef>
              <a:spcAft>
                <a:spcPts val="0"/>
              </a:spcAft>
              <a:buSzPts val="1400"/>
              <a:buFont typeface="Arial"/>
              <a:buNone/>
              <a:defRPr sz="1350"/>
            </a:lvl7pPr>
            <a:lvl8pPr lvl="7" rtl="0">
              <a:spcBef>
                <a:spcPts val="0"/>
              </a:spcBef>
              <a:spcAft>
                <a:spcPts val="0"/>
              </a:spcAft>
              <a:buSzPts val="1400"/>
              <a:buFont typeface="Arial"/>
              <a:buNone/>
              <a:defRPr sz="1350"/>
            </a:lvl8pPr>
            <a:lvl9pPr lvl="8" rtl="0">
              <a:spcBef>
                <a:spcPts val="0"/>
              </a:spcBef>
              <a:spcAft>
                <a:spcPts val="0"/>
              </a:spcAft>
              <a:buSzPts val="1400"/>
              <a:buFont typeface="Arial"/>
              <a:buNone/>
              <a:defRPr sz="1350"/>
            </a:lvl9pPr>
          </a:lstStyle>
          <a:p>
            <a:endParaRPr/>
          </a:p>
        </p:txBody>
      </p:sp>
      <p:sp>
        <p:nvSpPr>
          <p:cNvPr id="250" name="Google Shape;250;p33"/>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33"/>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lvl="0"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1pPr>
            <a:lvl2pPr marL="0" lvl="1"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2pPr>
            <a:lvl3pPr marL="0" lvl="2"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3pPr>
            <a:lvl4pPr marL="0" lvl="3"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4pPr>
            <a:lvl5pPr marL="0" lvl="4"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5pPr>
            <a:lvl6pPr marL="0" lvl="5"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6pPr>
            <a:lvl7pPr marL="0" lvl="6"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7pPr>
            <a:lvl8pPr marL="0" lvl="7"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8pPr>
            <a:lvl9pPr marL="0" lvl="8" indent="0" algn="r" rtl="0">
              <a:lnSpc>
                <a:spcPct val="100000"/>
              </a:lnSpc>
              <a:spcBef>
                <a:spcPts val="0"/>
              </a:spcBef>
              <a:spcAft>
                <a:spcPts val="0"/>
              </a:spcAft>
              <a:buSzPts val="1600"/>
              <a:buNone/>
              <a:defRPr sz="12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pic>
        <p:nvPicPr>
          <p:cNvPr id="252" name="Google Shape;252;p3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53" name="Google Shape;253;p33"/>
          <p:cNvSpPr txBox="1">
            <a:spLocks noGrp="1"/>
          </p:cNvSpPr>
          <p:nvPr>
            <p:ph type="body" idx="3"/>
          </p:nvPr>
        </p:nvSpPr>
        <p:spPr>
          <a:xfrm>
            <a:off x="1593056" y="6532861"/>
            <a:ext cx="5129325" cy="92333"/>
          </a:xfrm>
          <a:prstGeom prst="rect">
            <a:avLst/>
          </a:prstGeom>
          <a:noFill/>
          <a:ln>
            <a:noFill/>
          </a:ln>
        </p:spPr>
        <p:txBody>
          <a:bodyPr spcFirstLastPara="1" wrap="square" lIns="0" tIns="0" rIns="0" bIns="0" anchor="b" anchorCtr="0">
            <a:spAutoFit/>
          </a:bodyPr>
          <a:lstStyle>
            <a:lvl1pPr marL="342900" lvl="0" indent="-171450" algn="l" rtl="0">
              <a:lnSpc>
                <a:spcPct val="100000"/>
              </a:lnSpc>
              <a:spcBef>
                <a:spcPts val="0"/>
              </a:spcBef>
              <a:spcAft>
                <a:spcPts val="0"/>
              </a:spcAft>
              <a:buSzPts val="800"/>
              <a:buNone/>
              <a:defRPr sz="600">
                <a:solidFill>
                  <a:srgbClr val="59616E"/>
                </a:solidFill>
              </a:defRPr>
            </a:lvl1pPr>
            <a:lvl2pPr marL="685800" lvl="1" indent="-257175" algn="l" rtl="0">
              <a:lnSpc>
                <a:spcPct val="100000"/>
              </a:lnSpc>
              <a:spcBef>
                <a:spcPts val="0"/>
              </a:spcBef>
              <a:spcAft>
                <a:spcPts val="0"/>
              </a:spcAft>
              <a:buSzPts val="1800"/>
              <a:buChar char="−"/>
              <a:defRPr/>
            </a:lvl2pPr>
            <a:lvl3pPr marL="1028700" lvl="2" indent="-257175" algn="l" rtl="0">
              <a:lnSpc>
                <a:spcPct val="100000"/>
              </a:lnSpc>
              <a:spcBef>
                <a:spcPts val="0"/>
              </a:spcBef>
              <a:spcAft>
                <a:spcPts val="0"/>
              </a:spcAft>
              <a:buSzPts val="1800"/>
              <a:buChar char="o"/>
              <a:defRPr/>
            </a:lvl3pPr>
            <a:lvl4pPr marL="1371600" lvl="3" indent="-171450" algn="l" rtl="0">
              <a:lnSpc>
                <a:spcPct val="100000"/>
              </a:lnSpc>
              <a:spcBef>
                <a:spcPts val="1800"/>
              </a:spcBef>
              <a:spcAft>
                <a:spcPts val="0"/>
              </a:spcAft>
              <a:buSzPts val="1800"/>
              <a:buNone/>
              <a:defRPr/>
            </a:lvl4pPr>
            <a:lvl5pPr marL="1714500" lvl="4" indent="-171450" algn="l" rtl="0">
              <a:lnSpc>
                <a:spcPct val="100000"/>
              </a:lnSpc>
              <a:spcBef>
                <a:spcPts val="1350"/>
              </a:spcBef>
              <a:spcAft>
                <a:spcPts val="0"/>
              </a:spcAft>
              <a:buSzPts val="1800"/>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944365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losing - Solid 1">
  <p:cSld name="Closing - Solid 1">
    <p:bg>
      <p:bgPr>
        <a:solidFill>
          <a:schemeClr val="dk2"/>
        </a:solidFill>
        <a:effectLst/>
      </p:bgPr>
    </p:bg>
    <p:spTree>
      <p:nvGrpSpPr>
        <p:cNvPr id="1" name="Shape 254"/>
        <p:cNvGrpSpPr/>
        <p:nvPr/>
      </p:nvGrpSpPr>
      <p:grpSpPr>
        <a:xfrm>
          <a:off x="0" y="0"/>
          <a:ext cx="0" cy="0"/>
          <a:chOff x="0" y="0"/>
          <a:chExt cx="0" cy="0"/>
        </a:xfrm>
      </p:grpSpPr>
      <p:sp>
        <p:nvSpPr>
          <p:cNvPr id="255" name="Google Shape;255;p34"/>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256" name="Google Shape;256;p34"/>
          <p:cNvSpPr txBox="1">
            <a:spLocks noGrp="1"/>
          </p:cNvSpPr>
          <p:nvPr>
            <p:ph type="subTitle" idx="1"/>
          </p:nvPr>
        </p:nvSpPr>
        <p:spPr>
          <a:xfrm>
            <a:off x="617221" y="2708703"/>
            <a:ext cx="5486400" cy="623376"/>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4500"/>
              <a:buNone/>
              <a:defRPr sz="4501">
                <a:solidFill>
                  <a:schemeClr val="lt2"/>
                </a:solidFill>
                <a:latin typeface="Arial"/>
                <a:ea typeface="Arial"/>
                <a:cs typeface="Arial"/>
                <a:sym typeface="Arial"/>
              </a:defRPr>
            </a:lvl1pPr>
            <a:lvl2pPr lvl="1" algn="ctr" rtl="0">
              <a:lnSpc>
                <a:spcPct val="100000"/>
              </a:lnSpc>
              <a:spcBef>
                <a:spcPts val="0"/>
              </a:spcBef>
              <a:spcAft>
                <a:spcPts val="0"/>
              </a:spcAft>
              <a:buSzPts val="1500"/>
              <a:buNone/>
              <a:defRPr sz="1501"/>
            </a:lvl2pPr>
            <a:lvl3pPr lvl="2" algn="ctr" rtl="0">
              <a:lnSpc>
                <a:spcPct val="100000"/>
              </a:lnSpc>
              <a:spcBef>
                <a:spcPts val="1800"/>
              </a:spcBef>
              <a:spcAft>
                <a:spcPts val="0"/>
              </a:spcAft>
              <a:buSzPts val="1350"/>
              <a:buNone/>
              <a:defRPr sz="1351"/>
            </a:lvl3pPr>
            <a:lvl4pPr lvl="3" algn="ctr" rtl="0">
              <a:lnSpc>
                <a:spcPct val="100000"/>
              </a:lnSpc>
              <a:spcBef>
                <a:spcPts val="1351"/>
              </a:spcBef>
              <a:spcAft>
                <a:spcPts val="0"/>
              </a:spcAft>
              <a:buSzPts val="1200"/>
              <a:buNone/>
              <a:defRPr sz="1200"/>
            </a:lvl4pPr>
            <a:lvl5pPr lvl="4" algn="ctr" rtl="0">
              <a:lnSpc>
                <a:spcPct val="100000"/>
              </a:lnSpc>
              <a:spcBef>
                <a:spcPts val="900"/>
              </a:spcBef>
              <a:spcAft>
                <a:spcPts val="0"/>
              </a:spcAft>
              <a:buSzPts val="1200"/>
              <a:buNone/>
              <a:defRPr sz="1200"/>
            </a:lvl5pPr>
            <a:lvl6pPr lvl="5" algn="ctr" rtl="0">
              <a:lnSpc>
                <a:spcPct val="100000"/>
              </a:lnSpc>
              <a:spcBef>
                <a:spcPts val="900"/>
              </a:spcBef>
              <a:spcAft>
                <a:spcPts val="0"/>
              </a:spcAft>
              <a:buSzPts val="1200"/>
              <a:buNone/>
              <a:defRPr sz="1200"/>
            </a:lvl6pPr>
            <a:lvl7pPr lvl="6" algn="ctr" rtl="0">
              <a:lnSpc>
                <a:spcPct val="100000"/>
              </a:lnSpc>
              <a:spcBef>
                <a:spcPts val="450"/>
              </a:spcBef>
              <a:spcAft>
                <a:spcPts val="0"/>
              </a:spcAft>
              <a:buSzPts val="1200"/>
              <a:buNone/>
              <a:defRPr sz="1200"/>
            </a:lvl7pPr>
            <a:lvl8pPr lvl="7" algn="ctr" rtl="0">
              <a:lnSpc>
                <a:spcPct val="100000"/>
              </a:lnSpc>
              <a:spcBef>
                <a:spcPts val="900"/>
              </a:spcBef>
              <a:spcAft>
                <a:spcPts val="0"/>
              </a:spcAft>
              <a:buSzPts val="1200"/>
              <a:buNone/>
              <a:defRPr sz="1200"/>
            </a:lvl8pPr>
            <a:lvl9pPr lvl="8" algn="ctr" rtl="0">
              <a:lnSpc>
                <a:spcPct val="100000"/>
              </a:lnSpc>
              <a:spcBef>
                <a:spcPts val="900"/>
              </a:spcBef>
              <a:spcAft>
                <a:spcPts val="0"/>
              </a:spcAft>
              <a:buSzPts val="1200"/>
              <a:buNone/>
              <a:defRPr sz="1200"/>
            </a:lvl9pPr>
          </a:lstStyle>
          <a:p>
            <a:endParaRPr/>
          </a:p>
        </p:txBody>
      </p:sp>
      <p:sp>
        <p:nvSpPr>
          <p:cNvPr id="257" name="Google Shape;257;p34"/>
          <p:cNvSpPr txBox="1">
            <a:spLocks noGrp="1"/>
          </p:cNvSpPr>
          <p:nvPr>
            <p:ph type="body" idx="2"/>
          </p:nvPr>
        </p:nvSpPr>
        <p:spPr>
          <a:xfrm>
            <a:off x="617220" y="2245407"/>
            <a:ext cx="5486400" cy="184666"/>
          </a:xfrm>
          <a:prstGeom prst="rect">
            <a:avLst/>
          </a:prstGeom>
          <a:noFill/>
          <a:ln>
            <a:noFill/>
          </a:ln>
        </p:spPr>
        <p:txBody>
          <a:bodyPr spcFirstLastPara="1" wrap="square" lIns="0" tIns="0" rIns="0" bIns="0" anchor="t" anchorCtr="0">
            <a:spAutoFit/>
          </a:bodyPr>
          <a:lstStyle>
            <a:lvl1pPr marL="342900" lvl="0" indent="-171450" algn="l" rtl="0">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rtl="0">
              <a:lnSpc>
                <a:spcPct val="100000"/>
              </a:lnSpc>
              <a:spcBef>
                <a:spcPts val="450"/>
              </a:spcBef>
              <a:spcAft>
                <a:spcPts val="0"/>
              </a:spcAft>
              <a:buSzPts val="1200"/>
              <a:buNone/>
              <a:defRPr/>
            </a:lvl2pPr>
            <a:lvl3pPr marL="1028700" lvl="2" indent="-171450" algn="l" rtl="0">
              <a:lnSpc>
                <a:spcPct val="100000"/>
              </a:lnSpc>
              <a:spcBef>
                <a:spcPts val="0"/>
              </a:spcBef>
              <a:spcAft>
                <a:spcPts val="0"/>
              </a:spcAft>
              <a:buSzPts val="1000"/>
              <a:buFont typeface="Arial"/>
              <a:buNone/>
              <a:defRPr/>
            </a:lvl3pPr>
            <a:lvl4pPr marL="1371600" lvl="3" indent="-171450" algn="l" rtl="0">
              <a:lnSpc>
                <a:spcPct val="100000"/>
              </a:lnSpc>
              <a:spcBef>
                <a:spcPts val="1800"/>
              </a:spcBef>
              <a:spcAft>
                <a:spcPts val="0"/>
              </a:spcAft>
              <a:buSzPts val="2000"/>
              <a:buFont typeface="Arial"/>
              <a:buNone/>
              <a:defRPr/>
            </a:lvl4pPr>
            <a:lvl5pPr marL="1714500" lvl="4" indent="-171450" algn="l" rtl="0">
              <a:lnSpc>
                <a:spcPct val="100000"/>
              </a:lnSpc>
              <a:spcBef>
                <a:spcPts val="1350"/>
              </a:spcBef>
              <a:spcAft>
                <a:spcPts val="0"/>
              </a:spcAft>
              <a:buSzPts val="1400"/>
              <a:buFont typeface="Arial"/>
              <a:buNone/>
              <a:defRPr/>
            </a:lvl5pPr>
            <a:lvl6pPr marL="2057400" lvl="5" indent="-171450" algn="l" rtl="0">
              <a:lnSpc>
                <a:spcPct val="100000"/>
              </a:lnSpc>
              <a:spcBef>
                <a:spcPts val="900"/>
              </a:spcBef>
              <a:spcAft>
                <a:spcPts val="0"/>
              </a:spcAft>
              <a:buSzPts val="1800"/>
              <a:buNone/>
              <a:defRPr/>
            </a:lvl6pPr>
            <a:lvl7pPr marL="2400300" lvl="6" indent="-257175" algn="l" rtl="0">
              <a:lnSpc>
                <a:spcPct val="100000"/>
              </a:lnSpc>
              <a:spcBef>
                <a:spcPts val="900"/>
              </a:spcBef>
              <a:spcAft>
                <a:spcPts val="0"/>
              </a:spcAft>
              <a:buSzPts val="1800"/>
              <a:buAutoNum type="arabicPeriod"/>
              <a:defRPr/>
            </a:lvl7pPr>
            <a:lvl8pPr marL="2743200" lvl="7" indent="-257175" algn="l" rtl="0">
              <a:lnSpc>
                <a:spcPct val="100000"/>
              </a:lnSpc>
              <a:spcBef>
                <a:spcPts val="450"/>
              </a:spcBef>
              <a:spcAft>
                <a:spcPts val="0"/>
              </a:spcAft>
              <a:buSzPts val="1800"/>
              <a:buChar char="•"/>
              <a:defRPr/>
            </a:lvl8pPr>
            <a:lvl9pPr marL="3086100" lvl="8" indent="-171450" algn="l" rtl="0">
              <a:lnSpc>
                <a:spcPct val="100000"/>
              </a:lnSpc>
              <a:spcBef>
                <a:spcPts val="900"/>
              </a:spcBef>
              <a:spcAft>
                <a:spcPts val="0"/>
              </a:spcAft>
              <a:buSzPts val="1800"/>
              <a:buNone/>
              <a:defRPr/>
            </a:lvl9pPr>
          </a:lstStyle>
          <a:p>
            <a:endParaRPr/>
          </a:p>
        </p:txBody>
      </p:sp>
      <p:sp>
        <p:nvSpPr>
          <p:cNvPr id="258" name="Google Shape;258;p34"/>
          <p:cNvSpPr txBox="1">
            <a:spLocks noGrp="1"/>
          </p:cNvSpPr>
          <p:nvPr>
            <p:ph type="ftr" idx="11"/>
          </p:nvPr>
        </p:nvSpPr>
        <p:spPr>
          <a:xfrm>
            <a:off x="6847659" y="6525626"/>
            <a:ext cx="1645875" cy="103875"/>
          </a:xfrm>
          <a:prstGeom prst="rect">
            <a:avLst/>
          </a:prstGeom>
          <a:noFill/>
          <a:ln>
            <a:noFill/>
          </a:ln>
        </p:spPr>
        <p:txBody>
          <a:bodyPr spcFirstLastPara="1" wrap="square" lIns="0" tIns="0" rIns="0" bIns="0" anchor="b" anchorCtr="0">
            <a:spAutoFit/>
          </a:bodyPr>
          <a:lstStyle>
            <a:lvl1pPr lvl="0" algn="r" rtl="0">
              <a:lnSpc>
                <a:spcPct val="100000"/>
              </a:lnSpc>
              <a:spcBef>
                <a:spcPts val="0"/>
              </a:spcBef>
              <a:spcAft>
                <a:spcPts val="0"/>
              </a:spcAft>
              <a:buSzPts val="1400"/>
              <a:buNone/>
              <a:defRPr sz="675">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p34"/>
          <p:cNvSpPr txBox="1">
            <a:spLocks noGrp="1"/>
          </p:cNvSpPr>
          <p:nvPr>
            <p:ph type="sldNum" idx="12"/>
          </p:nvPr>
        </p:nvSpPr>
        <p:spPr>
          <a:xfrm>
            <a:off x="8493579" y="6027309"/>
            <a:ext cx="364725" cy="6351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260" name="Google Shape;260;p34"/>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0108632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8" name="Google Shape;37;p32">
            <a:extLst>
              <a:ext uri="{FF2B5EF4-FFF2-40B4-BE49-F238E27FC236}">
                <a16:creationId xmlns:a16="http://schemas.microsoft.com/office/drawing/2014/main" id="{B377CE78-4FF2-6FB4-A7CD-BE0AD68456DE}"/>
              </a:ext>
            </a:extLst>
          </p:cNvPr>
          <p:cNvPicPr preferRelativeResize="0">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285749" y="6470946"/>
            <a:ext cx="891540" cy="185609"/>
          </a:xfrm>
          <a:prstGeom prst="rect">
            <a:avLst/>
          </a:prstGeom>
          <a:noFill/>
          <a:ln>
            <a:noFill/>
          </a:ln>
        </p:spPr>
      </p:pic>
      <p:sp>
        <p:nvSpPr>
          <p:cNvPr id="9" name="Text Placeholder 2">
            <a:extLst>
              <a:ext uri="{FF2B5EF4-FFF2-40B4-BE49-F238E27FC236}">
                <a16:creationId xmlns:a16="http://schemas.microsoft.com/office/drawing/2014/main" id="{875A0E26-2FF6-46C4-8CD2-89C0329A49E4}"/>
              </a:ext>
            </a:extLst>
          </p:cNvPr>
          <p:cNvSpPr>
            <a:spLocks noGrp="1"/>
          </p:cNvSpPr>
          <p:nvPr>
            <p:ph type="body" sz="quarter" idx="14" hasCustomPrompt="1"/>
          </p:nvPr>
        </p:nvSpPr>
        <p:spPr>
          <a:xfrm>
            <a:off x="1593056" y="6532973"/>
            <a:ext cx="5129213"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spTree>
    <p:extLst>
      <p:ext uri="{BB962C8B-B14F-4D97-AF65-F5344CB8AC3E}">
        <p14:creationId xmlns:p14="http://schemas.microsoft.com/office/powerpoint/2010/main" val="4618745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2703B7-B76A-3401-AF65-D097DA930DB2}"/>
              </a:ext>
            </a:extLst>
          </p:cNvPr>
          <p:cNvSpPr>
            <a:spLocks noGrp="1"/>
          </p:cNvSpPr>
          <p:nvPr>
            <p:ph idx="16" hasCustomPrompt="1"/>
          </p:nvPr>
        </p:nvSpPr>
        <p:spPr>
          <a:xfrm>
            <a:off x="5072743" y="379828"/>
            <a:ext cx="3785507" cy="5472332"/>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9DE98E6A-A824-A881-BF91-6801755364F9}"/>
              </a:ext>
            </a:extLst>
          </p:cNvPr>
          <p:cNvSpPr>
            <a:spLocks noGrp="1"/>
          </p:cNvSpPr>
          <p:nvPr>
            <p:ph type="body" sz="quarter" idx="13" hasCustomPrompt="1"/>
          </p:nvPr>
        </p:nvSpPr>
        <p:spPr>
          <a:xfrm>
            <a:off x="285750" y="379828"/>
            <a:ext cx="428625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E8ED6DB1-BBC3-A9B6-F9ED-DAA7B4CC58AB}"/>
              </a:ext>
            </a:extLst>
          </p:cNvPr>
          <p:cNvSpPr txBox="1">
            <a:spLocks noGrp="1"/>
          </p:cNvSpPr>
          <p:nvPr>
            <p:ph type="ctrTitle" hasCustomPrompt="1"/>
          </p:nvPr>
        </p:nvSpPr>
        <p:spPr>
          <a:xfrm>
            <a:off x="285750" y="718324"/>
            <a:ext cx="428625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7" name="Footer Placeholder 4">
            <a:extLst>
              <a:ext uri="{FF2B5EF4-FFF2-40B4-BE49-F238E27FC236}">
                <a16:creationId xmlns:a16="http://schemas.microsoft.com/office/drawing/2014/main" id="{F88E578A-BB91-C040-532F-A0D293B0424C}"/>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0FDF78C1-C588-D9FD-B471-6B068E01BA4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2DA499C8-A504-461E-869C-A99E6D6C250E}" type="slidenum">
              <a:rPr lang="en-US" smtClean="0"/>
              <a:pPr/>
              <a:t>‹#›</a:t>
            </a:fld>
            <a:endParaRPr lang="en-US"/>
          </a:p>
        </p:txBody>
      </p:sp>
      <p:pic>
        <p:nvPicPr>
          <p:cNvPr id="6" name="Google Shape;37;p32">
            <a:extLst>
              <a:ext uri="{FF2B5EF4-FFF2-40B4-BE49-F238E27FC236}">
                <a16:creationId xmlns:a16="http://schemas.microsoft.com/office/drawing/2014/main" id="{61C69351-1E9A-A92B-0CEC-55623B6AC679}"/>
              </a:ext>
            </a:extLst>
          </p:cNvPr>
          <p:cNvPicPr preferRelativeResize="0">
            <a:picLocks noChangeAspect="1"/>
          </p:cNvPicPr>
          <p:nvPr/>
        </p:nvPicPr>
        <p:blipFill rotWithShape="1">
          <a:blip r:embed="rId2" cstate="hqprint">
            <a:alphaModFix/>
            <a:extLst>
              <a:ext uri="{28A0092B-C50C-407E-A947-70E740481C1C}">
                <a14:useLocalDpi xmlns:a14="http://schemas.microsoft.com/office/drawing/2010/main"/>
              </a:ext>
            </a:extLst>
          </a:blip>
          <a:srcRect/>
          <a:stretch/>
        </p:blipFill>
        <p:spPr>
          <a:xfrm>
            <a:off x="285749" y="6470946"/>
            <a:ext cx="891540" cy="185609"/>
          </a:xfrm>
          <a:prstGeom prst="rect">
            <a:avLst/>
          </a:prstGeom>
          <a:noFill/>
          <a:ln>
            <a:noFill/>
          </a:ln>
        </p:spPr>
      </p:pic>
      <p:sp>
        <p:nvSpPr>
          <p:cNvPr id="10" name="Text Placeholder 2">
            <a:extLst>
              <a:ext uri="{FF2B5EF4-FFF2-40B4-BE49-F238E27FC236}">
                <a16:creationId xmlns:a16="http://schemas.microsoft.com/office/drawing/2014/main" id="{FC4A78DA-682D-9FC7-3E7A-F63EB59D6226}"/>
              </a:ext>
            </a:extLst>
          </p:cNvPr>
          <p:cNvSpPr>
            <a:spLocks noGrp="1"/>
          </p:cNvSpPr>
          <p:nvPr>
            <p:ph type="body" sz="quarter" idx="14" hasCustomPrompt="1"/>
          </p:nvPr>
        </p:nvSpPr>
        <p:spPr>
          <a:xfrm>
            <a:off x="1593056" y="6532973"/>
            <a:ext cx="5129213"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spTree>
    <p:extLst>
      <p:ext uri="{BB962C8B-B14F-4D97-AF65-F5344CB8AC3E}">
        <p14:creationId xmlns:p14="http://schemas.microsoft.com/office/powerpoint/2010/main" val="849769015"/>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dirty="0"/>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Header</a:t>
            </a:r>
            <a:endParaRPr dirty="0"/>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dirty="0"/>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dirty="0"/>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2088203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dirty="0"/>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Header</a:t>
            </a:r>
            <a:endParaRPr dirty="0"/>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pPr defTabSz="685800"/>
            <a:r>
              <a:rPr lang="en-US">
                <a:solidFill>
                  <a:srgbClr val="000000"/>
                </a:solidFill>
              </a:rPr>
              <a:t>Confidential  |  © 2024 All rights reserved.</a:t>
            </a:r>
            <a:endParaRPr lang="en-US" dirty="0">
              <a:solidFill>
                <a:srgbClr val="000000"/>
              </a:solidFill>
            </a:endParaRP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defTabSz="685800">
              <a:buClr>
                <a:srgbClr val="000000"/>
              </a:buClr>
            </a:pPr>
            <a:fld id="{00000000-1234-1234-1234-123412341234}" type="slidenum">
              <a:rPr lang="en-US" smtClean="0">
                <a:solidFill>
                  <a:srgbClr val="000000"/>
                </a:solidFill>
              </a:rPr>
              <a:pPr defTabSz="685800">
                <a:buClr>
                  <a:srgbClr val="000000"/>
                </a:buClr>
              </a:pPr>
              <a:t>‹#›</a:t>
            </a:fld>
            <a:endParaRPr lang="en-US" dirty="0">
              <a:solidFill>
                <a:srgbClr val="000000"/>
              </a:solidFill>
            </a:endParaRPr>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15613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userDrawn="1"/>
        </p:nvSpPr>
        <p:spPr>
          <a:xfrm>
            <a:off x="419100" y="381000"/>
            <a:ext cx="83058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533399"/>
            <a:ext cx="7620000" cy="1242060"/>
          </a:xfrm>
        </p:spPr>
        <p:txBody>
          <a:bodyPr anchor="b"/>
          <a:lstStyle>
            <a:lvl1pPr algn="l">
              <a:defRPr sz="4000" b="0" cap="none" baseline="0">
                <a:solidFill>
                  <a:schemeClr val="bg2"/>
                </a:solidFill>
              </a:defRPr>
            </a:lvl1pPr>
          </a:lstStyle>
          <a:p>
            <a:r>
              <a:rPr lang="en-US" dirty="0"/>
              <a:t>Click to edit Master title style</a:t>
            </a:r>
          </a:p>
        </p:txBody>
      </p:sp>
      <p:sp>
        <p:nvSpPr>
          <p:cNvPr id="3" name="Text Placeholder 2"/>
          <p:cNvSpPr>
            <a:spLocks noGrp="1"/>
          </p:cNvSpPr>
          <p:nvPr>
            <p:ph type="body" idx="1"/>
          </p:nvPr>
        </p:nvSpPr>
        <p:spPr>
          <a:xfrm>
            <a:off x="722313" y="1981200"/>
            <a:ext cx="7659687" cy="990600"/>
          </a:xfrm>
        </p:spPr>
        <p:txBody>
          <a:bodyPr anchor="t"/>
          <a:lstStyle>
            <a:lvl1pPr marL="0" indent="0" algn="l">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pPr/>
              <a:t>‹#›</a:t>
            </a:fld>
            <a:endParaRPr lang="en-US"/>
          </a:p>
        </p:txBody>
      </p:sp>
    </p:spTree>
    <p:extLst>
      <p:ext uri="{BB962C8B-B14F-4D97-AF65-F5344CB8AC3E}">
        <p14:creationId xmlns:p14="http://schemas.microsoft.com/office/powerpoint/2010/main" val="1528798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p>
        </p:txBody>
      </p:sp>
      <p:sp>
        <p:nvSpPr>
          <p:cNvPr id="6" name="Slide Number Placeholder 5"/>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308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srgbClr val="212C65"/>
                </a:solidFill>
              </a:rPr>
              <a:t>Business Health Care Group </a:t>
            </a:r>
          </a:p>
        </p:txBody>
      </p:sp>
      <p:sp>
        <p:nvSpPr>
          <p:cNvPr id="7" name="Slide Number Placeholder 6"/>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17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srgbClr val="212C65"/>
                </a:solidFill>
              </a:rPr>
              <a:t>Business Health Care Group </a:t>
            </a:r>
          </a:p>
        </p:txBody>
      </p:sp>
      <p:sp>
        <p:nvSpPr>
          <p:cNvPr id="9" name="Slide Number Placeholder 8"/>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464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srgbClr val="212C65"/>
                </a:solidFill>
              </a:rPr>
              <a:t>Business Health Care Group </a:t>
            </a:r>
          </a:p>
        </p:txBody>
      </p:sp>
      <p:sp>
        <p:nvSpPr>
          <p:cNvPr id="5" name="Slide Number Placeholder 4"/>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4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12C65"/>
                </a:solidFill>
              </a:rPr>
              <a:t>Business Health Care Group </a:t>
            </a:r>
          </a:p>
        </p:txBody>
      </p:sp>
      <p:sp>
        <p:nvSpPr>
          <p:cNvPr id="4" name="Slide Number Placeholder 3"/>
          <p:cNvSpPr>
            <a:spLocks noGrp="1"/>
          </p:cNvSpPr>
          <p:nvPr>
            <p:ph type="sldNum" sz="quarter" idx="12"/>
          </p:nvPr>
        </p:nvSpPr>
        <p:spPr/>
        <p:txBody>
          <a:body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809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 - White">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3AE4F67B-C815-41A6-9875-143A06C1D235}"/>
              </a:ext>
            </a:extLst>
          </p:cNvPr>
          <p:cNvSpPr>
            <a:spLocks noGrp="1"/>
          </p:cNvSpPr>
          <p:nvPr>
            <p:ph type="subTitle" idx="13" hasCustomPrompt="1"/>
          </p:nvPr>
        </p:nvSpPr>
        <p:spPr>
          <a:xfrm>
            <a:off x="457198" y="2055285"/>
            <a:ext cx="2514598" cy="338554"/>
          </a:xfrm>
        </p:spPr>
        <p:txBody>
          <a:bodyPr wrap="square">
            <a:spAutoFit/>
          </a:bodyPr>
          <a:lstStyle>
            <a:lvl1pPr marL="0" indent="0" algn="l">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text</a:t>
            </a:r>
          </a:p>
        </p:txBody>
      </p:sp>
      <p:sp>
        <p:nvSpPr>
          <p:cNvPr id="17" name="Content Placeholder 2">
            <a:extLst>
              <a:ext uri="{FF2B5EF4-FFF2-40B4-BE49-F238E27FC236}">
                <a16:creationId xmlns:a16="http://schemas.microsoft.com/office/drawing/2014/main" id="{1C0D6B64-D98B-460D-9F69-85E6CB814B38}"/>
              </a:ext>
            </a:extLst>
          </p:cNvPr>
          <p:cNvSpPr>
            <a:spLocks noGrp="1"/>
          </p:cNvSpPr>
          <p:nvPr>
            <p:ph idx="1" hasCustomPrompt="1"/>
          </p:nvPr>
        </p:nvSpPr>
        <p:spPr>
          <a:xfrm>
            <a:off x="3657600" y="673101"/>
            <a:ext cx="5029200" cy="5499100"/>
          </a:xfrm>
        </p:spPr>
        <p:txBody>
          <a:bodyPr>
            <a:noAutofit/>
          </a:bodyPr>
          <a:lstStyle>
            <a:lvl1pPr>
              <a:defRPr sz="1800">
                <a:solidFill>
                  <a:schemeClr val="accent1"/>
                </a:solidFill>
              </a:defRPr>
            </a:lvl1pPr>
            <a:lvl2pPr>
              <a:defRPr sz="1600">
                <a:solidFill>
                  <a:schemeClr val="accent1"/>
                </a:solidFill>
              </a:defRPr>
            </a:lvl2pPr>
            <a:lvl3pPr>
              <a:defRPr sz="1600">
                <a:solidFill>
                  <a:schemeClr val="accent1"/>
                </a:solidFill>
              </a:defRPr>
            </a:lvl3pPr>
            <a:lvl4pPr>
              <a:defRPr sz="1600">
                <a:solidFill>
                  <a:schemeClr val="accent1"/>
                </a:solidFill>
              </a:defRPr>
            </a:lvl4pPr>
            <a:lvl5pPr>
              <a:defRPr sz="1600">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a:extLst>
              <a:ext uri="{FF2B5EF4-FFF2-40B4-BE49-F238E27FC236}">
                <a16:creationId xmlns:a16="http://schemas.microsoft.com/office/drawing/2014/main" id="{67CB4F42-38FE-447D-8C7A-F7C3B23C5848}"/>
              </a:ext>
            </a:extLst>
          </p:cNvPr>
          <p:cNvSpPr>
            <a:spLocks noGrp="1"/>
          </p:cNvSpPr>
          <p:nvPr>
            <p:ph type="ctrTitle" hasCustomPrompt="1"/>
          </p:nvPr>
        </p:nvSpPr>
        <p:spPr>
          <a:xfrm>
            <a:off x="457198" y="759897"/>
            <a:ext cx="2514600" cy="890115"/>
          </a:xfrm>
          <a:prstGeom prst="rect">
            <a:avLst/>
          </a:prstGeom>
        </p:spPr>
        <p:txBody>
          <a:bodyPr>
            <a:spAutoFit/>
          </a:bodyPr>
          <a:lstStyle>
            <a:lvl1pPr algn="l">
              <a:lnSpc>
                <a:spcPct val="80000"/>
              </a:lnSpc>
              <a:defRPr sz="3200">
                <a:solidFill>
                  <a:schemeClr val="accent1"/>
                </a:solidFill>
              </a:defRPr>
            </a:lvl1pPr>
          </a:lstStyle>
          <a:p>
            <a:r>
              <a:rPr lang="en-US" dirty="0"/>
              <a:t>Click to add text</a:t>
            </a:r>
          </a:p>
        </p:txBody>
      </p:sp>
      <p:sp>
        <p:nvSpPr>
          <p:cNvPr id="4" name="Footer Placeholder 3">
            <a:extLst>
              <a:ext uri="{FF2B5EF4-FFF2-40B4-BE49-F238E27FC236}">
                <a16:creationId xmlns:a16="http://schemas.microsoft.com/office/drawing/2014/main" id="{85AC17F5-C90B-46B5-816C-A87AA80FDDE4}"/>
              </a:ext>
            </a:extLst>
          </p:cNvPr>
          <p:cNvSpPr>
            <a:spLocks noGrp="1"/>
          </p:cNvSpPr>
          <p:nvPr>
            <p:ph type="ftr" sz="quarter" idx="14"/>
          </p:nvPr>
        </p:nvSpPr>
        <p:spPr/>
        <p:txBody>
          <a:bodyPr/>
          <a:lstStyle/>
          <a:p>
            <a:r>
              <a:rPr lang="en-US" dirty="0"/>
              <a:t>Privileged and Confidential</a:t>
            </a:r>
          </a:p>
        </p:txBody>
      </p:sp>
      <p:sp>
        <p:nvSpPr>
          <p:cNvPr id="5" name="Slide Number Placeholder 4">
            <a:extLst>
              <a:ext uri="{FF2B5EF4-FFF2-40B4-BE49-F238E27FC236}">
                <a16:creationId xmlns:a16="http://schemas.microsoft.com/office/drawing/2014/main" id="{9042D945-499A-4B0C-AB30-CC761C0683AC}"/>
              </a:ext>
            </a:extLst>
          </p:cNvPr>
          <p:cNvSpPr>
            <a:spLocks noGrp="1"/>
          </p:cNvSpPr>
          <p:nvPr>
            <p:ph type="sldNum" sz="quarter" idx="15"/>
          </p:nvPr>
        </p:nvSpPr>
        <p:spPr/>
        <p:txBody>
          <a:bodyPr/>
          <a:lstStyle/>
          <a:p>
            <a:fld id="{5C00A623-703A-4698-B634-067524D5DC06}" type="slidenum">
              <a:rPr lang="en-US" smtClean="0"/>
              <a:pPr/>
              <a:t>‹#›</a:t>
            </a:fld>
            <a:endParaRPr lang="en-US" dirty="0"/>
          </a:p>
        </p:txBody>
      </p:sp>
    </p:spTree>
    <p:extLst>
      <p:ext uri="{BB962C8B-B14F-4D97-AF65-F5344CB8AC3E}">
        <p14:creationId xmlns:p14="http://schemas.microsoft.com/office/powerpoint/2010/main" val="116125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bg>
      <p:bgRef idx="1002">
        <a:schemeClr val="bg1"/>
      </p:bgRef>
    </p:bg>
    <p:spTree>
      <p:nvGrpSpPr>
        <p:cNvPr id="1" name=""/>
        <p:cNvGrpSpPr/>
        <p:nvPr/>
      </p:nvGrpSpPr>
      <p:grpSpPr>
        <a:xfrm>
          <a:off x="0" y="0"/>
          <a:ext cx="0" cy="0"/>
          <a:chOff x="0" y="0"/>
          <a:chExt cx="0" cy="0"/>
        </a:xfrm>
      </p:grpSpPr>
      <p:pic>
        <p:nvPicPr>
          <p:cNvPr id="33" name="Picture 32"/>
          <p:cNvPicPr>
            <a:picLocks noChangeAspect="1"/>
          </p:cNvPicPr>
          <p:nvPr userDrawn="1"/>
        </p:nvPicPr>
        <p:blipFill rotWithShape="1">
          <a:blip r:embed="rId2"/>
          <a:srcRect l="60105"/>
          <a:stretch/>
        </p:blipFill>
        <p:spPr>
          <a:xfrm>
            <a:off x="5514975" y="0"/>
            <a:ext cx="3638291" cy="6858000"/>
          </a:xfrm>
          <a:prstGeom prst="rect">
            <a:avLst/>
          </a:prstGeom>
        </p:spPr>
      </p:pic>
      <p:sp>
        <p:nvSpPr>
          <p:cNvPr id="2" name="Title 1"/>
          <p:cNvSpPr>
            <a:spLocks noGrp="1"/>
          </p:cNvSpPr>
          <p:nvPr>
            <p:ph type="ctrTitle"/>
          </p:nvPr>
        </p:nvSpPr>
        <p:spPr>
          <a:xfrm>
            <a:off x="685800" y="914400"/>
            <a:ext cx="6858000" cy="2514600"/>
          </a:xfrm>
        </p:spPr>
        <p:txBody>
          <a:bodyPr anchor="b">
            <a:normAutofit/>
          </a:bodyPr>
          <a:lstStyle>
            <a:lvl1pPr algn="l">
              <a:defRPr sz="3375" cap="none" baseline="0">
                <a:solidFill>
                  <a:srgbClr val="000000"/>
                </a:solidFill>
                <a:latin typeface="+mj-lt"/>
              </a:defRPr>
            </a:lvl1pPr>
          </a:lstStyle>
          <a:p>
            <a:r>
              <a:rPr lang="en-US" dirty="0"/>
              <a:t>Click to edit Master title style</a:t>
            </a:r>
          </a:p>
        </p:txBody>
      </p:sp>
      <p:sp>
        <p:nvSpPr>
          <p:cNvPr id="5" name="Footer Placeholder 4"/>
          <p:cNvSpPr>
            <a:spLocks noGrp="1"/>
          </p:cNvSpPr>
          <p:nvPr>
            <p:ph type="ftr" sz="quarter" idx="11"/>
          </p:nvPr>
        </p:nvSpPr>
        <p:spPr>
          <a:xfrm>
            <a:off x="685800" y="5824220"/>
            <a:ext cx="5110363" cy="365761"/>
          </a:xfrm>
        </p:spPr>
        <p:txBody>
          <a:bodyPr/>
          <a:lstStyle/>
          <a:p>
            <a:endParaRPr lang="en-US" dirty="0"/>
          </a:p>
        </p:txBody>
      </p:sp>
      <p:sp>
        <p:nvSpPr>
          <p:cNvPr id="8" name="Text Placeholder 2"/>
          <p:cNvSpPr>
            <a:spLocks noGrp="1"/>
          </p:cNvSpPr>
          <p:nvPr>
            <p:ph type="body" idx="1"/>
          </p:nvPr>
        </p:nvSpPr>
        <p:spPr>
          <a:xfrm>
            <a:off x="685800" y="3657600"/>
            <a:ext cx="6858000" cy="1600200"/>
          </a:xfrm>
          <a:prstGeom prst="rect">
            <a:avLst/>
          </a:prstGeom>
        </p:spPr>
        <p:txBody>
          <a:bodyPr>
            <a:normAutofit/>
          </a:bodyPr>
          <a:lstStyle>
            <a:lvl1pPr marL="0" indent="0">
              <a:buNone/>
              <a:defRPr sz="1650" b="0" cap="all" spc="38" baseline="0">
                <a:solidFill>
                  <a:srgbClr val="888888"/>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937568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3657600" y="383771"/>
            <a:ext cx="4876800" cy="56388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267200" y="1219201"/>
            <a:ext cx="3962401" cy="1752600"/>
          </a:xfrm>
        </p:spPr>
        <p:txBody>
          <a:bodyPr anchor="b"/>
          <a:lstStyle>
            <a:lvl1pPr algn="l">
              <a:defRPr sz="3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4267200" y="3442886"/>
            <a:ext cx="4038601" cy="2427287"/>
          </a:xfrm>
        </p:spPr>
        <p:txBody>
          <a:bodyPr anchor="t"/>
          <a:lstStyle>
            <a:lvl1pPr marL="0" indent="0" algn="l">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BF840E6F-F2F9-4C3C-A9EA-19B7F89385F6}" type="slidenum">
              <a:rPr lang="en-US" altLang="en-US" smtClean="0"/>
              <a:pPr/>
              <a:t>‹#›</a:t>
            </a:fld>
            <a:endParaRPr lang="en-US" altLang="en-US"/>
          </a:p>
        </p:txBody>
      </p:sp>
    </p:spTree>
    <p:extLst>
      <p:ext uri="{BB962C8B-B14F-4D97-AF65-F5344CB8AC3E}">
        <p14:creationId xmlns:p14="http://schemas.microsoft.com/office/powerpoint/2010/main" val="342538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6515100" cy="2514600"/>
          </a:xfrm>
        </p:spPr>
        <p:txBody>
          <a:bodyPr anchor="b">
            <a:normAutofit/>
          </a:bodyPr>
          <a:lstStyle>
            <a:lvl1pPr>
              <a:defRPr sz="3375">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85800" y="3657600"/>
            <a:ext cx="6515100" cy="1600200"/>
          </a:xfrm>
          <a:prstGeom prst="rect">
            <a:avLst/>
          </a:prstGeom>
        </p:spPr>
        <p:txBody>
          <a:bodyPr>
            <a:normAutofit/>
          </a:bodyPr>
          <a:lstStyle>
            <a:lvl1pPr marL="0" indent="0">
              <a:buNone/>
              <a:defRPr sz="1650" cap="all" spc="38" baseline="0">
                <a:solidFill>
                  <a:schemeClr val="tx1">
                    <a:lumMod val="65000"/>
                    <a:lumOff val="3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5800" y="5827212"/>
            <a:ext cx="6515100" cy="365125"/>
          </a:xfrm>
        </p:spPr>
        <p:txBody>
          <a:bodyPr/>
          <a:lstStyle/>
          <a:p>
            <a:endParaRPr lang="en-US" dirty="0"/>
          </a:p>
        </p:txBody>
      </p:sp>
      <p:sp>
        <p:nvSpPr>
          <p:cNvPr id="51" name="Slide Number Placeholder 5"/>
          <p:cNvSpPr>
            <a:spLocks noGrp="1"/>
          </p:cNvSpPr>
          <p:nvPr>
            <p:ph type="sldNum" sz="quarter" idx="12"/>
          </p:nvPr>
        </p:nvSpPr>
        <p:spPr>
          <a:xfrm>
            <a:off x="6515099" y="6355081"/>
            <a:ext cx="2400300" cy="365125"/>
          </a:xfrm>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498744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8229600" cy="577267"/>
          </a:xfrm>
        </p:spPr>
        <p:txBody>
          <a:bodyPr>
            <a:normAutofit/>
          </a:bodyPr>
          <a:lstStyle>
            <a:lvl1pPr>
              <a:defRPr sz="2100"/>
            </a:lvl1pPr>
          </a:lstStyle>
          <a:p>
            <a:r>
              <a:rPr lang="en-US"/>
              <a:t>Click to edit Master title style</a:t>
            </a:r>
            <a:endParaRPr lang="en-US" dirty="0"/>
          </a:p>
        </p:txBody>
      </p:sp>
      <p:sp>
        <p:nvSpPr>
          <p:cNvPr id="3" name="Content Placeholder 2"/>
          <p:cNvSpPr>
            <a:spLocks noGrp="1"/>
          </p:cNvSpPr>
          <p:nvPr>
            <p:ph idx="1" hasCustomPrompt="1"/>
          </p:nvPr>
        </p:nvSpPr>
        <p:spPr>
          <a:xfrm>
            <a:off x="685800" y="914400"/>
            <a:ext cx="8229600" cy="4572000"/>
          </a:xfrm>
          <a:prstGeom prst="rect">
            <a:avLst/>
          </a:prstGeom>
        </p:spPr>
        <p:txBody>
          <a:bodyPr>
            <a:normAutofit/>
          </a:bodyPr>
          <a:lstStyle>
            <a:lvl1pPr marL="137160" indent="-137160">
              <a:buFont typeface="Arial" panose="020B0604020202020204" pitchFamily="34" charset="0"/>
              <a:buChar char="•"/>
              <a:defRPr sz="1500"/>
            </a:lvl1pPr>
            <a:lvl2pPr marL="274320" indent="-137160">
              <a:buClr>
                <a:schemeClr val="tx1"/>
              </a:buClr>
              <a:buFont typeface="Arial" panose="020B0604020202020204" pitchFamily="34" charset="0"/>
              <a:buChar char="•"/>
              <a:defRPr sz="1500"/>
            </a:lvl2pPr>
            <a:lvl3pPr marL="411480" indent="-137160">
              <a:buClr>
                <a:schemeClr val="tx1"/>
              </a:buClr>
              <a:buFont typeface="Arial" panose="020B0604020202020204" pitchFamily="34" charset="0"/>
              <a:buChar char="•"/>
              <a:defRPr sz="1200"/>
            </a:lvl3pPr>
            <a:lvl4pPr marL="548640" indent="-137160">
              <a:buClr>
                <a:schemeClr val="tx1"/>
              </a:buClr>
              <a:buFont typeface="Arial" panose="020B0604020202020204" pitchFamily="34" charset="0"/>
              <a:buChar char="•"/>
              <a:defRPr sz="1200"/>
            </a:lvl4pPr>
            <a:lvl5pPr marL="685800" indent="-137160">
              <a:buClr>
                <a:schemeClr val="tx1"/>
              </a:buClr>
              <a:buFont typeface="Arial" panose="020B0604020202020204" pitchFamily="34" charset="0"/>
              <a:buChar char="•"/>
              <a:defRPr sz="12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2588291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8229600" cy="577267"/>
          </a:xfrm>
        </p:spPr>
        <p:txBody>
          <a:bodyPr>
            <a:normAutofit/>
          </a:bodyPr>
          <a:lstStyle>
            <a:lvl1pPr>
              <a:defRPr sz="2100"/>
            </a:lvl1pPr>
          </a:lstStyle>
          <a:p>
            <a:r>
              <a:rPr lang="en-US"/>
              <a:t>Click to edit Master title style</a:t>
            </a:r>
            <a:endParaRPr lang="en-US" dirty="0"/>
          </a:p>
        </p:txBody>
      </p:sp>
      <p:sp>
        <p:nvSpPr>
          <p:cNvPr id="3" name="Content Placeholder 2"/>
          <p:cNvSpPr>
            <a:spLocks noGrp="1"/>
          </p:cNvSpPr>
          <p:nvPr>
            <p:ph idx="1" hasCustomPrompt="1"/>
          </p:nvPr>
        </p:nvSpPr>
        <p:spPr>
          <a:xfrm>
            <a:off x="685800" y="914400"/>
            <a:ext cx="8229600" cy="4572000"/>
          </a:xfrm>
          <a:prstGeom prst="rect">
            <a:avLst/>
          </a:prstGeom>
        </p:spPr>
        <p:txBody>
          <a:bodyPr>
            <a:normAutofit/>
          </a:bodyPr>
          <a:lstStyle>
            <a:lvl1pPr marL="205740" indent="-205740">
              <a:buFont typeface="+mj-lt"/>
              <a:buAutoNum type="arabicPeriod"/>
              <a:defRPr sz="1500"/>
            </a:lvl1pPr>
            <a:lvl2pPr marL="411480" indent="-205740">
              <a:buClr>
                <a:schemeClr val="tx1"/>
              </a:buClr>
              <a:buFont typeface="+mj-lt"/>
              <a:buAutoNum type="alphaLcPeriod"/>
              <a:defRPr sz="1500"/>
            </a:lvl2pPr>
            <a:lvl3pPr marL="617220" indent="-205740">
              <a:buClr>
                <a:schemeClr val="tx1"/>
              </a:buClr>
              <a:buFont typeface="+mj-lt"/>
              <a:buAutoNum type="romanLcPeriod"/>
              <a:defRPr sz="1200"/>
            </a:lvl3pPr>
            <a:lvl4pPr marL="822960" indent="-205740">
              <a:buClrTx/>
              <a:buFont typeface="+mj-lt"/>
              <a:buAutoNum type="arabicParenR"/>
              <a:defRPr sz="1200"/>
            </a:lvl4pPr>
            <a:lvl5pPr marL="1028700" indent="-205740">
              <a:buClrTx/>
              <a:buFont typeface="+mj-lt"/>
              <a:buAutoNum type="alphaLcParenR"/>
              <a:defRPr sz="1200"/>
            </a:lvl5pPr>
            <a:lvl6pPr marL="1971675" indent="-257175">
              <a:buClrTx/>
              <a:buFont typeface="+mj-lt"/>
              <a:buAutoNum type="arabicPeriod"/>
              <a:defRPr/>
            </a:lvl6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1532172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5240E5F1-EB6E-4722-9320-708152B6263B}" type="slidenum">
              <a:rPr lang="en-US" smtClean="0"/>
              <a:t>‹#›</a:t>
            </a:fld>
            <a:endParaRPr lang="en-US" dirty="0"/>
          </a:p>
        </p:txBody>
      </p:sp>
      <p:sp>
        <p:nvSpPr>
          <p:cNvPr id="5" name="Text Placeholder 56"/>
          <p:cNvSpPr>
            <a:spLocks noGrp="1"/>
          </p:cNvSpPr>
          <p:nvPr>
            <p:ph type="body" sz="quarter" idx="26" hasCustomPrompt="1"/>
          </p:nvPr>
        </p:nvSpPr>
        <p:spPr>
          <a:xfrm>
            <a:off x="694826" y="1451711"/>
            <a:ext cx="8229600" cy="1143000"/>
          </a:xfrm>
        </p:spPr>
        <p:txBody>
          <a:bodyPr/>
          <a:lstStyle>
            <a:lvl1pPr marL="172641" indent="-172641">
              <a:spcBef>
                <a:spcPts val="324"/>
              </a:spcBef>
              <a:buSzPct val="100000"/>
              <a:buFont typeface="Arial" panose="020B0604020202020204" pitchFamily="34" charset="0"/>
              <a:buChar char="•"/>
              <a:defRPr sz="1200">
                <a:solidFill>
                  <a:schemeClr val="tx1"/>
                </a:solidFill>
              </a:defRPr>
            </a:lvl1pPr>
          </a:lstStyle>
          <a:p>
            <a:pPr lvl="0"/>
            <a:r>
              <a:rPr lang="en-US" dirty="0"/>
              <a:t>Click to add text</a:t>
            </a:r>
          </a:p>
        </p:txBody>
      </p:sp>
      <p:sp>
        <p:nvSpPr>
          <p:cNvPr id="6" name="Text Placeholder 60"/>
          <p:cNvSpPr>
            <a:spLocks noGrp="1"/>
          </p:cNvSpPr>
          <p:nvPr>
            <p:ph type="body" sz="quarter" idx="27" hasCustomPrompt="1"/>
          </p:nvPr>
        </p:nvSpPr>
        <p:spPr>
          <a:xfrm>
            <a:off x="694825" y="925054"/>
            <a:ext cx="1200150"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Overview</a:t>
            </a:r>
          </a:p>
        </p:txBody>
      </p:sp>
      <p:sp>
        <p:nvSpPr>
          <p:cNvPr id="8" name="Text Placeholder 56"/>
          <p:cNvSpPr>
            <a:spLocks noGrp="1"/>
          </p:cNvSpPr>
          <p:nvPr>
            <p:ph type="body" sz="quarter" idx="29" hasCustomPrompt="1"/>
          </p:nvPr>
        </p:nvSpPr>
        <p:spPr>
          <a:xfrm>
            <a:off x="694824" y="3269858"/>
            <a:ext cx="8229600" cy="1143000"/>
          </a:xfrm>
        </p:spPr>
        <p:txBody>
          <a:bodyPr vert="horz" lIns="91440" tIns="45720" rIns="91440" bIns="45720" rtlCol="0">
            <a:noAutofit/>
          </a:bodyPr>
          <a:lstStyle>
            <a:lvl1pPr>
              <a:defRPr lang="en-US" sz="1200" dirty="0" smtClean="0"/>
            </a:lvl1pPr>
          </a:lstStyle>
          <a:p>
            <a:pPr lvl="0">
              <a:spcBef>
                <a:spcPts val="324"/>
              </a:spcBef>
            </a:pPr>
            <a:r>
              <a:rPr lang="en-US" dirty="0"/>
              <a:t>Click to add text</a:t>
            </a:r>
          </a:p>
        </p:txBody>
      </p:sp>
      <p:sp>
        <p:nvSpPr>
          <p:cNvPr id="9" name="Text Placeholder 60"/>
          <p:cNvSpPr>
            <a:spLocks noGrp="1"/>
          </p:cNvSpPr>
          <p:nvPr>
            <p:ph type="body" sz="quarter" idx="30" hasCustomPrompt="1"/>
          </p:nvPr>
        </p:nvSpPr>
        <p:spPr>
          <a:xfrm>
            <a:off x="694825" y="2743201"/>
            <a:ext cx="1174358"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Methodology</a:t>
            </a:r>
          </a:p>
        </p:txBody>
      </p:sp>
      <p:sp>
        <p:nvSpPr>
          <p:cNvPr id="11" name="Text Placeholder 56"/>
          <p:cNvSpPr>
            <a:spLocks noGrp="1"/>
          </p:cNvSpPr>
          <p:nvPr>
            <p:ph type="body" sz="quarter" idx="32" hasCustomPrompt="1"/>
          </p:nvPr>
        </p:nvSpPr>
        <p:spPr>
          <a:xfrm>
            <a:off x="694826" y="5105400"/>
            <a:ext cx="8229600" cy="1143000"/>
          </a:xfrm>
        </p:spPr>
        <p:txBody>
          <a:bodyPr vert="horz" lIns="91440" tIns="45720" rIns="91440" bIns="45720" rtlCol="0">
            <a:noAutofit/>
          </a:bodyPr>
          <a:lstStyle>
            <a:lvl1pPr>
              <a:defRPr lang="en-US" sz="1200" dirty="0" smtClean="0"/>
            </a:lvl1pPr>
          </a:lstStyle>
          <a:p>
            <a:pPr lvl="0">
              <a:spcBef>
                <a:spcPts val="324"/>
              </a:spcBef>
            </a:pPr>
            <a:r>
              <a:rPr lang="en-US" dirty="0"/>
              <a:t>Click to add text</a:t>
            </a:r>
          </a:p>
        </p:txBody>
      </p:sp>
      <p:sp>
        <p:nvSpPr>
          <p:cNvPr id="12" name="Text Placeholder 60"/>
          <p:cNvSpPr>
            <a:spLocks noGrp="1"/>
          </p:cNvSpPr>
          <p:nvPr>
            <p:ph type="body" sz="quarter" idx="33" hasCustomPrompt="1"/>
          </p:nvPr>
        </p:nvSpPr>
        <p:spPr>
          <a:xfrm>
            <a:off x="694826" y="4578743"/>
            <a:ext cx="1174357" cy="381001"/>
          </a:xfrm>
        </p:spPr>
        <p:txBody>
          <a:bodyPr>
            <a:noAutofit/>
          </a:bodyPr>
          <a:lstStyle>
            <a:lvl1pPr marL="0" indent="0">
              <a:buFont typeface="Arial" panose="020B0604020202020204" pitchFamily="34" charset="0"/>
              <a:buNone/>
              <a:defRPr sz="1200" b="1"/>
            </a:lvl1pPr>
            <a:lvl2pPr marL="342900" indent="0">
              <a:buNone/>
              <a:defRPr/>
            </a:lvl2pPr>
            <a:lvl3pPr marL="685800" indent="0">
              <a:buNone/>
              <a:defRPr/>
            </a:lvl3pPr>
            <a:lvl4pPr marL="1028700" indent="0">
              <a:buNone/>
              <a:defRPr/>
            </a:lvl4pPr>
            <a:lvl5pPr marL="1371600" indent="0">
              <a:buNone/>
              <a:defRPr/>
            </a:lvl5pPr>
          </a:lstStyle>
          <a:p>
            <a:pPr lvl="0"/>
            <a:r>
              <a:rPr lang="en-US" dirty="0"/>
              <a:t>Goals</a:t>
            </a:r>
          </a:p>
        </p:txBody>
      </p:sp>
      <p:cxnSp>
        <p:nvCxnSpPr>
          <p:cNvPr id="15" name="Straight Connector 14"/>
          <p:cNvCxnSpPr/>
          <p:nvPr userDrawn="1"/>
        </p:nvCxnSpPr>
        <p:spPr>
          <a:xfrm flipV="1">
            <a:off x="1894975" y="1110269"/>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V="1">
            <a:off x="1869182" y="2955036"/>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885949" y="4788168"/>
            <a:ext cx="702945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ooter Placeholder 2"/>
          <p:cNvSpPr>
            <a:spLocks noGrp="1"/>
          </p:cNvSpPr>
          <p:nvPr>
            <p:ph type="ftr" sz="quarter" idx="34"/>
          </p:nvPr>
        </p:nvSpPr>
        <p:spPr>
          <a:xfrm>
            <a:off x="3462137" y="6326526"/>
            <a:ext cx="5110363" cy="365761"/>
          </a:xfrm>
        </p:spPr>
        <p:txBody>
          <a:bodyPr/>
          <a:lstStyle/>
          <a:p>
            <a:endParaRPr lang="en-US" dirty="0"/>
          </a:p>
        </p:txBody>
      </p:sp>
    </p:spTree>
    <p:extLst>
      <p:ext uri="{BB962C8B-B14F-4D97-AF65-F5344CB8AC3E}">
        <p14:creationId xmlns:p14="http://schemas.microsoft.com/office/powerpoint/2010/main" val="868308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8" y="914400"/>
            <a:ext cx="3977640" cy="4572000"/>
          </a:xfrm>
          <a:prstGeom prst="rect">
            <a:avLst/>
          </a:prstGeom>
        </p:spPr>
        <p:txBody>
          <a:bodyPr/>
          <a:lstStyle>
            <a:lvl2pPr marL="288036" indent="-137160">
              <a:buClr>
                <a:schemeClr val="tx1"/>
              </a:buClr>
              <a:buFont typeface="Arial" panose="020B0604020202020204" pitchFamily="34" charset="0"/>
              <a:buChar char="•"/>
              <a:defRPr/>
            </a:lvl2pPr>
            <a:lvl3pPr marL="425196" indent="-137160">
              <a:buClr>
                <a:schemeClr val="tx1"/>
              </a:buClr>
              <a:buFont typeface="Arial" panose="020B0604020202020204" pitchFamily="34" charset="0"/>
              <a:buChar char="•"/>
              <a:defRPr/>
            </a:lvl3pPr>
            <a:lvl4pPr marL="562356" indent="-137160">
              <a:buClr>
                <a:schemeClr val="tx1"/>
              </a:buClr>
              <a:buFont typeface="Arial" panose="020B0604020202020204" pitchFamily="34" charset="0"/>
              <a:buChar char="•"/>
              <a:defRPr/>
            </a:lvl4pPr>
            <a:lvl5pPr marL="699516" indent="-137160">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32946" y="914400"/>
            <a:ext cx="3977640" cy="4572000"/>
          </a:xfrm>
          <a:prstGeom prst="rect">
            <a:avLst/>
          </a:prstGeom>
        </p:spPr>
        <p:txBody>
          <a:bodyPr/>
          <a:lstStyle>
            <a:lvl2pPr marL="44234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350" kern="1200" dirty="0" smtClean="0">
                <a:solidFill>
                  <a:schemeClr val="tx1"/>
                </a:solidFill>
                <a:latin typeface="+mn-lt"/>
                <a:ea typeface="+mn-ea"/>
                <a:cs typeface="+mn-cs"/>
              </a:defRPr>
            </a:lvl2pPr>
            <a:lvl3pPr marL="57950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smtClean="0">
                <a:solidFill>
                  <a:schemeClr val="tx1"/>
                </a:solidFill>
                <a:latin typeface="+mn-lt"/>
                <a:ea typeface="+mn-ea"/>
                <a:cs typeface="+mn-cs"/>
              </a:defRPr>
            </a:lvl3pPr>
            <a:lvl4pPr marL="71666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smtClean="0">
                <a:solidFill>
                  <a:schemeClr val="tx1"/>
                </a:solidFill>
                <a:latin typeface="+mn-lt"/>
                <a:ea typeface="+mn-ea"/>
                <a:cs typeface="+mn-cs"/>
              </a:defRPr>
            </a:lvl4pPr>
            <a:lvl5pPr marL="853821" marR="0" indent="-137160" algn="l" defTabSz="685800" rtl="0" eaLnBrk="1" fontAlgn="auto" latinLnBrk="0" hangingPunct="1">
              <a:lnSpc>
                <a:spcPct val="100000"/>
              </a:lnSpc>
              <a:spcBef>
                <a:spcPts val="300"/>
              </a:spcBef>
              <a:spcAft>
                <a:spcPts val="150"/>
              </a:spcAft>
              <a:buClr>
                <a:schemeClr val="tx1"/>
              </a:buClr>
              <a:buSzTx/>
              <a:buFont typeface="Arial" panose="020B0604020202020204" pitchFamily="34" charset="0"/>
              <a:buChar char="•"/>
              <a:tabLst/>
              <a:defRPr lang="en-US" sz="12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06553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576072"/>
          </a:xfrm>
        </p:spPr>
        <p:txBody>
          <a:bodyPr/>
          <a:lstStyle/>
          <a:p>
            <a:r>
              <a:rPr lang="en-US"/>
              <a:t>Click to edit Master title style</a:t>
            </a:r>
          </a:p>
        </p:txBody>
      </p:sp>
      <p:sp>
        <p:nvSpPr>
          <p:cNvPr id="3" name="Text Placeholder 2"/>
          <p:cNvSpPr>
            <a:spLocks noGrp="1"/>
          </p:cNvSpPr>
          <p:nvPr>
            <p:ph type="body" idx="1"/>
          </p:nvPr>
        </p:nvSpPr>
        <p:spPr>
          <a:xfrm>
            <a:off x="685800" y="914399"/>
            <a:ext cx="3977640" cy="576072"/>
          </a:xfrm>
          <a:prstGeom prst="rect">
            <a:avLst/>
          </a:prstGeom>
        </p:spPr>
        <p:txBody>
          <a:bodyPr anchor="b"/>
          <a:lstStyle>
            <a:lvl1pPr marL="0" indent="0">
              <a:buNone/>
              <a:defRPr sz="1800" b="0" cap="all" spc="38"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5800" y="1600198"/>
            <a:ext cx="3977640" cy="3905442"/>
          </a:xfrm>
          <a:prstGeom prst="rect">
            <a:avLst/>
          </a:prstGeom>
        </p:spPr>
        <p:txBody>
          <a:bodyPr/>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37759" y="914400"/>
            <a:ext cx="3977640" cy="576072"/>
          </a:xfrm>
          <a:prstGeom prst="rect">
            <a:avLst/>
          </a:prstGeom>
        </p:spPr>
        <p:txBody>
          <a:bodyPr vert="horz" lIns="91440" tIns="45720" rIns="91440" bIns="45720" rtlCol="0" anchor="b">
            <a:normAutofit/>
          </a:bodyPr>
          <a:lstStyle>
            <a:lvl1pPr>
              <a:defRPr lang="en-US" sz="1800" b="0" cap="all" spc="38" dirty="0" smtClean="0">
                <a:latin typeface="+mj-lt"/>
              </a:defRPr>
            </a:lvl1pPr>
          </a:lstStyle>
          <a:p>
            <a:pPr marL="0" lvl="0" indent="0">
              <a:buNone/>
            </a:pPr>
            <a:r>
              <a:rPr lang="en-US" dirty="0"/>
              <a:t>Click to edit Master text styles</a:t>
            </a:r>
          </a:p>
        </p:txBody>
      </p:sp>
      <p:sp>
        <p:nvSpPr>
          <p:cNvPr id="6" name="Content Placeholder 5"/>
          <p:cNvSpPr>
            <a:spLocks noGrp="1"/>
          </p:cNvSpPr>
          <p:nvPr>
            <p:ph sz="quarter" idx="4"/>
          </p:nvPr>
        </p:nvSpPr>
        <p:spPr>
          <a:xfrm>
            <a:off x="4937759" y="1600199"/>
            <a:ext cx="3977640" cy="3905442"/>
          </a:xfrm>
          <a:prstGeom prst="rect">
            <a:avLst/>
          </a:prstGeom>
        </p:spPr>
        <p:txBody>
          <a:bodyPr/>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732414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240E5F1-EB6E-4722-9320-708152B6263B}" type="slidenum">
              <a:rPr lang="en-US" smtClean="0"/>
              <a:t>‹#›</a:t>
            </a:fld>
            <a:endParaRPr lang="en-US" dirty="0"/>
          </a:p>
        </p:txBody>
      </p:sp>
      <p:sp>
        <p:nvSpPr>
          <p:cNvPr id="7" name="Footer Placeholder 2"/>
          <p:cNvSpPr>
            <a:spLocks noGrp="1"/>
          </p:cNvSpPr>
          <p:nvPr>
            <p:ph type="ftr" sz="quarter" idx="11"/>
          </p:nvPr>
        </p:nvSpPr>
        <p:spPr>
          <a:xfrm>
            <a:off x="3462137" y="6325890"/>
            <a:ext cx="5110363" cy="365761"/>
          </a:xfrm>
        </p:spPr>
        <p:txBody>
          <a:bodyPr/>
          <a:lstStyle/>
          <a:p>
            <a:endParaRPr lang="en-US" dirty="0"/>
          </a:p>
        </p:txBody>
      </p:sp>
    </p:spTree>
    <p:extLst>
      <p:ext uri="{BB962C8B-B14F-4D97-AF65-F5344CB8AC3E}">
        <p14:creationId xmlns:p14="http://schemas.microsoft.com/office/powerpoint/2010/main" val="420623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2451610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3600450" cy="1066800"/>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4457699" y="228600"/>
            <a:ext cx="4457700" cy="5257800"/>
          </a:xfrm>
          <a:prstGeom prst="rect">
            <a:avLst/>
          </a:prstGeom>
        </p:spPr>
        <p:txBody>
          <a:bodyPr vert="horz" lIns="91440" tIns="45720" rIns="91440" bIns="45720" rtlCol="0">
            <a:normAutofit/>
          </a:bodyPr>
          <a:lstStyle>
            <a:lvl1pPr>
              <a:defRPr lang="en-US" dirty="0" smtClean="0"/>
            </a:lvl1pPr>
            <a:lvl2pPr marL="365189" indent="-214313">
              <a:buClr>
                <a:schemeClr val="tx1"/>
              </a:buClr>
              <a:buFont typeface="Arial" panose="020B0604020202020204" pitchFamily="34" charset="0"/>
              <a:buChar char="•"/>
              <a:defRPr lang="en-US" dirty="0" smtClean="0"/>
            </a:lvl2pPr>
            <a:lvl3pPr marL="502349" indent="-214313">
              <a:buClr>
                <a:schemeClr val="tx1"/>
              </a:buClr>
              <a:buFont typeface="Arial" panose="020B0604020202020204" pitchFamily="34" charset="0"/>
              <a:buChar char="•"/>
              <a:defRPr lang="en-US" dirty="0" smtClean="0"/>
            </a:lvl3pPr>
            <a:lvl4pPr marL="639509" indent="-214313">
              <a:buClr>
                <a:schemeClr val="tx1"/>
              </a:buClr>
              <a:buFont typeface="Arial" panose="020B0604020202020204" pitchFamily="34" charset="0"/>
              <a:buChar char="•"/>
              <a:defRPr lang="en-US" dirty="0" smtClean="0"/>
            </a:lvl4pPr>
            <a:lvl5pPr marL="776669" indent="-214313">
              <a:buClr>
                <a:schemeClr val="tx1"/>
              </a:buClr>
              <a:buFont typeface="Arial" panose="020B0604020202020204" pitchFamily="34" charset="0"/>
              <a:buChar cha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799" y="1371600"/>
            <a:ext cx="3600450" cy="41148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3843555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799" y="914400"/>
            <a:ext cx="8229601" cy="4583386"/>
          </a:xfrm>
          <a:prstGeom prst="rect">
            <a:avLst/>
          </a:prstGeom>
        </p:spPr>
        <p:txBody>
          <a:bodyPr vert="eaVert"/>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113942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419100" y="381000"/>
            <a:ext cx="8305800" cy="2743200"/>
          </a:xfrm>
          <a:prstGeom prst="round2DiagRect">
            <a:avLst>
              <a:gd name="adj1" fmla="val 0"/>
              <a:gd name="adj2" fmla="val 187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85800" y="533399"/>
            <a:ext cx="7620000" cy="1242060"/>
          </a:xfrm>
        </p:spPr>
        <p:txBody>
          <a:bodyPr anchor="b"/>
          <a:lstStyle>
            <a:lvl1pPr algn="l">
              <a:defRPr sz="3000" b="0" cap="none" baseline="0">
                <a:solidFill>
                  <a:schemeClr val="bg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4" y="1981200"/>
            <a:ext cx="7659687" cy="990600"/>
          </a:xfrm>
        </p:spPr>
        <p:txBody>
          <a:bodyPr anchor="t"/>
          <a:lstStyle>
            <a:lvl1pPr marL="0" indent="0" algn="l">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Business Health Care Group </a:t>
            </a:r>
          </a:p>
        </p:txBody>
      </p:sp>
      <p:sp>
        <p:nvSpPr>
          <p:cNvPr id="6" name="Slide Number Placeholder 5"/>
          <p:cNvSpPr>
            <a:spLocks noGrp="1"/>
          </p:cNvSpPr>
          <p:nvPr>
            <p:ph type="sldNum" sz="quarter" idx="12"/>
          </p:nvPr>
        </p:nvSpPr>
        <p:spPr/>
        <p:txBody>
          <a:body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2208218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4" y="365125"/>
            <a:ext cx="1971675" cy="52737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799" y="365125"/>
            <a:ext cx="6014286" cy="5273704"/>
          </a:xfrm>
          <a:prstGeom prst="rect">
            <a:avLst/>
          </a:prstGeom>
        </p:spPr>
        <p:txBody>
          <a:bodyPr vert="eaVert"/>
          <a:lstStyle>
            <a:lvl2pPr marL="365189" indent="-214313">
              <a:buClr>
                <a:schemeClr val="tx1"/>
              </a:buClr>
              <a:buFont typeface="Arial" panose="020B0604020202020204" pitchFamily="34" charset="0"/>
              <a:buChar char="•"/>
              <a:defRPr/>
            </a:lvl2pPr>
            <a:lvl3pPr marL="502349" indent="-214313">
              <a:buClr>
                <a:schemeClr val="tx1"/>
              </a:buClr>
              <a:buFont typeface="Arial" panose="020B0604020202020204" pitchFamily="34" charset="0"/>
              <a:buChar char="•"/>
              <a:defRPr/>
            </a:lvl3pPr>
            <a:lvl4pPr marL="639509" indent="-214313">
              <a:buClr>
                <a:schemeClr val="tx1"/>
              </a:buClr>
              <a:buFont typeface="Arial" panose="020B0604020202020204" pitchFamily="34" charset="0"/>
              <a:buChar char="•"/>
              <a:defRPr/>
            </a:lvl4pPr>
            <a:lvl5pPr marL="776669" indent="-214313">
              <a:buClr>
                <a:schemeClr val="tx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40E5F1-EB6E-4722-9320-708152B6263B}" type="slidenum">
              <a:rPr lang="en-US" smtClean="0"/>
              <a:t>‹#›</a:t>
            </a:fld>
            <a:endParaRPr lang="en-US" dirty="0"/>
          </a:p>
        </p:txBody>
      </p:sp>
    </p:spTree>
    <p:extLst>
      <p:ext uri="{BB962C8B-B14F-4D97-AF65-F5344CB8AC3E}">
        <p14:creationId xmlns:p14="http://schemas.microsoft.com/office/powerpoint/2010/main" val="56696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DE20A370-996B-2F42-B301-A89B9A89B6E8}"/>
              </a:ext>
            </a:extLst>
          </p:cNvPr>
          <p:cNvSpPr txBox="1">
            <a:spLocks/>
          </p:cNvSpPr>
          <p:nvPr userDrawn="1"/>
        </p:nvSpPr>
        <p:spPr>
          <a:xfrm>
            <a:off x="3703609" y="2163167"/>
            <a:ext cx="3709154" cy="923329"/>
          </a:xfrm>
          <a:prstGeom prst="rect">
            <a:avLst/>
          </a:prstGeom>
        </p:spPr>
        <p:txBody>
          <a:bodyPr>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dirty="0"/>
          </a:p>
        </p:txBody>
      </p:sp>
      <p:sp>
        <p:nvSpPr>
          <p:cNvPr id="5" name="Content Placeholder 5">
            <a:extLst>
              <a:ext uri="{FF2B5EF4-FFF2-40B4-BE49-F238E27FC236}">
                <a16:creationId xmlns:a16="http://schemas.microsoft.com/office/drawing/2014/main" id="{4E09B611-9420-3A42-AB5B-3892F880267D}"/>
              </a:ext>
            </a:extLst>
          </p:cNvPr>
          <p:cNvSpPr txBox="1">
            <a:spLocks/>
          </p:cNvSpPr>
          <p:nvPr userDrawn="1"/>
        </p:nvSpPr>
        <p:spPr>
          <a:xfrm>
            <a:off x="3703609" y="2163169"/>
            <a:ext cx="3709154" cy="923329"/>
          </a:xfrm>
          <a:prstGeom prst="rect">
            <a:avLst/>
          </a:prstGeom>
        </p:spPr>
        <p:txBody>
          <a:bodyPr>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125" dirty="0"/>
          </a:p>
        </p:txBody>
      </p:sp>
      <p:sp>
        <p:nvSpPr>
          <p:cNvPr id="6" name="Title 1">
            <a:extLst>
              <a:ext uri="{FF2B5EF4-FFF2-40B4-BE49-F238E27FC236}">
                <a16:creationId xmlns:a16="http://schemas.microsoft.com/office/drawing/2014/main" id="{BBD6B79E-6DF5-4543-BF34-7870B677EF80}"/>
              </a:ext>
            </a:extLst>
          </p:cNvPr>
          <p:cNvSpPr>
            <a:spLocks noGrp="1"/>
          </p:cNvSpPr>
          <p:nvPr>
            <p:ph type="title" hasCustomPrompt="1"/>
          </p:nvPr>
        </p:nvSpPr>
        <p:spPr>
          <a:xfrm>
            <a:off x="604082" y="654974"/>
            <a:ext cx="7935836" cy="1508190"/>
          </a:xfrm>
          <a:prstGeom prst="rect">
            <a:avLst/>
          </a:prstGeom>
        </p:spPr>
        <p:txBody>
          <a:bodyPr/>
          <a:lstStyle>
            <a:lvl1pPr algn="ctr">
              <a:defRPr sz="4500" b="1">
                <a:solidFill>
                  <a:schemeClr val="bg1">
                    <a:lumMod val="75000"/>
                    <a:lumOff val="25000"/>
                  </a:schemeClr>
                </a:solidFill>
                <a:latin typeface="Calibri" panose="020F0502020204030204" pitchFamily="34" charset="0"/>
                <a:cs typeface="Calibri" panose="020F0502020204030204" pitchFamily="34" charset="0"/>
              </a:defRPr>
            </a:lvl1pPr>
          </a:lstStyle>
          <a:p>
            <a:r>
              <a:rPr lang="en-US" dirty="0"/>
              <a:t>Click To Edit Page Title</a:t>
            </a:r>
          </a:p>
        </p:txBody>
      </p:sp>
      <p:sp>
        <p:nvSpPr>
          <p:cNvPr id="3" name="Picture Placeholder 2">
            <a:extLst>
              <a:ext uri="{FF2B5EF4-FFF2-40B4-BE49-F238E27FC236}">
                <a16:creationId xmlns:a16="http://schemas.microsoft.com/office/drawing/2014/main" id="{868CF73D-FEFF-5340-BE9D-3A895440292F}"/>
              </a:ext>
            </a:extLst>
          </p:cNvPr>
          <p:cNvSpPr>
            <a:spLocks noGrp="1"/>
          </p:cNvSpPr>
          <p:nvPr>
            <p:ph type="pic" sz="quarter" idx="10"/>
          </p:nvPr>
        </p:nvSpPr>
        <p:spPr>
          <a:xfrm>
            <a:off x="2502757" y="2567551"/>
            <a:ext cx="4138487" cy="2407906"/>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1075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89857" y="1243550"/>
            <a:ext cx="6858000" cy="1490208"/>
          </a:xfrm>
        </p:spPr>
        <p:txBody>
          <a:bodyPr anchor="b">
            <a:normAutofit/>
          </a:bodyPr>
          <a:lstStyle>
            <a:lvl1pPr marR="0" algn="l" defTabSz="685800" rtl="0" eaLnBrk="1" latinLnBrk="0" hangingPunct="1">
              <a:lnSpc>
                <a:spcPct val="90000"/>
              </a:lnSpc>
              <a:spcBef>
                <a:spcPct val="0"/>
              </a:spcBef>
              <a:spcAft>
                <a:spcPts val="0"/>
              </a:spcAft>
              <a:buNone/>
              <a:defRPr lang="en-US" sz="4000" b="0" i="0" u="none" strike="noStrike" kern="1200" cap="all" spc="140" baseline="0">
                <a:solidFill>
                  <a:schemeClr val="bg1"/>
                </a:solidFill>
                <a:latin typeface="Franklin Gothic Medium" charset="0"/>
                <a:ea typeface="Franklin Gothic Medium" charset="0"/>
                <a:cs typeface="Franklin Gothic Medium" charset="0"/>
                <a:sym typeface="Arial"/>
              </a:defRPr>
            </a:lvl1pPr>
          </a:lstStyle>
          <a:p>
            <a:r>
              <a:rPr lang="en-US"/>
              <a:t>Click to edit Master title style</a:t>
            </a:r>
          </a:p>
        </p:txBody>
      </p:sp>
      <p:sp>
        <p:nvSpPr>
          <p:cNvPr id="3" name="Subtitle 2"/>
          <p:cNvSpPr>
            <a:spLocks noGrp="1"/>
          </p:cNvSpPr>
          <p:nvPr>
            <p:ph type="subTitle" idx="1"/>
          </p:nvPr>
        </p:nvSpPr>
        <p:spPr>
          <a:xfrm>
            <a:off x="489857" y="3060330"/>
            <a:ext cx="6858000"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485534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89857" y="1243550"/>
            <a:ext cx="6858000" cy="1490208"/>
          </a:xfrm>
        </p:spPr>
        <p:txBody>
          <a:bodyPr anchor="b">
            <a:normAutofit/>
          </a:bodyPr>
          <a:lstStyle>
            <a:lvl1pPr marR="0" algn="l" defTabSz="685800" rtl="0" eaLnBrk="1" latinLnBrk="0" hangingPunct="1">
              <a:lnSpc>
                <a:spcPct val="90000"/>
              </a:lnSpc>
              <a:spcBef>
                <a:spcPct val="0"/>
              </a:spcBef>
              <a:spcAft>
                <a:spcPts val="0"/>
              </a:spcAft>
              <a:buNone/>
              <a:defRPr lang="en-US" sz="4000" b="0" i="0" u="none" strike="noStrike" kern="1200" cap="all" spc="140" baseline="0">
                <a:solidFill>
                  <a:schemeClr val="accent5"/>
                </a:solidFill>
                <a:latin typeface="Franklin Gothic Medium" charset="0"/>
                <a:ea typeface="Franklin Gothic Medium" charset="0"/>
                <a:cs typeface="Franklin Gothic Medium" charset="0"/>
                <a:sym typeface="Arial"/>
              </a:defRPr>
            </a:lvl1pPr>
          </a:lstStyle>
          <a:p>
            <a:r>
              <a:rPr lang="en-US"/>
              <a:t>Click to edit Master title style</a:t>
            </a:r>
          </a:p>
        </p:txBody>
      </p:sp>
      <p:sp>
        <p:nvSpPr>
          <p:cNvPr id="3" name="Subtitle 2"/>
          <p:cNvSpPr>
            <a:spLocks noGrp="1"/>
          </p:cNvSpPr>
          <p:nvPr>
            <p:ph type="subTitle" idx="1"/>
          </p:nvPr>
        </p:nvSpPr>
        <p:spPr>
          <a:xfrm>
            <a:off x="489857" y="3060330"/>
            <a:ext cx="6858000" cy="1655762"/>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7724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accent5">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894796"/>
            <a:ext cx="7886700" cy="1370918"/>
          </a:xfrm>
        </p:spPr>
        <p:txBody>
          <a:bodyPr anchor="b">
            <a:normAutofit/>
          </a:bodyPr>
          <a:lstStyle>
            <a:lvl1pPr algn="ctr">
              <a:defRPr sz="4000" cap="all" spc="14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3265714"/>
            <a:ext cx="7886700" cy="1500187"/>
          </a:xfrm>
        </p:spPr>
        <p:txBody>
          <a:bodyPr>
            <a:normAutofit/>
          </a:bodyPr>
          <a:lstStyle>
            <a:lvl1pPr marL="0" indent="0" algn="ctr">
              <a:buNone/>
              <a:defRPr sz="20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2501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1">
    <p:spTree>
      <p:nvGrpSpPr>
        <p:cNvPr id="1" name=""/>
        <p:cNvGrpSpPr/>
        <p:nvPr/>
      </p:nvGrpSpPr>
      <p:grpSpPr>
        <a:xfrm>
          <a:off x="0" y="0"/>
          <a:ext cx="0" cy="0"/>
          <a:chOff x="0" y="0"/>
          <a:chExt cx="0" cy="0"/>
        </a:xfrm>
      </p:grpSpPr>
      <p:sp>
        <p:nvSpPr>
          <p:cNvPr id="11" name="TextBox 10"/>
          <p:cNvSpPr txBox="1"/>
          <p:nvPr userDrawn="1"/>
        </p:nvSpPr>
        <p:spPr>
          <a:xfrm>
            <a:off x="362619" y="525527"/>
            <a:ext cx="1407381" cy="2400657"/>
          </a:xfrm>
          <a:prstGeom prst="rect">
            <a:avLst/>
          </a:prstGeom>
          <a:noFill/>
        </p:spPr>
        <p:txBody>
          <a:bodyPr wrap="square" rtlCol="0">
            <a:spAutoFit/>
          </a:bodyPr>
          <a:lstStyle/>
          <a:p>
            <a:r>
              <a:rPr lang="en-US" sz="15000" b="1" i="0">
                <a:solidFill>
                  <a:srgbClr val="CFE6F0"/>
                </a:solidFill>
                <a:latin typeface="Rockwell" charset="0"/>
                <a:ea typeface="Rockwell" charset="0"/>
                <a:cs typeface="Rockwell" charset="0"/>
              </a:rPr>
              <a:t>“</a:t>
            </a:r>
          </a:p>
        </p:txBody>
      </p:sp>
      <p:sp>
        <p:nvSpPr>
          <p:cNvPr id="2" name="Title 1"/>
          <p:cNvSpPr>
            <a:spLocks noGrp="1"/>
          </p:cNvSpPr>
          <p:nvPr>
            <p:ph type="title"/>
          </p:nvPr>
        </p:nvSpPr>
        <p:spPr>
          <a:xfrm>
            <a:off x="890546" y="4626032"/>
            <a:ext cx="4444779" cy="368249"/>
          </a:xfrm>
        </p:spPr>
        <p:txBody>
          <a:bodyPr>
            <a:normAutofit/>
          </a:bodyPr>
          <a:lstStyle>
            <a:lvl1pPr>
              <a:defRPr sz="1800">
                <a:solidFill>
                  <a:schemeClr val="tx1"/>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890546" y="1454436"/>
            <a:ext cx="4444779" cy="2832179"/>
          </a:xfrm>
        </p:spPr>
        <p:txBody>
          <a:bodyPr>
            <a:normAutofit/>
          </a:bodyPr>
          <a:lstStyle>
            <a:lvl1pPr marL="0" indent="0">
              <a:lnSpc>
                <a:spcPts val="3000"/>
              </a:lnSpc>
              <a:buNone/>
              <a:defRPr sz="2400" b="1">
                <a:solidFill>
                  <a:schemeClr val="accent5"/>
                </a:solidFill>
                <a:latin typeface="Franklin Gothic Medium" charset="0"/>
                <a:ea typeface="Franklin Gothic Medium" charset="0"/>
                <a:cs typeface="Franklin Gothic Medium" charset="0"/>
              </a:defRPr>
            </a:lvl1pPr>
            <a:lvl2pPr marL="342900" indent="0">
              <a:lnSpc>
                <a:spcPct val="100000"/>
              </a:lnSpc>
              <a:buNone/>
              <a:defRPr sz="1600">
                <a:solidFill>
                  <a:schemeClr val="tx1"/>
                </a:solidFill>
                <a:latin typeface="Franklin Gothic Book" charset="0"/>
                <a:ea typeface="Franklin Gothic Book" charset="0"/>
                <a:cs typeface="Franklin Gothic Book" charset="0"/>
              </a:defRPr>
            </a:lvl2pPr>
            <a:lvl3pPr marL="685800" indent="0">
              <a:lnSpc>
                <a:spcPct val="100000"/>
              </a:lnSpc>
              <a:buNone/>
              <a:defRPr sz="1400">
                <a:solidFill>
                  <a:schemeClr val="tx1"/>
                </a:solidFill>
                <a:latin typeface="Franklin Gothic Book" charset="0"/>
                <a:ea typeface="Franklin Gothic Book" charset="0"/>
                <a:cs typeface="Franklin Gothic Book" charset="0"/>
              </a:defRPr>
            </a:lvl3pPr>
            <a:lvl4pPr marL="1028700" indent="0">
              <a:lnSpc>
                <a:spcPct val="100000"/>
              </a:lnSpc>
              <a:buNone/>
              <a:defRPr sz="1200">
                <a:solidFill>
                  <a:schemeClr val="tx1"/>
                </a:solidFill>
                <a:latin typeface="Franklin Gothic Book" charset="0"/>
                <a:ea typeface="Franklin Gothic Book" charset="0"/>
                <a:cs typeface="Franklin Gothic Book" charset="0"/>
              </a:defRPr>
            </a:lvl4pPr>
            <a:lvl5pPr marL="1371600" indent="0">
              <a:lnSpc>
                <a:spcPct val="100000"/>
              </a:lnSpc>
              <a:buNone/>
              <a:defRPr sz="1000">
                <a:solidFill>
                  <a:schemeClr val="tx1"/>
                </a:solidFill>
                <a:latin typeface="Franklin Gothic Book" charset="0"/>
                <a:ea typeface="Franklin Gothic Book" charset="0"/>
                <a:cs typeface="Franklin Gothic Book" charset="0"/>
              </a:defRPr>
            </a:lvl5pPr>
          </a:lstStyle>
          <a:p>
            <a:pPr lvl="0"/>
            <a:r>
              <a:rPr lang="en-US"/>
              <a:t>Edit Master text styles</a:t>
            </a:r>
          </a:p>
        </p:txBody>
      </p:sp>
      <p:sp>
        <p:nvSpPr>
          <p:cNvPr id="6"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9" name="Picture Placeholder 8"/>
          <p:cNvSpPr>
            <a:spLocks noGrp="1"/>
          </p:cNvSpPr>
          <p:nvPr>
            <p:ph type="pic" sz="quarter" idx="13"/>
          </p:nvPr>
        </p:nvSpPr>
        <p:spPr>
          <a:xfrm>
            <a:off x="5637475" y="1454436"/>
            <a:ext cx="2843089" cy="2843089"/>
          </a:xfrm>
          <a:prstGeom prst="ellipse">
            <a:avLst/>
          </a:prstGeom>
        </p:spPr>
        <p:txBody>
          <a:bodyPr/>
          <a:lstStyle>
            <a:lvl1pPr marL="0" indent="0" algn="ctr">
              <a:buNone/>
              <a:defRPr/>
            </a:lvl1pPr>
          </a:lstStyle>
          <a:p>
            <a:r>
              <a:rPr lang="en-US"/>
              <a:t>Click icon to add picture</a:t>
            </a:r>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
        <p:nvSpPr>
          <p:cNvPr id="15" name="Content Placeholder 14"/>
          <p:cNvSpPr>
            <a:spLocks noGrp="1"/>
          </p:cNvSpPr>
          <p:nvPr>
            <p:ph sz="quarter" idx="14"/>
          </p:nvPr>
        </p:nvSpPr>
        <p:spPr>
          <a:xfrm>
            <a:off x="890588" y="4994275"/>
            <a:ext cx="4445000" cy="365125"/>
          </a:xfrm>
        </p:spPr>
        <p:txBody>
          <a:bodyPr>
            <a:noAutofit/>
          </a:bodyPr>
          <a:lstStyle>
            <a:lvl1pPr marL="0" indent="0">
              <a:buNone/>
              <a:defRPr lang="en-US" sz="1300" kern="1200" smtClean="0">
                <a:solidFill>
                  <a:schemeClr val="tx1"/>
                </a:solidFill>
                <a:latin typeface="Arial" charset="0"/>
                <a:ea typeface="Arial" charset="0"/>
                <a:cs typeface="Arial" charset="0"/>
              </a:defRPr>
            </a:lvl1pPr>
            <a:lvl2pPr marL="342900" indent="0">
              <a:buNone/>
              <a:defRPr lang="en-US" sz="1800" kern="1200" smtClean="0">
                <a:solidFill>
                  <a:schemeClr val="tx1"/>
                </a:solidFill>
                <a:latin typeface="Franklin Gothic Book" charset="0"/>
                <a:ea typeface="Franklin Gothic Book" charset="0"/>
                <a:cs typeface="Franklin Gothic Book" charset="0"/>
              </a:defRPr>
            </a:lvl2pPr>
            <a:lvl3pPr marL="685800" indent="0">
              <a:buNone/>
              <a:defRPr lang="en-US" sz="1800" kern="1200" smtClean="0">
                <a:solidFill>
                  <a:schemeClr val="tx1"/>
                </a:solidFill>
                <a:latin typeface="Franklin Gothic Book" charset="0"/>
                <a:ea typeface="Franklin Gothic Book" charset="0"/>
                <a:cs typeface="Franklin Gothic Book" charset="0"/>
              </a:defRPr>
            </a:lvl3pPr>
            <a:lvl4pPr marL="1028700" indent="0">
              <a:buNone/>
              <a:defRPr lang="en-US" sz="1800" kern="1200" smtClean="0">
                <a:solidFill>
                  <a:schemeClr val="tx1"/>
                </a:solidFill>
                <a:latin typeface="Franklin Gothic Book" charset="0"/>
                <a:ea typeface="Franklin Gothic Book" charset="0"/>
                <a:cs typeface="Franklin Gothic Book" charset="0"/>
              </a:defRPr>
            </a:lvl4pPr>
            <a:lvl5pPr marL="1371600" indent="0">
              <a:buNone/>
              <a:defRPr lang="en-US" sz="1800" kern="1200">
                <a:solidFill>
                  <a:schemeClr val="tx1"/>
                </a:solidFill>
                <a:latin typeface="Franklin Gothic Book" charset="0"/>
                <a:ea typeface="Franklin Gothic Book" charset="0"/>
                <a:cs typeface="Franklin Gothic Book" charset="0"/>
              </a:defRPr>
            </a:lvl5pPr>
          </a:lstStyle>
          <a:p>
            <a:pPr lvl="0"/>
            <a:r>
              <a:rPr lang="en-US"/>
              <a:t>Edit Master text styles</a:t>
            </a:r>
          </a:p>
        </p:txBody>
      </p:sp>
      <p:sp>
        <p:nvSpPr>
          <p:cNvPr id="16" name="Rectangle 15"/>
          <p:cNvSpPr/>
          <p:nvPr userDrawn="1"/>
        </p:nvSpPr>
        <p:spPr>
          <a:xfrm>
            <a:off x="0" y="0"/>
            <a:ext cx="9144000" cy="453224"/>
          </a:xfrm>
          <a:prstGeom prst="rect">
            <a:avLst/>
          </a:prstGeom>
          <a:solidFill>
            <a:srgbClr val="C5D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11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2210318" y="2957805"/>
            <a:ext cx="6933682" cy="3900196"/>
          </a:xfrm>
          <a:prstGeom prst="rect">
            <a:avLst/>
          </a:prstGeom>
        </p:spPr>
      </p:pic>
      <p:sp>
        <p:nvSpPr>
          <p:cNvPr id="2"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sp>
        <p:nvSpPr>
          <p:cNvPr id="3" name="Content Placeholder 2"/>
          <p:cNvSpPr>
            <a:spLocks noGrp="1"/>
          </p:cNvSpPr>
          <p:nvPr>
            <p:ph idx="1"/>
          </p:nvPr>
        </p:nvSpPr>
        <p:spPr>
          <a:xfrm>
            <a:off x="628650" y="1203470"/>
            <a:ext cx="7886700" cy="4782194"/>
          </a:xfrm>
        </p:spPr>
        <p:txBody>
          <a:bodyPr/>
          <a:lstStyle>
            <a:lvl1pPr>
              <a:lnSpc>
                <a:spcPct val="100000"/>
              </a:lnSpc>
              <a:spcAft>
                <a:spcPts val="300"/>
              </a:spcAft>
              <a:defRPr sz="1800">
                <a:latin typeface="Arial" charset="0"/>
                <a:ea typeface="Arial" charset="0"/>
                <a:cs typeface="Arial" charset="0"/>
              </a:defRPr>
            </a:lvl1pPr>
            <a:lvl2pPr>
              <a:lnSpc>
                <a:spcPct val="100000"/>
              </a:lnSpc>
              <a:spcAft>
                <a:spcPts val="300"/>
              </a:spcAft>
              <a:defRPr sz="1600">
                <a:latin typeface="Arial" charset="0"/>
                <a:ea typeface="Arial" charset="0"/>
                <a:cs typeface="Arial" charset="0"/>
              </a:defRPr>
            </a:lvl2pPr>
            <a:lvl3pPr>
              <a:lnSpc>
                <a:spcPct val="100000"/>
              </a:lnSpc>
              <a:spcAft>
                <a:spcPts val="300"/>
              </a:spcAft>
              <a:defRPr sz="1400">
                <a:latin typeface="Arial" charset="0"/>
                <a:ea typeface="Arial" charset="0"/>
                <a:cs typeface="Arial" charset="0"/>
              </a:defRPr>
            </a:lvl3pPr>
            <a:lvl4pPr>
              <a:lnSpc>
                <a:spcPct val="100000"/>
              </a:lnSpc>
              <a:spcAft>
                <a:spcPts val="300"/>
              </a:spcAft>
              <a:defRPr sz="1200">
                <a:latin typeface="Arial" charset="0"/>
                <a:ea typeface="Arial" charset="0"/>
                <a:cs typeface="Arial" charset="0"/>
              </a:defRPr>
            </a:lvl4pPr>
            <a:lvl5pPr>
              <a:lnSpc>
                <a:spcPct val="100000"/>
              </a:lnSpc>
              <a:spcAft>
                <a:spcPts val="300"/>
              </a:spcAft>
              <a:defRPr sz="100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1" name="Rectangle 10"/>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3" name="Rectangle 12"/>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716962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sp>
        <p:nvSpPr>
          <p:cNvPr id="3" name="Content Placeholder 2"/>
          <p:cNvSpPr>
            <a:spLocks noGrp="1"/>
          </p:cNvSpPr>
          <p:nvPr>
            <p:ph idx="1"/>
          </p:nvPr>
        </p:nvSpPr>
        <p:spPr>
          <a:xfrm>
            <a:off x="628650" y="1203470"/>
            <a:ext cx="7886700" cy="4782194"/>
          </a:xfrm>
        </p:spPr>
        <p:txBody>
          <a:bodyPr/>
          <a:lstStyle>
            <a:lvl1pPr>
              <a:lnSpc>
                <a:spcPct val="100000"/>
              </a:lnSpc>
              <a:spcAft>
                <a:spcPts val="300"/>
              </a:spcAft>
              <a:defRPr sz="1800">
                <a:latin typeface="Arial" charset="0"/>
                <a:ea typeface="Arial" charset="0"/>
                <a:cs typeface="Arial" charset="0"/>
              </a:defRPr>
            </a:lvl1pPr>
            <a:lvl2pPr>
              <a:lnSpc>
                <a:spcPct val="100000"/>
              </a:lnSpc>
              <a:spcAft>
                <a:spcPts val="300"/>
              </a:spcAft>
              <a:defRPr sz="1600">
                <a:latin typeface="Arial" charset="0"/>
                <a:ea typeface="Arial" charset="0"/>
                <a:cs typeface="Arial" charset="0"/>
              </a:defRPr>
            </a:lvl2pPr>
            <a:lvl3pPr>
              <a:lnSpc>
                <a:spcPct val="100000"/>
              </a:lnSpc>
              <a:spcAft>
                <a:spcPts val="300"/>
              </a:spcAft>
              <a:defRPr sz="1400">
                <a:latin typeface="Arial" charset="0"/>
                <a:ea typeface="Arial" charset="0"/>
                <a:cs typeface="Arial" charset="0"/>
              </a:defRPr>
            </a:lvl3pPr>
            <a:lvl4pPr>
              <a:lnSpc>
                <a:spcPct val="100000"/>
              </a:lnSpc>
              <a:spcAft>
                <a:spcPts val="300"/>
              </a:spcAft>
              <a:defRPr sz="1200">
                <a:latin typeface="Arial" charset="0"/>
                <a:ea typeface="Arial" charset="0"/>
                <a:cs typeface="Arial" charset="0"/>
              </a:defRPr>
            </a:lvl4pPr>
            <a:lvl5pPr>
              <a:lnSpc>
                <a:spcPct val="100000"/>
              </a:lnSpc>
              <a:spcAft>
                <a:spcPts val="300"/>
              </a:spcAft>
              <a:defRPr sz="100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1" name="Rectangle 10"/>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492142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2486"/>
            <a:ext cx="7886700" cy="786384"/>
          </a:xfrm>
        </p:spPr>
        <p:txBody>
          <a:bodyPr/>
          <a:lstStyle/>
          <a:p>
            <a:r>
              <a:rPr lang="en-US"/>
              <a:t>Click to edit Master title style</a:t>
            </a:r>
          </a:p>
        </p:txBody>
      </p:sp>
      <p:sp>
        <p:nvSpPr>
          <p:cNvPr id="4" name="Content Placeholder 3"/>
          <p:cNvSpPr>
            <a:spLocks noGrp="1"/>
          </p:cNvSpPr>
          <p:nvPr>
            <p:ph sz="half" idx="2"/>
          </p:nvPr>
        </p:nvSpPr>
        <p:spPr>
          <a:xfrm>
            <a:off x="4629150" y="1354285"/>
            <a:ext cx="3886200" cy="4612882"/>
          </a:xfrm>
        </p:spPr>
        <p:txBody>
          <a:bodyPr/>
          <a:lstStyle>
            <a:lvl1pPr>
              <a:spcAft>
                <a:spcPts val="300"/>
              </a:spcAft>
              <a:defRPr/>
            </a:lvl1pPr>
            <a:lvl2pPr>
              <a:spcAft>
                <a:spcPts val="300"/>
              </a:spcAft>
              <a:defRPr sz="1600"/>
            </a:lvl2pPr>
            <a:lvl3pPr>
              <a:spcAft>
                <a:spcPts val="300"/>
              </a:spcAft>
              <a:defRPr sz="1400"/>
            </a:lvl3pPr>
            <a:lvl4pPr>
              <a:spcAft>
                <a:spcPts val="300"/>
              </a:spcAft>
              <a:defRPr sz="1200"/>
            </a:lvl4pPr>
            <a:lvl5pPr>
              <a:spcAft>
                <a:spcPts val="300"/>
              </a:spcAft>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2" name="Content Placeholder 3"/>
          <p:cNvSpPr>
            <a:spLocks noGrp="1"/>
          </p:cNvSpPr>
          <p:nvPr>
            <p:ph sz="half" idx="13"/>
          </p:nvPr>
        </p:nvSpPr>
        <p:spPr>
          <a:xfrm>
            <a:off x="628650" y="1354285"/>
            <a:ext cx="3886200" cy="4612882"/>
          </a:xfrm>
        </p:spPr>
        <p:txBody>
          <a:bodyPr/>
          <a:lstStyle>
            <a:lvl1pPr>
              <a:spcAft>
                <a:spcPts val="300"/>
              </a:spcAft>
              <a:defRPr/>
            </a:lvl1pPr>
            <a:lvl2pPr>
              <a:spcAft>
                <a:spcPts val="300"/>
              </a:spcAft>
              <a:defRPr sz="1600"/>
            </a:lvl2pPr>
            <a:lvl3pPr>
              <a:spcAft>
                <a:spcPts val="300"/>
              </a:spcAft>
              <a:defRPr sz="1400"/>
            </a:lvl3pPr>
            <a:lvl4pPr>
              <a:spcAft>
                <a:spcPts val="300"/>
              </a:spcAft>
              <a:defRPr sz="1200"/>
            </a:lvl4pPr>
            <a:lvl5pPr>
              <a:spcAft>
                <a:spcPts val="300"/>
              </a:spcAft>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6" name="Rectangle 15"/>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589711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 with Intro text">
    <p:spTree>
      <p:nvGrpSpPr>
        <p:cNvPr id="1" name=""/>
        <p:cNvGrpSpPr/>
        <p:nvPr/>
      </p:nvGrpSpPr>
      <p:grpSpPr>
        <a:xfrm>
          <a:off x="0" y="0"/>
          <a:ext cx="0" cy="0"/>
          <a:chOff x="0" y="0"/>
          <a:chExt cx="0" cy="0"/>
        </a:xfrm>
      </p:grpSpPr>
      <p:sp>
        <p:nvSpPr>
          <p:cNvPr id="6"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Rectangle 9"/>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p:nvPr>
        </p:nvSpPr>
        <p:spPr>
          <a:xfrm>
            <a:off x="628650" y="1289050"/>
            <a:ext cx="7886700" cy="831850"/>
          </a:xfrm>
        </p:spPr>
        <p:txBody>
          <a:bodyPr>
            <a:noAutofit/>
          </a:bodyPr>
          <a:lstStyle>
            <a:lvl1pPr marL="0" indent="0">
              <a:buNone/>
              <a:defRPr lang="en-US" sz="1600" b="0" i="0" u="none" strike="noStrike" kern="1200" cap="none" dirty="0" smtClean="0">
                <a:solidFill>
                  <a:schemeClr val="tx1"/>
                </a:solidFill>
                <a:latin typeface="Arial" charset="0"/>
                <a:ea typeface="Arial" charset="0"/>
                <a:cs typeface="Arial" charset="0"/>
                <a:sym typeface="Arial"/>
              </a:defRPr>
            </a:lvl1pPr>
            <a:lvl2pPr marL="342900" indent="0">
              <a:buNone/>
              <a:defRPr lang="en-US" sz="1600" b="0" i="0" u="none" strike="noStrike" kern="1200" cap="none" dirty="0" smtClean="0">
                <a:solidFill>
                  <a:schemeClr val="tx1"/>
                </a:solidFill>
                <a:latin typeface="Calibri" charset="0"/>
                <a:ea typeface="Calibri" charset="0"/>
                <a:cs typeface="Calibri" charset="0"/>
                <a:sym typeface="Arial"/>
              </a:defRPr>
            </a:lvl2pPr>
            <a:lvl3pPr marL="685800" indent="0">
              <a:buNone/>
              <a:defRPr lang="en-US" sz="1600" b="0" i="0" u="none" strike="noStrike" kern="1200" cap="none" dirty="0" smtClean="0">
                <a:solidFill>
                  <a:schemeClr val="tx1"/>
                </a:solidFill>
                <a:latin typeface="Calibri" charset="0"/>
                <a:ea typeface="Calibri" charset="0"/>
                <a:cs typeface="Calibri" charset="0"/>
                <a:sym typeface="Arial"/>
              </a:defRPr>
            </a:lvl3pPr>
            <a:lvl4pPr marL="1028700" indent="0">
              <a:buNone/>
              <a:defRPr lang="en-US" sz="1600" b="0" i="0" u="none" strike="noStrike" kern="1200" cap="none" dirty="0" smtClean="0">
                <a:solidFill>
                  <a:schemeClr val="tx1"/>
                </a:solidFill>
                <a:latin typeface="Calibri" charset="0"/>
                <a:ea typeface="Calibri" charset="0"/>
                <a:cs typeface="Calibri" charset="0"/>
                <a:sym typeface="Arial"/>
              </a:defRPr>
            </a:lvl4pPr>
            <a:lvl5pPr marL="1371600" indent="0">
              <a:buNone/>
              <a:defRPr lang="en-US" sz="1600" b="0" i="0" u="none" strike="noStrike" kern="1200" cap="none" dirty="0" smtClean="0">
                <a:solidFill>
                  <a:schemeClr val="tx1"/>
                </a:solidFill>
                <a:latin typeface="Calibri" charset="0"/>
                <a:ea typeface="Calibri" charset="0"/>
                <a:cs typeface="Calibri" charset="0"/>
                <a:sym typeface="Arial"/>
              </a:defRPr>
            </a:lvl5pPr>
          </a:lstStyle>
          <a:p>
            <a:pPr lvl="0"/>
            <a:r>
              <a:rPr lang="en-US"/>
              <a:t>Edit Master text styles</a:t>
            </a:r>
          </a:p>
        </p:txBody>
      </p:sp>
      <p:sp>
        <p:nvSpPr>
          <p:cNvPr id="11"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10127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solidFill>
                  <a:srgbClr val="212C65"/>
                </a:solidFill>
              </a:rPr>
              <a:t>Business Health Care Group </a:t>
            </a:r>
            <a:endParaRPr lang="en-US" dirty="0">
              <a:solidFill>
                <a:srgbClr val="212C65"/>
              </a:solidFill>
            </a:endParaRPr>
          </a:p>
        </p:txBody>
      </p:sp>
      <p:sp>
        <p:nvSpPr>
          <p:cNvPr id="6" name="Slide Number Placeholder 5"/>
          <p:cNvSpPr>
            <a:spLocks noGrp="1"/>
          </p:cNvSpPr>
          <p:nvPr>
            <p:ph type="sldNum" sz="quarter" idx="12"/>
          </p:nvPr>
        </p:nvSpPr>
        <p:spPr/>
        <p:txBody>
          <a:bodyPr/>
          <a:lstStyle/>
          <a:p>
            <a:fld id="{D54235AD-07B3-448F-9BCC-59AFFD7381AD}" type="slidenum">
              <a:rPr lang="en-US" altLang="en-US" smtClean="0"/>
              <a:pPr/>
              <a:t>‹#›</a:t>
            </a:fld>
            <a:endParaRPr lang="en-US" altLang="en-US"/>
          </a:p>
        </p:txBody>
      </p:sp>
      <p:pic>
        <p:nvPicPr>
          <p:cNvPr id="8" name="Picture 7">
            <a:extLst>
              <a:ext uri="{FF2B5EF4-FFF2-40B4-BE49-F238E27FC236}">
                <a16:creationId xmlns:a16="http://schemas.microsoft.com/office/drawing/2014/main" id="{E1B5A446-3C67-4627-B1C0-39D9CA90092C}"/>
              </a:ext>
            </a:extLst>
          </p:cNvPr>
          <p:cNvPicPr>
            <a:picLocks noChangeAspect="1"/>
          </p:cNvPicPr>
          <p:nvPr userDrawn="1"/>
        </p:nvPicPr>
        <p:blipFill>
          <a:blip r:embed="rId2"/>
          <a:stretch>
            <a:fillRect/>
          </a:stretch>
        </p:blipFill>
        <p:spPr>
          <a:xfrm>
            <a:off x="6714086" y="5315600"/>
            <a:ext cx="1945357" cy="810565"/>
          </a:xfrm>
          <a:prstGeom prst="rect">
            <a:avLst/>
          </a:prstGeom>
        </p:spPr>
      </p:pic>
      <p:sp>
        <p:nvSpPr>
          <p:cNvPr id="9" name="Rectangle 8">
            <a:extLst>
              <a:ext uri="{FF2B5EF4-FFF2-40B4-BE49-F238E27FC236}">
                <a16:creationId xmlns:a16="http://schemas.microsoft.com/office/drawing/2014/main" id="{9F7BEA92-7F2C-4EE0-AAD1-1EE31AD20399}"/>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583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28650" y="262486"/>
            <a:ext cx="7886700" cy="782356"/>
          </a:xfrm>
        </p:spPr>
        <p:txBody>
          <a:bodyPr>
            <a:normAutofit/>
          </a:bodyPr>
          <a:lstStyle>
            <a:lvl1pPr>
              <a:defRPr sz="2800">
                <a:solidFill>
                  <a:schemeClr val="accent5"/>
                </a:solidFill>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Rectangle 9"/>
          <p:cNvSpPr/>
          <p:nvPr userDrawn="1"/>
        </p:nvSpPr>
        <p:spPr>
          <a:xfrm>
            <a:off x="628650" y="1003043"/>
            <a:ext cx="851535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2" name="Rectangle 11"/>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585336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5"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9" name="Rectangle 8"/>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79091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164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628650" y="1226644"/>
            <a:ext cx="3299295" cy="803716"/>
          </a:xfrm>
        </p:spPr>
        <p:txBody>
          <a:bodyPr>
            <a:normAutofit/>
          </a:bodyPr>
          <a:lstStyle>
            <a:lvl1pPr>
              <a:defRPr sz="2800">
                <a:solidFill>
                  <a:schemeClr val="bg1"/>
                </a:solidFill>
                <a:latin typeface="Franklin Gothic Medium" charset="0"/>
                <a:ea typeface="Franklin Gothic Medium" charset="0"/>
                <a:cs typeface="Franklin Gothic Medium" charset="0"/>
              </a:defRPr>
            </a:lvl1pPr>
          </a:lstStyle>
          <a:p>
            <a:r>
              <a:rPr lang="en-US"/>
              <a:t>Click to edit Master title style</a:t>
            </a:r>
          </a:p>
        </p:txBody>
      </p:sp>
      <p:sp>
        <p:nvSpPr>
          <p:cNvPr id="3" name="Content Placeholder 2"/>
          <p:cNvSpPr>
            <a:spLocks noGrp="1"/>
          </p:cNvSpPr>
          <p:nvPr>
            <p:ph idx="1"/>
          </p:nvPr>
        </p:nvSpPr>
        <p:spPr>
          <a:xfrm>
            <a:off x="628651" y="2138903"/>
            <a:ext cx="3299294" cy="3848432"/>
          </a:xfrm>
        </p:spPr>
        <p:txBody>
          <a:bodyPr/>
          <a:lstStyle>
            <a:lvl1pPr>
              <a:lnSpc>
                <a:spcPct val="100000"/>
              </a:lnSpc>
              <a:defRPr sz="1800">
                <a:solidFill>
                  <a:schemeClr val="bg1"/>
                </a:solidFill>
                <a:latin typeface="Calibri" charset="0"/>
                <a:ea typeface="Calibri" charset="0"/>
                <a:cs typeface="Calibri" charset="0"/>
              </a:defRPr>
            </a:lvl1pPr>
            <a:lvl2pPr>
              <a:lnSpc>
                <a:spcPct val="100000"/>
              </a:lnSpc>
              <a:defRPr sz="1600">
                <a:solidFill>
                  <a:schemeClr val="bg1"/>
                </a:solidFill>
                <a:latin typeface="Calibri" charset="0"/>
                <a:ea typeface="Calibri" charset="0"/>
                <a:cs typeface="Calibri" charset="0"/>
              </a:defRPr>
            </a:lvl2pPr>
            <a:lvl3pPr>
              <a:lnSpc>
                <a:spcPct val="100000"/>
              </a:lnSpc>
              <a:defRPr sz="1400">
                <a:solidFill>
                  <a:schemeClr val="bg1"/>
                </a:solidFill>
                <a:latin typeface="Calibri" charset="0"/>
                <a:ea typeface="Calibri" charset="0"/>
                <a:cs typeface="Calibri" charset="0"/>
              </a:defRPr>
            </a:lvl3pPr>
            <a:lvl4pPr>
              <a:lnSpc>
                <a:spcPct val="100000"/>
              </a:lnSpc>
              <a:defRPr sz="1200">
                <a:solidFill>
                  <a:schemeClr val="bg1"/>
                </a:solidFill>
                <a:latin typeface="Calibri" charset="0"/>
                <a:ea typeface="Calibri" charset="0"/>
                <a:cs typeface="Calibri" charset="0"/>
              </a:defRPr>
            </a:lvl4pPr>
            <a:lvl5pPr>
              <a:lnSpc>
                <a:spcPct val="100000"/>
              </a:lnSpc>
              <a:defRPr sz="1000">
                <a:solidFill>
                  <a:schemeClr val="bg1"/>
                </a:solidFill>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842" y="6293724"/>
            <a:ext cx="1939621" cy="245189"/>
          </a:xfrm>
          <a:prstGeom prst="rect">
            <a:avLst/>
          </a:prstGeom>
        </p:spPr>
      </p:pic>
      <p:sp>
        <p:nvSpPr>
          <p:cNvPr id="8" name="Rectangle 7"/>
          <p:cNvSpPr/>
          <p:nvPr userDrawn="1"/>
        </p:nvSpPr>
        <p:spPr>
          <a:xfrm>
            <a:off x="6735750" y="6431191"/>
            <a:ext cx="1830950" cy="215444"/>
          </a:xfrm>
          <a:prstGeom prst="rect">
            <a:avLst/>
          </a:prstGeom>
        </p:spPr>
        <p:txBody>
          <a:bodyPr wrap="none">
            <a:spAutoFit/>
          </a:bodyPr>
          <a:lstStyle/>
          <a:p>
            <a:pPr algn="r"/>
            <a:r>
              <a:rPr lang="en-US" sz="800" b="0" i="0">
                <a:solidFill>
                  <a:schemeClr val="bg1"/>
                </a:solidFill>
                <a:effectLst/>
                <a:latin typeface="Calibri" charset="0"/>
                <a:ea typeface="Calibri" charset="0"/>
                <a:cs typeface="Calibri" charset="0"/>
              </a:rPr>
              <a:t>© GNS Healthcare. All rights reserved.</a:t>
            </a:r>
            <a:endParaRPr lang="en-US" sz="800">
              <a:solidFill>
                <a:schemeClr val="bg1"/>
              </a:solidFill>
              <a:latin typeface="Calibri" charset="0"/>
              <a:ea typeface="Calibri" charset="0"/>
              <a:cs typeface="Calibri" charset="0"/>
            </a:endParaRPr>
          </a:p>
        </p:txBody>
      </p:sp>
      <p:sp>
        <p:nvSpPr>
          <p:cNvPr id="9"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bg1"/>
                </a:solidFill>
                <a:latin typeface="Arial" charset="0"/>
                <a:ea typeface="Arial" charset="0"/>
                <a:cs typeface="Arial" charset="0"/>
              </a:defRPr>
            </a:lvl1pPr>
          </a:lstStyle>
          <a:p>
            <a:fld id="{8839FE3B-8E3F-044C-826D-7234E4618AD6}" type="slidenum">
              <a:rPr lang="en-US" smtClean="0"/>
              <a:pPr/>
              <a:t>‹#›</a:t>
            </a:fld>
            <a:endParaRPr lang="en-US"/>
          </a:p>
        </p:txBody>
      </p:sp>
    </p:spTree>
    <p:extLst>
      <p:ext uri="{BB962C8B-B14F-4D97-AF65-F5344CB8AC3E}">
        <p14:creationId xmlns:p14="http://schemas.microsoft.com/office/powerpoint/2010/main" val="2336488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ca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605435"/>
          </a:xfrm>
          <a:prstGeom prst="rect">
            <a:avLst/>
          </a:prstGeom>
        </p:spPr>
      </p:pic>
      <p:sp>
        <p:nvSpPr>
          <p:cNvPr id="4" name="Rectangle 3"/>
          <p:cNvSpPr/>
          <p:nvPr userDrawn="1"/>
        </p:nvSpPr>
        <p:spPr>
          <a:xfrm>
            <a:off x="0" y="2605435"/>
            <a:ext cx="9144000" cy="4532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10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Closing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8831" y="1134582"/>
            <a:ext cx="7886700" cy="1370918"/>
          </a:xfrm>
        </p:spPr>
        <p:txBody>
          <a:bodyPr anchor="b">
            <a:normAutofit/>
          </a:bodyPr>
          <a:lstStyle>
            <a:lvl1pPr algn="l">
              <a:defRPr sz="4000" cap="all" spc="140" baseline="0">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438831" y="2505500"/>
            <a:ext cx="7886700" cy="1500187"/>
          </a:xfrm>
        </p:spPr>
        <p:txBody>
          <a:bodyPr>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26037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86" y="2737754"/>
            <a:ext cx="6836229" cy="837634"/>
          </a:xfrm>
          <a:prstGeom prst="rect">
            <a:avLst/>
          </a:prstGeom>
        </p:spPr>
      </p:pic>
    </p:spTree>
    <p:extLst>
      <p:ext uri="{BB962C8B-B14F-4D97-AF65-F5344CB8AC3E}">
        <p14:creationId xmlns:p14="http://schemas.microsoft.com/office/powerpoint/2010/main" val="516869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mage Left - Content Right">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3823696" cy="6858000"/>
          </a:xfrm>
          <a:solidFill>
            <a:schemeClr val="bg1">
              <a:lumMod val="95000"/>
            </a:schemeClr>
          </a:solidFill>
        </p:spPr>
        <p:txBody>
          <a:bodyPr>
            <a:normAutofit/>
          </a:bodyPr>
          <a:lstStyle>
            <a:lvl1pPr>
              <a:defRPr sz="1051"/>
            </a:lvl1pPr>
          </a:lstStyle>
          <a:p>
            <a:r>
              <a:rPr lang="en-US"/>
              <a:t>Click icon to add picture</a:t>
            </a:r>
          </a:p>
        </p:txBody>
      </p:sp>
      <p:sp>
        <p:nvSpPr>
          <p:cNvPr id="5" name="Text Placeholder 4"/>
          <p:cNvSpPr>
            <a:spLocks noGrp="1"/>
          </p:cNvSpPr>
          <p:nvPr>
            <p:ph type="body" sz="quarter" idx="14"/>
          </p:nvPr>
        </p:nvSpPr>
        <p:spPr>
          <a:xfrm>
            <a:off x="4255861" y="1491340"/>
            <a:ext cx="4387396" cy="704808"/>
          </a:xfrm>
        </p:spPr>
        <p:txBody>
          <a:bodyPr>
            <a:noAutofit/>
          </a:bodyPr>
          <a:lstStyle>
            <a:lvl1pPr marL="0" indent="0">
              <a:buNone/>
              <a:defRPr lang="en-US" sz="1600" b="0" i="0" u="none" strike="noStrike" kern="1200" cap="none" smtClean="0">
                <a:solidFill>
                  <a:schemeClr val="tx1"/>
                </a:solidFill>
                <a:latin typeface="Arial" charset="0"/>
                <a:ea typeface="Arial" charset="0"/>
                <a:cs typeface="Arial" charset="0"/>
                <a:sym typeface="Arial"/>
              </a:defRPr>
            </a:lvl1pPr>
            <a:lvl2pPr marL="342900" indent="0">
              <a:buNone/>
              <a:defRPr lang="en-US" sz="1600" b="0" i="0" u="none" strike="noStrike" kern="1200" cap="none" smtClean="0">
                <a:solidFill>
                  <a:schemeClr val="tx1"/>
                </a:solidFill>
                <a:latin typeface="Calibri" charset="0"/>
                <a:ea typeface="Calibri" charset="0"/>
                <a:cs typeface="Calibri" charset="0"/>
                <a:sym typeface="Arial"/>
              </a:defRPr>
            </a:lvl2pPr>
            <a:lvl3pPr marL="685800" indent="0">
              <a:buNone/>
              <a:defRPr lang="en-US" sz="1600" b="0" i="0" u="none" strike="noStrike" kern="1200" cap="none" smtClean="0">
                <a:solidFill>
                  <a:schemeClr val="tx1"/>
                </a:solidFill>
                <a:latin typeface="Calibri" charset="0"/>
                <a:ea typeface="Calibri" charset="0"/>
                <a:cs typeface="Calibri" charset="0"/>
                <a:sym typeface="Arial"/>
              </a:defRPr>
            </a:lvl3pPr>
            <a:lvl4pPr marL="1028700" indent="0">
              <a:buNone/>
              <a:defRPr lang="en-US" sz="1600" b="0" i="0" u="none" strike="noStrike" kern="1200" cap="none" smtClean="0">
                <a:solidFill>
                  <a:schemeClr val="tx1"/>
                </a:solidFill>
                <a:latin typeface="Calibri" charset="0"/>
                <a:ea typeface="Calibri" charset="0"/>
                <a:cs typeface="Calibri" charset="0"/>
                <a:sym typeface="Arial"/>
              </a:defRPr>
            </a:lvl4pPr>
            <a:lvl5pPr marL="1371600" indent="0">
              <a:buNone/>
              <a:defRPr lang="en-US" sz="1600" b="0" i="0" u="none" strike="noStrike" kern="1200" cap="none" smtClean="0">
                <a:solidFill>
                  <a:schemeClr val="tx1"/>
                </a:solidFill>
                <a:latin typeface="Calibri" charset="0"/>
                <a:ea typeface="Calibri" charset="0"/>
                <a:cs typeface="Calibri" charset="0"/>
                <a:sym typeface="Arial"/>
              </a:defRPr>
            </a:lvl5pPr>
          </a:lstStyle>
          <a:p>
            <a:pPr lvl="0"/>
            <a:r>
              <a:rPr lang="en-US"/>
              <a:t>Edit Master text styles</a:t>
            </a:r>
          </a:p>
        </p:txBody>
      </p:sp>
      <p:sp>
        <p:nvSpPr>
          <p:cNvPr id="8" name="Text Placeholder 7"/>
          <p:cNvSpPr>
            <a:spLocks noGrp="1"/>
          </p:cNvSpPr>
          <p:nvPr>
            <p:ph type="body" sz="quarter" idx="15"/>
          </p:nvPr>
        </p:nvSpPr>
        <p:spPr>
          <a:xfrm>
            <a:off x="4255861" y="774243"/>
            <a:ext cx="4387396" cy="704808"/>
          </a:xfrm>
        </p:spPr>
        <p:txBody>
          <a:bodyPr>
            <a:noAutofit/>
          </a:bodyPr>
          <a:lstStyle>
            <a:lvl1pPr marL="0" indent="0">
              <a:buNone/>
              <a:defRPr lang="en-US" sz="2800" b="0" i="0" u="none" strike="noStrike" kern="1200" cap="none" dirty="0" smtClean="0">
                <a:solidFill>
                  <a:schemeClr val="accent5"/>
                </a:solidFill>
                <a:latin typeface="Franklin Gothic Medium" charset="0"/>
                <a:ea typeface="Franklin Gothic Medium" charset="0"/>
                <a:cs typeface="Franklin Gothic Medium" charset="0"/>
                <a:sym typeface="Arial"/>
              </a:defRPr>
            </a:lvl1pPr>
            <a:lvl2pPr marL="3429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2pPr>
            <a:lvl3pPr marL="6858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3pPr>
            <a:lvl4pPr marL="1028700" indent="0">
              <a:buNone/>
              <a:defRPr lang="en-US" sz="2800" b="0" i="0" u="none" strike="noStrike" kern="1200" cap="none" dirty="0" smtClean="0">
                <a:solidFill>
                  <a:schemeClr val="tx2"/>
                </a:solidFill>
                <a:latin typeface="Franklin Gothic Medium" charset="0"/>
                <a:ea typeface="Franklin Gothic Medium" charset="0"/>
                <a:cs typeface="Franklin Gothic Medium" charset="0"/>
                <a:sym typeface="Arial"/>
              </a:defRPr>
            </a:lvl4pPr>
            <a:lvl5pPr marL="1371600" indent="0">
              <a:buNone/>
              <a:defRPr lang="en-US" sz="2800" b="0" i="0" u="none" strike="noStrike" kern="1200" cap="none" dirty="0">
                <a:solidFill>
                  <a:schemeClr val="tx2"/>
                </a:solidFill>
                <a:latin typeface="Franklin Gothic Medium" charset="0"/>
                <a:ea typeface="Franklin Gothic Medium" charset="0"/>
                <a:cs typeface="Franklin Gothic Medium" charset="0"/>
                <a:sym typeface="Arial"/>
              </a:defRPr>
            </a:lvl5pPr>
          </a:lstStyle>
          <a:p>
            <a:pPr lvl="0"/>
            <a:r>
              <a:rPr lang="en-US"/>
              <a:t>Edit Master text styles</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42" y="6293723"/>
            <a:ext cx="2012356" cy="246888"/>
          </a:xfrm>
          <a:prstGeom prst="rect">
            <a:avLst/>
          </a:prstGeom>
        </p:spPr>
      </p:pic>
      <p:sp>
        <p:nvSpPr>
          <p:cNvPr id="10" name="Slide Number Placeholder 5"/>
          <p:cNvSpPr>
            <a:spLocks noGrp="1"/>
          </p:cNvSpPr>
          <p:nvPr>
            <p:ph type="sldNum" sz="quarter" idx="12"/>
          </p:nvPr>
        </p:nvSpPr>
        <p:spPr>
          <a:xfrm>
            <a:off x="8643067" y="6422340"/>
            <a:ext cx="325508" cy="365125"/>
          </a:xfrm>
          <a:prstGeom prst="rect">
            <a:avLst/>
          </a:prstGeom>
        </p:spPr>
        <p:txBody>
          <a:bodyPr/>
          <a:lstStyle>
            <a:lvl1pPr>
              <a:defRPr sz="750">
                <a:solidFill>
                  <a:schemeClr val="accent6">
                    <a:lumMod val="50000"/>
                  </a:schemeClr>
                </a:solidFill>
                <a:latin typeface="Arial" charset="0"/>
                <a:ea typeface="Arial" charset="0"/>
                <a:cs typeface="Arial" charset="0"/>
              </a:defRPr>
            </a:lvl1pPr>
          </a:lstStyle>
          <a:p>
            <a:fld id="{8839FE3B-8E3F-044C-826D-7234E4618AD6}" type="slidenum">
              <a:rPr lang="en-US" smtClean="0"/>
              <a:pPr/>
              <a:t>‹#›</a:t>
            </a:fld>
            <a:endParaRPr lang="en-US"/>
          </a:p>
        </p:txBody>
      </p:sp>
      <p:sp>
        <p:nvSpPr>
          <p:cNvPr id="13" name="Rectangle 12"/>
          <p:cNvSpPr/>
          <p:nvPr userDrawn="1"/>
        </p:nvSpPr>
        <p:spPr>
          <a:xfrm>
            <a:off x="6815324" y="6431191"/>
            <a:ext cx="1827743" cy="207749"/>
          </a:xfrm>
          <a:prstGeom prst="rect">
            <a:avLst/>
          </a:prstGeom>
        </p:spPr>
        <p:txBody>
          <a:bodyPr wrap="none">
            <a:spAutoFit/>
          </a:bodyPr>
          <a:lstStyle/>
          <a:p>
            <a:pPr algn="r"/>
            <a:r>
              <a:rPr lang="en-US" sz="750" b="0" i="0">
                <a:solidFill>
                  <a:schemeClr val="accent6">
                    <a:lumMod val="50000"/>
                  </a:schemeClr>
                </a:solidFill>
                <a:effectLst/>
                <a:latin typeface="Arial" charset="0"/>
                <a:ea typeface="Arial" charset="0"/>
                <a:cs typeface="Arial" charset="0"/>
              </a:rPr>
              <a:t>© GNS Healthcare. All rights reserved.</a:t>
            </a:r>
            <a:endParaRPr lang="en-US" sz="750">
              <a:solidFill>
                <a:schemeClr val="accent6">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73320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ctrTitle" hasCustomPrompt="1"/>
          </p:nvPr>
        </p:nvSpPr>
        <p:spPr>
          <a:xfrm>
            <a:off x="1143000" y="1122363"/>
            <a:ext cx="6858000" cy="2387600"/>
          </a:xfrm>
        </p:spPr>
        <p:txBody>
          <a:bodyPr anchor="b"/>
          <a:lstStyle>
            <a:lvl1pPr algn="ctr">
              <a:defRPr sz="3375">
                <a:solidFill>
                  <a:srgbClr val="BBDC00"/>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title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1350">
                <a:solidFill>
                  <a:srgbClr val="002E6C"/>
                </a:solidFill>
                <a:latin typeface="Tahoma" panose="020B0604030504040204" pitchFamily="34" charset="0"/>
                <a:ea typeface="Tahoma" panose="020B0604030504040204" pitchFamily="34" charset="0"/>
                <a:cs typeface="Tahoma" panose="020B060403050404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subtitle</a:t>
            </a:r>
          </a:p>
        </p:txBody>
      </p:sp>
      <p:sp>
        <p:nvSpPr>
          <p:cNvPr id="4" name="Date Placeholder 3"/>
          <p:cNvSpPr>
            <a:spLocks noGrp="1"/>
          </p:cNvSpPr>
          <p:nvPr>
            <p:ph type="dt" sz="half" idx="10"/>
          </p:nvPr>
        </p:nvSpPr>
        <p:spPr/>
        <p:txBody>
          <a:bodyPr/>
          <a:lstStyle/>
          <a:p>
            <a:fld id="{1CB41E3C-7816-4315-8F7B-A021AC3A6535}"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212288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4BC043-403D-463A-A285-8AFC9D58B97C}"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597250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r>
              <a:rPr lang="en-US">
                <a:solidFill>
                  <a:srgbClr val="212C65"/>
                </a:solidFill>
              </a:rPr>
              <a:t>Business Health Care Group </a:t>
            </a:r>
          </a:p>
        </p:txBody>
      </p:sp>
      <p:sp>
        <p:nvSpPr>
          <p:cNvPr id="7" name="Slide Number Placeholder 6"/>
          <p:cNvSpPr>
            <a:spLocks noGrp="1"/>
          </p:cNvSpPr>
          <p:nvPr>
            <p:ph type="sldNum" sz="quarter" idx="12"/>
          </p:nvPr>
        </p:nvSpPr>
        <p:spPr/>
        <p:txBody>
          <a:bodyPr/>
          <a:lstStyle/>
          <a:p>
            <a:fld id="{C8DEEB43-087D-4C3C-9611-B1A9F0B781CC}" type="slidenum">
              <a:rPr lang="en-US" altLang="en-US" smtClean="0"/>
              <a:pPr/>
              <a:t>‹#›</a:t>
            </a:fld>
            <a:endParaRPr lang="en-US" altLang="en-US"/>
          </a:p>
        </p:txBody>
      </p:sp>
      <p:sp>
        <p:nvSpPr>
          <p:cNvPr id="9" name="Rectangle 8">
            <a:extLst>
              <a:ext uri="{FF2B5EF4-FFF2-40B4-BE49-F238E27FC236}">
                <a16:creationId xmlns:a16="http://schemas.microsoft.com/office/drawing/2014/main" id="{439E089F-5A69-4832-9CC9-BB9DBC6313EB}"/>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C38475-0EF2-4AF0-85B1-0A5E9398374D}"/>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352942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3888" y="1709741"/>
            <a:ext cx="7886700" cy="2852737"/>
          </a:xfrm>
        </p:spPr>
        <p:txBody>
          <a:bodyPr anchor="b"/>
          <a:lstStyle>
            <a:lvl1pPr>
              <a:defRPr sz="3375">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21E5C0-07D7-4323-BA86-7485C1C7138B}"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325342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6C148-23C1-4C60-8335-9D01945CD463}"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006828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365128"/>
            <a:ext cx="7886700" cy="1325563"/>
          </a:xfrm>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atin typeface="Tahoma" panose="020B0604030504040204" pitchFamily="34" charset="0"/>
                <a:ea typeface="Tahoma" panose="020B0604030504040204" pitchFamily="34" charset="0"/>
                <a:cs typeface="Tahoma" panose="020B060403050404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atin typeface="Tahoma" panose="020B0604030504040204" pitchFamily="34" charset="0"/>
                <a:ea typeface="Tahoma" panose="020B0604030504040204" pitchFamily="34" charset="0"/>
                <a:cs typeface="Tahoma" panose="020B060403050404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C49094-DCE1-4F43-9290-9EB4CFD9F2CC}" type="datetime1">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66779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224A5B52-2E4D-4BC0-B218-D893081CB88B}" type="datetime1">
              <a:rPr lang="en-US" smtClean="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421791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Date Placeholder 1"/>
          <p:cNvSpPr>
            <a:spLocks noGrp="1"/>
          </p:cNvSpPr>
          <p:nvPr>
            <p:ph type="dt" sz="half" idx="10"/>
          </p:nvPr>
        </p:nvSpPr>
        <p:spPr/>
        <p:txBody>
          <a:bodyPr/>
          <a:lstStyle/>
          <a:p>
            <a:fld id="{07FE2306-6CB8-4831-A2F7-5F037D448A7E}" type="datetime1">
              <a:rPr lang="en-US" smtClean="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151269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1800">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575">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35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125">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125">
                <a:solidFill>
                  <a:schemeClr val="tx1"/>
                </a:solidFill>
                <a:latin typeface="Tahoma" panose="020B0604030504040204" pitchFamily="34" charset="0"/>
                <a:ea typeface="Tahoma" panose="020B0604030504040204" pitchFamily="34" charset="0"/>
                <a:cs typeface="Tahoma" panose="020B0604030504040204" pitchFamily="34" charset="0"/>
              </a:defRPr>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11F65F90-08F3-4ABE-A725-D0AC1524CD94}"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3304641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1800">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solidFill>
                  <a:srgbClr val="7B7C80"/>
                </a:solidFill>
                <a:latin typeface="Tahoma" panose="020B0604030504040204" pitchFamily="34" charset="0"/>
                <a:ea typeface="Tahoma" panose="020B0604030504040204" pitchFamily="34" charset="0"/>
                <a:cs typeface="Tahoma" panose="020B0604030504040204" pitchFamily="34" charset="0"/>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CFFA761A-D0C7-43A9-93CB-A92E820E63CA}" type="datetime1">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98367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3" y="0"/>
            <a:ext cx="9140827" cy="6860382"/>
          </a:xfrm>
          <a:prstGeom prst="rect">
            <a:avLst/>
          </a:prstGeom>
        </p:spPr>
      </p:pic>
      <p:sp>
        <p:nvSpPr>
          <p:cNvPr id="2" name="Title 1"/>
          <p:cNvSpPr>
            <a:spLocks noGrp="1"/>
          </p:cNvSpPr>
          <p:nvPr>
            <p:ph type="title"/>
          </p:nvPr>
        </p:nvSpPr>
        <p:spPr/>
        <p:txBody>
          <a:bodyPr/>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0B975B-FF2E-4BA2-A7AD-773872A9749E}"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201051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Vertical Title 1"/>
          <p:cNvSpPr>
            <a:spLocks noGrp="1"/>
          </p:cNvSpPr>
          <p:nvPr>
            <p:ph type="title" orient="vert"/>
          </p:nvPr>
        </p:nvSpPr>
        <p:spPr>
          <a:xfrm>
            <a:off x="6543676" y="365125"/>
            <a:ext cx="1971675" cy="5811838"/>
          </a:xfrm>
        </p:spPr>
        <p:txBody>
          <a:bodyPr vert="eaVert"/>
          <a:lstStyle>
            <a:lvl1pPr>
              <a:defRPr>
                <a:solidFill>
                  <a:srgbClr val="002E6C"/>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640928-0681-421A-B166-00FBC9AD5CBA}" type="datetime1">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8C468-F1BA-4B07-87CC-570EBD6E29B9}" type="slidenum">
              <a:rPr lang="en-US" smtClean="0"/>
              <a:t>‹#›</a:t>
            </a:fld>
            <a:endParaRPr lang="en-US" dirty="0"/>
          </a:p>
        </p:txBody>
      </p:sp>
    </p:spTree>
    <p:extLst>
      <p:ext uri="{BB962C8B-B14F-4D97-AF65-F5344CB8AC3E}">
        <p14:creationId xmlns:p14="http://schemas.microsoft.com/office/powerpoint/2010/main" val="4245409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id="{60C60DD0-4ACF-3E92-CDFC-B6A67993423B}"/>
              </a:ext>
            </a:extLst>
          </p:cNvPr>
          <p:cNvSpPr/>
          <p:nvPr userDrawn="1"/>
        </p:nvSpPr>
        <p:spPr>
          <a:xfrm>
            <a:off x="1" y="4038603"/>
            <a:ext cx="9144000" cy="2819399"/>
          </a:xfrm>
          <a:prstGeom prst="rect">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6">
              <a:solidFill>
                <a:schemeClr val="bg1"/>
              </a:solidFill>
            </a:endParaRPr>
          </a:p>
        </p:txBody>
      </p:sp>
      <p:sp>
        <p:nvSpPr>
          <p:cNvPr id="3" name="Google Shape;14;p26">
            <a:extLst>
              <a:ext uri="{FF2B5EF4-FFF2-40B4-BE49-F238E27FC236}">
                <a16:creationId xmlns:a16="http://schemas.microsoft.com/office/drawing/2014/main" id="{7809AB2D-7C79-D778-3218-5D2E204AE27F}"/>
              </a:ext>
            </a:extLst>
          </p:cNvPr>
          <p:cNvSpPr txBox="1">
            <a:spLocks noGrp="1"/>
          </p:cNvSpPr>
          <p:nvPr>
            <p:ph type="ctrTitle" hasCustomPrompt="1"/>
          </p:nvPr>
        </p:nvSpPr>
        <p:spPr>
          <a:xfrm>
            <a:off x="285750" y="731860"/>
            <a:ext cx="8572500" cy="1711089"/>
          </a:xfrm>
          <a:prstGeom prst="rect">
            <a:avLst/>
          </a:prstGeom>
          <a:noFill/>
          <a:ln>
            <a:noFill/>
          </a:ln>
        </p:spPr>
        <p:txBody>
          <a:bodyPr spcFirstLastPara="1" wrap="square" lIns="0" tIns="0" rIns="0" bIns="0" anchor="t" anchorCtr="0">
            <a:normAutofit/>
          </a:bodyPr>
          <a:lstStyle>
            <a:lvl1pPr lvl="0" algn="l">
              <a:lnSpc>
                <a:spcPts val="5717"/>
              </a:lnSpc>
              <a:spcBef>
                <a:spcPts val="0"/>
              </a:spcBef>
              <a:spcAft>
                <a:spcPts val="0"/>
              </a:spcAft>
              <a:buClr>
                <a:schemeClr val="lt2"/>
              </a:buClr>
              <a:buSzPts val="3600"/>
              <a:buFont typeface="Arial"/>
              <a:buNone/>
              <a:defRPr sz="6152"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Presentation Title: Insert here</a:t>
            </a:r>
            <a:endParaRPr/>
          </a:p>
        </p:txBody>
      </p:sp>
      <p:sp>
        <p:nvSpPr>
          <p:cNvPr id="8" name="Text Placeholder 7">
            <a:extLst>
              <a:ext uri="{FF2B5EF4-FFF2-40B4-BE49-F238E27FC236}">
                <a16:creationId xmlns:a16="http://schemas.microsoft.com/office/drawing/2014/main" id="{3A7359DD-51A1-E507-F1FD-734952677FF0}"/>
              </a:ext>
            </a:extLst>
          </p:cNvPr>
          <p:cNvSpPr>
            <a:spLocks noGrp="1"/>
          </p:cNvSpPr>
          <p:nvPr>
            <p:ph type="body" sz="quarter" idx="14" hasCustomPrompt="1"/>
          </p:nvPr>
        </p:nvSpPr>
        <p:spPr>
          <a:xfrm>
            <a:off x="7315201" y="390224"/>
            <a:ext cx="1543050" cy="243840"/>
          </a:xfrm>
          <a:prstGeom prst="rect">
            <a:avLst/>
          </a:prstGeom>
        </p:spPr>
        <p:txBody>
          <a:bodyPr tIns="0" rIns="0"/>
          <a:lstStyle>
            <a:lvl1pPr marL="0" indent="0" algn="r">
              <a:spcBef>
                <a:spcPts val="0"/>
              </a:spcBef>
              <a:buNone/>
              <a:defRPr sz="1000" spc="50" baseline="0"/>
            </a:lvl1pPr>
            <a:lvl3pPr marL="1428821" indent="-285764">
              <a:buFont typeface="Arial" panose="020B0604020202020204" pitchFamily="34" charset="0"/>
              <a:buChar char="•"/>
              <a:defRPr/>
            </a:lvl3pPr>
            <a:lvl4pPr>
              <a:buFont typeface="Arial" panose="020B0604020202020204" pitchFamily="34" charset="0"/>
              <a:buChar char="•"/>
              <a:defRPr/>
            </a:lvl4pPr>
            <a:lvl5pPr marL="2057503" indent="0" algn="r">
              <a:buFont typeface="Arial" panose="020B0604020202020204" pitchFamily="34" charset="0"/>
              <a:buNone/>
              <a:defRPr/>
            </a:lvl5pPr>
          </a:lstStyle>
          <a:p>
            <a:pPr lvl="0"/>
            <a:r>
              <a:rPr lang="en-US"/>
              <a:t>Date</a:t>
            </a:r>
          </a:p>
        </p:txBody>
      </p:sp>
      <p:sp>
        <p:nvSpPr>
          <p:cNvPr id="12" name="Footer Placeholder 4">
            <a:extLst>
              <a:ext uri="{FF2B5EF4-FFF2-40B4-BE49-F238E27FC236}">
                <a16:creationId xmlns:a16="http://schemas.microsoft.com/office/drawing/2014/main" id="{8DF2A018-89F2-836D-EAB5-D5CE7B08091D}"/>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13" name="Google Shape;19;p27">
            <a:extLst>
              <a:ext uri="{FF2B5EF4-FFF2-40B4-BE49-F238E27FC236}">
                <a16:creationId xmlns:a16="http://schemas.microsoft.com/office/drawing/2014/main" id="{B430641D-A280-481B-2188-771AD446CF87}"/>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9" name="Picture Placeholder 13" descr="A group of people looking at a computer&#10;&#10;Description automatically generated">
            <a:extLst>
              <a:ext uri="{FF2B5EF4-FFF2-40B4-BE49-F238E27FC236}">
                <a16:creationId xmlns:a16="http://schemas.microsoft.com/office/drawing/2014/main" id="{C3516E6B-23B0-3711-30F0-E0A7A9D97E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190751" y="3423788"/>
            <a:ext cx="2285933" cy="2651760"/>
          </a:xfrm>
          <a:prstGeom prst="roundRect">
            <a:avLst/>
          </a:prstGeom>
          <a:noFill/>
          <a:ln>
            <a:noFill/>
          </a:ln>
        </p:spPr>
      </p:pic>
      <p:pic>
        <p:nvPicPr>
          <p:cNvPr id="10" name="Picture Placeholder 15" descr="A person and person shaking hands&#10;&#10;Description automatically generated">
            <a:extLst>
              <a:ext uri="{FF2B5EF4-FFF2-40B4-BE49-F238E27FC236}">
                <a16:creationId xmlns:a16="http://schemas.microsoft.com/office/drawing/2014/main" id="{9F79C542-D781-22A2-4EA1-0867B1C1984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4678681" y="3423788"/>
            <a:ext cx="2285933" cy="2651760"/>
          </a:xfrm>
          <a:prstGeom prst="roundRect">
            <a:avLst/>
          </a:prstGeom>
          <a:noFill/>
          <a:ln>
            <a:noFill/>
          </a:ln>
        </p:spPr>
      </p:pic>
      <p:sp>
        <p:nvSpPr>
          <p:cNvPr id="17" name="Text Placeholder 5">
            <a:extLst>
              <a:ext uri="{FF2B5EF4-FFF2-40B4-BE49-F238E27FC236}">
                <a16:creationId xmlns:a16="http://schemas.microsoft.com/office/drawing/2014/main" id="{EAE2D2CC-B4D8-5420-C307-F0E382A7E048}"/>
              </a:ext>
            </a:extLst>
          </p:cNvPr>
          <p:cNvSpPr>
            <a:spLocks noGrp="1"/>
          </p:cNvSpPr>
          <p:nvPr>
            <p:ph type="body" sz="quarter" idx="13" hasCustomPrompt="1"/>
          </p:nvPr>
        </p:nvSpPr>
        <p:spPr>
          <a:xfrm>
            <a:off x="285751" y="2693148"/>
            <a:ext cx="8572500" cy="463296"/>
          </a:xfrm>
          <a:prstGeom prst="rect">
            <a:avLst/>
          </a:prstGeom>
        </p:spPr>
        <p:txBody>
          <a:bodyPr wrap="square" lIns="0" anchor="t" anchorCtr="0"/>
          <a:lstStyle>
            <a:lvl1pPr marL="0" indent="0">
              <a:spcBef>
                <a:spcPts val="0"/>
              </a:spcBef>
              <a:buNone/>
              <a:defRPr sz="2000" spc="80" baseline="0">
                <a:solidFill>
                  <a:srgbClr val="282828"/>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r>
              <a:rPr lang="en-US"/>
              <a:t>Presenter(s). Title. Location</a:t>
            </a:r>
          </a:p>
        </p:txBody>
      </p:sp>
      <p:pic>
        <p:nvPicPr>
          <p:cNvPr id="4" name="Graphic 3">
            <a:extLst>
              <a:ext uri="{FF2B5EF4-FFF2-40B4-BE49-F238E27FC236}">
                <a16:creationId xmlns:a16="http://schemas.microsoft.com/office/drawing/2014/main" id="{6A665D09-F11F-186F-C493-4013DFAEB0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5749" y="6451464"/>
            <a:ext cx="1913382" cy="233172"/>
          </a:xfrm>
          <a:prstGeom prst="rect">
            <a:avLst/>
          </a:prstGeom>
        </p:spPr>
      </p:pic>
      <p:pic>
        <p:nvPicPr>
          <p:cNvPr id="18" name="Picture 17" descr="A person talking on a cell phone&#10;&#10;Description automatically generated">
            <a:extLst>
              <a:ext uri="{FF2B5EF4-FFF2-40B4-BE49-F238E27FC236}">
                <a16:creationId xmlns:a16="http://schemas.microsoft.com/office/drawing/2014/main" id="{F9BCA590-EFAE-AB17-0698-B453E2427468}"/>
              </a:ext>
            </a:extLst>
          </p:cNvPr>
          <p:cNvPicPr>
            <a:picLocks noChangeAspect="1"/>
          </p:cNvPicPr>
          <p:nvPr userDrawn="1"/>
        </p:nvPicPr>
        <p:blipFill>
          <a:blip r:embed="rId6"/>
          <a:stretch>
            <a:fillRect/>
          </a:stretch>
        </p:blipFill>
        <p:spPr>
          <a:xfrm>
            <a:off x="0" y="3423813"/>
            <a:ext cx="1992977" cy="2651760"/>
          </a:xfrm>
          <a:prstGeom prst="rect">
            <a:avLst/>
          </a:prstGeom>
        </p:spPr>
      </p:pic>
      <p:pic>
        <p:nvPicPr>
          <p:cNvPr id="20" name="Picture 19" descr="A person using a grinder&#10;&#10;Description automatically generated">
            <a:extLst>
              <a:ext uri="{FF2B5EF4-FFF2-40B4-BE49-F238E27FC236}">
                <a16:creationId xmlns:a16="http://schemas.microsoft.com/office/drawing/2014/main" id="{FBCD8E50-DD49-1C37-92B4-10E4A97DF0C2}"/>
              </a:ext>
            </a:extLst>
          </p:cNvPr>
          <p:cNvPicPr>
            <a:picLocks noChangeAspect="1"/>
          </p:cNvPicPr>
          <p:nvPr userDrawn="1"/>
        </p:nvPicPr>
        <p:blipFill>
          <a:blip r:embed="rId7"/>
          <a:stretch>
            <a:fillRect/>
          </a:stretch>
        </p:blipFill>
        <p:spPr>
          <a:xfrm>
            <a:off x="7169728" y="3423813"/>
            <a:ext cx="1974272" cy="2651760"/>
          </a:xfrm>
          <a:prstGeom prst="rect">
            <a:avLst/>
          </a:prstGeom>
        </p:spPr>
      </p:pic>
    </p:spTree>
    <p:extLst>
      <p:ext uri="{BB962C8B-B14F-4D97-AF65-F5344CB8AC3E}">
        <p14:creationId xmlns:p14="http://schemas.microsoft.com/office/powerpoint/2010/main" val="107940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r>
              <a:rPr lang="en-US">
                <a:solidFill>
                  <a:srgbClr val="212C65"/>
                </a:solidFill>
              </a:rPr>
              <a:t>Business Health Care Group </a:t>
            </a:r>
          </a:p>
        </p:txBody>
      </p:sp>
      <p:sp>
        <p:nvSpPr>
          <p:cNvPr id="9" name="Slide Number Placeholder 8"/>
          <p:cNvSpPr>
            <a:spLocks noGrp="1"/>
          </p:cNvSpPr>
          <p:nvPr>
            <p:ph type="sldNum" sz="quarter" idx="12"/>
          </p:nvPr>
        </p:nvSpPr>
        <p:spPr/>
        <p:txBody>
          <a:bodyPr/>
          <a:lstStyle/>
          <a:p>
            <a:fld id="{FFA25586-0FBD-458A-BD23-749D99870DB2}" type="slidenum">
              <a:rPr lang="en-US" altLang="en-US" smtClean="0"/>
              <a:pPr/>
              <a:t>‹#›</a:t>
            </a:fld>
            <a:endParaRPr lang="en-US" altLang="en-US"/>
          </a:p>
        </p:txBody>
      </p:sp>
      <p:sp>
        <p:nvSpPr>
          <p:cNvPr id="11" name="Rectangle 10">
            <a:extLst>
              <a:ext uri="{FF2B5EF4-FFF2-40B4-BE49-F238E27FC236}">
                <a16:creationId xmlns:a16="http://schemas.microsoft.com/office/drawing/2014/main" id="{EB681A05-A6C0-4FD0-8196-5BCD8DBEB847}"/>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7F59538-C86E-465F-836A-A24F5772DD0E}"/>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1000890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6FECDDD-F515-2098-CF73-3A62D1E1E6D6}"/>
              </a:ext>
            </a:extLst>
          </p:cNvPr>
          <p:cNvSpPr>
            <a:spLocks noGrp="1"/>
          </p:cNvSpPr>
          <p:nvPr>
            <p:ph type="pic" sz="quarter" idx="13" hasCustomPrompt="1"/>
          </p:nvPr>
        </p:nvSpPr>
        <p:spPr>
          <a:xfrm>
            <a:off x="285750" y="381000"/>
            <a:ext cx="8572500" cy="5486400"/>
          </a:xfrm>
          <a:prstGeom prst="roundRect">
            <a:avLst>
              <a:gd name="adj" fmla="val 5027"/>
            </a:avLst>
          </a:prstGeom>
          <a:noFill/>
          <a:ln>
            <a:noFill/>
          </a:ln>
        </p:spPr>
        <p:txBody>
          <a:bodyPr/>
          <a:lstStyle>
            <a:lvl1pPr marL="0" indent="0">
              <a:buNone/>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3013502"/>
            <a:ext cx="3954780" cy="415498"/>
          </a:xfrm>
          <a:prstGeom prst="rect">
            <a:avLst/>
          </a:prstGeom>
        </p:spPr>
        <p:txBody>
          <a:bodyPr vert="horz" wrap="square" lIns="0" tIns="0" rIns="0" bIns="0" rtlCol="0" anchor="b" anchorCtr="0">
            <a:spAutoFit/>
          </a:bodyPr>
          <a:lstStyle>
            <a:lvl1pPr algn="l" defTabSz="685800" rtl="0" eaLnBrk="1" latinLnBrk="0" hangingPunct="1">
              <a:lnSpc>
                <a:spcPct val="90000"/>
              </a:lnSpc>
              <a:spcBef>
                <a:spcPct val="0"/>
              </a:spcBef>
              <a:buNone/>
              <a:defRPr sz="3000" b="0" kern="1200">
                <a:solidFill>
                  <a:schemeClr val="bg1"/>
                </a:solidFill>
                <a:latin typeface="+mj-lt"/>
                <a:ea typeface="+mj-ea"/>
                <a:cs typeface="+mj-cs"/>
              </a:defRPr>
            </a:lvl1pPr>
          </a:lstStyle>
          <a:p>
            <a:r>
              <a:rPr lang="en-US"/>
              <a:t>Presentation Title</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3792539"/>
            <a:ext cx="3954780" cy="230832"/>
          </a:xfrm>
        </p:spPr>
        <p:txBody>
          <a:bodyPr wrap="square">
            <a:sp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Title. Date. Location</a:t>
            </a:r>
          </a:p>
        </p:txBody>
      </p:sp>
      <p:sp>
        <p:nvSpPr>
          <p:cNvPr id="8" name="Footer Placeholder 4">
            <a:extLst>
              <a:ext uri="{FF2B5EF4-FFF2-40B4-BE49-F238E27FC236}">
                <a16:creationId xmlns:a16="http://schemas.microsoft.com/office/drawing/2014/main" id="{30C3E5E8-7021-409B-AA41-70360AE04681}"/>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404C8963-4585-027F-AB9C-55C566B55DA1}"/>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C5B0BB8B-EF06-761D-1AB3-01B6471C9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477050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Photo - Alt">
    <p:bg>
      <p:bgPr>
        <a:solidFill>
          <a:schemeClr val="tx2"/>
        </a:solidFill>
        <a:effectLst/>
      </p:bgPr>
    </p:bg>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5C716A6-EC83-6787-FE9A-52379BBD491A}"/>
              </a:ext>
            </a:extLst>
          </p:cNvPr>
          <p:cNvSpPr>
            <a:spLocks noGrp="1"/>
          </p:cNvSpPr>
          <p:nvPr>
            <p:ph type="pic" sz="quarter" idx="13" hasCustomPrompt="1"/>
          </p:nvPr>
        </p:nvSpPr>
        <p:spPr>
          <a:xfrm>
            <a:off x="285750" y="381001"/>
            <a:ext cx="8572500" cy="4252303"/>
          </a:xfrm>
          <a:prstGeom prst="roundRect">
            <a:avLst>
              <a:gd name="adj" fmla="val 5027"/>
            </a:avLst>
          </a:prstGeom>
          <a:noFill/>
          <a:ln>
            <a:noFill/>
          </a:ln>
        </p:spPr>
        <p:txBody>
          <a:bodyPr/>
          <a:lstStyle>
            <a:lvl1pPr marL="0" indent="0">
              <a:buNone/>
              <a:defRPr>
                <a:solidFill>
                  <a:schemeClr val="bg1"/>
                </a:solidFill>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285750" y="4855710"/>
            <a:ext cx="8572500" cy="4154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3000" b="0" kern="1200">
                <a:solidFill>
                  <a:schemeClr val="bg1"/>
                </a:solidFill>
                <a:latin typeface="+mj-lt"/>
                <a:ea typeface="+mj-ea"/>
                <a:cs typeface="+mj-cs"/>
              </a:defRPr>
            </a:lvl1pPr>
          </a:lstStyle>
          <a:p>
            <a:r>
              <a:rPr lang="en-US"/>
              <a:t>Presentation Title</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288036" y="5532121"/>
            <a:ext cx="8570214" cy="230832"/>
          </a:xfrm>
        </p:spPr>
        <p:txBody>
          <a:bodyPr wrap="square">
            <a:sp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Title. Date. Location</a:t>
            </a:r>
          </a:p>
        </p:txBody>
      </p:sp>
      <p:sp>
        <p:nvSpPr>
          <p:cNvPr id="7" name="Footer Placeholder 4">
            <a:extLst>
              <a:ext uri="{FF2B5EF4-FFF2-40B4-BE49-F238E27FC236}">
                <a16:creationId xmlns:a16="http://schemas.microsoft.com/office/drawing/2014/main" id="{53FB4675-52A6-5A06-C27C-5EBC7CE52C1F}"/>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8" name="Google Shape;19;p27">
            <a:extLst>
              <a:ext uri="{FF2B5EF4-FFF2-40B4-BE49-F238E27FC236}">
                <a16:creationId xmlns:a16="http://schemas.microsoft.com/office/drawing/2014/main" id="{8E4E47C5-B280-DCFE-26CD-33846C4B3F5D}"/>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4" name="Graphic 3">
            <a:extLst>
              <a:ext uri="{FF2B5EF4-FFF2-40B4-BE49-F238E27FC236}">
                <a16:creationId xmlns:a16="http://schemas.microsoft.com/office/drawing/2014/main" id="{87A745D0-E423-B895-0FE2-A3D9B35DD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2829433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 Solid" preserve="1" userDrawn="1">
  <p:cSld name="Closing - Solid">
    <p:bg>
      <p:bgPr>
        <a:solidFill>
          <a:schemeClr val="dk2"/>
        </a:solidFill>
        <a:effectLst/>
      </p:bgPr>
    </p:bg>
    <p:spTree>
      <p:nvGrpSpPr>
        <p:cNvPr id="1" name="Shape 21"/>
        <p:cNvGrpSpPr/>
        <p:nvPr/>
      </p:nvGrpSpPr>
      <p:grpSpPr>
        <a:xfrm>
          <a:off x="0" y="0"/>
          <a:ext cx="0" cy="0"/>
          <a:chOff x="0" y="0"/>
          <a:chExt cx="0" cy="0"/>
        </a:xfrm>
      </p:grpSpPr>
      <p:sp>
        <p:nvSpPr>
          <p:cNvPr id="22" name="Google Shape;22;p28"/>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5" name="Google Shape;25;p28"/>
          <p:cNvSpPr txBox="1">
            <a:spLocks noGrp="1"/>
          </p:cNvSpPr>
          <p:nvPr>
            <p:ph type="subTitle" idx="1" hasCustomPrompt="1"/>
          </p:nvPr>
        </p:nvSpPr>
        <p:spPr>
          <a:xfrm>
            <a:off x="617221" y="2708704"/>
            <a:ext cx="5486400"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chemeClr val="lt2"/>
                </a:solidFill>
                <a:latin typeface="+mj-lt"/>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r>
              <a:rPr lang="en-US"/>
              <a:t>Header</a:t>
            </a:r>
            <a:endParaRPr/>
          </a:p>
        </p:txBody>
      </p:sp>
      <p:sp>
        <p:nvSpPr>
          <p:cNvPr id="4" name="Text Placeholder 5">
            <a:extLst>
              <a:ext uri="{FF2B5EF4-FFF2-40B4-BE49-F238E27FC236}">
                <a16:creationId xmlns:a16="http://schemas.microsoft.com/office/drawing/2014/main" id="{07E95C72-B417-2F9F-C366-E43D1A6AF8E1}"/>
              </a:ext>
            </a:extLst>
          </p:cNvPr>
          <p:cNvSpPr>
            <a:spLocks noGrp="1"/>
          </p:cNvSpPr>
          <p:nvPr>
            <p:ph type="body" sz="quarter" idx="13" hasCustomPrompt="1"/>
          </p:nvPr>
        </p:nvSpPr>
        <p:spPr>
          <a:xfrm>
            <a:off x="617220" y="2245408"/>
            <a:ext cx="5486400" cy="184666"/>
          </a:xfrm>
          <a:prstGeom prst="rect">
            <a:avLst/>
          </a:prstGeom>
        </p:spPr>
        <p:txBody>
          <a:bodyPr wrap="square" lIns="0" bIns="0" anchor="t" anchorCtr="0">
            <a:spAutoFit/>
          </a:bodyPr>
          <a:lstStyle>
            <a:lvl1pPr marL="0" indent="0">
              <a:spcBef>
                <a:spcPts val="0"/>
              </a:spcBef>
              <a:buNone/>
              <a:defRPr sz="120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Footer Placeholder 4">
            <a:extLst>
              <a:ext uri="{FF2B5EF4-FFF2-40B4-BE49-F238E27FC236}">
                <a16:creationId xmlns:a16="http://schemas.microsoft.com/office/drawing/2014/main" id="{74A84377-B503-3FB0-679D-4EE77F74DAAA}"/>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0EE9A342-A26A-5A13-8631-2A52A6E17D63}"/>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8304FC2E-A407-087C-0AF5-44729A88B0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334434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losing - Solid" preserve="1" userDrawn="1">
  <p:cSld name="1_Closing - Solid">
    <p:bg>
      <p:bgPr>
        <a:solidFill>
          <a:schemeClr val="bg1"/>
        </a:solidFill>
        <a:effectLst/>
      </p:bgPr>
    </p:bg>
    <p:spTree>
      <p:nvGrpSpPr>
        <p:cNvPr id="1" name="Shape 21"/>
        <p:cNvGrpSpPr/>
        <p:nvPr/>
      </p:nvGrpSpPr>
      <p:grpSpPr>
        <a:xfrm>
          <a:off x="0" y="0"/>
          <a:ext cx="0" cy="0"/>
          <a:chOff x="0" y="0"/>
          <a:chExt cx="0" cy="0"/>
        </a:xfrm>
      </p:grpSpPr>
      <p:sp>
        <p:nvSpPr>
          <p:cNvPr id="22" name="Google Shape;22;p28"/>
          <p:cNvSpPr/>
          <p:nvPr/>
        </p:nvSpPr>
        <p:spPr>
          <a:xfrm>
            <a:off x="285751" y="381000"/>
            <a:ext cx="8572500" cy="5486400"/>
          </a:xfrm>
          <a:prstGeom prst="roundRect">
            <a:avLst>
              <a:gd name="adj" fmla="val 4562"/>
            </a:avLst>
          </a:prstGeom>
          <a:noFill/>
          <a:ln w="38100" cap="flat" cmpd="sng">
            <a:solidFill>
              <a:srgbClr val="1A3C3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5" name="Google Shape;25;p28"/>
          <p:cNvSpPr txBox="1">
            <a:spLocks noGrp="1"/>
          </p:cNvSpPr>
          <p:nvPr>
            <p:ph type="subTitle" idx="1" hasCustomPrompt="1"/>
          </p:nvPr>
        </p:nvSpPr>
        <p:spPr>
          <a:xfrm>
            <a:off x="617221" y="2708704"/>
            <a:ext cx="7039701"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rgbClr val="1A3C34"/>
                </a:solidFill>
                <a:latin typeface="+mj-lt"/>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r>
              <a:rPr lang="en-US"/>
              <a:t>Header</a:t>
            </a:r>
            <a:endParaRPr/>
          </a:p>
        </p:txBody>
      </p:sp>
      <p:sp>
        <p:nvSpPr>
          <p:cNvPr id="4" name="Text Placeholder 5">
            <a:extLst>
              <a:ext uri="{FF2B5EF4-FFF2-40B4-BE49-F238E27FC236}">
                <a16:creationId xmlns:a16="http://schemas.microsoft.com/office/drawing/2014/main" id="{07E95C72-B417-2F9F-C366-E43D1A6AF8E1}"/>
              </a:ext>
            </a:extLst>
          </p:cNvPr>
          <p:cNvSpPr>
            <a:spLocks noGrp="1"/>
          </p:cNvSpPr>
          <p:nvPr>
            <p:ph type="body" sz="quarter" idx="13" hasCustomPrompt="1"/>
          </p:nvPr>
        </p:nvSpPr>
        <p:spPr>
          <a:xfrm>
            <a:off x="617220" y="2245408"/>
            <a:ext cx="7039701" cy="184666"/>
          </a:xfrm>
          <a:prstGeom prst="rect">
            <a:avLst/>
          </a:prstGeom>
        </p:spPr>
        <p:txBody>
          <a:bodyPr wrap="square" lIns="0" bIns="0" anchor="t" anchorCtr="0">
            <a:spAutoFit/>
          </a:bodyPr>
          <a:lstStyle>
            <a:lvl1pPr marL="0" indent="0">
              <a:spcBef>
                <a:spcPts val="0"/>
              </a:spcBef>
              <a:buNone/>
              <a:defRPr sz="120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Footer Placeholder 4">
            <a:extLst>
              <a:ext uri="{FF2B5EF4-FFF2-40B4-BE49-F238E27FC236}">
                <a16:creationId xmlns:a16="http://schemas.microsoft.com/office/drawing/2014/main" id="{EC4D7F86-B35A-CA80-033A-AC6898FCAC4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69ED117C-DA5E-B5EF-FA03-F87B163CDE6B}"/>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31EBEDB3-995C-334B-C822-DBC9803338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8018748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D525A09D-4DF5-00B7-9B1B-9BF11B09A1F5}"/>
              </a:ext>
            </a:extLst>
          </p:cNvPr>
          <p:cNvSpPr>
            <a:spLocks noGrp="1"/>
          </p:cNvSpPr>
          <p:nvPr>
            <p:ph type="pic" sz="quarter" idx="13" hasCustomPrompt="1"/>
          </p:nvPr>
        </p:nvSpPr>
        <p:spPr>
          <a:xfrm>
            <a:off x="4145507" y="381000"/>
            <a:ext cx="4704579" cy="5486400"/>
          </a:xfrm>
          <a:prstGeom prst="roundRect">
            <a:avLst>
              <a:gd name="adj" fmla="val 5027"/>
            </a:avLst>
          </a:prstGeom>
          <a:noFill/>
          <a:ln>
            <a:noFill/>
          </a:ln>
        </p:spPr>
        <p:txBody>
          <a:bodyPr/>
          <a:lstStyle>
            <a:lvl1pPr marL="0" indent="0">
              <a:buNone/>
              <a:defRPr/>
            </a:lvl1pPr>
          </a:lstStyle>
          <a:p>
            <a:r>
              <a:rPr lang="en-US"/>
              <a:t>[Picture placeholder]</a:t>
            </a:r>
          </a:p>
        </p:txBody>
      </p:sp>
      <p:sp>
        <p:nvSpPr>
          <p:cNvPr id="9" name="Title 1">
            <a:extLst>
              <a:ext uri="{FF2B5EF4-FFF2-40B4-BE49-F238E27FC236}">
                <a16:creationId xmlns:a16="http://schemas.microsoft.com/office/drawing/2014/main" id="{02C16ACD-124A-2EAC-D039-35E0ADA5FAC8}"/>
              </a:ext>
            </a:extLst>
          </p:cNvPr>
          <p:cNvSpPr>
            <a:spLocks noGrp="1"/>
          </p:cNvSpPr>
          <p:nvPr>
            <p:ph type="title" hasCustomPrompt="1"/>
          </p:nvPr>
        </p:nvSpPr>
        <p:spPr>
          <a:xfrm>
            <a:off x="623888" y="2358699"/>
            <a:ext cx="2674620" cy="830997"/>
          </a:xfrm>
          <a:prstGeom prst="rect">
            <a:avLst/>
          </a:prstGeom>
        </p:spPr>
        <p:txBody>
          <a:bodyPr lIns="0" tIns="0" rIns="0" bIns="0" anchor="t" anchorCtr="0">
            <a:spAutoFit/>
          </a:bodyPr>
          <a:lstStyle>
            <a:lvl1pPr>
              <a:defRPr sz="3000" b="0">
                <a:solidFill>
                  <a:schemeClr val="tx2"/>
                </a:solidFill>
              </a:defRPr>
            </a:lvl1pPr>
          </a:lstStyle>
          <a:p>
            <a:r>
              <a:rPr lang="en-US"/>
              <a:t>Divider slide header</a:t>
            </a:r>
          </a:p>
        </p:txBody>
      </p:sp>
      <p:sp>
        <p:nvSpPr>
          <p:cNvPr id="10" name="Text Placeholder 2">
            <a:extLst>
              <a:ext uri="{FF2B5EF4-FFF2-40B4-BE49-F238E27FC236}">
                <a16:creationId xmlns:a16="http://schemas.microsoft.com/office/drawing/2014/main" id="{34A91747-CA96-42D8-9EBD-2ED0B673F325}"/>
              </a:ext>
            </a:extLst>
          </p:cNvPr>
          <p:cNvSpPr>
            <a:spLocks noGrp="1"/>
          </p:cNvSpPr>
          <p:nvPr>
            <p:ph type="body" idx="1" hasCustomPrompt="1"/>
          </p:nvPr>
        </p:nvSpPr>
        <p:spPr>
          <a:xfrm>
            <a:off x="623888" y="3794761"/>
            <a:ext cx="2674620" cy="230832"/>
          </a:xfrm>
        </p:spPr>
        <p:txBody>
          <a:bodyPr>
            <a:spAutoFit/>
          </a:bodyPr>
          <a:lstStyle>
            <a:lvl1pPr marL="0" indent="0">
              <a:buNone/>
              <a:defRPr sz="15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Divider slide sub header</a:t>
            </a:r>
          </a:p>
        </p:txBody>
      </p:sp>
      <p:sp>
        <p:nvSpPr>
          <p:cNvPr id="11" name="Rectangle: Rounded Corners 10">
            <a:extLst>
              <a:ext uri="{FF2B5EF4-FFF2-40B4-BE49-F238E27FC236}">
                <a16:creationId xmlns:a16="http://schemas.microsoft.com/office/drawing/2014/main" id="{1E0C1D6A-6802-CA26-4902-59DB0603AF69}"/>
              </a:ext>
            </a:extLst>
          </p:cNvPr>
          <p:cNvSpPr/>
          <p:nvPr userDrawn="1"/>
        </p:nvSpPr>
        <p:spPr>
          <a:xfrm>
            <a:off x="285750" y="381000"/>
            <a:ext cx="3429000" cy="5486400"/>
          </a:xfrm>
          <a:prstGeom prst="roundRect">
            <a:avLst>
              <a:gd name="adj" fmla="val 4562"/>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Footer Placeholder 4">
            <a:extLst>
              <a:ext uri="{FF2B5EF4-FFF2-40B4-BE49-F238E27FC236}">
                <a16:creationId xmlns:a16="http://schemas.microsoft.com/office/drawing/2014/main" id="{4EF7512F-2BC9-F3E1-6F81-5303C2BC532D}"/>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3" name="Google Shape;19;p27">
            <a:extLst>
              <a:ext uri="{FF2B5EF4-FFF2-40B4-BE49-F238E27FC236}">
                <a16:creationId xmlns:a16="http://schemas.microsoft.com/office/drawing/2014/main" id="{F91D77C4-3CA4-04EB-1A62-F7C6DBCF9397}"/>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5" name="Graphic 4">
            <a:extLst>
              <a:ext uri="{FF2B5EF4-FFF2-40B4-BE49-F238E27FC236}">
                <a16:creationId xmlns:a16="http://schemas.microsoft.com/office/drawing/2014/main" id="{D61538D5-768C-61B3-B2A1-991D8DEDB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640931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2EA45B-D4AA-008E-EB41-399591566617}"/>
              </a:ext>
            </a:extLst>
          </p:cNvPr>
          <p:cNvSpPr/>
          <p:nvPr userDrawn="1"/>
        </p:nvSpPr>
        <p:spPr>
          <a:xfrm>
            <a:off x="285750" y="381000"/>
            <a:ext cx="8572500" cy="5486400"/>
          </a:xfrm>
          <a:prstGeom prst="roundRect">
            <a:avLst>
              <a:gd name="adj" fmla="val 4562"/>
            </a:avLst>
          </a:prstGeom>
          <a:noFill/>
          <a:ln w="38100">
            <a:solidFill>
              <a:schemeClr val="tx2">
                <a:alpha val="9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2571981"/>
            <a:ext cx="3954780" cy="415498"/>
          </a:xfrm>
          <a:prstGeom prst="rect">
            <a:avLst/>
          </a:prstGeom>
        </p:spPr>
        <p:txBody>
          <a:bodyPr wrap="square" lIns="0" tIns="0" rIns="0" bIns="0" anchor="t" anchorCtr="0">
            <a:spAutoFit/>
          </a:bodyPr>
          <a:lstStyle>
            <a:lvl1pPr algn="l">
              <a:defRPr sz="3000" b="0">
                <a:solidFill>
                  <a:schemeClr val="tx2"/>
                </a:solidFill>
              </a:defRPr>
            </a:lvl1pPr>
          </a:lstStyle>
          <a:p>
            <a:r>
              <a:rPr lang="en-US"/>
              <a:t>Divider slide header</a:t>
            </a:r>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3429001"/>
            <a:ext cx="3954780" cy="230832"/>
          </a:xfrm>
        </p:spPr>
        <p:txBody>
          <a:bodyPr wrap="square">
            <a:spAutoFit/>
          </a:bodyPr>
          <a:lstStyle>
            <a:lvl1pPr marL="0" indent="0" algn="l">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Divider slide sub header</a:t>
            </a:r>
          </a:p>
        </p:txBody>
      </p:sp>
      <p:sp>
        <p:nvSpPr>
          <p:cNvPr id="8" name="Picture Placeholder 10">
            <a:extLst>
              <a:ext uri="{FF2B5EF4-FFF2-40B4-BE49-F238E27FC236}">
                <a16:creationId xmlns:a16="http://schemas.microsoft.com/office/drawing/2014/main" id="{D49F66F4-A885-526D-98E7-BD5C803767B9}"/>
              </a:ext>
            </a:extLst>
          </p:cNvPr>
          <p:cNvSpPr>
            <a:spLocks noGrp="1"/>
          </p:cNvSpPr>
          <p:nvPr>
            <p:ph type="pic" sz="quarter" idx="13" hasCustomPrompt="1"/>
          </p:nvPr>
        </p:nvSpPr>
        <p:spPr>
          <a:xfrm>
            <a:off x="5100852" y="723900"/>
            <a:ext cx="3497580" cy="4830739"/>
          </a:xfrm>
          <a:prstGeom prst="roundRect">
            <a:avLst>
              <a:gd name="adj" fmla="val 5027"/>
            </a:avLst>
          </a:prstGeom>
          <a:noFill/>
          <a:ln>
            <a:noFill/>
          </a:ln>
        </p:spPr>
        <p:txBody>
          <a:bodyPr/>
          <a:lstStyle>
            <a:lvl1pPr marL="0" indent="0">
              <a:buNone/>
              <a:defRPr/>
            </a:lvl1pPr>
          </a:lstStyle>
          <a:p>
            <a:r>
              <a:rPr lang="en-US"/>
              <a:t>[Picture placeholder]</a:t>
            </a:r>
          </a:p>
        </p:txBody>
      </p:sp>
      <p:sp>
        <p:nvSpPr>
          <p:cNvPr id="5" name="Footer Placeholder 4">
            <a:extLst>
              <a:ext uri="{FF2B5EF4-FFF2-40B4-BE49-F238E27FC236}">
                <a16:creationId xmlns:a16="http://schemas.microsoft.com/office/drawing/2014/main" id="{5CD9468A-A53B-FBF6-DE38-5B578694EF0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6F64FBC-DF30-E51B-4304-2295C5D318D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9A9B8DB0-50DA-9215-A461-DA7C2D472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270541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74DFF9-2208-1EB1-0A15-B12AC9991F16}"/>
              </a:ext>
            </a:extLst>
          </p:cNvPr>
          <p:cNvSpPr>
            <a:spLocks noGrp="1"/>
          </p:cNvSpPr>
          <p:nvPr>
            <p:ph type="ftr" sz="quarter" idx="10"/>
          </p:nvPr>
        </p:nvSpPr>
        <p:spPr/>
        <p:txBody>
          <a:bodyPr/>
          <a:lstStyle/>
          <a:p>
            <a:r>
              <a:rPr lang="en-US"/>
              <a:t>Confidential  |  © 2024 All rights reserved.</a:t>
            </a:r>
          </a:p>
        </p:txBody>
      </p:sp>
      <p:sp>
        <p:nvSpPr>
          <p:cNvPr id="4" name="Slide Number Placeholder 3">
            <a:extLst>
              <a:ext uri="{FF2B5EF4-FFF2-40B4-BE49-F238E27FC236}">
                <a16:creationId xmlns:a16="http://schemas.microsoft.com/office/drawing/2014/main" id="{FA9A367D-72AC-D0DA-0EEB-BEE388D96AD6}"/>
              </a:ext>
            </a:extLst>
          </p:cNvPr>
          <p:cNvSpPr>
            <a:spLocks noGrp="1"/>
          </p:cNvSpPr>
          <p:nvPr>
            <p:ph type="sldNum" idx="11"/>
          </p:nvPr>
        </p:nvSpPr>
        <p:spPr/>
        <p:txBody>
          <a:bodyPr/>
          <a:lstStyle/>
          <a:p>
            <a:fld id="{00000000-1234-1234-1234-123412341234}" type="slidenum">
              <a:rPr lang="en-US" smtClean="0"/>
              <a:pPr/>
              <a:t>‹#›</a:t>
            </a:fld>
            <a:endParaRPr lang="en-US"/>
          </a:p>
        </p:txBody>
      </p:sp>
      <p:sp>
        <p:nvSpPr>
          <p:cNvPr id="5" name="Text Placeholder 5">
            <a:extLst>
              <a:ext uri="{FF2B5EF4-FFF2-40B4-BE49-F238E27FC236}">
                <a16:creationId xmlns:a16="http://schemas.microsoft.com/office/drawing/2014/main" id="{0B4EF868-D628-7ACF-5AB3-DB2E8A199AB2}"/>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6" name="Google Shape;14;p26">
            <a:extLst>
              <a:ext uri="{FF2B5EF4-FFF2-40B4-BE49-F238E27FC236}">
                <a16:creationId xmlns:a16="http://schemas.microsoft.com/office/drawing/2014/main" id="{1FE54B45-F379-FFFD-EB0A-8C6A8AD202B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8" name="Text Placeholder 2">
            <a:extLst>
              <a:ext uri="{FF2B5EF4-FFF2-40B4-BE49-F238E27FC236}">
                <a16:creationId xmlns:a16="http://schemas.microsoft.com/office/drawing/2014/main" id="{4F5468B9-B04C-7D9E-23E7-AE16BECD69C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2" name="Graphic 1">
            <a:extLst>
              <a:ext uri="{FF2B5EF4-FFF2-40B4-BE49-F238E27FC236}">
                <a16:creationId xmlns:a16="http://schemas.microsoft.com/office/drawing/2014/main" id="{528DC4CA-343E-F413-75D1-6228790B97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264233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4898211-3936-D7D0-575A-27BDDE2029EE}"/>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9125"/>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E3A6D047-0D9F-99C7-7D1A-6276E0348115}"/>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6" name="Graphic 5">
            <a:extLst>
              <a:ext uri="{FF2B5EF4-FFF2-40B4-BE49-F238E27FC236}">
                <a16:creationId xmlns:a16="http://schemas.microsoft.com/office/drawing/2014/main" id="{E7F144E0-C21B-D2A0-9263-3195BF9CAB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245279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Content Placeholder 2">
            <a:extLst>
              <a:ext uri="{FF2B5EF4-FFF2-40B4-BE49-F238E27FC236}">
                <a16:creationId xmlns:a16="http://schemas.microsoft.com/office/drawing/2014/main" id="{31DED3C6-2DF6-2F1E-C020-15C5EC93933B}"/>
              </a:ext>
            </a:extLst>
          </p:cNvPr>
          <p:cNvSpPr>
            <a:spLocks noGrp="1"/>
          </p:cNvSpPr>
          <p:nvPr>
            <p:ph idx="1" hasCustomPrompt="1"/>
          </p:nvPr>
        </p:nvSpPr>
        <p:spPr>
          <a:xfrm>
            <a:off x="4563258"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6" name="Google Shape;11;p26">
            <a:extLst>
              <a:ext uri="{FF2B5EF4-FFF2-40B4-BE49-F238E27FC236}">
                <a16:creationId xmlns:a16="http://schemas.microsoft.com/office/drawing/2014/main" id="{95276E7E-D176-B745-6DF8-D320AF0FBFB6}"/>
              </a:ext>
            </a:extLst>
          </p:cNvPr>
          <p:cNvSpPr>
            <a:spLocks noGrp="1"/>
          </p:cNvSpPr>
          <p:nvPr>
            <p:ph type="pic" idx="2"/>
          </p:nvPr>
        </p:nvSpPr>
        <p:spPr>
          <a:xfrm>
            <a:off x="294492" y="2286000"/>
            <a:ext cx="3863171" cy="3566161"/>
          </a:xfrm>
          <a:prstGeom prst="roundRect">
            <a:avLst>
              <a:gd name="adj" fmla="val 5027"/>
            </a:avLst>
          </a:prstGeom>
          <a:noFill/>
          <a:ln>
            <a:noFill/>
          </a:ln>
        </p:spPr>
      </p:sp>
      <p:sp>
        <p:nvSpPr>
          <p:cNvPr id="4" name="Text Placeholder 2">
            <a:extLst>
              <a:ext uri="{FF2B5EF4-FFF2-40B4-BE49-F238E27FC236}">
                <a16:creationId xmlns:a16="http://schemas.microsoft.com/office/drawing/2014/main" id="{6DEF1DAE-7C0B-AF4B-66C5-F5F2E41F301C}"/>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7F95F315-AE4A-529E-1B07-A734EC368B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79990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3" name="Text Placeholder 5">
            <a:extLst>
              <a:ext uri="{FF2B5EF4-FFF2-40B4-BE49-F238E27FC236}">
                <a16:creationId xmlns:a16="http://schemas.microsoft.com/office/drawing/2014/main" id="{3D7A3C5E-19A2-F47C-CBEA-3A93A961F023}"/>
              </a:ext>
            </a:extLst>
          </p:cNvPr>
          <p:cNvSpPr>
            <a:spLocks noGrp="1"/>
          </p:cNvSpPr>
          <p:nvPr>
            <p:ph type="body" sz="quarter" idx="13" hasCustomPrompt="1"/>
          </p:nvPr>
        </p:nvSpPr>
        <p:spPr>
          <a:xfrm>
            <a:off x="285750" y="379828"/>
            <a:ext cx="857250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7" name="Google Shape;14;p26">
            <a:extLst>
              <a:ext uri="{FF2B5EF4-FFF2-40B4-BE49-F238E27FC236}">
                <a16:creationId xmlns:a16="http://schemas.microsoft.com/office/drawing/2014/main" id="{667566C7-3711-E113-903A-6611859AA758}"/>
              </a:ext>
            </a:extLst>
          </p:cNvPr>
          <p:cNvSpPr txBox="1">
            <a:spLocks noGrp="1"/>
          </p:cNvSpPr>
          <p:nvPr>
            <p:ph type="ctrTitle" hasCustomPrompt="1"/>
          </p:nvPr>
        </p:nvSpPr>
        <p:spPr>
          <a:xfrm>
            <a:off x="285750" y="718324"/>
            <a:ext cx="857250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10" name="Footer Placeholder 4">
            <a:extLst>
              <a:ext uri="{FF2B5EF4-FFF2-40B4-BE49-F238E27FC236}">
                <a16:creationId xmlns:a16="http://schemas.microsoft.com/office/drawing/2014/main" id="{057C6BD5-FE98-BA1C-3693-D55B318A5F26}"/>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1" name="Google Shape;19;p27">
            <a:extLst>
              <a:ext uri="{FF2B5EF4-FFF2-40B4-BE49-F238E27FC236}">
                <a16:creationId xmlns:a16="http://schemas.microsoft.com/office/drawing/2014/main" id="{26BD4FC4-BDD2-AECA-5FF9-9BA155B6FF95}"/>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Content Placeholder 2">
            <a:extLst>
              <a:ext uri="{FF2B5EF4-FFF2-40B4-BE49-F238E27FC236}">
                <a16:creationId xmlns:a16="http://schemas.microsoft.com/office/drawing/2014/main" id="{31DED3C6-2DF6-2F1E-C020-15C5EC93933B}"/>
              </a:ext>
            </a:extLst>
          </p:cNvPr>
          <p:cNvSpPr>
            <a:spLocks noGrp="1"/>
          </p:cNvSpPr>
          <p:nvPr>
            <p:ph idx="1" hasCustomPrompt="1"/>
          </p:nvPr>
        </p:nvSpPr>
        <p:spPr>
          <a:xfrm>
            <a:off x="28575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6" name="Google Shape;11;p26">
            <a:extLst>
              <a:ext uri="{FF2B5EF4-FFF2-40B4-BE49-F238E27FC236}">
                <a16:creationId xmlns:a16="http://schemas.microsoft.com/office/drawing/2014/main" id="{95276E7E-D176-B745-6DF8-D320AF0FBFB6}"/>
              </a:ext>
            </a:extLst>
          </p:cNvPr>
          <p:cNvSpPr>
            <a:spLocks noGrp="1"/>
          </p:cNvSpPr>
          <p:nvPr>
            <p:ph type="pic" idx="2"/>
          </p:nvPr>
        </p:nvSpPr>
        <p:spPr>
          <a:xfrm>
            <a:off x="4995080" y="2286000"/>
            <a:ext cx="3863171" cy="3566161"/>
          </a:xfrm>
          <a:prstGeom prst="roundRect">
            <a:avLst>
              <a:gd name="adj" fmla="val 5027"/>
            </a:avLst>
          </a:prstGeom>
          <a:noFill/>
          <a:ln>
            <a:noFill/>
          </a:ln>
        </p:spPr>
      </p:sp>
      <p:sp>
        <p:nvSpPr>
          <p:cNvPr id="4" name="Text Placeholder 2">
            <a:extLst>
              <a:ext uri="{FF2B5EF4-FFF2-40B4-BE49-F238E27FC236}">
                <a16:creationId xmlns:a16="http://schemas.microsoft.com/office/drawing/2014/main" id="{671DC584-5960-1FD2-64F6-9BD6E7EAA6D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76E17FA7-442F-582E-469C-B77587A6B5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51683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srgbClr val="212C65"/>
                </a:solidFill>
              </a:rPr>
              <a:t>Business Health Care Group </a:t>
            </a:r>
          </a:p>
        </p:txBody>
      </p:sp>
      <p:sp>
        <p:nvSpPr>
          <p:cNvPr id="5" name="Slide Number Placeholder 4"/>
          <p:cNvSpPr>
            <a:spLocks noGrp="1"/>
          </p:cNvSpPr>
          <p:nvPr>
            <p:ph type="sldNum" sz="quarter" idx="12"/>
          </p:nvPr>
        </p:nvSpPr>
        <p:spPr/>
        <p:txBody>
          <a:bodyPr/>
          <a:lstStyle/>
          <a:p>
            <a:fld id="{C66D85DE-E47D-48A1-BEBD-AA21AFD05C92}" type="slidenum">
              <a:rPr lang="en-US" altLang="en-US" smtClean="0"/>
              <a:pPr/>
              <a:t>‹#›</a:t>
            </a:fld>
            <a:endParaRPr lang="en-US" altLang="en-US"/>
          </a:p>
        </p:txBody>
      </p:sp>
      <p:sp>
        <p:nvSpPr>
          <p:cNvPr id="7" name="Rectangle 6">
            <a:extLst>
              <a:ext uri="{FF2B5EF4-FFF2-40B4-BE49-F238E27FC236}">
                <a16:creationId xmlns:a16="http://schemas.microsoft.com/office/drawing/2014/main" id="{F6E79ACF-5ABB-447E-B143-78476223FF11}"/>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11BD63-FFC2-4A9E-9C43-A595CD4AA778}"/>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148589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942B13-743D-B738-6F07-FAB7A8C00AC8}"/>
              </a:ext>
            </a:extLst>
          </p:cNvPr>
          <p:cNvSpPr>
            <a:spLocks noGrp="1"/>
          </p:cNvSpPr>
          <p:nvPr>
            <p:ph idx="1" hasCustomPrompt="1"/>
          </p:nvPr>
        </p:nvSpPr>
        <p:spPr>
          <a:xfrm>
            <a:off x="28575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9" name="Google Shape;11;p26">
            <a:extLst>
              <a:ext uri="{FF2B5EF4-FFF2-40B4-BE49-F238E27FC236}">
                <a16:creationId xmlns:a16="http://schemas.microsoft.com/office/drawing/2014/main" id="{812723C5-33D6-D0F4-F428-96695C1DAF1A}"/>
              </a:ext>
            </a:extLst>
          </p:cNvPr>
          <p:cNvSpPr>
            <a:spLocks noGrp="1"/>
          </p:cNvSpPr>
          <p:nvPr>
            <p:ph type="pic" idx="2"/>
          </p:nvPr>
        </p:nvSpPr>
        <p:spPr>
          <a:xfrm>
            <a:off x="4995080" y="379829"/>
            <a:ext cx="3863171" cy="5472332"/>
          </a:xfrm>
          <a:prstGeom prst="roundRect">
            <a:avLst>
              <a:gd name="adj" fmla="val 5027"/>
            </a:avLst>
          </a:prstGeom>
          <a:noFill/>
          <a:ln>
            <a:noFill/>
          </a:ln>
        </p:spPr>
      </p:sp>
      <p:sp>
        <p:nvSpPr>
          <p:cNvPr id="2" name="Text Placeholder 5">
            <a:extLst>
              <a:ext uri="{FF2B5EF4-FFF2-40B4-BE49-F238E27FC236}">
                <a16:creationId xmlns:a16="http://schemas.microsoft.com/office/drawing/2014/main" id="{B5A61174-DB4E-C5D6-384B-487D8CFE0CCC}"/>
              </a:ext>
            </a:extLst>
          </p:cNvPr>
          <p:cNvSpPr>
            <a:spLocks noGrp="1"/>
          </p:cNvSpPr>
          <p:nvPr>
            <p:ph type="body" sz="quarter" idx="13" hasCustomPrompt="1"/>
          </p:nvPr>
        </p:nvSpPr>
        <p:spPr>
          <a:xfrm>
            <a:off x="285750" y="379828"/>
            <a:ext cx="4286250"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C2769089-A90E-6EFF-9332-4AE40E82EDB9}"/>
              </a:ext>
            </a:extLst>
          </p:cNvPr>
          <p:cNvSpPr txBox="1">
            <a:spLocks noGrp="1"/>
          </p:cNvSpPr>
          <p:nvPr>
            <p:ph type="ctrTitle" hasCustomPrompt="1"/>
          </p:nvPr>
        </p:nvSpPr>
        <p:spPr>
          <a:xfrm>
            <a:off x="285750" y="718324"/>
            <a:ext cx="4286250"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4" name="Footer Placeholder 4">
            <a:extLst>
              <a:ext uri="{FF2B5EF4-FFF2-40B4-BE49-F238E27FC236}">
                <a16:creationId xmlns:a16="http://schemas.microsoft.com/office/drawing/2014/main" id="{3915DF85-E424-7176-9AB6-6EB0E981CCBB}"/>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2" name="Google Shape;19;p27">
            <a:extLst>
              <a:ext uri="{FF2B5EF4-FFF2-40B4-BE49-F238E27FC236}">
                <a16:creationId xmlns:a16="http://schemas.microsoft.com/office/drawing/2014/main" id="{07A745C9-406A-F79D-4A93-408CCB2B1CF9}"/>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ED7E2294-8484-C9A4-E795-50326C7F39C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FF72E31F-BD9D-0193-BF93-0E4C4D112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771059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942B13-743D-B738-6F07-FAB7A8C00AC8}"/>
              </a:ext>
            </a:extLst>
          </p:cNvPr>
          <p:cNvSpPr>
            <a:spLocks noGrp="1"/>
          </p:cNvSpPr>
          <p:nvPr>
            <p:ph idx="1" hasCustomPrompt="1"/>
          </p:nvPr>
        </p:nvSpPr>
        <p:spPr>
          <a:xfrm>
            <a:off x="4572000" y="2286000"/>
            <a:ext cx="4286250" cy="3566160"/>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9" name="Google Shape;11;p26">
            <a:extLst>
              <a:ext uri="{FF2B5EF4-FFF2-40B4-BE49-F238E27FC236}">
                <a16:creationId xmlns:a16="http://schemas.microsoft.com/office/drawing/2014/main" id="{812723C5-33D6-D0F4-F428-96695C1DAF1A}"/>
              </a:ext>
            </a:extLst>
          </p:cNvPr>
          <p:cNvSpPr>
            <a:spLocks noGrp="1"/>
          </p:cNvSpPr>
          <p:nvPr>
            <p:ph type="pic" idx="2"/>
          </p:nvPr>
        </p:nvSpPr>
        <p:spPr>
          <a:xfrm>
            <a:off x="285750" y="379829"/>
            <a:ext cx="3863171" cy="5472332"/>
          </a:xfrm>
          <a:prstGeom prst="roundRect">
            <a:avLst>
              <a:gd name="adj" fmla="val 5027"/>
            </a:avLst>
          </a:prstGeom>
          <a:noFill/>
          <a:ln>
            <a:noFill/>
          </a:ln>
        </p:spPr>
      </p:sp>
      <p:sp>
        <p:nvSpPr>
          <p:cNvPr id="2" name="Text Placeholder 5">
            <a:extLst>
              <a:ext uri="{FF2B5EF4-FFF2-40B4-BE49-F238E27FC236}">
                <a16:creationId xmlns:a16="http://schemas.microsoft.com/office/drawing/2014/main" id="{4905D73B-471E-F264-DF0C-40E352CB78C7}"/>
              </a:ext>
            </a:extLst>
          </p:cNvPr>
          <p:cNvSpPr>
            <a:spLocks noGrp="1"/>
          </p:cNvSpPr>
          <p:nvPr>
            <p:ph type="body" sz="quarter" idx="13" hasCustomPrompt="1"/>
          </p:nvPr>
        </p:nvSpPr>
        <p:spPr>
          <a:xfrm>
            <a:off x="4572000" y="379828"/>
            <a:ext cx="4286250"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BB9F9B2A-B165-C88C-DA98-A863702945C4}"/>
              </a:ext>
            </a:extLst>
          </p:cNvPr>
          <p:cNvSpPr txBox="1">
            <a:spLocks noGrp="1"/>
          </p:cNvSpPr>
          <p:nvPr>
            <p:ph type="ctrTitle" hasCustomPrompt="1"/>
          </p:nvPr>
        </p:nvSpPr>
        <p:spPr>
          <a:xfrm>
            <a:off x="4572000" y="718324"/>
            <a:ext cx="4286250"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4" name="Footer Placeholder 4">
            <a:extLst>
              <a:ext uri="{FF2B5EF4-FFF2-40B4-BE49-F238E27FC236}">
                <a16:creationId xmlns:a16="http://schemas.microsoft.com/office/drawing/2014/main" id="{E6F59692-49EF-E417-BA82-41171B97DD4B}"/>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2" name="Google Shape;19;p27">
            <a:extLst>
              <a:ext uri="{FF2B5EF4-FFF2-40B4-BE49-F238E27FC236}">
                <a16:creationId xmlns:a16="http://schemas.microsoft.com/office/drawing/2014/main" id="{D9A6A002-168D-B3C3-B366-10AE84D55056}"/>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0358A298-B12F-ACCB-EB3A-468721A86785}"/>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8BC20EA6-A674-2CC0-CF78-ECDF718452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141056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7"/>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2703B7-B76A-3401-AF65-D097DA930DB2}"/>
              </a:ext>
            </a:extLst>
          </p:cNvPr>
          <p:cNvSpPr>
            <a:spLocks noGrp="1"/>
          </p:cNvSpPr>
          <p:nvPr>
            <p:ph idx="16" hasCustomPrompt="1"/>
          </p:nvPr>
        </p:nvSpPr>
        <p:spPr>
          <a:xfrm>
            <a:off x="5072743" y="379828"/>
            <a:ext cx="3785507" cy="5472332"/>
          </a:xfrm>
        </p:spPr>
        <p:txBody>
          <a:bodyPr/>
          <a:lstStyle>
            <a:lvl1pPr>
              <a:spcBef>
                <a:spcPts val="450"/>
              </a:spcBef>
              <a:defRPr>
                <a:latin typeface="+mn-lt"/>
              </a:defRPr>
            </a:lvl1pPr>
            <a:lvl2pPr>
              <a:defRPr>
                <a:latin typeface="+mn-lt"/>
              </a:defRPr>
            </a:lvl2pPr>
            <a:lvl3pPr>
              <a:spcAft>
                <a:spcPts val="0"/>
              </a:spcAft>
              <a:defRPr>
                <a:latin typeface="+mn-lt"/>
              </a:defRPr>
            </a:lvl3pPr>
            <a:lvl4pPr>
              <a:spcAft>
                <a:spcPts val="450"/>
              </a:spcAft>
              <a:defRPr>
                <a:latin typeface="+mn-lt"/>
              </a:defRPr>
            </a:lvl4pPr>
            <a:lvl5pPr>
              <a:spcBef>
                <a:spcPts val="450"/>
              </a:spcBef>
              <a:defRPr>
                <a:latin typeface="+mn-lt"/>
              </a:defRPr>
            </a:lvl5pPr>
            <a:lvl6pPr>
              <a:spcBef>
                <a:spcPts val="450"/>
              </a:spcBef>
              <a:defRPr>
                <a:latin typeface="+mn-lt"/>
              </a:defRPr>
            </a:lvl6pPr>
            <a:lvl7pPr>
              <a:defRPr>
                <a:latin typeface="+mn-lt"/>
              </a:defRPr>
            </a:lvl7pPr>
            <a:lvl8pPr>
              <a:spcAft>
                <a:spcPts val="450"/>
              </a:spcAft>
              <a:defRPr>
                <a:latin typeface="+mn-lt"/>
              </a:defRPr>
            </a:lvl8pPr>
            <a:lvl9pPr>
              <a:defRPr>
                <a:latin typeface="+mn-lt"/>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9DE98E6A-A824-A881-BF91-6801755364F9}"/>
              </a:ext>
            </a:extLst>
          </p:cNvPr>
          <p:cNvSpPr>
            <a:spLocks noGrp="1"/>
          </p:cNvSpPr>
          <p:nvPr>
            <p:ph type="body" sz="quarter" idx="13" hasCustomPrompt="1"/>
          </p:nvPr>
        </p:nvSpPr>
        <p:spPr>
          <a:xfrm>
            <a:off x="285750" y="379828"/>
            <a:ext cx="4286251" cy="161583"/>
          </a:xfrm>
          <a:prstGeom prst="rect">
            <a:avLst/>
          </a:prstGeom>
        </p:spPr>
        <p:txBody>
          <a:bodyPr vert="horz" wrap="square" lIns="0" bIns="0" anchor="t" anchorCtr="0">
            <a:spAutoFit/>
          </a:bodyPr>
          <a:lstStyle>
            <a:lvl1pPr marL="0" indent="0">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E8ED6DB1-BBC3-A9B6-F9ED-DAA7B4CC58AB}"/>
              </a:ext>
            </a:extLst>
          </p:cNvPr>
          <p:cNvSpPr txBox="1">
            <a:spLocks noGrp="1"/>
          </p:cNvSpPr>
          <p:nvPr>
            <p:ph type="ctrTitle" hasCustomPrompt="1"/>
          </p:nvPr>
        </p:nvSpPr>
        <p:spPr>
          <a:xfrm>
            <a:off x="285750" y="718324"/>
            <a:ext cx="4286251" cy="4154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30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7" name="Footer Placeholder 4">
            <a:extLst>
              <a:ext uri="{FF2B5EF4-FFF2-40B4-BE49-F238E27FC236}">
                <a16:creationId xmlns:a16="http://schemas.microsoft.com/office/drawing/2014/main" id="{F88E578A-BB91-C040-532F-A0D293B0424C}"/>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9" name="Google Shape;19;p27">
            <a:extLst>
              <a:ext uri="{FF2B5EF4-FFF2-40B4-BE49-F238E27FC236}">
                <a16:creationId xmlns:a16="http://schemas.microsoft.com/office/drawing/2014/main" id="{0FDF78C1-C588-D9FD-B471-6B068E01BA4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317006F6-C0F2-D6F8-FC36-272846A94E0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07A4FC09-83F6-752C-0812-F509CB786C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128732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09728A28-A00D-B423-126D-7B3FBC23812E}"/>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4" name="Google Shape;19;p27">
            <a:extLst>
              <a:ext uri="{FF2B5EF4-FFF2-40B4-BE49-F238E27FC236}">
                <a16:creationId xmlns:a16="http://schemas.microsoft.com/office/drawing/2014/main" id="{2FC74992-0A0C-A2DC-F41C-12A7C8EA123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2" name="Text Placeholder 2">
            <a:extLst>
              <a:ext uri="{FF2B5EF4-FFF2-40B4-BE49-F238E27FC236}">
                <a16:creationId xmlns:a16="http://schemas.microsoft.com/office/drawing/2014/main" id="{6931185C-C4BF-77D0-FFCD-CDC7A529871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5" name="Graphic 4">
            <a:extLst>
              <a:ext uri="{FF2B5EF4-FFF2-40B4-BE49-F238E27FC236}">
                <a16:creationId xmlns:a16="http://schemas.microsoft.com/office/drawing/2014/main" id="{6EDC8497-4B41-9932-5231-F5E30B9C4B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722884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Rectangle 3">
            <a:extLst>
              <a:ext uri="{FF2B5EF4-FFF2-40B4-BE49-F238E27FC236}">
                <a16:creationId xmlns:a16="http://schemas.microsoft.com/office/drawing/2014/main" id="{2A3F52E4-6567-5912-53CC-04418439FAED}"/>
              </a:ext>
            </a:extLst>
          </p:cNvPr>
          <p:cNvSpPr/>
          <p:nvPr userDrawn="1"/>
        </p:nvSpPr>
        <p:spPr>
          <a:xfrm>
            <a:off x="0" y="1792384"/>
            <a:ext cx="9144000" cy="5065616"/>
          </a:xfrm>
          <a:prstGeom prst="rect">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ontent Placeholder 2">
            <a:extLst>
              <a:ext uri="{FF2B5EF4-FFF2-40B4-BE49-F238E27FC236}">
                <a16:creationId xmlns:a16="http://schemas.microsoft.com/office/drawing/2014/main" id="{52612A81-CDD5-0938-3E4F-34D91251BE66}"/>
              </a:ext>
            </a:extLst>
          </p:cNvPr>
          <p:cNvSpPr>
            <a:spLocks noGrp="1"/>
          </p:cNvSpPr>
          <p:nvPr>
            <p:ph idx="1" hasCustomPrompt="1"/>
          </p:nvPr>
        </p:nvSpPr>
        <p:spPr>
          <a:xfrm>
            <a:off x="285750" y="2286000"/>
            <a:ext cx="8572500" cy="3566160"/>
          </a:xfrm>
        </p:spPr>
        <p:txBody>
          <a:bodyPr/>
          <a:lstStyle>
            <a:lvl1pPr>
              <a:spcBef>
                <a:spcPts val="450"/>
              </a:spcBef>
              <a:defRPr>
                <a:solidFill>
                  <a:schemeClr val="bg1"/>
                </a:solidFill>
              </a:defRPr>
            </a:lvl1pPr>
            <a:lvl2pPr>
              <a:defRPr>
                <a:solidFill>
                  <a:schemeClr val="bg1"/>
                </a:solidFill>
              </a:defRPr>
            </a:lvl2pPr>
            <a:lvl3pPr>
              <a:spcAft>
                <a:spcPts val="0"/>
              </a:spcAft>
              <a:defRPr>
                <a:solidFill>
                  <a:schemeClr val="bg1"/>
                </a:solidFill>
              </a:defRPr>
            </a:lvl3pPr>
            <a:lvl4pPr>
              <a:spcAft>
                <a:spcPts val="450"/>
              </a:spcAft>
              <a:defRPr>
                <a:solidFill>
                  <a:schemeClr val="bg1"/>
                </a:solidFill>
              </a:defRPr>
            </a:lvl4pPr>
            <a:lvl5pPr>
              <a:spcBef>
                <a:spcPts val="450"/>
              </a:spcBef>
              <a:defRPr>
                <a:solidFill>
                  <a:schemeClr val="bg1"/>
                </a:solidFill>
              </a:defRPr>
            </a:lvl5pPr>
            <a:lvl6pPr>
              <a:spcBef>
                <a:spcPts val="450"/>
              </a:spcBef>
              <a:defRPr>
                <a:solidFill>
                  <a:schemeClr val="bg1"/>
                </a:solidFill>
              </a:defRPr>
            </a:lvl6pPr>
            <a:lvl7pPr>
              <a:defRPr>
                <a:solidFill>
                  <a:schemeClr val="bg1"/>
                </a:solidFill>
              </a:defRPr>
            </a:lvl7pPr>
            <a:lvl8pPr>
              <a:spcAft>
                <a:spcPts val="450"/>
              </a:spcAft>
              <a:defRPr>
                <a:solidFill>
                  <a:schemeClr val="bg1"/>
                </a:solidFill>
              </a:defRPr>
            </a:lvl8pPr>
            <a:lvl9pPr>
              <a:defRPr>
                <a:solidFill>
                  <a:schemeClr val="bg1"/>
                </a:solidFill>
              </a:defRPr>
            </a:lvl9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8" name="Text Placeholder 5">
            <a:extLst>
              <a:ext uri="{FF2B5EF4-FFF2-40B4-BE49-F238E27FC236}">
                <a16:creationId xmlns:a16="http://schemas.microsoft.com/office/drawing/2014/main" id="{C1200F3B-0521-D4F3-C45D-DB0E998BA88F}"/>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10" name="Google Shape;14;p26">
            <a:extLst>
              <a:ext uri="{FF2B5EF4-FFF2-40B4-BE49-F238E27FC236}">
                <a16:creationId xmlns:a16="http://schemas.microsoft.com/office/drawing/2014/main" id="{9648B6EE-4840-6992-269E-614C81C9C084}"/>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3" name="Footer Placeholder 4">
            <a:extLst>
              <a:ext uri="{FF2B5EF4-FFF2-40B4-BE49-F238E27FC236}">
                <a16:creationId xmlns:a16="http://schemas.microsoft.com/office/drawing/2014/main" id="{B367C404-3E14-C7BC-70D0-1675C40AAB53}"/>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5" name="Google Shape;19;p27">
            <a:extLst>
              <a:ext uri="{FF2B5EF4-FFF2-40B4-BE49-F238E27FC236}">
                <a16:creationId xmlns:a16="http://schemas.microsoft.com/office/drawing/2014/main" id="{5D0B5686-81BD-4624-2D9C-FE52BEC711C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2" name="Graphic 1">
            <a:extLst>
              <a:ext uri="{FF2B5EF4-FFF2-40B4-BE49-F238E27FC236}">
                <a16:creationId xmlns:a16="http://schemas.microsoft.com/office/drawing/2014/main" id="{35F28253-8DA0-1AC8-8D00-DE27E856CC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
        <p:nvSpPr>
          <p:cNvPr id="9" name="Text Placeholder 2">
            <a:extLst>
              <a:ext uri="{FF2B5EF4-FFF2-40B4-BE49-F238E27FC236}">
                <a16:creationId xmlns:a16="http://schemas.microsoft.com/office/drawing/2014/main" id="{4B12D761-A0FA-3F24-91C7-11BB798A1A92}"/>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chemeClr val="bg1"/>
                </a:solidFill>
              </a:defRPr>
            </a:lvl1pPr>
          </a:lstStyle>
          <a:p>
            <a:pPr lvl="0"/>
            <a:r>
              <a:rPr lang="en-US"/>
              <a:t>Footnote</a:t>
            </a:r>
          </a:p>
        </p:txBody>
      </p:sp>
    </p:spTree>
    <p:extLst>
      <p:ext uri="{BB962C8B-B14F-4D97-AF65-F5344CB8AC3E}">
        <p14:creationId xmlns:p14="http://schemas.microsoft.com/office/powerpoint/2010/main" val="2540245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Rectangle 3">
            <a:extLst>
              <a:ext uri="{FF2B5EF4-FFF2-40B4-BE49-F238E27FC236}">
                <a16:creationId xmlns:a16="http://schemas.microsoft.com/office/drawing/2014/main" id="{2A3F52E4-6567-5912-53CC-04418439FAED}"/>
              </a:ext>
            </a:extLst>
          </p:cNvPr>
          <p:cNvSpPr/>
          <p:nvPr userDrawn="1"/>
        </p:nvSpPr>
        <p:spPr>
          <a:xfrm>
            <a:off x="0" y="1792384"/>
            <a:ext cx="9144000" cy="50656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3403436-6C39-AD0B-59F6-7CDDA3E59BE9}"/>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Text Placeholder 5">
            <a:extLst>
              <a:ext uri="{FF2B5EF4-FFF2-40B4-BE49-F238E27FC236}">
                <a16:creationId xmlns:a16="http://schemas.microsoft.com/office/drawing/2014/main" id="{806BE21B-F4FB-5405-B06B-CA543121E1A9}"/>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5" name="Google Shape;14;p26">
            <a:extLst>
              <a:ext uri="{FF2B5EF4-FFF2-40B4-BE49-F238E27FC236}">
                <a16:creationId xmlns:a16="http://schemas.microsoft.com/office/drawing/2014/main" id="{8DBA447B-AEE2-0DB9-8DFC-A0599A130232}"/>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6" name="Footer Placeholder 4">
            <a:extLst>
              <a:ext uri="{FF2B5EF4-FFF2-40B4-BE49-F238E27FC236}">
                <a16:creationId xmlns:a16="http://schemas.microsoft.com/office/drawing/2014/main" id="{4BD25774-AAC3-2AA5-B19D-F9D8971B1022}"/>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4D9D924D-71CA-7FCD-1A03-B59D3F3745D0}"/>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2" name="Text Placeholder 2">
            <a:extLst>
              <a:ext uri="{FF2B5EF4-FFF2-40B4-BE49-F238E27FC236}">
                <a16:creationId xmlns:a16="http://schemas.microsoft.com/office/drawing/2014/main" id="{CEA10AAB-89A3-AF02-8C89-2C67A1D7574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11" name="Graphic 10">
            <a:extLst>
              <a:ext uri="{FF2B5EF4-FFF2-40B4-BE49-F238E27FC236}">
                <a16:creationId xmlns:a16="http://schemas.microsoft.com/office/drawing/2014/main" id="{16EBA36E-02CF-EC5B-30AB-2F32B4B4F0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1079185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284875-082A-F145-2190-394796E9396C}"/>
              </a:ext>
            </a:extLst>
          </p:cNvPr>
          <p:cNvSpPr>
            <a:spLocks noGrp="1"/>
          </p:cNvSpPr>
          <p:nvPr>
            <p:ph idx="1" hasCustomPrompt="1"/>
          </p:nvPr>
        </p:nvSpPr>
        <p:spPr>
          <a:xfrm>
            <a:off x="285750" y="2286000"/>
            <a:ext cx="8572500" cy="356616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2" name="Text Placeholder 5">
            <a:extLst>
              <a:ext uri="{FF2B5EF4-FFF2-40B4-BE49-F238E27FC236}">
                <a16:creationId xmlns:a16="http://schemas.microsoft.com/office/drawing/2014/main" id="{B6AF444C-9325-9007-2B17-D366BCB88151}"/>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3" name="Google Shape;14;p26">
            <a:extLst>
              <a:ext uri="{FF2B5EF4-FFF2-40B4-BE49-F238E27FC236}">
                <a16:creationId xmlns:a16="http://schemas.microsoft.com/office/drawing/2014/main" id="{C79392A4-1D14-1A98-A4E4-E3A57C2AD03B}"/>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C9849588-D6FF-5C80-25A9-BFCE4B10496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71BA34F5-F22F-7A8A-73F6-1FA48BA81F4E}"/>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7" name="Text Placeholder 2">
            <a:extLst>
              <a:ext uri="{FF2B5EF4-FFF2-40B4-BE49-F238E27FC236}">
                <a16:creationId xmlns:a16="http://schemas.microsoft.com/office/drawing/2014/main" id="{385AED2D-0E61-E5A1-44C4-6E719E896D00}"/>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8" name="Graphic 7">
            <a:extLst>
              <a:ext uri="{FF2B5EF4-FFF2-40B4-BE49-F238E27FC236}">
                <a16:creationId xmlns:a16="http://schemas.microsoft.com/office/drawing/2014/main" id="{A9ED5897-AF31-80A4-4390-FB9C69F151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4162154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entered Header Only">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C4237405-E46F-EFB0-D360-992508B85695}"/>
              </a:ext>
            </a:extLst>
          </p:cNvPr>
          <p:cNvSpPr>
            <a:spLocks noGrp="1"/>
          </p:cNvSpPr>
          <p:nvPr>
            <p:ph type="body" sz="quarter" idx="13" hasCustomPrompt="1"/>
          </p:nvPr>
        </p:nvSpPr>
        <p:spPr>
          <a:xfrm>
            <a:off x="285750" y="379828"/>
            <a:ext cx="8572500" cy="161583"/>
          </a:xfrm>
          <a:prstGeom prst="rect">
            <a:avLst/>
          </a:prstGeom>
        </p:spPr>
        <p:txBody>
          <a:bodyPr wrap="square" lIns="0" bIns="0" anchor="t" anchorCtr="0">
            <a:spAutoFit/>
          </a:bodyPr>
          <a:lstStyle>
            <a:lvl1pPr marL="0" indent="0" algn="ctr">
              <a:spcBef>
                <a:spcPts val="0"/>
              </a:spcBef>
              <a:buNone/>
              <a:defRPr sz="1050" b="0" i="0" spc="38" baseline="0">
                <a:solidFill>
                  <a:srgbClr val="F15D2A"/>
                </a:solidFill>
                <a:latin typeface="+mj-lt"/>
                <a:cs typeface="Arial" panose="020B0604020202020204" pitchFamily="34" charset="0"/>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4" name="Google Shape;14;p26">
            <a:extLst>
              <a:ext uri="{FF2B5EF4-FFF2-40B4-BE49-F238E27FC236}">
                <a16:creationId xmlns:a16="http://schemas.microsoft.com/office/drawing/2014/main" id="{ACB1DEC4-E553-1CFF-9273-1A500B77D32E}"/>
              </a:ext>
            </a:extLst>
          </p:cNvPr>
          <p:cNvSpPr txBox="1">
            <a:spLocks noGrp="1"/>
          </p:cNvSpPr>
          <p:nvPr>
            <p:ph type="ctrTitle" hasCustomPrompt="1"/>
          </p:nvPr>
        </p:nvSpPr>
        <p:spPr>
          <a:xfrm>
            <a:off x="285750" y="718324"/>
            <a:ext cx="8572500" cy="290849"/>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2"/>
              </a:buClr>
              <a:buSzPts val="3600"/>
              <a:buFont typeface="Arial"/>
              <a:buNone/>
              <a:defRPr sz="2100" b="0" i="0" spc="80" baseline="0">
                <a:solidFill>
                  <a:srgbClr val="1A3C34"/>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endParaRPr/>
          </a:p>
        </p:txBody>
      </p:sp>
      <p:sp>
        <p:nvSpPr>
          <p:cNvPr id="5" name="Footer Placeholder 4">
            <a:extLst>
              <a:ext uri="{FF2B5EF4-FFF2-40B4-BE49-F238E27FC236}">
                <a16:creationId xmlns:a16="http://schemas.microsoft.com/office/drawing/2014/main" id="{5C641593-9521-B265-2F51-F08A88FA46F4}"/>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8CDD7E77-FF7E-C662-E72A-7F3B31C42ACA}"/>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3" name="Text Placeholder 2">
            <a:extLst>
              <a:ext uri="{FF2B5EF4-FFF2-40B4-BE49-F238E27FC236}">
                <a16:creationId xmlns:a16="http://schemas.microsoft.com/office/drawing/2014/main" id="{82694B6E-2DA1-6596-CCD6-7A501EE69313}"/>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18A9BED5-0660-44F8-ECC6-7D48F16A29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762097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CE1898E0-5F4D-1CFA-498F-3FB20C7A3369}"/>
              </a:ext>
            </a:extLst>
          </p:cNvPr>
          <p:cNvSpPr/>
          <p:nvPr userDrawn="1"/>
        </p:nvSpPr>
        <p:spPr>
          <a:xfrm>
            <a:off x="285751" y="723901"/>
            <a:ext cx="2999948" cy="5125064"/>
          </a:xfrm>
          <a:prstGeom prst="roundRect">
            <a:avLst>
              <a:gd name="adj" fmla="val 4562"/>
            </a:avLst>
          </a:prstGeom>
          <a:solidFill>
            <a:srgbClr val="1A3C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6" name="Text Placeholder 5">
            <a:extLst>
              <a:ext uri="{FF2B5EF4-FFF2-40B4-BE49-F238E27FC236}">
                <a16:creationId xmlns:a16="http://schemas.microsoft.com/office/drawing/2014/main" id="{56133BC1-1656-CECF-D79F-F49AE7AEBDB1}"/>
              </a:ext>
            </a:extLst>
          </p:cNvPr>
          <p:cNvSpPr>
            <a:spLocks noGrp="1"/>
          </p:cNvSpPr>
          <p:nvPr>
            <p:ph type="body" sz="quarter" idx="13" hasCustomPrompt="1"/>
          </p:nvPr>
        </p:nvSpPr>
        <p:spPr>
          <a:xfrm>
            <a:off x="508321" y="1009035"/>
            <a:ext cx="2554806" cy="161583"/>
          </a:xfrm>
          <a:prstGeom prst="rect">
            <a:avLst/>
          </a:prstGeom>
        </p:spPr>
        <p:txBody>
          <a:bodyPr vert="horz" wrap="square" lIns="0" rIns="0" bIns="0" anchor="t" anchorCtr="0">
            <a:spAutoFit/>
          </a:bodyPr>
          <a:lstStyle>
            <a:lvl1pPr marL="0" indent="0">
              <a:spcBef>
                <a:spcPts val="0"/>
              </a:spcBef>
              <a:buNone/>
              <a:defRPr sz="105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5" name="Google Shape;14;p26">
            <a:extLst>
              <a:ext uri="{FF2B5EF4-FFF2-40B4-BE49-F238E27FC236}">
                <a16:creationId xmlns:a16="http://schemas.microsoft.com/office/drawing/2014/main" id="{68FAFD4B-E53A-E62F-D796-12B77AA13616}"/>
              </a:ext>
            </a:extLst>
          </p:cNvPr>
          <p:cNvSpPr txBox="1">
            <a:spLocks noGrp="1"/>
          </p:cNvSpPr>
          <p:nvPr>
            <p:ph type="ctrTitle" hasCustomPrompt="1"/>
          </p:nvPr>
        </p:nvSpPr>
        <p:spPr>
          <a:xfrm>
            <a:off x="508321" y="1472335"/>
            <a:ext cx="2554806" cy="5816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2100" b="0" i="0" spc="80" baseline="0">
                <a:solidFill>
                  <a:srgbClr val="F5F6D6"/>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br>
              <a:rPr lang="en-US"/>
            </a:br>
            <a:r>
              <a:rPr lang="en-US" err="1"/>
              <a:t>Header</a:t>
            </a:r>
            <a:endParaRPr/>
          </a:p>
        </p:txBody>
      </p:sp>
      <p:sp>
        <p:nvSpPr>
          <p:cNvPr id="4" name="Content Placeholder 2">
            <a:extLst>
              <a:ext uri="{FF2B5EF4-FFF2-40B4-BE49-F238E27FC236}">
                <a16:creationId xmlns:a16="http://schemas.microsoft.com/office/drawing/2014/main" id="{680638B6-0BEA-94E2-D771-7F0F79EAEF2B}"/>
              </a:ext>
            </a:extLst>
          </p:cNvPr>
          <p:cNvSpPr>
            <a:spLocks noGrp="1"/>
          </p:cNvSpPr>
          <p:nvPr>
            <p:ph idx="1" hasCustomPrompt="1"/>
          </p:nvPr>
        </p:nvSpPr>
        <p:spPr>
          <a:xfrm>
            <a:off x="3714750" y="1009036"/>
            <a:ext cx="5143500" cy="483993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3" name="Footer Placeholder 4">
            <a:extLst>
              <a:ext uri="{FF2B5EF4-FFF2-40B4-BE49-F238E27FC236}">
                <a16:creationId xmlns:a16="http://schemas.microsoft.com/office/drawing/2014/main" id="{4893C0F0-B3C7-6095-4489-7D4933F6847E}"/>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3E11E886-8DCB-9F94-CF0C-C38EA5337E1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8" name="Text Placeholder 2">
            <a:extLst>
              <a:ext uri="{FF2B5EF4-FFF2-40B4-BE49-F238E27FC236}">
                <a16:creationId xmlns:a16="http://schemas.microsoft.com/office/drawing/2014/main" id="{A31A6C2A-4BF1-A052-EBA0-9EB3FD29718A}"/>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10" name="Graphic 9">
            <a:extLst>
              <a:ext uri="{FF2B5EF4-FFF2-40B4-BE49-F238E27FC236}">
                <a16:creationId xmlns:a16="http://schemas.microsoft.com/office/drawing/2014/main" id="{909E6114-C0BD-2798-4A62-BFB0250AC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569223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preserve="1" userDrawn="1">
  <p:cSld name="2_Blank">
    <p:spTree>
      <p:nvGrpSpPr>
        <p:cNvPr id="1" name="Shape 17"/>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CE1898E0-5F4D-1CFA-498F-3FB20C7A3369}"/>
              </a:ext>
            </a:extLst>
          </p:cNvPr>
          <p:cNvSpPr/>
          <p:nvPr userDrawn="1"/>
        </p:nvSpPr>
        <p:spPr>
          <a:xfrm>
            <a:off x="285751" y="723901"/>
            <a:ext cx="2999948" cy="5125064"/>
          </a:xfrm>
          <a:prstGeom prst="roundRect">
            <a:avLst>
              <a:gd name="adj" fmla="val 4562"/>
            </a:avLst>
          </a:prstGeom>
          <a:no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4" name="Content Placeholder 2">
            <a:extLst>
              <a:ext uri="{FF2B5EF4-FFF2-40B4-BE49-F238E27FC236}">
                <a16:creationId xmlns:a16="http://schemas.microsoft.com/office/drawing/2014/main" id="{680638B6-0BEA-94E2-D771-7F0F79EAEF2B}"/>
              </a:ext>
            </a:extLst>
          </p:cNvPr>
          <p:cNvSpPr>
            <a:spLocks noGrp="1"/>
          </p:cNvSpPr>
          <p:nvPr>
            <p:ph idx="1" hasCustomPrompt="1"/>
          </p:nvPr>
        </p:nvSpPr>
        <p:spPr>
          <a:xfrm>
            <a:off x="3714750" y="1009036"/>
            <a:ext cx="5143500" cy="4839930"/>
          </a:xfrm>
        </p:spPr>
        <p:txBody>
          <a:bodyPr/>
          <a:lstStyle>
            <a:lvl1pPr>
              <a:spcBef>
                <a:spcPts val="450"/>
              </a:spcBef>
              <a:defRPr/>
            </a:lvl1pPr>
            <a:lvl3pPr>
              <a:spcAft>
                <a:spcPts val="0"/>
              </a:spcAft>
              <a:defRPr/>
            </a:lvl3pPr>
            <a:lvl4pPr>
              <a:spcAft>
                <a:spcPts val="450"/>
              </a:spcAft>
              <a:defRPr/>
            </a:lvl4pPr>
            <a:lvl5pPr>
              <a:spcBef>
                <a:spcPts val="450"/>
              </a:spcBef>
              <a:defRPr/>
            </a:lvl5pPr>
            <a:lvl6pPr>
              <a:spcBef>
                <a:spcPts val="450"/>
              </a:spcBef>
              <a:defRPr/>
            </a:lvl6pPr>
            <a:lvl8pPr>
              <a:spcAft>
                <a:spcPts val="450"/>
              </a:spcAft>
              <a:defRPr/>
            </a:lvl8p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11" name="Text Placeholder 5">
            <a:extLst>
              <a:ext uri="{FF2B5EF4-FFF2-40B4-BE49-F238E27FC236}">
                <a16:creationId xmlns:a16="http://schemas.microsoft.com/office/drawing/2014/main" id="{E71659B8-8005-0966-CEA0-22DF9589FD65}"/>
              </a:ext>
            </a:extLst>
          </p:cNvPr>
          <p:cNvSpPr>
            <a:spLocks noGrp="1"/>
          </p:cNvSpPr>
          <p:nvPr>
            <p:ph type="body" sz="quarter" idx="13" hasCustomPrompt="1"/>
          </p:nvPr>
        </p:nvSpPr>
        <p:spPr>
          <a:xfrm>
            <a:off x="508321" y="1009035"/>
            <a:ext cx="2554806" cy="161583"/>
          </a:xfrm>
          <a:prstGeom prst="rect">
            <a:avLst/>
          </a:prstGeom>
        </p:spPr>
        <p:txBody>
          <a:bodyPr vert="horz" wrap="square" lIns="0" rIns="0" bIns="0" anchor="t" anchorCtr="0">
            <a:spAutoFit/>
          </a:bodyPr>
          <a:lstStyle>
            <a:lvl1pPr marL="0" indent="0">
              <a:spcBef>
                <a:spcPts val="0"/>
              </a:spcBef>
              <a:buNone/>
              <a:defRPr sz="1050" b="0" i="0" spc="38" baseline="0">
                <a:solidFill>
                  <a:srgbClr val="F15D2A"/>
                </a:solidFill>
                <a:latin typeface="+mj-lt"/>
              </a:defRPr>
            </a:lvl1pPr>
            <a:lvl2pPr marL="628681" indent="0">
              <a:buNone/>
              <a:defRPr/>
            </a:lvl2pPr>
            <a:lvl3pPr marL="1143057" indent="0">
              <a:buFont typeface="Arial" panose="020B0604020202020204" pitchFamily="34" charset="0"/>
              <a:buNone/>
              <a:defRPr/>
            </a:lvl3pPr>
            <a:lvl4pPr marL="1600280" indent="0">
              <a:buFont typeface="Arial" panose="020B0604020202020204" pitchFamily="34" charset="0"/>
              <a:buNone/>
              <a:defRPr/>
            </a:lvl4pPr>
            <a:lvl5pPr marL="2057503" indent="0">
              <a:buFont typeface="Arial" panose="020B0604020202020204" pitchFamily="34" charset="0"/>
              <a:buNone/>
              <a:defRPr/>
            </a:lvl5pPr>
          </a:lstStyle>
          <a:p>
            <a:pPr lvl="0"/>
            <a:r>
              <a:rPr lang="en-US"/>
              <a:t>INTRO TITLE</a:t>
            </a:r>
          </a:p>
        </p:txBody>
      </p:sp>
      <p:sp>
        <p:nvSpPr>
          <p:cNvPr id="12" name="Google Shape;14;p26">
            <a:extLst>
              <a:ext uri="{FF2B5EF4-FFF2-40B4-BE49-F238E27FC236}">
                <a16:creationId xmlns:a16="http://schemas.microsoft.com/office/drawing/2014/main" id="{F21B422D-9E0D-2BEC-DFFE-718845B74D84}"/>
              </a:ext>
            </a:extLst>
          </p:cNvPr>
          <p:cNvSpPr txBox="1">
            <a:spLocks noGrp="1"/>
          </p:cNvSpPr>
          <p:nvPr>
            <p:ph type="ctrTitle" hasCustomPrompt="1"/>
          </p:nvPr>
        </p:nvSpPr>
        <p:spPr>
          <a:xfrm>
            <a:off x="508321" y="1472335"/>
            <a:ext cx="2554806" cy="581698"/>
          </a:xfrm>
          <a:prstGeom prst="rect">
            <a:avLst/>
          </a:prstGeom>
          <a:noFill/>
          <a:ln>
            <a:noFill/>
          </a:ln>
        </p:spPr>
        <p:txBody>
          <a:bodyPr spcFirstLastPara="1" vert="horz" wrap="square" lIns="0" tIns="0" rIns="0" bIns="0" anchor="t" anchorCtr="0">
            <a:spAutoFit/>
          </a:bodyPr>
          <a:lstStyle>
            <a:lvl1pPr lvl="0" algn="l">
              <a:lnSpc>
                <a:spcPct val="90000"/>
              </a:lnSpc>
              <a:spcBef>
                <a:spcPts val="0"/>
              </a:spcBef>
              <a:spcAft>
                <a:spcPts val="0"/>
              </a:spcAft>
              <a:buClr>
                <a:schemeClr val="lt2"/>
              </a:buClr>
              <a:buSzPts val="3600"/>
              <a:buFont typeface="Arial"/>
              <a:buNone/>
              <a:defRPr sz="2100" b="0" i="0" spc="80" baseline="0">
                <a:solidFill>
                  <a:schemeClr val="tx2"/>
                </a:solidFill>
                <a:latin typeface="+mj-lt"/>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Header</a:t>
            </a:r>
            <a:br>
              <a:rPr lang="en-US"/>
            </a:br>
            <a:r>
              <a:rPr lang="en-US" err="1"/>
              <a:t>Header</a:t>
            </a:r>
            <a:endParaRPr/>
          </a:p>
        </p:txBody>
      </p:sp>
      <p:sp>
        <p:nvSpPr>
          <p:cNvPr id="13" name="Footer Placeholder 4">
            <a:extLst>
              <a:ext uri="{FF2B5EF4-FFF2-40B4-BE49-F238E27FC236}">
                <a16:creationId xmlns:a16="http://schemas.microsoft.com/office/drawing/2014/main" id="{EA4B9B96-F617-D4E7-51B7-76BD4240B3B5}"/>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14" name="Google Shape;19;p27">
            <a:extLst>
              <a:ext uri="{FF2B5EF4-FFF2-40B4-BE49-F238E27FC236}">
                <a16:creationId xmlns:a16="http://schemas.microsoft.com/office/drawing/2014/main" id="{2D5BF9E6-17E1-BAA4-B57F-C697C7EE96CC}"/>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
        <p:nvSpPr>
          <p:cNvPr id="5" name="Text Placeholder 2">
            <a:extLst>
              <a:ext uri="{FF2B5EF4-FFF2-40B4-BE49-F238E27FC236}">
                <a16:creationId xmlns:a16="http://schemas.microsoft.com/office/drawing/2014/main" id="{BC452D78-15B6-7AD9-0839-5D8BD7DC8B88}"/>
              </a:ext>
            </a:extLst>
          </p:cNvPr>
          <p:cNvSpPr>
            <a:spLocks noGrp="1"/>
          </p:cNvSpPr>
          <p:nvPr>
            <p:ph type="body" sz="quarter" idx="14" hasCustomPrompt="1"/>
          </p:nvPr>
        </p:nvSpPr>
        <p:spPr>
          <a:xfrm>
            <a:off x="2446020" y="6532974"/>
            <a:ext cx="4251960" cy="92333"/>
          </a:xfrm>
        </p:spPr>
        <p:txBody>
          <a:bodyPr wrap="square" anchor="b" anchorCtr="0">
            <a:spAutoFit/>
          </a:bodyPr>
          <a:lstStyle>
            <a:lvl1pPr marL="0" indent="0" algn="l">
              <a:spcBef>
                <a:spcPts val="0"/>
              </a:spcBef>
              <a:spcAft>
                <a:spcPts val="0"/>
              </a:spcAft>
              <a:buNone/>
              <a:defRPr sz="600">
                <a:solidFill>
                  <a:srgbClr val="59616E"/>
                </a:solidFill>
              </a:defRPr>
            </a:lvl1pPr>
          </a:lstStyle>
          <a:p>
            <a:pPr lvl="0"/>
            <a:r>
              <a:rPr lang="en-US"/>
              <a:t>Footnote</a:t>
            </a:r>
          </a:p>
        </p:txBody>
      </p:sp>
      <p:pic>
        <p:nvPicPr>
          <p:cNvPr id="7" name="Graphic 6">
            <a:extLst>
              <a:ext uri="{FF2B5EF4-FFF2-40B4-BE49-F238E27FC236}">
                <a16:creationId xmlns:a16="http://schemas.microsoft.com/office/drawing/2014/main" id="{B237260F-94D0-55CB-8207-682FC22031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251917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solidFill>
                  <a:srgbClr val="212C65"/>
                </a:solidFill>
              </a:rPr>
              <a:t>Business Health Care Group </a:t>
            </a:r>
          </a:p>
        </p:txBody>
      </p:sp>
      <p:sp>
        <p:nvSpPr>
          <p:cNvPr id="4" name="Slide Number Placeholder 3"/>
          <p:cNvSpPr>
            <a:spLocks noGrp="1"/>
          </p:cNvSpPr>
          <p:nvPr>
            <p:ph type="sldNum" sz="quarter" idx="12"/>
          </p:nvPr>
        </p:nvSpPr>
        <p:spPr/>
        <p:txBody>
          <a:bodyPr/>
          <a:lstStyle/>
          <a:p>
            <a:fld id="{E1C40A1C-4BD0-4D50-8539-A0E0F18B30AD}" type="slidenum">
              <a:rPr lang="en-US" altLang="en-US" smtClean="0"/>
              <a:pPr/>
              <a:t>‹#›</a:t>
            </a:fld>
            <a:endParaRPr lang="en-US" altLang="en-US"/>
          </a:p>
        </p:txBody>
      </p:sp>
      <p:sp>
        <p:nvSpPr>
          <p:cNvPr id="6" name="Rectangle 5">
            <a:extLst>
              <a:ext uri="{FF2B5EF4-FFF2-40B4-BE49-F238E27FC236}">
                <a16:creationId xmlns:a16="http://schemas.microsoft.com/office/drawing/2014/main" id="{CAF7E1A2-184D-44A3-ABA0-DD878C2C4DD3}"/>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30EA5D8-9FE4-457B-B4EE-62CC1F3C88C9}"/>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2232550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osing - Solid">
    <p:bg>
      <p:bgPr>
        <a:solidFill>
          <a:schemeClr val="tx2"/>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2EA45B-D4AA-008E-EB41-399591566617}"/>
              </a:ext>
            </a:extLst>
          </p:cNvPr>
          <p:cNvSpPr/>
          <p:nvPr/>
        </p:nvSpPr>
        <p:spPr>
          <a:xfrm>
            <a:off x="285750" y="381000"/>
            <a:ext cx="8572500" cy="5486400"/>
          </a:xfrm>
          <a:prstGeom prst="roundRect">
            <a:avLst>
              <a:gd name="adj" fmla="val 4562"/>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a:extLst>
              <a:ext uri="{FF2B5EF4-FFF2-40B4-BE49-F238E27FC236}">
                <a16:creationId xmlns:a16="http://schemas.microsoft.com/office/drawing/2014/main" id="{432DF503-5CBB-4E33-4587-83582B6F008F}"/>
              </a:ext>
            </a:extLst>
          </p:cNvPr>
          <p:cNvSpPr>
            <a:spLocks noGrp="1"/>
          </p:cNvSpPr>
          <p:nvPr>
            <p:ph type="subTitle" idx="1" hasCustomPrompt="1"/>
          </p:nvPr>
        </p:nvSpPr>
        <p:spPr>
          <a:xfrm>
            <a:off x="617220" y="2812576"/>
            <a:ext cx="5486400" cy="623248"/>
          </a:xfrm>
        </p:spPr>
        <p:txBody>
          <a:bodyPr wrap="square" anchor="ctr" anchorCtr="0">
            <a:spAutoFit/>
          </a:bodyPr>
          <a:lstStyle>
            <a:lvl1pPr marL="0" indent="0" algn="l">
              <a:lnSpc>
                <a:spcPct val="90000"/>
              </a:lnSpc>
              <a:spcBef>
                <a:spcPts val="0"/>
              </a:spcBef>
              <a:spcAft>
                <a:spcPts val="0"/>
              </a:spcAft>
              <a:buNone/>
              <a:defRPr sz="4500" b="1">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Thank you</a:t>
            </a:r>
          </a:p>
        </p:txBody>
      </p:sp>
      <p:sp>
        <p:nvSpPr>
          <p:cNvPr id="2" name="Rectangle: Rounded Corners 1">
            <a:extLst>
              <a:ext uri="{FF2B5EF4-FFF2-40B4-BE49-F238E27FC236}">
                <a16:creationId xmlns:a16="http://schemas.microsoft.com/office/drawing/2014/main" id="{1C1A91AC-3B7A-6B50-8131-6EC963E6A2D2}"/>
              </a:ext>
            </a:extLst>
          </p:cNvPr>
          <p:cNvSpPr/>
          <p:nvPr userDrawn="1"/>
        </p:nvSpPr>
        <p:spPr>
          <a:xfrm>
            <a:off x="285750" y="381000"/>
            <a:ext cx="8572500" cy="5486400"/>
          </a:xfrm>
          <a:prstGeom prst="roundRect">
            <a:avLst>
              <a:gd name="adj" fmla="val 4562"/>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AD822236-83AE-BB4A-0239-FA9C005EDD20}"/>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bg1"/>
                </a:solidFill>
              </a:defRPr>
            </a:lvl1pPr>
          </a:lstStyle>
          <a:p>
            <a:r>
              <a:rPr lang="en-US"/>
              <a:t>Confidential  |  © 2024 All rights reserved.</a:t>
            </a:r>
          </a:p>
        </p:txBody>
      </p:sp>
      <p:sp>
        <p:nvSpPr>
          <p:cNvPr id="8" name="Google Shape;19;p27">
            <a:extLst>
              <a:ext uri="{FF2B5EF4-FFF2-40B4-BE49-F238E27FC236}">
                <a16:creationId xmlns:a16="http://schemas.microsoft.com/office/drawing/2014/main" id="{D674E880-AA39-163F-918F-ABE4D5883DD6}"/>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solidFill>
                  <a:schemeClr val="bg1"/>
                </a:solidFill>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6" name="Graphic 5">
            <a:extLst>
              <a:ext uri="{FF2B5EF4-FFF2-40B4-BE49-F238E27FC236}">
                <a16:creationId xmlns:a16="http://schemas.microsoft.com/office/drawing/2014/main" id="{47397343-5370-2A8E-23A4-8F49CB37D3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464"/>
            <a:ext cx="1913382" cy="233172"/>
          </a:xfrm>
          <a:prstGeom prst="rect">
            <a:avLst/>
          </a:prstGeom>
        </p:spPr>
      </p:pic>
    </p:spTree>
    <p:extLst>
      <p:ext uri="{BB962C8B-B14F-4D97-AF65-F5344CB8AC3E}">
        <p14:creationId xmlns:p14="http://schemas.microsoft.com/office/powerpoint/2010/main" val="2938084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6FECDDD-F515-2098-CF73-3A62D1E1E6D6}"/>
              </a:ext>
            </a:extLst>
          </p:cNvPr>
          <p:cNvSpPr>
            <a:spLocks noGrp="1"/>
          </p:cNvSpPr>
          <p:nvPr>
            <p:ph type="pic" sz="quarter" idx="13" hasCustomPrompt="1"/>
          </p:nvPr>
        </p:nvSpPr>
        <p:spPr>
          <a:xfrm>
            <a:off x="285750" y="381000"/>
            <a:ext cx="8572500" cy="5486400"/>
          </a:xfrm>
          <a:prstGeom prst="roundRect">
            <a:avLst>
              <a:gd name="adj" fmla="val 5027"/>
            </a:avLst>
          </a:prstGeom>
          <a:noFill/>
          <a:ln w="38100">
            <a:solidFill>
              <a:schemeClr val="tx2"/>
            </a:solidFill>
          </a:ln>
        </p:spPr>
        <p:txBody>
          <a:bodyPr/>
          <a:lstStyle>
            <a:lvl1pPr marL="0" indent="0">
              <a:buNone/>
              <a:defRPr/>
            </a:lvl1pPr>
          </a:lstStyle>
          <a:p>
            <a:r>
              <a:rPr lang="en-US"/>
              <a:t>[Picture placeholder]</a:t>
            </a:r>
          </a:p>
        </p:txBody>
      </p:sp>
      <p:sp>
        <p:nvSpPr>
          <p:cNvPr id="2" name="Title 1">
            <a:extLst>
              <a:ext uri="{FF2B5EF4-FFF2-40B4-BE49-F238E27FC236}">
                <a16:creationId xmlns:a16="http://schemas.microsoft.com/office/drawing/2014/main" id="{AC1DC043-161F-22F6-0EA1-7724A0227593}"/>
              </a:ext>
            </a:extLst>
          </p:cNvPr>
          <p:cNvSpPr>
            <a:spLocks noGrp="1"/>
          </p:cNvSpPr>
          <p:nvPr>
            <p:ph type="ctrTitle" hasCustomPrompt="1"/>
          </p:nvPr>
        </p:nvSpPr>
        <p:spPr>
          <a:xfrm>
            <a:off x="617220" y="2706625"/>
            <a:ext cx="5486400" cy="623248"/>
          </a:xfrm>
          <a:prstGeom prst="rect">
            <a:avLst/>
          </a:prstGeom>
        </p:spPr>
        <p:txBody>
          <a:bodyPr wrap="square" lIns="0" tIns="0" rIns="0" bIns="0" anchor="t" anchorCtr="0">
            <a:spAutoFit/>
          </a:bodyPr>
          <a:lstStyle>
            <a:lvl1pPr algn="l">
              <a:defRPr sz="4500">
                <a:solidFill>
                  <a:schemeClr val="tx2"/>
                </a:solidFill>
              </a:defRPr>
            </a:lvl1pPr>
          </a:lstStyle>
          <a:p>
            <a:r>
              <a:rPr lang="en-US"/>
              <a:t>Thank you</a:t>
            </a:r>
          </a:p>
        </p:txBody>
      </p:sp>
      <p:sp>
        <p:nvSpPr>
          <p:cNvPr id="5" name="Footer Placeholder 4">
            <a:extLst>
              <a:ext uri="{FF2B5EF4-FFF2-40B4-BE49-F238E27FC236}">
                <a16:creationId xmlns:a16="http://schemas.microsoft.com/office/drawing/2014/main" id="{2D5C2F99-C1A2-DD2B-C007-F1D03FEB2908}"/>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6" name="Google Shape;19;p27">
            <a:extLst>
              <a:ext uri="{FF2B5EF4-FFF2-40B4-BE49-F238E27FC236}">
                <a16:creationId xmlns:a16="http://schemas.microsoft.com/office/drawing/2014/main" id="{2446EA67-8442-C0DA-331F-7BF53064A464}"/>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pic>
        <p:nvPicPr>
          <p:cNvPr id="7" name="Graphic 6">
            <a:extLst>
              <a:ext uri="{FF2B5EF4-FFF2-40B4-BE49-F238E27FC236}">
                <a16:creationId xmlns:a16="http://schemas.microsoft.com/office/drawing/2014/main" id="{8FE59C31-6139-FBFB-1E86-C61708C693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5749" y="6451746"/>
            <a:ext cx="1911072" cy="232890"/>
          </a:xfrm>
          <a:prstGeom prst="rect">
            <a:avLst/>
          </a:prstGeom>
        </p:spPr>
      </p:pic>
    </p:spTree>
    <p:extLst>
      <p:ext uri="{BB962C8B-B14F-4D97-AF65-F5344CB8AC3E}">
        <p14:creationId xmlns:p14="http://schemas.microsoft.com/office/powerpoint/2010/main" val="3371016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Photo">
  <p:cSld name="Title - Photo">
    <p:spTree>
      <p:nvGrpSpPr>
        <p:cNvPr id="1" name="Shape 13"/>
        <p:cNvGrpSpPr/>
        <p:nvPr/>
      </p:nvGrpSpPr>
      <p:grpSpPr>
        <a:xfrm>
          <a:off x="0" y="0"/>
          <a:ext cx="0" cy="0"/>
          <a:chOff x="0" y="0"/>
          <a:chExt cx="0" cy="0"/>
        </a:xfrm>
      </p:grpSpPr>
      <p:sp>
        <p:nvSpPr>
          <p:cNvPr id="14" name="Google Shape;14;p2"/>
          <p:cNvSpPr>
            <a:spLocks noGrp="1"/>
          </p:cNvSpPr>
          <p:nvPr>
            <p:ph type="pic" idx="2"/>
          </p:nvPr>
        </p:nvSpPr>
        <p:spPr>
          <a:xfrm>
            <a:off x="285750" y="381000"/>
            <a:ext cx="8572500" cy="5486400"/>
          </a:xfrm>
          <a:prstGeom prst="roundRect">
            <a:avLst>
              <a:gd name="adj" fmla="val 5027"/>
            </a:avLst>
          </a:prstGeom>
          <a:noFill/>
          <a:ln>
            <a:noFill/>
          </a:ln>
        </p:spPr>
      </p:sp>
      <p:sp>
        <p:nvSpPr>
          <p:cNvPr id="15" name="Google Shape;15;p2"/>
          <p:cNvSpPr txBox="1">
            <a:spLocks noGrp="1"/>
          </p:cNvSpPr>
          <p:nvPr>
            <p:ph type="ctrTitle"/>
          </p:nvPr>
        </p:nvSpPr>
        <p:spPr>
          <a:xfrm>
            <a:off x="617220" y="3013502"/>
            <a:ext cx="3954780" cy="4154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 name="Google Shape;16;p2"/>
          <p:cNvSpPr txBox="1">
            <a:spLocks noGrp="1"/>
          </p:cNvSpPr>
          <p:nvPr>
            <p:ph type="subTitle" idx="1"/>
          </p:nvPr>
        </p:nvSpPr>
        <p:spPr>
          <a:xfrm>
            <a:off x="617220" y="3792539"/>
            <a:ext cx="3954780"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lt1"/>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17" name="Google Shape;17;p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9" name="Google Shape;19;p2"/>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42854505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
        <p:cNvGrpSpPr/>
        <p:nvPr/>
      </p:nvGrpSpPr>
      <p:grpSpPr>
        <a:xfrm>
          <a:off x="0" y="0"/>
          <a:ext cx="0" cy="0"/>
          <a:chOff x="0" y="0"/>
          <a:chExt cx="0" cy="0"/>
        </a:xfrm>
      </p:grpSpPr>
      <p:sp>
        <p:nvSpPr>
          <p:cNvPr id="21" name="Google Shape;21;p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23" name="Google Shape;23;p3"/>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24" name="Google Shape;24;p3"/>
          <p:cNvSpPr txBox="1">
            <a:spLocks noGrp="1"/>
          </p:cNvSpPr>
          <p:nvPr>
            <p:ph type="body" idx="1"/>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996994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entered Header Only">
  <p:cSld name="Centered Header Only">
    <p:spTree>
      <p:nvGrpSpPr>
        <p:cNvPr id="1" name="Shape 25"/>
        <p:cNvGrpSpPr/>
        <p:nvPr/>
      </p:nvGrpSpPr>
      <p:grpSpPr>
        <a:xfrm>
          <a:off x="0" y="0"/>
          <a:ext cx="0" cy="0"/>
          <a:chOff x="0" y="0"/>
          <a:chExt cx="0" cy="0"/>
        </a:xfrm>
      </p:grpSpPr>
      <p:sp>
        <p:nvSpPr>
          <p:cNvPr id="26" name="Google Shape;26;p4"/>
          <p:cNvSpPr txBox="1">
            <a:spLocks noGrp="1"/>
          </p:cNvSpPr>
          <p:nvPr>
            <p:ph type="body" idx="1"/>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27" name="Google Shape;27;p4"/>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30" name="Google Shape;30;p4"/>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31" name="Google Shape;31;p4"/>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548581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32"/>
        <p:cNvGrpSpPr/>
        <p:nvPr/>
      </p:nvGrpSpPr>
      <p:grpSpPr>
        <a:xfrm>
          <a:off x="0" y="0"/>
          <a:ext cx="0" cy="0"/>
          <a:chOff x="0" y="0"/>
          <a:chExt cx="0" cy="0"/>
        </a:xfrm>
      </p:grpSpPr>
      <p:sp>
        <p:nvSpPr>
          <p:cNvPr id="33" name="Google Shape;33;p5"/>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35" name="Google Shape;35;p5"/>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36" name="Google Shape;36;p5"/>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37" name="Google Shape;37;p5"/>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38" name="Google Shape;38;p5"/>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009212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39"/>
        <p:cNvGrpSpPr/>
        <p:nvPr/>
      </p:nvGrpSpPr>
      <p:grpSpPr>
        <a:xfrm>
          <a:off x="0" y="0"/>
          <a:ext cx="0" cy="0"/>
          <a:chOff x="0" y="0"/>
          <a:chExt cx="0" cy="0"/>
        </a:xfrm>
      </p:grpSpPr>
      <p:sp>
        <p:nvSpPr>
          <p:cNvPr id="40" name="Google Shape;40;p6"/>
          <p:cNvSpPr txBox="1">
            <a:spLocks noGrp="1"/>
          </p:cNvSpPr>
          <p:nvPr>
            <p:ph type="body" idx="1"/>
          </p:nvPr>
        </p:nvSpPr>
        <p:spPr>
          <a:xfrm>
            <a:off x="285750"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41" name="Google Shape;41;p6"/>
          <p:cNvSpPr>
            <a:spLocks noGrp="1"/>
          </p:cNvSpPr>
          <p:nvPr>
            <p:ph type="pic" idx="2"/>
          </p:nvPr>
        </p:nvSpPr>
        <p:spPr>
          <a:xfrm>
            <a:off x="4995080" y="379829"/>
            <a:ext cx="3863171" cy="5472332"/>
          </a:xfrm>
          <a:prstGeom prst="roundRect">
            <a:avLst>
              <a:gd name="adj" fmla="val 5027"/>
            </a:avLst>
          </a:prstGeom>
          <a:noFill/>
          <a:ln>
            <a:noFill/>
          </a:ln>
        </p:spPr>
      </p:sp>
      <p:sp>
        <p:nvSpPr>
          <p:cNvPr id="42" name="Google Shape;42;p6"/>
          <p:cNvSpPr txBox="1">
            <a:spLocks noGrp="1"/>
          </p:cNvSpPr>
          <p:nvPr>
            <p:ph type="body" idx="3"/>
          </p:nvPr>
        </p:nvSpPr>
        <p:spPr>
          <a:xfrm>
            <a:off x="285750" y="379828"/>
            <a:ext cx="4286250"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43" name="Google Shape;43;p6"/>
          <p:cNvSpPr txBox="1">
            <a:spLocks noGrp="1"/>
          </p:cNvSpPr>
          <p:nvPr>
            <p:ph type="ctrTitle"/>
          </p:nvPr>
        </p:nvSpPr>
        <p:spPr>
          <a:xfrm>
            <a:off x="285750"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4" name="Google Shape;44;p6"/>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46" name="Google Shape;46;p6"/>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47" name="Google Shape;47;p6"/>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024547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48"/>
        <p:cNvGrpSpPr/>
        <p:nvPr/>
      </p:nvGrpSpPr>
      <p:grpSpPr>
        <a:xfrm>
          <a:off x="0" y="0"/>
          <a:ext cx="0" cy="0"/>
          <a:chOff x="0" y="0"/>
          <a:chExt cx="0" cy="0"/>
        </a:xfrm>
      </p:grpSpPr>
      <p:sp>
        <p:nvSpPr>
          <p:cNvPr id="49" name="Google Shape;49;p7"/>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chemeClr val="dk1"/>
              </a:buClr>
              <a:buSzPts val="1400"/>
              <a:buFont typeface="Arial"/>
              <a:buNone/>
              <a:defRPr sz="675">
                <a:solidFill>
                  <a:schemeClr val="dk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50" name="Google Shape;50;p7"/>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51" name="Google Shape;51;p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52" name="Google Shape;52;p7"/>
          <p:cNvSpPr txBox="1">
            <a:spLocks noGrp="1"/>
          </p:cNvSpPr>
          <p:nvPr>
            <p:ph type="body" idx="1"/>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225"/>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595466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entered Header Only">
  <p:cSld name="1_Centered Header Only">
    <p:spTree>
      <p:nvGrpSpPr>
        <p:cNvPr id="1" name="Shape 53"/>
        <p:cNvGrpSpPr/>
        <p:nvPr/>
      </p:nvGrpSpPr>
      <p:grpSpPr>
        <a:xfrm>
          <a:off x="0" y="0"/>
          <a:ext cx="0" cy="0"/>
          <a:chOff x="0" y="0"/>
          <a:chExt cx="0" cy="0"/>
        </a:xfrm>
      </p:grpSpPr>
      <p:sp>
        <p:nvSpPr>
          <p:cNvPr id="54" name="Google Shape;54;p8"/>
          <p:cNvSpPr txBox="1">
            <a:spLocks noGrp="1"/>
          </p:cNvSpPr>
          <p:nvPr>
            <p:ph type="body" idx="1"/>
          </p:nvPr>
        </p:nvSpPr>
        <p:spPr>
          <a:xfrm>
            <a:off x="285750" y="379828"/>
            <a:ext cx="8572500" cy="161583"/>
          </a:xfrm>
          <a:prstGeom prst="rect">
            <a:avLst/>
          </a:prstGeom>
          <a:noFill/>
          <a:ln>
            <a:noFill/>
          </a:ln>
        </p:spPr>
        <p:txBody>
          <a:bodyPr spcFirstLastPara="1" wrap="square" lIns="0" tIns="0" rIns="0" bIns="0" anchor="t" anchorCtr="0">
            <a:spAutoFit/>
          </a:bodyPr>
          <a:lstStyle>
            <a:lvl1pPr marL="342900" lvl="0" indent="-171450" algn="ctr">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225"/>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55" name="Google Shape;55;p8"/>
          <p:cNvSpPr txBox="1">
            <a:spLocks noGrp="1"/>
          </p:cNvSpPr>
          <p:nvPr>
            <p:ph type="ctrTitle"/>
          </p:nvPr>
        </p:nvSpPr>
        <p:spPr>
          <a:xfrm>
            <a:off x="285750" y="718324"/>
            <a:ext cx="8572500" cy="290849"/>
          </a:xfrm>
          <a:prstGeom prst="rect">
            <a:avLst/>
          </a:prstGeom>
          <a:noFill/>
          <a:ln>
            <a:noFill/>
          </a:ln>
        </p:spPr>
        <p:txBody>
          <a:bodyPr spcFirstLastPara="1" wrap="square" lIns="0" tIns="0" rIns="0" bIns="0" anchor="t" anchorCtr="0">
            <a:spAutoFit/>
          </a:bodyPr>
          <a:lstStyle>
            <a:lvl1pPr marR="0" lvl="0" algn="ctr" rtl="0">
              <a:lnSpc>
                <a:spcPct val="90000"/>
              </a:lnSpc>
              <a:spcBef>
                <a:spcPts val="0"/>
              </a:spcBef>
              <a:spcAft>
                <a:spcPts val="0"/>
              </a:spcAft>
              <a:buClr>
                <a:schemeClr val="lt2"/>
              </a:buClr>
              <a:buSzPts val="3600"/>
              <a:buFont typeface="Arial"/>
              <a:buNone/>
              <a:defRPr sz="21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Clr>
                <a:schemeClr val="dk1"/>
              </a:buClr>
              <a:buSzPts val="1400"/>
              <a:buFont typeface="Arial"/>
              <a:buNone/>
              <a:defRPr sz="675">
                <a:solidFill>
                  <a:schemeClr val="dk1"/>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57" name="Google Shape;57;p8"/>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58" name="Google Shape;58;p8"/>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59" name="Google Shape;59;p8"/>
          <p:cNvSpPr txBox="1">
            <a:spLocks noGrp="1"/>
          </p:cNvSpPr>
          <p:nvPr>
            <p:ph type="body" idx="2"/>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225"/>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1175178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losing - Solid">
  <p:cSld name="Closing - Solid">
    <p:bg>
      <p:bgPr>
        <a:solidFill>
          <a:schemeClr val="dk2"/>
        </a:solid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subTitle" idx="1"/>
          </p:nvPr>
        </p:nvSpPr>
        <p:spPr>
          <a:xfrm>
            <a:off x="617220" y="2812576"/>
            <a:ext cx="5486400" cy="623248"/>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SzPts val="6000"/>
              <a:buNone/>
              <a:defRPr sz="4500" b="1">
                <a:solidFill>
                  <a:schemeClr val="lt2"/>
                </a:solidFill>
              </a:defRPr>
            </a:lvl1pPr>
            <a:lvl2pPr lvl="1" algn="ctr">
              <a:lnSpc>
                <a:spcPct val="100000"/>
              </a:lnSpc>
              <a:spcBef>
                <a:spcPts val="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62" name="Google Shape;62;p9"/>
          <p:cNvSpPr/>
          <p:nvPr/>
        </p:nvSpPr>
        <p:spPr>
          <a:xfrm>
            <a:off x="285750" y="381000"/>
            <a:ext cx="8572500" cy="5761893"/>
          </a:xfrm>
          <a:prstGeom prst="roundRect">
            <a:avLst>
              <a:gd name="adj" fmla="val 4562"/>
            </a:avLst>
          </a:prstGeom>
          <a:no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63" name="Google Shape;63;p9"/>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65" name="Google Shape;65;p9"/>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102926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UHC Them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85800"/>
            <a:ext cx="7772400" cy="571500"/>
          </a:xfrm>
          <a:noFill/>
        </p:spPr>
        <p:style>
          <a:lnRef idx="0">
            <a:schemeClr val="accent1">
              <a:shade val="50000"/>
            </a:schemeClr>
          </a:lnRef>
          <a:fillRef idx="1">
            <a:schemeClr val="accent1"/>
          </a:fillRef>
          <a:effectRef idx="0">
            <a:schemeClr val="accent1"/>
          </a:effectRef>
          <a:fontRef idx="minor">
            <a:schemeClr val="lt1"/>
          </a:fontRef>
        </p:style>
        <p:txBody>
          <a:bodyPr lIns="0" tIns="0" bIns="0" rtlCol="0"/>
          <a:lstStyle>
            <a:lvl1pPr algn="r">
              <a:defRPr lang="en-US" sz="1200" b="1" kern="1200" baseline="0" smtId="4294967295">
                <a:solidFill>
                  <a:srgbClr val="FFFFFF"/>
                </a:solidFill>
                <a:latin typeface="Arial"/>
                <a:ea typeface="+mn-ea"/>
                <a:cs typeface="+mn-cs"/>
              </a:defRPr>
            </a:lvl1pPr>
          </a:lstStyle>
          <a:p>
            <a:pPr lvl="0"/>
            <a:r>
              <a:rPr lang="en-US"/>
              <a:t>Click to edit Master title style</a:t>
            </a:r>
            <a:endParaRPr lang="en-US" dirty="0"/>
          </a:p>
        </p:txBody>
      </p:sp>
      <p:sp>
        <p:nvSpPr>
          <p:cNvPr id="3" name="Slide Number">
            <a:extLst>
              <a:ext uri="{FF2B5EF4-FFF2-40B4-BE49-F238E27FC236}">
                <a16:creationId xmlns:a16="http://schemas.microsoft.com/office/drawing/2014/main" id="{2E9F5F2E-84B4-4E7B-A1B1-96005CF916C6}"/>
              </a:ext>
            </a:extLst>
          </p:cNvPr>
          <p:cNvSpPr txBox="1">
            <a:spLocks noGrp="1"/>
          </p:cNvSpPr>
          <p:nvPr>
            <p:ph type="sldNum" sz="quarter" idx="10"/>
          </p:nvPr>
        </p:nvSpPr>
        <p:spPr/>
        <p:txBody>
          <a:bodyPr/>
          <a:lstStyle>
            <a:lvl1pPr>
              <a:defRPr/>
            </a:lvl1pPr>
          </a:lstStyle>
          <a:p>
            <a:fld id="{82DD37AD-B063-4171-AC49-F12B32BBED23}" type="slidenum">
              <a:rPr lang="en-US" altLang="en-US"/>
              <a:pPr/>
              <a:t>‹#›</a:t>
            </a:fld>
            <a:endParaRPr lang="en-US" altLang="en-US"/>
          </a:p>
        </p:txBody>
      </p:sp>
      <p:sp>
        <p:nvSpPr>
          <p:cNvPr id="5" name="Rectangle 4">
            <a:extLst>
              <a:ext uri="{FF2B5EF4-FFF2-40B4-BE49-F238E27FC236}">
                <a16:creationId xmlns:a16="http://schemas.microsoft.com/office/drawing/2014/main" id="{285664D0-5416-43A6-B149-5E1B3128253A}"/>
              </a:ext>
            </a:extLst>
          </p:cNvPr>
          <p:cNvSpPr/>
          <p:nvPr userDrawn="1"/>
        </p:nvSpPr>
        <p:spPr>
          <a:xfrm>
            <a:off x="6672176" y="6274572"/>
            <a:ext cx="2194733" cy="514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0CC308-A089-409B-8D8F-47EB9BB92FF4}"/>
              </a:ext>
            </a:extLst>
          </p:cNvPr>
          <p:cNvPicPr>
            <a:picLocks noChangeAspect="1"/>
          </p:cNvPicPr>
          <p:nvPr userDrawn="1"/>
        </p:nvPicPr>
        <p:blipFill>
          <a:blip r:embed="rId2"/>
          <a:stretch>
            <a:fillRect/>
          </a:stretch>
        </p:blipFill>
        <p:spPr>
          <a:xfrm>
            <a:off x="6714086" y="5315600"/>
            <a:ext cx="1945357" cy="810565"/>
          </a:xfrm>
          <a:prstGeom prst="rect">
            <a:avLst/>
          </a:prstGeom>
        </p:spPr>
      </p:pic>
    </p:spTree>
    <p:extLst>
      <p:ext uri="{BB962C8B-B14F-4D97-AF65-F5344CB8AC3E}">
        <p14:creationId xmlns:p14="http://schemas.microsoft.com/office/powerpoint/2010/main" val="331920014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Photo - Alt">
  <p:cSld name="Title - Photo - Alt">
    <p:bg>
      <p:bgPr>
        <a:solidFill>
          <a:schemeClr val="dk2"/>
        </a:solidFill>
        <a:effectLst/>
      </p:bgPr>
    </p:bg>
    <p:spTree>
      <p:nvGrpSpPr>
        <p:cNvPr id="1" name="Shape 66"/>
        <p:cNvGrpSpPr/>
        <p:nvPr/>
      </p:nvGrpSpPr>
      <p:grpSpPr>
        <a:xfrm>
          <a:off x="0" y="0"/>
          <a:ext cx="0" cy="0"/>
          <a:chOff x="0" y="0"/>
          <a:chExt cx="0" cy="0"/>
        </a:xfrm>
      </p:grpSpPr>
      <p:sp>
        <p:nvSpPr>
          <p:cNvPr id="67" name="Google Shape;67;p10"/>
          <p:cNvSpPr>
            <a:spLocks noGrp="1"/>
          </p:cNvSpPr>
          <p:nvPr>
            <p:ph type="pic" idx="2"/>
          </p:nvPr>
        </p:nvSpPr>
        <p:spPr>
          <a:xfrm>
            <a:off x="285750" y="381001"/>
            <a:ext cx="8572500" cy="4252303"/>
          </a:xfrm>
          <a:prstGeom prst="roundRect">
            <a:avLst>
              <a:gd name="adj" fmla="val 5027"/>
            </a:avLst>
          </a:prstGeom>
          <a:noFill/>
          <a:ln>
            <a:noFill/>
          </a:ln>
        </p:spPr>
      </p:sp>
      <p:sp>
        <p:nvSpPr>
          <p:cNvPr id="68" name="Google Shape;68;p10"/>
          <p:cNvSpPr txBox="1">
            <a:spLocks noGrp="1"/>
          </p:cNvSpPr>
          <p:nvPr>
            <p:ph type="ctrTitle"/>
          </p:nvPr>
        </p:nvSpPr>
        <p:spPr>
          <a:xfrm>
            <a:off x="285750" y="4855710"/>
            <a:ext cx="857250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9" name="Google Shape;69;p10"/>
          <p:cNvSpPr txBox="1">
            <a:spLocks noGrp="1"/>
          </p:cNvSpPr>
          <p:nvPr>
            <p:ph type="subTitle" idx="1"/>
          </p:nvPr>
        </p:nvSpPr>
        <p:spPr>
          <a:xfrm>
            <a:off x="288036" y="5532121"/>
            <a:ext cx="8570214"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lt1"/>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70" name="Google Shape;70;p10"/>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72" name="Google Shape;72;p10"/>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209854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losing - Solid">
  <p:cSld name="1_Closing - Solid">
    <p:bg>
      <p:bgPr>
        <a:solidFill>
          <a:schemeClr val="dk2"/>
        </a:solidFill>
        <a:effectLst/>
      </p:bgPr>
    </p:bg>
    <p:spTree>
      <p:nvGrpSpPr>
        <p:cNvPr id="1" name="Shape 73"/>
        <p:cNvGrpSpPr/>
        <p:nvPr/>
      </p:nvGrpSpPr>
      <p:grpSpPr>
        <a:xfrm>
          <a:off x="0" y="0"/>
          <a:ext cx="0" cy="0"/>
          <a:chOff x="0" y="0"/>
          <a:chExt cx="0" cy="0"/>
        </a:xfrm>
      </p:grpSpPr>
      <p:sp>
        <p:nvSpPr>
          <p:cNvPr id="74" name="Google Shape;74;p11"/>
          <p:cNvSpPr/>
          <p:nvPr/>
        </p:nvSpPr>
        <p:spPr>
          <a:xfrm>
            <a:off x="285751" y="381000"/>
            <a:ext cx="8572500" cy="5486400"/>
          </a:xfrm>
          <a:prstGeom prst="roundRect">
            <a:avLst>
              <a:gd name="adj" fmla="val 4562"/>
            </a:avLst>
          </a:prstGeom>
          <a:noFill/>
          <a:ln w="38100" cap="flat" cmpd="sng">
            <a:solidFill>
              <a:schemeClr val="lt1"/>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75" name="Google Shape;75;p11"/>
          <p:cNvSpPr txBox="1">
            <a:spLocks noGrp="1"/>
          </p:cNvSpPr>
          <p:nvPr>
            <p:ph type="subTitle" idx="1"/>
          </p:nvPr>
        </p:nvSpPr>
        <p:spPr>
          <a:xfrm>
            <a:off x="617221" y="2708704"/>
            <a:ext cx="5486400"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chemeClr val="lt2"/>
                </a:solidFill>
                <a:latin typeface="Arial"/>
                <a:ea typeface="Arial"/>
                <a:cs typeface="Arial"/>
                <a:sym typeface="Arial"/>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endParaRPr/>
          </a:p>
        </p:txBody>
      </p:sp>
      <p:sp>
        <p:nvSpPr>
          <p:cNvPr id="76" name="Google Shape;76;p11"/>
          <p:cNvSpPr txBox="1">
            <a:spLocks noGrp="1"/>
          </p:cNvSpPr>
          <p:nvPr>
            <p:ph type="body" idx="2"/>
          </p:nvPr>
        </p:nvSpPr>
        <p:spPr>
          <a:xfrm>
            <a:off x="617220" y="2245408"/>
            <a:ext cx="5486400" cy="184666"/>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77" name="Google Shape;77;p1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6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pic>
        <p:nvPicPr>
          <p:cNvPr id="79" name="Google Shape;79;p11"/>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4141823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losing - Solid">
  <p:cSld name="1_Closing - Solid">
    <p:bg>
      <p:bgPr>
        <a:solidFill>
          <a:schemeClr val="lt1"/>
        </a:solidFill>
        <a:effectLst/>
      </p:bgPr>
    </p:bg>
    <p:spTree>
      <p:nvGrpSpPr>
        <p:cNvPr id="1" name="Shape 80"/>
        <p:cNvGrpSpPr/>
        <p:nvPr/>
      </p:nvGrpSpPr>
      <p:grpSpPr>
        <a:xfrm>
          <a:off x="0" y="0"/>
          <a:ext cx="0" cy="0"/>
          <a:chOff x="0" y="0"/>
          <a:chExt cx="0" cy="0"/>
        </a:xfrm>
      </p:grpSpPr>
      <p:sp>
        <p:nvSpPr>
          <p:cNvPr id="81" name="Google Shape;81;p12"/>
          <p:cNvSpPr/>
          <p:nvPr/>
        </p:nvSpPr>
        <p:spPr>
          <a:xfrm>
            <a:off x="285751" y="381000"/>
            <a:ext cx="8572500" cy="5486400"/>
          </a:xfrm>
          <a:prstGeom prst="roundRect">
            <a:avLst>
              <a:gd name="adj" fmla="val 4562"/>
            </a:avLst>
          </a:prstGeom>
          <a:noFill/>
          <a:ln w="38100" cap="flat" cmpd="sng">
            <a:solidFill>
              <a:srgbClr val="1A3C34"/>
            </a:solidFill>
            <a:prstDash val="solid"/>
            <a:miter lim="800000"/>
            <a:headEnd type="none" w="sm" len="sm"/>
            <a:tailEnd type="none" w="sm" len="sm"/>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050" b="0" i="0" u="none" strike="noStrike" cap="none">
              <a:solidFill>
                <a:schemeClr val="lt1"/>
              </a:solidFill>
              <a:latin typeface="Arial"/>
              <a:ea typeface="Arial"/>
              <a:cs typeface="Arial"/>
              <a:sym typeface="Arial"/>
            </a:endParaRPr>
          </a:p>
        </p:txBody>
      </p:sp>
      <p:sp>
        <p:nvSpPr>
          <p:cNvPr id="82" name="Google Shape;82;p12"/>
          <p:cNvSpPr txBox="1">
            <a:spLocks noGrp="1"/>
          </p:cNvSpPr>
          <p:nvPr>
            <p:ph type="subTitle" idx="1"/>
          </p:nvPr>
        </p:nvSpPr>
        <p:spPr>
          <a:xfrm>
            <a:off x="617221" y="2708704"/>
            <a:ext cx="7039701" cy="623376"/>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500"/>
              <a:buNone/>
              <a:defRPr sz="4501">
                <a:solidFill>
                  <a:srgbClr val="1A3C34"/>
                </a:solidFill>
                <a:latin typeface="Arial"/>
                <a:ea typeface="Arial"/>
                <a:cs typeface="Arial"/>
                <a:sym typeface="Arial"/>
              </a:defRPr>
            </a:lvl1pPr>
            <a:lvl2pPr lvl="1" algn="ctr">
              <a:lnSpc>
                <a:spcPct val="100000"/>
              </a:lnSpc>
              <a:spcBef>
                <a:spcPts val="0"/>
              </a:spcBef>
              <a:spcAft>
                <a:spcPts val="0"/>
              </a:spcAft>
              <a:buSzPts val="1500"/>
              <a:buNone/>
              <a:defRPr sz="1501"/>
            </a:lvl2pPr>
            <a:lvl3pPr lvl="2" algn="ctr">
              <a:lnSpc>
                <a:spcPct val="100000"/>
              </a:lnSpc>
              <a:spcBef>
                <a:spcPts val="1800"/>
              </a:spcBef>
              <a:spcAft>
                <a:spcPts val="0"/>
              </a:spcAft>
              <a:buSzPts val="1350"/>
              <a:buNone/>
              <a:defRPr sz="1351"/>
            </a:lvl3pPr>
            <a:lvl4pPr lvl="3" algn="ctr">
              <a:lnSpc>
                <a:spcPct val="100000"/>
              </a:lnSpc>
              <a:spcBef>
                <a:spcPts val="1351"/>
              </a:spcBef>
              <a:spcAft>
                <a:spcPts val="0"/>
              </a:spcAft>
              <a:buSzPts val="1200"/>
              <a:buNone/>
              <a:defRPr sz="1200"/>
            </a:lvl4pPr>
            <a:lvl5pPr lvl="4" algn="ctr">
              <a:lnSpc>
                <a:spcPct val="100000"/>
              </a:lnSpc>
              <a:spcBef>
                <a:spcPts val="900"/>
              </a:spcBef>
              <a:spcAft>
                <a:spcPts val="0"/>
              </a:spcAft>
              <a:buSzPts val="1200"/>
              <a:buNone/>
              <a:defRPr sz="1200"/>
            </a:lvl5pPr>
            <a:lvl6pPr lvl="5" algn="ctr">
              <a:lnSpc>
                <a:spcPct val="100000"/>
              </a:lnSpc>
              <a:spcBef>
                <a:spcPts val="900"/>
              </a:spcBef>
              <a:spcAft>
                <a:spcPts val="0"/>
              </a:spcAft>
              <a:buSzPts val="1200"/>
              <a:buNone/>
              <a:defRPr sz="1200"/>
            </a:lvl6pPr>
            <a:lvl7pPr lvl="6" algn="ctr">
              <a:lnSpc>
                <a:spcPct val="100000"/>
              </a:lnSpc>
              <a:spcBef>
                <a:spcPts val="450"/>
              </a:spcBef>
              <a:spcAft>
                <a:spcPts val="0"/>
              </a:spcAft>
              <a:buSzPts val="1200"/>
              <a:buNone/>
              <a:defRPr sz="1200"/>
            </a:lvl7pPr>
            <a:lvl8pPr lvl="7" algn="ctr">
              <a:lnSpc>
                <a:spcPct val="100000"/>
              </a:lnSpc>
              <a:spcBef>
                <a:spcPts val="900"/>
              </a:spcBef>
              <a:spcAft>
                <a:spcPts val="0"/>
              </a:spcAft>
              <a:buSzPts val="1200"/>
              <a:buNone/>
              <a:defRPr sz="1200"/>
            </a:lvl8pPr>
            <a:lvl9pPr lvl="8" algn="ctr">
              <a:lnSpc>
                <a:spcPct val="100000"/>
              </a:lnSpc>
              <a:spcBef>
                <a:spcPts val="900"/>
              </a:spcBef>
              <a:spcAft>
                <a:spcPts val="0"/>
              </a:spcAft>
              <a:buSzPts val="1200"/>
              <a:buNone/>
              <a:defRPr sz="1200"/>
            </a:lvl9pPr>
          </a:lstStyle>
          <a:p>
            <a:endParaRPr/>
          </a:p>
        </p:txBody>
      </p:sp>
      <p:sp>
        <p:nvSpPr>
          <p:cNvPr id="83" name="Google Shape;83;p12"/>
          <p:cNvSpPr txBox="1">
            <a:spLocks noGrp="1"/>
          </p:cNvSpPr>
          <p:nvPr>
            <p:ph type="body" idx="2"/>
          </p:nvPr>
        </p:nvSpPr>
        <p:spPr>
          <a:xfrm>
            <a:off x="617220" y="2245408"/>
            <a:ext cx="7039701" cy="184666"/>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600"/>
              <a:buNone/>
              <a:defRPr sz="120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84" name="Google Shape;84;p12"/>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86" name="Google Shape;86;p12"/>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285496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87"/>
        <p:cNvGrpSpPr/>
        <p:nvPr/>
      </p:nvGrpSpPr>
      <p:grpSpPr>
        <a:xfrm>
          <a:off x="0" y="0"/>
          <a:ext cx="0" cy="0"/>
          <a:chOff x="0" y="0"/>
          <a:chExt cx="0" cy="0"/>
        </a:xfrm>
      </p:grpSpPr>
      <p:sp>
        <p:nvSpPr>
          <p:cNvPr id="88" name="Google Shape;88;p13"/>
          <p:cNvSpPr>
            <a:spLocks noGrp="1"/>
          </p:cNvSpPr>
          <p:nvPr>
            <p:ph type="pic" idx="2"/>
          </p:nvPr>
        </p:nvSpPr>
        <p:spPr>
          <a:xfrm>
            <a:off x="4145507" y="381000"/>
            <a:ext cx="4704579" cy="5486400"/>
          </a:xfrm>
          <a:prstGeom prst="roundRect">
            <a:avLst>
              <a:gd name="adj" fmla="val 5027"/>
            </a:avLst>
          </a:prstGeom>
          <a:noFill/>
          <a:ln>
            <a:noFill/>
          </a:ln>
        </p:spPr>
      </p:sp>
      <p:sp>
        <p:nvSpPr>
          <p:cNvPr id="89" name="Google Shape;89;p13"/>
          <p:cNvSpPr txBox="1">
            <a:spLocks noGrp="1"/>
          </p:cNvSpPr>
          <p:nvPr>
            <p:ph type="title"/>
          </p:nvPr>
        </p:nvSpPr>
        <p:spPr>
          <a:xfrm>
            <a:off x="623888" y="2358699"/>
            <a:ext cx="267462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4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0" name="Google Shape;90;p13"/>
          <p:cNvSpPr txBox="1">
            <a:spLocks noGrp="1"/>
          </p:cNvSpPr>
          <p:nvPr>
            <p:ph type="body" idx="1"/>
          </p:nvPr>
        </p:nvSpPr>
        <p:spPr>
          <a:xfrm>
            <a:off x="623888" y="3794761"/>
            <a:ext cx="2674620" cy="346249"/>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900"/>
              </a:spcBef>
              <a:spcAft>
                <a:spcPts val="0"/>
              </a:spcAft>
              <a:buSzPts val="2000"/>
              <a:buNone/>
              <a:defRPr sz="1500">
                <a:solidFill>
                  <a:schemeClr val="dk2"/>
                </a:solidFill>
              </a:defRPr>
            </a:lvl1pPr>
            <a:lvl2pPr marL="685800" lvl="1" indent="-171450" algn="l">
              <a:lnSpc>
                <a:spcPct val="100000"/>
              </a:lnSpc>
              <a:spcBef>
                <a:spcPts val="450"/>
              </a:spcBef>
              <a:spcAft>
                <a:spcPts val="0"/>
              </a:spcAft>
              <a:buSzPts val="2000"/>
              <a:buNone/>
              <a:defRPr sz="1500">
                <a:solidFill>
                  <a:srgbClr val="888888"/>
                </a:solidFill>
              </a:defRPr>
            </a:lvl2pPr>
            <a:lvl3pPr marL="1028700" lvl="2" indent="-171450" algn="l">
              <a:lnSpc>
                <a:spcPct val="100000"/>
              </a:lnSpc>
              <a:spcBef>
                <a:spcPts val="0"/>
              </a:spcBef>
              <a:spcAft>
                <a:spcPts val="0"/>
              </a:spcAft>
              <a:buSzPts val="1800"/>
              <a:buNone/>
              <a:defRPr sz="1350">
                <a:solidFill>
                  <a:srgbClr val="888888"/>
                </a:solidFill>
              </a:defRPr>
            </a:lvl3pPr>
            <a:lvl4pPr marL="1371600" lvl="3" indent="-171450" algn="l">
              <a:lnSpc>
                <a:spcPct val="100000"/>
              </a:lnSpc>
              <a:spcBef>
                <a:spcPts val="1800"/>
              </a:spcBef>
              <a:spcAft>
                <a:spcPts val="0"/>
              </a:spcAft>
              <a:buSzPts val="1600"/>
              <a:buNone/>
              <a:defRPr sz="1200">
                <a:solidFill>
                  <a:srgbClr val="888888"/>
                </a:solidFill>
              </a:defRPr>
            </a:lvl4pPr>
            <a:lvl5pPr marL="1714500" lvl="4" indent="-171450" algn="l">
              <a:lnSpc>
                <a:spcPct val="100000"/>
              </a:lnSpc>
              <a:spcBef>
                <a:spcPts val="1350"/>
              </a:spcBef>
              <a:spcAft>
                <a:spcPts val="0"/>
              </a:spcAft>
              <a:buSzPts val="1600"/>
              <a:buNone/>
              <a:defRPr sz="1200">
                <a:solidFill>
                  <a:srgbClr val="888888"/>
                </a:solidFill>
              </a:defRPr>
            </a:lvl5pPr>
            <a:lvl6pPr marL="2057400" lvl="5" indent="-171450" algn="l">
              <a:lnSpc>
                <a:spcPct val="100000"/>
              </a:lnSpc>
              <a:spcBef>
                <a:spcPts val="900"/>
              </a:spcBef>
              <a:spcAft>
                <a:spcPts val="0"/>
              </a:spcAft>
              <a:buSzPts val="1600"/>
              <a:buNone/>
              <a:defRPr sz="1200">
                <a:solidFill>
                  <a:srgbClr val="888888"/>
                </a:solidFill>
              </a:defRPr>
            </a:lvl6pPr>
            <a:lvl7pPr marL="2400300" lvl="6" indent="-171450" algn="l">
              <a:lnSpc>
                <a:spcPct val="100000"/>
              </a:lnSpc>
              <a:spcBef>
                <a:spcPts val="900"/>
              </a:spcBef>
              <a:spcAft>
                <a:spcPts val="0"/>
              </a:spcAft>
              <a:buSzPts val="1600"/>
              <a:buNone/>
              <a:defRPr sz="1200">
                <a:solidFill>
                  <a:srgbClr val="888888"/>
                </a:solidFill>
              </a:defRPr>
            </a:lvl7pPr>
            <a:lvl8pPr marL="2743200" lvl="7" indent="-171450" algn="l">
              <a:lnSpc>
                <a:spcPct val="100000"/>
              </a:lnSpc>
              <a:spcBef>
                <a:spcPts val="450"/>
              </a:spcBef>
              <a:spcAft>
                <a:spcPts val="0"/>
              </a:spcAft>
              <a:buSzPts val="1600"/>
              <a:buNone/>
              <a:defRPr sz="1200">
                <a:solidFill>
                  <a:srgbClr val="888888"/>
                </a:solidFill>
              </a:defRPr>
            </a:lvl8pPr>
            <a:lvl9pPr marL="3086100" lvl="8" indent="-171450" algn="l">
              <a:lnSpc>
                <a:spcPct val="100000"/>
              </a:lnSpc>
              <a:spcBef>
                <a:spcPts val="900"/>
              </a:spcBef>
              <a:spcAft>
                <a:spcPts val="0"/>
              </a:spcAft>
              <a:buSzPts val="1600"/>
              <a:buNone/>
              <a:defRPr sz="1200">
                <a:solidFill>
                  <a:srgbClr val="888888"/>
                </a:solidFill>
              </a:defRPr>
            </a:lvl9pPr>
          </a:lstStyle>
          <a:p>
            <a:endParaRPr/>
          </a:p>
        </p:txBody>
      </p:sp>
      <p:sp>
        <p:nvSpPr>
          <p:cNvPr id="91" name="Google Shape;91;p13"/>
          <p:cNvSpPr/>
          <p:nvPr/>
        </p:nvSpPr>
        <p:spPr>
          <a:xfrm>
            <a:off x="285750" y="381000"/>
            <a:ext cx="3429000" cy="5486400"/>
          </a:xfrm>
          <a:prstGeom prst="roundRect">
            <a:avLst>
              <a:gd name="adj" fmla="val 4562"/>
            </a:avLst>
          </a:prstGeom>
          <a:noFill/>
          <a:ln w="25400" cap="flat" cmpd="sng">
            <a:solidFill>
              <a:schemeClr val="dk2"/>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92" name="Google Shape;92;p13"/>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94" name="Google Shape;94;p13"/>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863520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95"/>
        <p:cNvGrpSpPr/>
        <p:nvPr/>
      </p:nvGrpSpPr>
      <p:grpSpPr>
        <a:xfrm>
          <a:off x="0" y="0"/>
          <a:ext cx="0" cy="0"/>
          <a:chOff x="0" y="0"/>
          <a:chExt cx="0" cy="0"/>
        </a:xfrm>
      </p:grpSpPr>
      <p:sp>
        <p:nvSpPr>
          <p:cNvPr id="96" name="Google Shape;96;p14"/>
          <p:cNvSpPr/>
          <p:nvPr/>
        </p:nvSpPr>
        <p:spPr>
          <a:xfrm>
            <a:off x="285750" y="381000"/>
            <a:ext cx="8572500" cy="5486400"/>
          </a:xfrm>
          <a:prstGeom prst="roundRect">
            <a:avLst>
              <a:gd name="adj" fmla="val 4562"/>
            </a:avLst>
          </a:prstGeom>
          <a:noFill/>
          <a:ln w="38100" cap="flat" cmpd="sng">
            <a:solidFill>
              <a:schemeClr val="dk2">
                <a:alpha val="92549"/>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97" name="Google Shape;97;p14"/>
          <p:cNvSpPr txBox="1">
            <a:spLocks noGrp="1"/>
          </p:cNvSpPr>
          <p:nvPr>
            <p:ph type="ctrTitle"/>
          </p:nvPr>
        </p:nvSpPr>
        <p:spPr>
          <a:xfrm>
            <a:off x="617220" y="2571981"/>
            <a:ext cx="395478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4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8" name="Google Shape;98;p14"/>
          <p:cNvSpPr txBox="1">
            <a:spLocks noGrp="1"/>
          </p:cNvSpPr>
          <p:nvPr>
            <p:ph type="subTitle" idx="1"/>
          </p:nvPr>
        </p:nvSpPr>
        <p:spPr>
          <a:xfrm>
            <a:off x="617220" y="3429001"/>
            <a:ext cx="3954780" cy="346249"/>
          </a:xfrm>
          <a:prstGeom prst="rect">
            <a:avLst/>
          </a:prstGeom>
          <a:noFill/>
          <a:ln>
            <a:noFill/>
          </a:ln>
        </p:spPr>
        <p:txBody>
          <a:bodyPr spcFirstLastPara="1" wrap="square" lIns="0" tIns="0" rIns="0" bIns="0" anchor="t" anchorCtr="0">
            <a:spAutoFit/>
          </a:bodyPr>
          <a:lstStyle>
            <a:lvl1pPr lvl="0" algn="l">
              <a:lnSpc>
                <a:spcPct val="100000"/>
              </a:lnSpc>
              <a:spcBef>
                <a:spcPts val="900"/>
              </a:spcBef>
              <a:spcAft>
                <a:spcPts val="0"/>
              </a:spcAft>
              <a:buSzPts val="2000"/>
              <a:buNone/>
              <a:defRPr sz="1500">
                <a:solidFill>
                  <a:schemeClr val="dk2"/>
                </a:solidFill>
              </a:defRPr>
            </a:lvl1pPr>
            <a:lvl2pPr lvl="1" algn="ctr">
              <a:lnSpc>
                <a:spcPct val="100000"/>
              </a:lnSpc>
              <a:spcBef>
                <a:spcPts val="450"/>
              </a:spcBef>
              <a:spcAft>
                <a:spcPts val="0"/>
              </a:spcAft>
              <a:buSzPts val="2000"/>
              <a:buNone/>
              <a:defRPr sz="1500"/>
            </a:lvl2pPr>
            <a:lvl3pPr lvl="2" algn="ctr">
              <a:lnSpc>
                <a:spcPct val="100000"/>
              </a:lnSpc>
              <a:spcBef>
                <a:spcPts val="0"/>
              </a:spcBef>
              <a:spcAft>
                <a:spcPts val="0"/>
              </a:spcAft>
              <a:buSzPts val="1800"/>
              <a:buNone/>
              <a:defRPr sz="1350"/>
            </a:lvl3pPr>
            <a:lvl4pPr lvl="3" algn="ctr">
              <a:lnSpc>
                <a:spcPct val="100000"/>
              </a:lnSpc>
              <a:spcBef>
                <a:spcPts val="1800"/>
              </a:spcBef>
              <a:spcAft>
                <a:spcPts val="0"/>
              </a:spcAft>
              <a:buSzPts val="1600"/>
              <a:buNone/>
              <a:defRPr sz="1200"/>
            </a:lvl4pPr>
            <a:lvl5pPr lvl="4" algn="ctr">
              <a:lnSpc>
                <a:spcPct val="100000"/>
              </a:lnSpc>
              <a:spcBef>
                <a:spcPts val="1350"/>
              </a:spcBef>
              <a:spcAft>
                <a:spcPts val="0"/>
              </a:spcAft>
              <a:buSzPts val="1600"/>
              <a:buNone/>
              <a:defRPr sz="1200"/>
            </a:lvl5pPr>
            <a:lvl6pPr lvl="5" algn="ctr">
              <a:lnSpc>
                <a:spcPct val="100000"/>
              </a:lnSpc>
              <a:spcBef>
                <a:spcPts val="900"/>
              </a:spcBef>
              <a:spcAft>
                <a:spcPts val="0"/>
              </a:spcAft>
              <a:buSzPts val="1600"/>
              <a:buNone/>
              <a:defRPr sz="1200"/>
            </a:lvl6pPr>
            <a:lvl7pPr lvl="6" algn="ctr">
              <a:lnSpc>
                <a:spcPct val="100000"/>
              </a:lnSpc>
              <a:spcBef>
                <a:spcPts val="900"/>
              </a:spcBef>
              <a:spcAft>
                <a:spcPts val="0"/>
              </a:spcAft>
              <a:buSzPts val="1600"/>
              <a:buNone/>
              <a:defRPr sz="1200"/>
            </a:lvl7pPr>
            <a:lvl8pPr lvl="7" algn="ctr">
              <a:lnSpc>
                <a:spcPct val="100000"/>
              </a:lnSpc>
              <a:spcBef>
                <a:spcPts val="450"/>
              </a:spcBef>
              <a:spcAft>
                <a:spcPts val="0"/>
              </a:spcAft>
              <a:buSzPts val="1600"/>
              <a:buNone/>
              <a:defRPr sz="1200"/>
            </a:lvl8pPr>
            <a:lvl9pPr lvl="8" algn="ctr">
              <a:lnSpc>
                <a:spcPct val="100000"/>
              </a:lnSpc>
              <a:spcBef>
                <a:spcPts val="900"/>
              </a:spcBef>
              <a:spcAft>
                <a:spcPts val="0"/>
              </a:spcAft>
              <a:buSzPts val="1600"/>
              <a:buNone/>
              <a:defRPr sz="1200"/>
            </a:lvl9pPr>
          </a:lstStyle>
          <a:p>
            <a:endParaRPr/>
          </a:p>
        </p:txBody>
      </p:sp>
      <p:sp>
        <p:nvSpPr>
          <p:cNvPr id="99" name="Google Shape;99;p14"/>
          <p:cNvSpPr>
            <a:spLocks noGrp="1"/>
          </p:cNvSpPr>
          <p:nvPr>
            <p:ph type="pic" idx="2"/>
          </p:nvPr>
        </p:nvSpPr>
        <p:spPr>
          <a:xfrm>
            <a:off x="5100852" y="723900"/>
            <a:ext cx="3497580" cy="4830739"/>
          </a:xfrm>
          <a:prstGeom prst="roundRect">
            <a:avLst>
              <a:gd name="adj" fmla="val 5027"/>
            </a:avLst>
          </a:prstGeom>
          <a:noFill/>
          <a:ln>
            <a:noFill/>
          </a:ln>
        </p:spPr>
      </p:sp>
      <p:sp>
        <p:nvSpPr>
          <p:cNvPr id="100" name="Google Shape;100;p14"/>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02" name="Google Shape;102;p14"/>
          <p:cNvPicPr preferRelativeResize="0"/>
          <p:nvPr/>
        </p:nvPicPr>
        <p:blipFill rotWithShape="1">
          <a:blip r:embed="rId2">
            <a:alphaModFix/>
          </a:blip>
          <a:srcRect/>
          <a:stretch/>
        </p:blipFill>
        <p:spPr>
          <a:xfrm>
            <a:off x="285749" y="6470946"/>
            <a:ext cx="891540" cy="185609"/>
          </a:xfrm>
          <a:prstGeom prst="rect">
            <a:avLst/>
          </a:prstGeom>
          <a:noFill/>
          <a:ln>
            <a:noFill/>
          </a:ln>
        </p:spPr>
      </p:pic>
    </p:spTree>
    <p:extLst>
      <p:ext uri="{BB962C8B-B14F-4D97-AF65-F5344CB8AC3E}">
        <p14:creationId xmlns:p14="http://schemas.microsoft.com/office/powerpoint/2010/main" val="34582063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03"/>
        <p:cNvGrpSpPr/>
        <p:nvPr/>
      </p:nvGrpSpPr>
      <p:grpSpPr>
        <a:xfrm>
          <a:off x="0" y="0"/>
          <a:ext cx="0" cy="0"/>
          <a:chOff x="0" y="0"/>
          <a:chExt cx="0" cy="0"/>
        </a:xfrm>
      </p:grpSpPr>
      <p:pic>
        <p:nvPicPr>
          <p:cNvPr id="104" name="Google Shape;104;p15"/>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05" name="Google Shape;105;p15"/>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vl1pPr>
            <a:lvl2pPr marL="685800" lvl="1" indent="-257175" algn="l">
              <a:lnSpc>
                <a:spcPct val="100000"/>
              </a:lnSpc>
              <a:spcBef>
                <a:spcPts val="450"/>
              </a:spcBef>
              <a:spcAft>
                <a:spcPts val="0"/>
              </a:spcAft>
              <a:buSzPts val="1800"/>
              <a:buChar char="−"/>
              <a:defRPr/>
            </a:lvl2pPr>
            <a:lvl3pPr marL="1028700" lvl="2" indent="-219075" algn="l">
              <a:lnSpc>
                <a:spcPct val="100000"/>
              </a:lnSpc>
              <a:spcBef>
                <a:spcPts val="0"/>
              </a:spcBef>
              <a:spcAft>
                <a:spcPts val="0"/>
              </a:spcAft>
              <a:buSzPts val="1000"/>
              <a:buChar char="o"/>
              <a:defRPr/>
            </a:lvl3pPr>
            <a:lvl4pPr marL="1371600" lvl="3" indent="-171450" algn="l">
              <a:lnSpc>
                <a:spcPct val="100000"/>
              </a:lnSpc>
              <a:spcBef>
                <a:spcPts val="1800"/>
              </a:spcBef>
              <a:spcAft>
                <a:spcPts val="0"/>
              </a:spcAft>
              <a:buSzPts val="2000"/>
              <a:buNone/>
              <a:defRPr/>
            </a:lvl4pPr>
            <a:lvl5pPr marL="1714500" lvl="4" indent="-171450" algn="l">
              <a:lnSpc>
                <a:spcPct val="100000"/>
              </a:lnSpc>
              <a:spcBef>
                <a:spcPts val="450"/>
              </a:spcBef>
              <a:spcAft>
                <a:spcPts val="0"/>
              </a:spcAft>
              <a:buSzPts val="1400"/>
              <a:buNone/>
              <a:defRPr/>
            </a:lvl5pPr>
            <a:lvl6pPr marL="2057400" lvl="5" indent="-171450" algn="l">
              <a:lnSpc>
                <a:spcPct val="100000"/>
              </a:lnSpc>
              <a:spcBef>
                <a:spcPts val="450"/>
              </a:spcBef>
              <a:spcAft>
                <a:spcPts val="0"/>
              </a:spcAft>
              <a:buSzPts val="1400"/>
              <a:buNone/>
              <a:defRPr/>
            </a:lvl6pPr>
            <a:lvl7pPr marL="2400300" lvl="6" indent="-257175" algn="l">
              <a:lnSpc>
                <a:spcPct val="100000"/>
              </a:lnSpc>
              <a:spcBef>
                <a:spcPts val="900"/>
              </a:spcBef>
              <a:spcAft>
                <a:spcPts val="0"/>
              </a:spcAft>
              <a:buSzPts val="1800"/>
              <a:buAutoNum type="arabicPeriod"/>
              <a:defRPr/>
            </a:lvl7pPr>
            <a:lvl8pPr marL="2743200" lvl="7" indent="-228600" algn="l">
              <a:lnSpc>
                <a:spcPct val="100000"/>
              </a:lnSpc>
              <a:spcBef>
                <a:spcPts val="450"/>
              </a:spcBef>
              <a:spcAft>
                <a:spcPts val="0"/>
              </a:spcAft>
              <a:buSzPts val="1200"/>
              <a:buChar char="•"/>
              <a:defRPr/>
            </a:lvl8pPr>
            <a:lvl9pPr marL="3086100" lvl="8" indent="-171450" algn="l">
              <a:lnSpc>
                <a:spcPct val="100000"/>
              </a:lnSpc>
              <a:spcBef>
                <a:spcPts val="900"/>
              </a:spcBef>
              <a:spcAft>
                <a:spcPts val="0"/>
              </a:spcAft>
              <a:buSzPts val="1800"/>
              <a:buNone/>
              <a:defRPr/>
            </a:lvl9pPr>
          </a:lstStyle>
          <a:p>
            <a:endParaRPr/>
          </a:p>
        </p:txBody>
      </p:sp>
      <p:sp>
        <p:nvSpPr>
          <p:cNvPr id="106" name="Google Shape;106;p15"/>
          <p:cNvSpPr txBox="1">
            <a:spLocks noGrp="1"/>
          </p:cNvSpPr>
          <p:nvPr>
            <p:ph type="body" idx="2"/>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07" name="Google Shape;107;p15"/>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08" name="Google Shape;108;p15"/>
          <p:cNvSpPr txBox="1">
            <a:spLocks noGrp="1"/>
          </p:cNvSpPr>
          <p:nvPr>
            <p:ph type="ftr" idx="11"/>
          </p:nvPr>
        </p:nvSpPr>
        <p:spPr>
          <a:xfrm>
            <a:off x="6847659" y="6529125"/>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10" name="Google Shape;110;p15"/>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36952712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1"/>
        <p:cNvGrpSpPr/>
        <p:nvPr/>
      </p:nvGrpSpPr>
      <p:grpSpPr>
        <a:xfrm>
          <a:off x="0" y="0"/>
          <a:ext cx="0" cy="0"/>
          <a:chOff x="0" y="0"/>
          <a:chExt cx="0" cy="0"/>
        </a:xfrm>
      </p:grpSpPr>
      <p:sp>
        <p:nvSpPr>
          <p:cNvPr id="112" name="Google Shape;112;p16"/>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13" name="Google Shape;113;p16"/>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14" name="Google Shape;114;p16"/>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6"/>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16" name="Google Shape;116;p16"/>
          <p:cNvSpPr txBox="1">
            <a:spLocks noGrp="1"/>
          </p:cNvSpPr>
          <p:nvPr>
            <p:ph type="body" idx="2"/>
          </p:nvPr>
        </p:nvSpPr>
        <p:spPr>
          <a:xfrm>
            <a:off x="285749"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17" name="Google Shape;117;p16"/>
          <p:cNvSpPr>
            <a:spLocks noGrp="1"/>
          </p:cNvSpPr>
          <p:nvPr>
            <p:ph type="pic" idx="3"/>
          </p:nvPr>
        </p:nvSpPr>
        <p:spPr>
          <a:xfrm>
            <a:off x="4995079" y="2286000"/>
            <a:ext cx="3863171" cy="3566161"/>
          </a:xfrm>
          <a:prstGeom prst="roundRect">
            <a:avLst>
              <a:gd name="adj" fmla="val 5027"/>
            </a:avLst>
          </a:prstGeom>
          <a:noFill/>
          <a:ln>
            <a:noFill/>
          </a:ln>
        </p:spPr>
      </p:sp>
      <p:pic>
        <p:nvPicPr>
          <p:cNvPr id="118" name="Google Shape;118;p16"/>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19" name="Google Shape;119;p16"/>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1380959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20"/>
        <p:cNvGrpSpPr/>
        <p:nvPr/>
      </p:nvGrpSpPr>
      <p:grpSpPr>
        <a:xfrm>
          <a:off x="0" y="0"/>
          <a:ext cx="0" cy="0"/>
          <a:chOff x="0" y="0"/>
          <a:chExt cx="0" cy="0"/>
        </a:xfrm>
      </p:grpSpPr>
      <p:sp>
        <p:nvSpPr>
          <p:cNvPr id="121" name="Google Shape;121;p17"/>
          <p:cNvSpPr txBox="1">
            <a:spLocks noGrp="1"/>
          </p:cNvSpPr>
          <p:nvPr>
            <p:ph type="body" idx="1"/>
          </p:nvPr>
        </p:nvSpPr>
        <p:spPr>
          <a:xfrm>
            <a:off x="285750" y="379828"/>
            <a:ext cx="857250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22" name="Google Shape;122;p17"/>
          <p:cNvSpPr txBox="1">
            <a:spLocks noGrp="1"/>
          </p:cNvSpPr>
          <p:nvPr>
            <p:ph type="ctrTitle"/>
          </p:nvPr>
        </p:nvSpPr>
        <p:spPr>
          <a:xfrm>
            <a:off x="285750" y="718324"/>
            <a:ext cx="857250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3" name="Google Shape;123;p17"/>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7"/>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125" name="Google Shape;125;p17"/>
          <p:cNvSpPr txBox="1">
            <a:spLocks noGrp="1"/>
          </p:cNvSpPr>
          <p:nvPr>
            <p:ph type="body" idx="2"/>
          </p:nvPr>
        </p:nvSpPr>
        <p:spPr>
          <a:xfrm>
            <a:off x="4579144"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26" name="Google Shape;126;p17"/>
          <p:cNvSpPr>
            <a:spLocks noGrp="1"/>
          </p:cNvSpPr>
          <p:nvPr>
            <p:ph type="pic" idx="3"/>
          </p:nvPr>
        </p:nvSpPr>
        <p:spPr>
          <a:xfrm>
            <a:off x="285749" y="2286000"/>
            <a:ext cx="3863171" cy="3566161"/>
          </a:xfrm>
          <a:prstGeom prst="roundRect">
            <a:avLst>
              <a:gd name="adj" fmla="val 5027"/>
            </a:avLst>
          </a:prstGeom>
          <a:noFill/>
          <a:ln>
            <a:noFill/>
          </a:ln>
        </p:spPr>
      </p:sp>
      <p:pic>
        <p:nvPicPr>
          <p:cNvPr id="127" name="Google Shape;127;p17"/>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28" name="Google Shape;128;p17"/>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258933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29"/>
        <p:cNvGrpSpPr/>
        <p:nvPr/>
      </p:nvGrpSpPr>
      <p:grpSpPr>
        <a:xfrm>
          <a:off x="0" y="0"/>
          <a:ext cx="0" cy="0"/>
          <a:chOff x="0" y="0"/>
          <a:chExt cx="0" cy="0"/>
        </a:xfrm>
      </p:grpSpPr>
      <p:sp>
        <p:nvSpPr>
          <p:cNvPr id="130" name="Google Shape;130;p18"/>
          <p:cNvSpPr txBox="1">
            <a:spLocks noGrp="1"/>
          </p:cNvSpPr>
          <p:nvPr>
            <p:ph type="body" idx="1"/>
          </p:nvPr>
        </p:nvSpPr>
        <p:spPr>
          <a:xfrm>
            <a:off x="4572000" y="2286000"/>
            <a:ext cx="4286250" cy="3566160"/>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31" name="Google Shape;131;p18"/>
          <p:cNvSpPr>
            <a:spLocks noGrp="1"/>
          </p:cNvSpPr>
          <p:nvPr>
            <p:ph type="pic" idx="2"/>
          </p:nvPr>
        </p:nvSpPr>
        <p:spPr>
          <a:xfrm>
            <a:off x="285750" y="379829"/>
            <a:ext cx="3863171" cy="5472332"/>
          </a:xfrm>
          <a:prstGeom prst="roundRect">
            <a:avLst>
              <a:gd name="adj" fmla="val 5027"/>
            </a:avLst>
          </a:prstGeom>
          <a:noFill/>
          <a:ln>
            <a:noFill/>
          </a:ln>
        </p:spPr>
      </p:sp>
      <p:sp>
        <p:nvSpPr>
          <p:cNvPr id="132" name="Google Shape;132;p18"/>
          <p:cNvSpPr txBox="1">
            <a:spLocks noGrp="1"/>
          </p:cNvSpPr>
          <p:nvPr>
            <p:ph type="body" idx="3"/>
          </p:nvPr>
        </p:nvSpPr>
        <p:spPr>
          <a:xfrm>
            <a:off x="4572000" y="379828"/>
            <a:ext cx="4286250"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33" name="Google Shape;133;p18"/>
          <p:cNvSpPr txBox="1">
            <a:spLocks noGrp="1"/>
          </p:cNvSpPr>
          <p:nvPr>
            <p:ph type="ctrTitle"/>
          </p:nvPr>
        </p:nvSpPr>
        <p:spPr>
          <a:xfrm>
            <a:off x="4572000" y="718324"/>
            <a:ext cx="4286250"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34" name="Google Shape;134;p18"/>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8"/>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36" name="Google Shape;136;p18"/>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37" name="Google Shape;137;p18"/>
          <p:cNvSpPr txBox="1">
            <a:spLocks noGrp="1"/>
          </p:cNvSpPr>
          <p:nvPr>
            <p:ph type="body" idx="4"/>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2358307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38"/>
        <p:cNvGrpSpPr/>
        <p:nvPr/>
      </p:nvGrpSpPr>
      <p:grpSpPr>
        <a:xfrm>
          <a:off x="0" y="0"/>
          <a:ext cx="0" cy="0"/>
          <a:chOff x="0" y="0"/>
          <a:chExt cx="0" cy="0"/>
        </a:xfrm>
      </p:grpSpPr>
      <p:sp>
        <p:nvSpPr>
          <p:cNvPr id="139" name="Google Shape;139;p19"/>
          <p:cNvSpPr txBox="1">
            <a:spLocks noGrp="1"/>
          </p:cNvSpPr>
          <p:nvPr>
            <p:ph type="body" idx="1"/>
          </p:nvPr>
        </p:nvSpPr>
        <p:spPr>
          <a:xfrm>
            <a:off x="5072743" y="379828"/>
            <a:ext cx="3785507" cy="5472332"/>
          </a:xfrm>
          <a:prstGeom prst="rect">
            <a:avLst/>
          </a:prstGeom>
          <a:noFill/>
          <a:ln>
            <a:noFill/>
          </a:ln>
        </p:spPr>
        <p:txBody>
          <a:bodyPr spcFirstLastPara="1" wrap="square" lIns="0" tIns="0" rIns="0" bIns="0" anchor="t" anchorCtr="0">
            <a:noAutofit/>
          </a:bodyPr>
          <a:lstStyle>
            <a:lvl1pPr marL="342900" lvl="0" indent="-238125" algn="l">
              <a:lnSpc>
                <a:spcPct val="100000"/>
              </a:lnSpc>
              <a:spcBef>
                <a:spcPts val="450"/>
              </a:spcBef>
              <a:spcAft>
                <a:spcPts val="0"/>
              </a:spcAft>
              <a:buSzPts val="1400"/>
              <a:buChar char="•"/>
              <a:defRPr>
                <a:latin typeface="Arial"/>
                <a:ea typeface="Arial"/>
                <a:cs typeface="Arial"/>
                <a:sym typeface="Arial"/>
              </a:defRPr>
            </a:lvl1pPr>
            <a:lvl2pPr marL="685800" lvl="1" indent="-228600" algn="l">
              <a:lnSpc>
                <a:spcPct val="100000"/>
              </a:lnSpc>
              <a:spcBef>
                <a:spcPts val="450"/>
              </a:spcBef>
              <a:spcAft>
                <a:spcPts val="0"/>
              </a:spcAft>
              <a:buSzPts val="1200"/>
              <a:buChar char="−"/>
              <a:defRPr>
                <a:latin typeface="Arial"/>
                <a:ea typeface="Arial"/>
                <a:cs typeface="Arial"/>
                <a:sym typeface="Arial"/>
              </a:defRPr>
            </a:lvl2pPr>
            <a:lvl3pPr marL="1028700" lvl="2" indent="-219075" algn="l">
              <a:lnSpc>
                <a:spcPct val="100000"/>
              </a:lnSpc>
              <a:spcBef>
                <a:spcPts val="0"/>
              </a:spcBef>
              <a:spcAft>
                <a:spcPts val="0"/>
              </a:spcAft>
              <a:buSzPts val="1000"/>
              <a:buChar char="o"/>
              <a:defRPr>
                <a:latin typeface="Arial"/>
                <a:ea typeface="Arial"/>
                <a:cs typeface="Arial"/>
                <a:sym typeface="Arial"/>
              </a:defRPr>
            </a:lvl3pPr>
            <a:lvl4pPr marL="1371600" lvl="3" indent="-171450" algn="l">
              <a:lnSpc>
                <a:spcPct val="100000"/>
              </a:lnSpc>
              <a:spcBef>
                <a:spcPts val="1800"/>
              </a:spcBef>
              <a:spcAft>
                <a:spcPts val="0"/>
              </a:spcAft>
              <a:buSzPts val="2000"/>
              <a:buNone/>
              <a:defRPr>
                <a:latin typeface="Arial"/>
                <a:ea typeface="Arial"/>
                <a:cs typeface="Arial"/>
                <a:sym typeface="Arial"/>
              </a:defRPr>
            </a:lvl4pPr>
            <a:lvl5pPr marL="1714500" lvl="4" indent="-171450" algn="l">
              <a:lnSpc>
                <a:spcPct val="100000"/>
              </a:lnSpc>
              <a:spcBef>
                <a:spcPts val="450"/>
              </a:spcBef>
              <a:spcAft>
                <a:spcPts val="0"/>
              </a:spcAft>
              <a:buSzPts val="1400"/>
              <a:buNone/>
              <a:defRPr>
                <a:latin typeface="Arial"/>
                <a:ea typeface="Arial"/>
                <a:cs typeface="Arial"/>
                <a:sym typeface="Arial"/>
              </a:defRPr>
            </a:lvl5pPr>
            <a:lvl6pPr marL="2057400" lvl="5" indent="-171450" algn="l">
              <a:lnSpc>
                <a:spcPct val="100000"/>
              </a:lnSpc>
              <a:spcBef>
                <a:spcPts val="450"/>
              </a:spcBef>
              <a:spcAft>
                <a:spcPts val="0"/>
              </a:spcAft>
              <a:buSzPts val="1400"/>
              <a:buNone/>
              <a:defRPr>
                <a:latin typeface="Arial"/>
                <a:ea typeface="Arial"/>
                <a:cs typeface="Arial"/>
                <a:sym typeface="Arial"/>
              </a:defRPr>
            </a:lvl6pPr>
            <a:lvl7pPr marL="2400300" lvl="6" indent="-238125" algn="l">
              <a:lnSpc>
                <a:spcPct val="100000"/>
              </a:lnSpc>
              <a:spcBef>
                <a:spcPts val="900"/>
              </a:spcBef>
              <a:spcAft>
                <a:spcPts val="0"/>
              </a:spcAft>
              <a:buSzPts val="1400"/>
              <a:buAutoNum type="arabicPeriod"/>
              <a:defRPr>
                <a:latin typeface="Arial"/>
                <a:ea typeface="Arial"/>
                <a:cs typeface="Arial"/>
                <a:sym typeface="Arial"/>
              </a:defRPr>
            </a:lvl7pPr>
            <a:lvl8pPr marL="2743200" lvl="7" indent="-228600" algn="l">
              <a:lnSpc>
                <a:spcPct val="100000"/>
              </a:lnSpc>
              <a:spcBef>
                <a:spcPts val="450"/>
              </a:spcBef>
              <a:spcAft>
                <a:spcPts val="0"/>
              </a:spcAft>
              <a:buSzPts val="1200"/>
              <a:buChar char="•"/>
              <a:defRPr>
                <a:latin typeface="Arial"/>
                <a:ea typeface="Arial"/>
                <a:cs typeface="Arial"/>
                <a:sym typeface="Arial"/>
              </a:defRPr>
            </a:lvl8pPr>
            <a:lvl9pPr marL="3086100" lvl="8" indent="-171450" algn="l">
              <a:lnSpc>
                <a:spcPct val="100000"/>
              </a:lnSpc>
              <a:spcBef>
                <a:spcPts val="900"/>
              </a:spcBef>
              <a:spcAft>
                <a:spcPts val="0"/>
              </a:spcAft>
              <a:buSzPts val="1400"/>
              <a:buNone/>
              <a:defRPr>
                <a:latin typeface="Arial"/>
                <a:ea typeface="Arial"/>
                <a:cs typeface="Arial"/>
                <a:sym typeface="Arial"/>
              </a:defRPr>
            </a:lvl9pPr>
          </a:lstStyle>
          <a:p>
            <a:endParaRPr/>
          </a:p>
        </p:txBody>
      </p:sp>
      <p:sp>
        <p:nvSpPr>
          <p:cNvPr id="140" name="Google Shape;140;p19"/>
          <p:cNvSpPr txBox="1">
            <a:spLocks noGrp="1"/>
          </p:cNvSpPr>
          <p:nvPr>
            <p:ph type="body" idx="2"/>
          </p:nvPr>
        </p:nvSpPr>
        <p:spPr>
          <a:xfrm>
            <a:off x="285750" y="379828"/>
            <a:ext cx="4286251" cy="161583"/>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400"/>
              <a:buNone/>
              <a:defRPr sz="1050" b="0" i="0">
                <a:solidFill>
                  <a:srgbClr val="F15D2A"/>
                </a:solidFill>
                <a:latin typeface="Arial"/>
                <a:ea typeface="Arial"/>
                <a:cs typeface="Arial"/>
                <a:sym typeface="Arial"/>
              </a:defRPr>
            </a:lvl1pPr>
            <a:lvl2pPr marL="685800" lvl="1" indent="-171450" algn="l">
              <a:lnSpc>
                <a:spcPct val="100000"/>
              </a:lnSpc>
              <a:spcBef>
                <a:spcPts val="450"/>
              </a:spcBef>
              <a:spcAft>
                <a:spcPts val="0"/>
              </a:spcAft>
              <a:buSzPts val="1200"/>
              <a:buNone/>
              <a:defRPr/>
            </a:lvl2pPr>
            <a:lvl3pPr marL="1028700" lvl="2" indent="-171450" algn="l">
              <a:lnSpc>
                <a:spcPct val="100000"/>
              </a:lnSpc>
              <a:spcBef>
                <a:spcPts val="0"/>
              </a:spcBef>
              <a:spcAft>
                <a:spcPts val="0"/>
              </a:spcAft>
              <a:buSzPts val="1000"/>
              <a:buFont typeface="Arial"/>
              <a:buNone/>
              <a:defRPr/>
            </a:lvl3pPr>
            <a:lvl4pPr marL="1371600" lvl="3" indent="-171450" algn="l">
              <a:lnSpc>
                <a:spcPct val="100000"/>
              </a:lnSpc>
              <a:spcBef>
                <a:spcPts val="1800"/>
              </a:spcBef>
              <a:spcAft>
                <a:spcPts val="0"/>
              </a:spcAft>
              <a:buSzPts val="2000"/>
              <a:buFont typeface="Arial"/>
              <a:buNone/>
              <a:defRPr/>
            </a:lvl4pPr>
            <a:lvl5pPr marL="1714500" lvl="4" indent="-171450" algn="l">
              <a:lnSpc>
                <a:spcPct val="100000"/>
              </a:lnSpc>
              <a:spcBef>
                <a:spcPts val="1350"/>
              </a:spcBef>
              <a:spcAft>
                <a:spcPts val="0"/>
              </a:spcAft>
              <a:buSzPts val="1400"/>
              <a:buFont typeface="Arial"/>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
        <p:nvSpPr>
          <p:cNvPr id="141" name="Google Shape;141;p19"/>
          <p:cNvSpPr txBox="1">
            <a:spLocks noGrp="1"/>
          </p:cNvSpPr>
          <p:nvPr>
            <p:ph type="ctrTitle"/>
          </p:nvPr>
        </p:nvSpPr>
        <p:spPr>
          <a:xfrm>
            <a:off x="285750" y="718324"/>
            <a:ext cx="4286251" cy="4154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2"/>
              </a:buClr>
              <a:buSzPts val="3600"/>
              <a:buFont typeface="Arial"/>
              <a:buNone/>
              <a:defRPr sz="3000" b="0" i="0" u="none" strike="noStrike" cap="none">
                <a:solidFill>
                  <a:srgbClr val="1A3C3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2" name="Google Shape;142;p19"/>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400"/>
              <a:buNone/>
              <a:defRPr sz="6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9"/>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pic>
        <p:nvPicPr>
          <p:cNvPr id="144" name="Google Shape;144;p19"/>
          <p:cNvPicPr preferRelativeResize="0"/>
          <p:nvPr/>
        </p:nvPicPr>
        <p:blipFill rotWithShape="1">
          <a:blip r:embed="rId2">
            <a:alphaModFix/>
          </a:blip>
          <a:srcRect/>
          <a:stretch/>
        </p:blipFill>
        <p:spPr>
          <a:xfrm>
            <a:off x="285749" y="6470946"/>
            <a:ext cx="891540" cy="185609"/>
          </a:xfrm>
          <a:prstGeom prst="rect">
            <a:avLst/>
          </a:prstGeom>
          <a:noFill/>
          <a:ln>
            <a:noFill/>
          </a:ln>
        </p:spPr>
      </p:pic>
      <p:sp>
        <p:nvSpPr>
          <p:cNvPr id="145" name="Google Shape;145;p19"/>
          <p:cNvSpPr txBox="1">
            <a:spLocks noGrp="1"/>
          </p:cNvSpPr>
          <p:nvPr>
            <p:ph type="body" idx="3"/>
          </p:nvPr>
        </p:nvSpPr>
        <p:spPr>
          <a:xfrm>
            <a:off x="1593056" y="6532973"/>
            <a:ext cx="5129213" cy="92333"/>
          </a:xfrm>
          <a:prstGeom prst="rect">
            <a:avLst/>
          </a:prstGeom>
          <a:noFill/>
          <a:ln>
            <a:noFill/>
          </a:ln>
        </p:spPr>
        <p:txBody>
          <a:bodyPr spcFirstLastPara="1" wrap="square" lIns="0" tIns="0" rIns="0" bIns="0" anchor="b" anchorCtr="0">
            <a:spAutoFit/>
          </a:bodyPr>
          <a:lstStyle>
            <a:lvl1pPr marL="342900" lvl="0" indent="-171450" algn="l">
              <a:lnSpc>
                <a:spcPct val="100000"/>
              </a:lnSpc>
              <a:spcBef>
                <a:spcPts val="0"/>
              </a:spcBef>
              <a:spcAft>
                <a:spcPts val="0"/>
              </a:spcAft>
              <a:buSzPts val="800"/>
              <a:buNone/>
              <a:defRPr sz="600">
                <a:solidFill>
                  <a:srgbClr val="59616E"/>
                </a:solidFill>
              </a:defRPr>
            </a:lvl1pPr>
            <a:lvl2pPr marL="685800" lvl="1" indent="-257175" algn="l">
              <a:lnSpc>
                <a:spcPct val="100000"/>
              </a:lnSpc>
              <a:spcBef>
                <a:spcPts val="0"/>
              </a:spcBef>
              <a:spcAft>
                <a:spcPts val="0"/>
              </a:spcAft>
              <a:buSzPts val="1800"/>
              <a:buChar char="−"/>
              <a:defRPr/>
            </a:lvl2pPr>
            <a:lvl3pPr marL="1028700" lvl="2" indent="-257175" algn="l">
              <a:lnSpc>
                <a:spcPct val="100000"/>
              </a:lnSpc>
              <a:spcBef>
                <a:spcPts val="0"/>
              </a:spcBef>
              <a:spcAft>
                <a:spcPts val="0"/>
              </a:spcAft>
              <a:buSzPts val="1800"/>
              <a:buChar char="o"/>
              <a:defRPr/>
            </a:lvl3pPr>
            <a:lvl4pPr marL="1371600" lvl="3" indent="-171450" algn="l">
              <a:lnSpc>
                <a:spcPct val="100000"/>
              </a:lnSpc>
              <a:spcBef>
                <a:spcPts val="1800"/>
              </a:spcBef>
              <a:spcAft>
                <a:spcPts val="0"/>
              </a:spcAft>
              <a:buSzPts val="1800"/>
              <a:buNone/>
              <a:defRPr/>
            </a:lvl4pPr>
            <a:lvl5pPr marL="1714500" lvl="4" indent="-171450" algn="l">
              <a:lnSpc>
                <a:spcPct val="100000"/>
              </a:lnSpc>
              <a:spcBef>
                <a:spcPts val="1350"/>
              </a:spcBef>
              <a:spcAft>
                <a:spcPts val="0"/>
              </a:spcAft>
              <a:buSzPts val="1800"/>
              <a:buNone/>
              <a:defRPr/>
            </a:lvl5pPr>
            <a:lvl6pPr marL="2057400" lvl="5" indent="-171450" algn="l">
              <a:lnSpc>
                <a:spcPct val="100000"/>
              </a:lnSpc>
              <a:spcBef>
                <a:spcPts val="900"/>
              </a:spcBef>
              <a:spcAft>
                <a:spcPts val="0"/>
              </a:spcAft>
              <a:buSzPts val="1800"/>
              <a:buNone/>
              <a:defRPr/>
            </a:lvl6pPr>
            <a:lvl7pPr marL="2400300" lvl="6" indent="-257175" algn="l">
              <a:lnSpc>
                <a:spcPct val="100000"/>
              </a:lnSpc>
              <a:spcBef>
                <a:spcPts val="900"/>
              </a:spcBef>
              <a:spcAft>
                <a:spcPts val="0"/>
              </a:spcAft>
              <a:buSzPts val="1800"/>
              <a:buAutoNum type="arabicPeriod"/>
              <a:defRPr/>
            </a:lvl7pPr>
            <a:lvl8pPr marL="2743200" lvl="7" indent="-257175" algn="l">
              <a:lnSpc>
                <a:spcPct val="100000"/>
              </a:lnSpc>
              <a:spcBef>
                <a:spcPts val="450"/>
              </a:spcBef>
              <a:spcAft>
                <a:spcPts val="0"/>
              </a:spcAft>
              <a:buSzPts val="1800"/>
              <a:buChar char="•"/>
              <a:defRPr/>
            </a:lvl8pPr>
            <a:lvl9pPr marL="3086100" lvl="8" indent="-171450" algn="l">
              <a:lnSpc>
                <a:spcPct val="100000"/>
              </a:lnSpc>
              <a:spcBef>
                <a:spcPts val="900"/>
              </a:spcBef>
              <a:spcAft>
                <a:spcPts val="0"/>
              </a:spcAft>
              <a:buSzPts val="1800"/>
              <a:buNone/>
              <a:defRPr/>
            </a:lvl9pPr>
          </a:lstStyle>
          <a:p>
            <a:endParaRPr/>
          </a:p>
        </p:txBody>
      </p:sp>
    </p:spTree>
    <p:extLst>
      <p:ext uri="{BB962C8B-B14F-4D97-AF65-F5344CB8AC3E}">
        <p14:creationId xmlns:p14="http://schemas.microsoft.com/office/powerpoint/2010/main" val="425256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7.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theme" Target="../theme/theme6.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theme" Target="../theme/theme7.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969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752602"/>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265336"/>
            <a:ext cx="5562600" cy="365125"/>
          </a:xfrm>
          <a:prstGeom prst="rect">
            <a:avLst/>
          </a:prstGeom>
        </p:spPr>
        <p:txBody>
          <a:bodyPr vert="horz" lIns="91440" tIns="45720" rIns="91440" bIns="45720" rtlCol="0" anchor="ctr"/>
          <a:lstStyle>
            <a:lvl1pPr algn="l">
              <a:defRPr sz="675">
                <a:solidFill>
                  <a:schemeClr val="tx2"/>
                </a:solidFill>
              </a:defRPr>
            </a:lvl1pPr>
          </a:lstStyle>
          <a:p>
            <a:r>
              <a:rPr lang="en-US">
                <a:solidFill>
                  <a:srgbClr val="212C65"/>
                </a:solidFill>
              </a:rPr>
              <a:t>Business Health Care Group </a:t>
            </a:r>
            <a:endParaRPr lang="en-US" dirty="0">
              <a:solidFill>
                <a:srgbClr val="212C65"/>
              </a:solidFill>
            </a:endParaRPr>
          </a:p>
        </p:txBody>
      </p:sp>
      <p:sp>
        <p:nvSpPr>
          <p:cNvPr id="6" name="Slide Number Placeholder 5"/>
          <p:cNvSpPr>
            <a:spLocks noGrp="1"/>
          </p:cNvSpPr>
          <p:nvPr>
            <p:ph type="sldNum" sz="quarter" idx="4"/>
          </p:nvPr>
        </p:nvSpPr>
        <p:spPr>
          <a:xfrm>
            <a:off x="381000" y="6265336"/>
            <a:ext cx="457200" cy="365125"/>
          </a:xfrm>
          <a:prstGeom prst="rect">
            <a:avLst/>
          </a:prstGeom>
        </p:spPr>
        <p:txBody>
          <a:bodyPr vert="horz" lIns="91440" tIns="45720" rIns="91440" bIns="45720" rtlCol="0" anchor="ctr"/>
          <a:lstStyle>
            <a:lvl1pPr algn="r">
              <a:defRPr sz="750" b="1">
                <a:solidFill>
                  <a:schemeClr val="tx1">
                    <a:tint val="75000"/>
                  </a:schemeClr>
                </a:solidFill>
              </a:defRPr>
            </a:lvl1pPr>
          </a:lstStyle>
          <a:p>
            <a:fld id="{D6777427-258A-4353-8E07-15BF5E81665A}" type="slidenum">
              <a:rPr lang="en-US" altLang="en-US" smtClean="0"/>
              <a:pPr/>
              <a:t>‹#›</a:t>
            </a:fld>
            <a:endParaRPr lang="en-US" altLang="en-US" dirty="0"/>
          </a:p>
        </p:txBody>
      </p:sp>
    </p:spTree>
    <p:extLst>
      <p:ext uri="{BB962C8B-B14F-4D97-AF65-F5344CB8AC3E}">
        <p14:creationId xmlns:p14="http://schemas.microsoft.com/office/powerpoint/2010/main" val="6882238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4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800" rtl="0" eaLnBrk="1" latinLnBrk="0" hangingPunct="1">
        <a:lnSpc>
          <a:spcPts val="3000"/>
        </a:lnSpc>
        <a:spcBef>
          <a:spcPct val="0"/>
        </a:spcBef>
        <a:buNone/>
        <a:defRPr sz="2700" kern="1200">
          <a:solidFill>
            <a:schemeClr val="bg1"/>
          </a:solidFill>
          <a:latin typeface="+mj-lt"/>
          <a:ea typeface="+mj-ea"/>
          <a:cs typeface="+mj-cs"/>
        </a:defRPr>
      </a:lvl1pPr>
    </p:titleStyle>
    <p:bodyStyle>
      <a:lvl1pPr marL="173831" indent="-173831" algn="l" defTabSz="685800" rtl="0" eaLnBrk="1" latinLnBrk="0" hangingPunct="1">
        <a:spcBef>
          <a:spcPts val="225"/>
        </a:spcBef>
        <a:spcAft>
          <a:spcPts val="225"/>
        </a:spcAft>
        <a:buClr>
          <a:schemeClr val="bg2"/>
        </a:buClr>
        <a:buFont typeface="Arial" panose="020B0604020202020204" pitchFamily="34" charset="0"/>
        <a:buChar char="•"/>
        <a:defRPr sz="1800" kern="1200">
          <a:solidFill>
            <a:schemeClr val="tx1"/>
          </a:solidFill>
          <a:latin typeface="+mn-lt"/>
          <a:ea typeface="+mn-ea"/>
          <a:cs typeface="+mn-cs"/>
        </a:defRPr>
      </a:lvl1pPr>
      <a:lvl2pPr marL="557213" indent="-214313" algn="l" defTabSz="685800" rtl="0" eaLnBrk="1" latinLnBrk="0" hangingPunct="1">
        <a:spcBef>
          <a:spcPts val="225"/>
        </a:spcBef>
        <a:spcAft>
          <a:spcPts val="225"/>
        </a:spcAft>
        <a:buClr>
          <a:schemeClr val="bg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spcBef>
          <a:spcPts val="150"/>
        </a:spcBef>
        <a:spcAft>
          <a:spcPts val="150"/>
        </a:spcAft>
        <a:buClr>
          <a:schemeClr val="bg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Clr>
          <a:schemeClr val="bg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bg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09696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265334"/>
            <a:ext cx="5562600" cy="365125"/>
          </a:xfrm>
          <a:prstGeom prst="rect">
            <a:avLst/>
          </a:prstGeom>
        </p:spPr>
        <p:txBody>
          <a:bodyPr vert="horz" lIns="91440" tIns="45720" rIns="91440" bIns="45720" rtlCol="0" anchor="ctr"/>
          <a:lstStyle>
            <a:lvl1pPr algn="l">
              <a:defRPr sz="900">
                <a:solidFill>
                  <a:schemeClr val="tx2"/>
                </a:solidFill>
              </a:defRPr>
            </a:lvl1pPr>
          </a:lstStyle>
          <a:p>
            <a:r>
              <a:rPr lang="en-US">
                <a:solidFill>
                  <a:srgbClr val="212C65"/>
                </a:solidFill>
              </a:rPr>
              <a:t>Business Health Care Group </a:t>
            </a:r>
          </a:p>
        </p:txBody>
      </p:sp>
      <p:sp>
        <p:nvSpPr>
          <p:cNvPr id="6" name="Slide Number Placeholder 5"/>
          <p:cNvSpPr>
            <a:spLocks noGrp="1"/>
          </p:cNvSpPr>
          <p:nvPr>
            <p:ph type="sldNum" sz="quarter" idx="4"/>
          </p:nvPr>
        </p:nvSpPr>
        <p:spPr>
          <a:xfrm>
            <a:off x="381000" y="6265334"/>
            <a:ext cx="457200" cy="365125"/>
          </a:xfrm>
          <a:prstGeom prst="rect">
            <a:avLst/>
          </a:prstGeom>
        </p:spPr>
        <p:txBody>
          <a:bodyPr vert="horz" lIns="91440" tIns="45720" rIns="91440" bIns="45720" rtlCol="0" anchor="ctr"/>
          <a:lstStyle>
            <a:lvl1pPr algn="r">
              <a:defRPr sz="1000" b="1">
                <a:solidFill>
                  <a:schemeClr val="tx1">
                    <a:tint val="75000"/>
                  </a:schemeClr>
                </a:solidFill>
              </a:defRPr>
            </a:lvl1pPr>
          </a:lstStyle>
          <a:p>
            <a:fld id="{0627CD93-DB7E-4722-9CC1-C5F1E22751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29222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ts val="4000"/>
        </a:lnSpc>
        <a:spcBef>
          <a:spcPct val="0"/>
        </a:spcBef>
        <a:buNone/>
        <a:defRPr sz="3600" kern="1200">
          <a:solidFill>
            <a:schemeClr val="bg1"/>
          </a:solidFill>
          <a:latin typeface="+mj-lt"/>
          <a:ea typeface="+mj-ea"/>
          <a:cs typeface="+mj-cs"/>
        </a:defRPr>
      </a:lvl1pPr>
    </p:titleStyle>
    <p:bodyStyle>
      <a:lvl1pPr marL="231775" indent="-231775" algn="l" defTabSz="914400" rtl="0" eaLnBrk="1" latinLnBrk="0" hangingPunct="1">
        <a:spcBef>
          <a:spcPts val="300"/>
        </a:spcBef>
        <a:spcAft>
          <a:spcPts val="300"/>
        </a:spcAft>
        <a:buClr>
          <a:schemeClr val="bg2"/>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300"/>
        </a:spcBef>
        <a:spcAft>
          <a:spcPts val="300"/>
        </a:spcAft>
        <a:buClr>
          <a:schemeClr val="bg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200"/>
        </a:spcBef>
        <a:spcAft>
          <a:spcPts val="200"/>
        </a:spcAft>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228600"/>
            <a:ext cx="8229600" cy="576072"/>
          </a:xfrm>
          <a:prstGeom prst="rect">
            <a:avLst/>
          </a:prstGeom>
        </p:spPr>
        <p:txBody>
          <a:bodyPr vert="horz" lIns="91440" tIns="45720" rIns="91440" bIns="45720" rtlCol="0" anchor="ctr">
            <a:normAutofit/>
          </a:bodyPr>
          <a:lstStyle/>
          <a:p>
            <a:endParaRPr lang="en-US" dirty="0"/>
          </a:p>
        </p:txBody>
      </p:sp>
      <p:pic>
        <p:nvPicPr>
          <p:cNvPr id="32" name="Picture 31"/>
          <p:cNvPicPr>
            <a:picLocks noChangeAspect="1"/>
          </p:cNvPicPr>
          <p:nvPr userDrawn="1"/>
        </p:nvPicPr>
        <p:blipFill rotWithShape="1">
          <a:blip r:embed="rId15"/>
          <a:srcRect r="92811"/>
          <a:stretch/>
        </p:blipFill>
        <p:spPr>
          <a:xfrm>
            <a:off x="2892" y="-12357"/>
            <a:ext cx="655594" cy="6858000"/>
          </a:xfrm>
          <a:prstGeom prst="rect">
            <a:avLst/>
          </a:prstGeom>
        </p:spPr>
      </p:pic>
      <p:sp>
        <p:nvSpPr>
          <p:cNvPr id="5" name="Footer Placeholder 4"/>
          <p:cNvSpPr>
            <a:spLocks noGrp="1"/>
          </p:cNvSpPr>
          <p:nvPr>
            <p:ph type="ftr" sz="quarter" idx="3"/>
          </p:nvPr>
        </p:nvSpPr>
        <p:spPr>
          <a:xfrm>
            <a:off x="3462137" y="6325890"/>
            <a:ext cx="5110363" cy="365761"/>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72499" y="6326526"/>
            <a:ext cx="3429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40E5F1-EB6E-4722-9320-708152B6263B}" type="slidenum">
              <a:rPr lang="en-US" smtClean="0"/>
              <a:t>‹#›</a:t>
            </a:fld>
            <a:endParaRPr lang="en-US" dirty="0"/>
          </a:p>
        </p:txBody>
      </p:sp>
      <p:sp>
        <p:nvSpPr>
          <p:cNvPr id="10" name="Rectangle 9"/>
          <p:cNvSpPr/>
          <p:nvPr userDrawn="1"/>
        </p:nvSpPr>
        <p:spPr>
          <a:xfrm>
            <a:off x="685799" y="6437733"/>
            <a:ext cx="1550424" cy="253916"/>
          </a:xfrm>
          <a:prstGeom prst="rect">
            <a:avLst/>
          </a:prstGeom>
        </p:spPr>
        <p:txBody>
          <a:bodyPr wrap="none" anchor="b">
            <a:spAutoFit/>
          </a:bodyPr>
          <a:lstStyle/>
          <a:p>
            <a:pPr marL="0" marR="0" lvl="0" indent="0" algn="l" defTabSz="685800" rtl="0" eaLnBrk="1" fontAlgn="auto" latinLnBrk="0" hangingPunct="1">
              <a:lnSpc>
                <a:spcPct val="100000"/>
              </a:lnSpc>
              <a:spcBef>
                <a:spcPts val="300"/>
              </a:spcBef>
              <a:spcAft>
                <a:spcPts val="150"/>
              </a:spcAft>
              <a:buClr>
                <a:srgbClr val="418AB3"/>
              </a:buClr>
              <a:buSzPct val="100000"/>
              <a:buFont typeface="Calibri" panose="020F0502020204030204" pitchFamily="34" charset="0"/>
              <a:buNone/>
              <a:tabLst/>
              <a:defRPr/>
            </a:pPr>
            <a:r>
              <a:rPr kumimoji="0" lang="en-US" sz="1050" b="0" i="0" u="none" strike="noStrike" kern="1200" cap="all" spc="150" normalizeH="0" baseline="0" noProof="0" dirty="0">
                <a:ln>
                  <a:noFill/>
                </a:ln>
                <a:solidFill>
                  <a:srgbClr val="5E5E5E"/>
                </a:solidFill>
                <a:effectLst/>
                <a:uLnTx/>
                <a:uFillTx/>
                <a:latin typeface="Calibri Light" panose="020F0302020204030204"/>
                <a:ea typeface="+mn-ea"/>
                <a:cs typeface="+mn-cs"/>
              </a:rPr>
              <a:t>32BJ Health fund</a:t>
            </a:r>
          </a:p>
        </p:txBody>
      </p:sp>
      <p:sp>
        <p:nvSpPr>
          <p:cNvPr id="11" name="Text Placeholder 2"/>
          <p:cNvSpPr>
            <a:spLocks noGrp="1"/>
          </p:cNvSpPr>
          <p:nvPr>
            <p:ph type="body" idx="1"/>
          </p:nvPr>
        </p:nvSpPr>
        <p:spPr>
          <a:xfrm>
            <a:off x="685800" y="914400"/>
            <a:ext cx="8229600" cy="4572000"/>
          </a:xfrm>
          <a:prstGeom prst="rect">
            <a:avLst/>
          </a:prstGeom>
        </p:spPr>
        <p:txBody>
          <a:bodyPr vert="horz" lIns="91440" tIns="45720" rIns="91440" bIns="45720" rtlCol="0">
            <a:normAutofit/>
          </a:bodyPr>
          <a:lstStyle/>
          <a:p>
            <a:pPr lvl="0"/>
            <a:endParaRPr lang="en-US" dirty="0"/>
          </a:p>
        </p:txBody>
      </p:sp>
      <p:pic>
        <p:nvPicPr>
          <p:cNvPr id="3" name="Picture 2"/>
          <p:cNvPicPr>
            <a:picLocks noChangeAspect="1"/>
          </p:cNvPicPr>
          <p:nvPr userDrawn="1"/>
        </p:nvPicPr>
        <p:blipFill>
          <a:blip r:embed="rId16"/>
          <a:stretch>
            <a:fillRect/>
          </a:stretch>
        </p:blipFill>
        <p:spPr>
          <a:xfrm>
            <a:off x="116446" y="5814063"/>
            <a:ext cx="542039" cy="877587"/>
          </a:xfrm>
          <a:prstGeom prst="rect">
            <a:avLst/>
          </a:prstGeom>
        </p:spPr>
      </p:pic>
    </p:spTree>
    <p:extLst>
      <p:ext uri="{BB962C8B-B14F-4D97-AF65-F5344CB8AC3E}">
        <p14:creationId xmlns:p14="http://schemas.microsoft.com/office/powerpoint/2010/main" val="3913031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dt="0"/>
  <p:txStyles>
    <p:titleStyle>
      <a:lvl1pPr algn="l" defTabSz="685800" rtl="0" eaLnBrk="1" latinLnBrk="0" hangingPunct="1">
        <a:lnSpc>
          <a:spcPct val="90000"/>
        </a:lnSpc>
        <a:spcBef>
          <a:spcPct val="0"/>
        </a:spcBef>
        <a:buNone/>
        <a:defRPr sz="2100" b="1" kern="1200">
          <a:solidFill>
            <a:schemeClr val="tx1"/>
          </a:solidFill>
          <a:latin typeface="+mj-lt"/>
          <a:ea typeface="+mj-ea"/>
          <a:cs typeface="+mj-cs"/>
        </a:defRPr>
      </a:lvl1pPr>
    </p:titleStyle>
    <p:bodyStyle>
      <a:lvl1pPr marL="137160" marR="0" indent="-137160" algn="l" defTabSz="685800" rtl="0" eaLnBrk="1" fontAlgn="auto" latinLnBrk="0" hangingPunct="1">
        <a:lnSpc>
          <a:spcPct val="100000"/>
        </a:lnSpc>
        <a:spcBef>
          <a:spcPts val="300"/>
        </a:spcBef>
        <a:spcAft>
          <a:spcPts val="150"/>
        </a:spcAft>
        <a:buClr>
          <a:schemeClr val="tx1"/>
        </a:buClr>
        <a:buSzPct val="100000"/>
        <a:buFont typeface="Arial" panose="020B0604020202020204" pitchFamily="34" charset="0"/>
        <a:buChar char="•"/>
        <a:tabLst/>
        <a:defRPr sz="1500" kern="1200" baseline="0">
          <a:solidFill>
            <a:schemeClr val="tx1"/>
          </a:solidFill>
          <a:latin typeface="+mn-lt"/>
          <a:ea typeface="+mn-ea"/>
          <a:cs typeface="+mn-cs"/>
        </a:defRPr>
      </a:lvl1pPr>
      <a:lvl2pPr marL="28803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350" kern="1200">
          <a:solidFill>
            <a:schemeClr val="tx1"/>
          </a:solidFill>
          <a:latin typeface="+mn-lt"/>
          <a:ea typeface="+mn-ea"/>
          <a:cs typeface="+mn-cs"/>
        </a:defRPr>
      </a:lvl2pPr>
      <a:lvl3pPr marL="42519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3pPr>
      <a:lvl4pPr marL="56235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4pPr>
      <a:lvl5pPr marL="699516" marR="0" indent="-137160" algn="l" defTabSz="685800" rtl="0" eaLnBrk="1" fontAlgn="auto" latinLnBrk="0" hangingPunct="1">
        <a:lnSpc>
          <a:spcPct val="100000"/>
        </a:lnSpc>
        <a:spcBef>
          <a:spcPts val="300"/>
        </a:spcBef>
        <a:spcAft>
          <a:spcPts val="150"/>
        </a:spcAft>
        <a:buClr>
          <a:schemeClr val="accent6"/>
        </a:buClr>
        <a:buSzTx/>
        <a:buFont typeface="Calibri" pitchFamily="34" charset="0"/>
        <a:buChar cha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31699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hdr="0" dt="0"/>
  <p:txStyles>
    <p:titleStyle>
      <a:lvl1pPr algn="l" defTabSz="685800" rtl="0" eaLnBrk="1" latinLnBrk="0" hangingPunct="1">
        <a:lnSpc>
          <a:spcPct val="90000"/>
        </a:lnSpc>
        <a:spcBef>
          <a:spcPct val="0"/>
        </a:spcBef>
        <a:buNone/>
        <a:defRPr sz="2800" kern="1200">
          <a:solidFill>
            <a:schemeClr val="accent5"/>
          </a:solidFill>
          <a:latin typeface="Franklin Gothic Medium" charset="0"/>
          <a:ea typeface="Franklin Gothic Medium" charset="0"/>
          <a:cs typeface="Franklin Gothic Medium" charset="0"/>
        </a:defRPr>
      </a:lvl1pPr>
    </p:titleStyle>
    <p:bodyStyle>
      <a:lvl1pPr marL="171450" marR="0" indent="-171450" algn="l" defTabSz="685800" rtl="0" eaLnBrk="1" latinLnBrk="0" hangingPunct="1">
        <a:lnSpc>
          <a:spcPct val="100000"/>
        </a:lnSpc>
        <a:spcBef>
          <a:spcPts val="750"/>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1pPr>
      <a:lvl2pPr marL="5143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2pPr>
      <a:lvl3pPr marL="8572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3pPr>
      <a:lvl4pPr marL="1200150" marR="0" indent="-171450" algn="l" defTabSz="685800" rtl="0" eaLnBrk="1" latinLnBrk="0" hangingPunct="1">
        <a:lnSpc>
          <a:spcPct val="100000"/>
        </a:lnSpc>
        <a:spcBef>
          <a:spcPts val="375"/>
        </a:spcBef>
        <a:spcAft>
          <a:spcPts val="0"/>
        </a:spcAft>
        <a:buFont typeface="Arial"/>
        <a:buChar char="•"/>
        <a:defRPr lang="en-US" sz="1800" b="0" i="0" u="none" strike="noStrike" kern="1200" cap="none" smtClean="0">
          <a:solidFill>
            <a:schemeClr val="tx1"/>
          </a:solidFill>
          <a:latin typeface="Arial" charset="0"/>
          <a:ea typeface="Arial" charset="0"/>
          <a:cs typeface="Arial" charset="0"/>
          <a:sym typeface="Arial"/>
        </a:defRPr>
      </a:lvl4pPr>
      <a:lvl5pPr marL="1543050" marR="0" indent="-171450" algn="l" defTabSz="685800" rtl="0" eaLnBrk="1" latinLnBrk="0" hangingPunct="1">
        <a:lnSpc>
          <a:spcPct val="100000"/>
        </a:lnSpc>
        <a:spcBef>
          <a:spcPts val="375"/>
        </a:spcBef>
        <a:spcAft>
          <a:spcPts val="0"/>
        </a:spcAft>
        <a:buFont typeface="Arial"/>
        <a:buChar char="•"/>
        <a:defRPr lang="en-US" sz="1800" b="0" i="0" u="none" strike="noStrike" kern="1200" cap="none">
          <a:solidFill>
            <a:schemeClr val="tx1"/>
          </a:solidFill>
          <a:latin typeface="Arial" charset="0"/>
          <a:ea typeface="Arial" charset="0"/>
          <a:cs typeface="Arial" charset="0"/>
          <a:sym typeface="Arial"/>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4E40F446-1E13-4C1C-A863-BDE0B2A009F6}" type="datetime1">
              <a:rPr lang="en-US" smtClean="0"/>
              <a:t>10/1/2024</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5B8C468-F1BA-4B07-87CC-570EBD6E29B9}" type="slidenum">
              <a:rPr lang="en-US" smtClean="0"/>
              <a:t>‹#›</a:t>
            </a:fld>
            <a:endParaRPr lang="en-US" dirty="0"/>
          </a:p>
        </p:txBody>
      </p:sp>
    </p:spTree>
    <p:extLst>
      <p:ext uri="{BB962C8B-B14F-4D97-AF65-F5344CB8AC3E}">
        <p14:creationId xmlns:p14="http://schemas.microsoft.com/office/powerpoint/2010/main" val="88941608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514350" rtl="0" eaLnBrk="1" latinLnBrk="0" hangingPunct="1">
        <a:lnSpc>
          <a:spcPct val="90000"/>
        </a:lnSpc>
        <a:spcBef>
          <a:spcPct val="0"/>
        </a:spcBef>
        <a:buNone/>
        <a:defRPr sz="2475" kern="1200">
          <a:solidFill>
            <a:srgbClr val="002E6C"/>
          </a:solidFill>
          <a:latin typeface="Tahoma" panose="020B0604030504040204" pitchFamily="34" charset="0"/>
          <a:ea typeface="Tahoma" panose="020B0604030504040204" pitchFamily="34" charset="0"/>
          <a:cs typeface="Tahoma" panose="020B0604030504040204" pitchFamily="34"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81D2D-E023-B037-B27B-9327FC04BA1B}"/>
              </a:ext>
            </a:extLst>
          </p:cNvPr>
          <p:cNvSpPr>
            <a:spLocks noGrp="1"/>
          </p:cNvSpPr>
          <p:nvPr>
            <p:ph type="body" idx="1"/>
          </p:nvPr>
        </p:nvSpPr>
        <p:spPr>
          <a:xfrm>
            <a:off x="285750" y="2286000"/>
            <a:ext cx="8572500" cy="3566160"/>
          </a:xfrm>
          <a:prstGeom prst="rect">
            <a:avLst/>
          </a:prstGeom>
        </p:spPr>
        <p:txBody>
          <a:bodyPr vert="horz" lIns="0" tIns="0" rIns="0" bIns="0" rtlCol="0">
            <a:noAutofit/>
          </a:bodyPr>
          <a:lstStyle/>
          <a:p>
            <a:pPr lvl="0"/>
            <a:r>
              <a:rPr lang="en-US"/>
              <a:t>Bullet list level 1, 14pt</a:t>
            </a:r>
          </a:p>
          <a:p>
            <a:pPr lvl="1"/>
            <a:r>
              <a:rPr lang="en-US"/>
              <a:t>Bullet list level 2, 12pt</a:t>
            </a:r>
          </a:p>
          <a:p>
            <a:pPr lvl="2"/>
            <a:r>
              <a:rPr lang="en-US"/>
              <a:t>Bullet list level 3, 10pt</a:t>
            </a:r>
          </a:p>
          <a:p>
            <a:pPr lvl="3"/>
            <a:r>
              <a:rPr lang="en-US"/>
              <a:t>Heading 1, 20pt</a:t>
            </a:r>
          </a:p>
          <a:p>
            <a:pPr lvl="4"/>
            <a:r>
              <a:rPr lang="en-US"/>
              <a:t>Heading 2, 14pt bold</a:t>
            </a:r>
          </a:p>
          <a:p>
            <a:pPr lvl="5"/>
            <a:r>
              <a:rPr lang="en-US"/>
              <a:t>Body, 14pt</a:t>
            </a:r>
          </a:p>
          <a:p>
            <a:pPr lvl="6"/>
            <a:r>
              <a:rPr lang="en-US"/>
              <a:t>Number list level 1, 14pt</a:t>
            </a:r>
          </a:p>
          <a:p>
            <a:pPr lvl="7"/>
            <a:r>
              <a:rPr lang="en-US"/>
              <a:t>Number list level 2, 12pt</a:t>
            </a:r>
          </a:p>
          <a:p>
            <a:pPr lvl="8"/>
            <a:r>
              <a:rPr lang="en-US"/>
              <a:t>Callout, 14pt</a:t>
            </a:r>
          </a:p>
        </p:txBody>
      </p:sp>
      <p:sp>
        <p:nvSpPr>
          <p:cNvPr id="4" name="Footer Placeholder 4">
            <a:extLst>
              <a:ext uri="{FF2B5EF4-FFF2-40B4-BE49-F238E27FC236}">
                <a16:creationId xmlns:a16="http://schemas.microsoft.com/office/drawing/2014/main" id="{920C095B-9026-AB6C-57AC-3B95E598E921}"/>
              </a:ext>
            </a:extLst>
          </p:cNvPr>
          <p:cNvSpPr>
            <a:spLocks noGrp="1"/>
          </p:cNvSpPr>
          <p:nvPr>
            <p:ph type="ftr" sz="quarter" idx="3"/>
          </p:nvPr>
        </p:nvSpPr>
        <p:spPr>
          <a:xfrm>
            <a:off x="6847659" y="6525526"/>
            <a:ext cx="1645920" cy="103875"/>
          </a:xfrm>
          <a:prstGeom prst="rect">
            <a:avLst/>
          </a:prstGeom>
        </p:spPr>
        <p:txBody>
          <a:bodyPr vert="horz" lIns="0" tIns="0" rIns="0" bIns="0" rtlCol="0" anchor="b" anchorCtr="0">
            <a:spAutoFit/>
          </a:bodyPr>
          <a:lstStyle>
            <a:lvl1pPr algn="r">
              <a:defRPr sz="675">
                <a:solidFill>
                  <a:schemeClr val="tx1"/>
                </a:solidFill>
              </a:defRPr>
            </a:lvl1pPr>
          </a:lstStyle>
          <a:p>
            <a:r>
              <a:rPr lang="en-US"/>
              <a:t>Confidential  |  © 2024 All rights reserved.</a:t>
            </a:r>
          </a:p>
        </p:txBody>
      </p:sp>
      <p:sp>
        <p:nvSpPr>
          <p:cNvPr id="7" name="Google Shape;19;p27">
            <a:extLst>
              <a:ext uri="{FF2B5EF4-FFF2-40B4-BE49-F238E27FC236}">
                <a16:creationId xmlns:a16="http://schemas.microsoft.com/office/drawing/2014/main" id="{8023BE0F-C4E8-9284-7726-5225BEE0DF93}"/>
              </a:ext>
            </a:extLst>
          </p:cNvPr>
          <p:cNvSpPr txBox="1">
            <a:spLocks noGrp="1"/>
          </p:cNvSpPr>
          <p:nvPr>
            <p:ph type="sldNum" idx="4"/>
          </p:nvPr>
        </p:nvSpPr>
        <p:spPr>
          <a:xfrm>
            <a:off x="8493579" y="6027309"/>
            <a:ext cx="364672" cy="635000"/>
          </a:xfrm>
          <a:prstGeom prst="rect">
            <a:avLst/>
          </a:prstGeom>
          <a:noFill/>
          <a:ln>
            <a:noFill/>
          </a:ln>
        </p:spPr>
        <p:txBody>
          <a:bodyPr spcFirstLastPara="1" vert="horz" wrap="square" lIns="0" tIns="0" rIns="0" bIns="0" anchor="b" anchorCtr="0">
            <a:noAutofit/>
          </a:bodyPr>
          <a:lstStyle>
            <a:lvl1pPr marL="0" lvl="0" indent="0" algn="r">
              <a:lnSpc>
                <a:spcPct val="100000"/>
              </a:lnSpc>
              <a:spcBef>
                <a:spcPts val="0"/>
              </a:spcBef>
              <a:spcAft>
                <a:spcPts val="0"/>
              </a:spcAft>
              <a:buNone/>
              <a:defRPr sz="1200" spc="50" baseline="0"/>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4405881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Lst>
  <p:hf hdr="0" dt="0"/>
  <p:txStyles>
    <p:titleStyle>
      <a:lvl1pPr algn="l"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37160" indent="-137160" algn="l" defTabSz="685800" rtl="0" eaLnBrk="1" latinLnBrk="0" hangingPunct="1">
        <a:lnSpc>
          <a:spcPct val="100000"/>
        </a:lnSpc>
        <a:spcBef>
          <a:spcPts val="900"/>
        </a:spcBef>
        <a:spcAft>
          <a:spcPts val="450"/>
        </a:spcAft>
        <a:buClr>
          <a:schemeClr val="accent1"/>
        </a:buClr>
        <a:buFont typeface="Arial" panose="020B0604020202020204" pitchFamily="34" charset="0"/>
        <a:buChar char="•"/>
        <a:defRPr sz="1050" kern="1200">
          <a:solidFill>
            <a:schemeClr val="tx1"/>
          </a:solidFill>
          <a:latin typeface="+mn-lt"/>
          <a:ea typeface="+mn-ea"/>
          <a:cs typeface="+mn-cs"/>
        </a:defRPr>
      </a:lvl1pPr>
      <a:lvl2pPr marL="274320" indent="-137160" algn="l" defTabSz="685800" rtl="0" eaLnBrk="1" latinLnBrk="0" hangingPunct="1">
        <a:lnSpc>
          <a:spcPct val="100000"/>
        </a:lnSpc>
        <a:spcBef>
          <a:spcPts val="0"/>
        </a:spcBef>
        <a:buClr>
          <a:schemeClr val="accent1"/>
        </a:buClr>
        <a:buFont typeface="Arial" panose="020B0604020202020204" pitchFamily="34" charset="0"/>
        <a:buChar char="−"/>
        <a:defRPr sz="900" kern="1200">
          <a:solidFill>
            <a:schemeClr val="tx1"/>
          </a:solidFill>
          <a:latin typeface="+mn-lt"/>
          <a:ea typeface="+mn-ea"/>
          <a:cs typeface="+mn-cs"/>
        </a:defRPr>
      </a:lvl2pPr>
      <a:lvl3pPr marL="411480" indent="-137160" algn="l" defTabSz="685800" rtl="0" eaLnBrk="1" latinLnBrk="0" hangingPunct="1">
        <a:lnSpc>
          <a:spcPct val="100000"/>
        </a:lnSpc>
        <a:spcBef>
          <a:spcPts val="0"/>
        </a:spcBef>
        <a:spcAft>
          <a:spcPts val="0"/>
        </a:spcAft>
        <a:buClr>
          <a:schemeClr val="accent1"/>
        </a:buClr>
        <a:buFont typeface="Courier New" panose="02070309020205020404" pitchFamily="49" charset="0"/>
        <a:buChar char="o"/>
        <a:defRPr sz="750" kern="1200">
          <a:solidFill>
            <a:schemeClr val="tx1"/>
          </a:solidFill>
          <a:latin typeface="+mn-lt"/>
          <a:ea typeface="+mn-ea"/>
          <a:cs typeface="+mn-cs"/>
        </a:defRPr>
      </a:lvl3pPr>
      <a:lvl4pPr marL="0" indent="0" algn="l" defTabSz="685800" rtl="0" eaLnBrk="1" latinLnBrk="0" hangingPunct="1">
        <a:lnSpc>
          <a:spcPct val="100000"/>
        </a:lnSpc>
        <a:spcBef>
          <a:spcPts val="1800"/>
        </a:spcBef>
        <a:spcAft>
          <a:spcPts val="450"/>
        </a:spcAft>
        <a:buClr>
          <a:schemeClr val="accent1"/>
        </a:buClr>
        <a:buFont typeface="Arial" panose="020B0604020202020204" pitchFamily="34" charset="0"/>
        <a:buNone/>
        <a:defRPr sz="1500" b="0" kern="1200">
          <a:solidFill>
            <a:schemeClr val="tx1"/>
          </a:solidFill>
          <a:latin typeface="+mn-lt"/>
          <a:ea typeface="+mn-ea"/>
          <a:cs typeface="+mn-cs"/>
        </a:defRPr>
      </a:lvl4pPr>
      <a:lvl5pPr marL="0" indent="0" algn="l" defTabSz="685800" rtl="0" eaLnBrk="1" latinLnBrk="0" hangingPunct="1">
        <a:lnSpc>
          <a:spcPct val="100000"/>
        </a:lnSpc>
        <a:spcBef>
          <a:spcPts val="1350"/>
        </a:spcBef>
        <a:spcAft>
          <a:spcPts val="0"/>
        </a:spcAft>
        <a:buClr>
          <a:schemeClr val="accent1"/>
        </a:buClr>
        <a:buFont typeface="Arial" panose="020B0604020202020204" pitchFamily="34" charset="0"/>
        <a:buNone/>
        <a:defRPr sz="1050" b="1" kern="1200">
          <a:solidFill>
            <a:schemeClr val="tx1"/>
          </a:solidFill>
          <a:latin typeface="+mn-lt"/>
          <a:ea typeface="+mn-ea"/>
          <a:cs typeface="+mn-cs"/>
        </a:defRPr>
      </a:lvl5pPr>
      <a:lvl6pPr marL="0" indent="0" algn="l" defTabSz="685800" rtl="0" eaLnBrk="1" latinLnBrk="0" hangingPunct="1">
        <a:lnSpc>
          <a:spcPct val="100000"/>
        </a:lnSpc>
        <a:spcBef>
          <a:spcPts val="900"/>
        </a:spcBef>
        <a:spcAft>
          <a:spcPts val="450"/>
        </a:spcAft>
        <a:buClr>
          <a:schemeClr val="accent1"/>
        </a:buClr>
        <a:buFont typeface="+mj-lt"/>
        <a:buNone/>
        <a:defRPr sz="1050" b="0" kern="1200">
          <a:solidFill>
            <a:schemeClr val="tx1"/>
          </a:solidFill>
          <a:latin typeface="+mn-lt"/>
          <a:ea typeface="+mn-ea"/>
          <a:cs typeface="+mn-cs"/>
        </a:defRPr>
      </a:lvl6pPr>
      <a:lvl7pPr marL="171450" indent="-171450" algn="l" defTabSz="685800" rtl="0" eaLnBrk="1" latinLnBrk="0" hangingPunct="1">
        <a:lnSpc>
          <a:spcPct val="100000"/>
        </a:lnSpc>
        <a:spcBef>
          <a:spcPts val="900"/>
        </a:spcBef>
        <a:spcAft>
          <a:spcPts val="450"/>
        </a:spcAft>
        <a:buClr>
          <a:schemeClr val="accent1"/>
        </a:buClr>
        <a:buFont typeface="+mj-lt"/>
        <a:buAutoNum type="arabicPeriod"/>
        <a:defRPr sz="1050" kern="1200">
          <a:solidFill>
            <a:schemeClr val="tx1"/>
          </a:solidFill>
          <a:latin typeface="+mn-lt"/>
          <a:ea typeface="+mn-ea"/>
          <a:cs typeface="+mn-cs"/>
        </a:defRPr>
      </a:lvl7pPr>
      <a:lvl8pPr marL="274320" indent="-137160" algn="l" defTabSz="685800" rtl="0" eaLnBrk="1" latinLnBrk="0" hangingPunct="1">
        <a:lnSpc>
          <a:spcPct val="100000"/>
        </a:lnSpc>
        <a:spcBef>
          <a:spcPts val="0"/>
        </a:spcBef>
        <a:buClr>
          <a:schemeClr val="accent1"/>
        </a:buClr>
        <a:buFont typeface="Arial" panose="020B0604020202020204" pitchFamily="34" charset="0"/>
        <a:buChar char="•"/>
        <a:defRPr sz="900" b="0" kern="1200">
          <a:solidFill>
            <a:schemeClr val="tx1"/>
          </a:solidFill>
          <a:latin typeface="+mn-lt"/>
          <a:ea typeface="+mn-ea"/>
          <a:cs typeface="+mn-cs"/>
        </a:defRPr>
      </a:lvl8pPr>
      <a:lvl9pPr marL="0" indent="0" algn="l" defTabSz="685800" rtl="0" eaLnBrk="1" latinLnBrk="0" hangingPunct="1">
        <a:lnSpc>
          <a:spcPct val="100000"/>
        </a:lnSpc>
        <a:spcBef>
          <a:spcPts val="900"/>
        </a:spcBef>
        <a:buClr>
          <a:schemeClr val="accent1"/>
        </a:buClr>
        <a:buFont typeface="Arial" panose="020B0604020202020204" pitchFamily="34" charset="0"/>
        <a:buNone/>
        <a:defRPr sz="1050" b="1" kern="1200">
          <a:solidFill>
            <a:schemeClr val="accent6"/>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orient="horz" pos="240">
          <p15:clr>
            <a:srgbClr val="F26B43"/>
          </p15:clr>
        </p15:guide>
        <p15:guide id="10" orient="horz" pos="3696">
          <p15:clr>
            <a:srgbClr val="F26B43"/>
          </p15:clr>
        </p15:guide>
        <p15:guide id="11" pos="240">
          <p15:clr>
            <a:srgbClr val="F26B43"/>
          </p15:clr>
        </p15:guide>
        <p15:guide id="12" pos="7440">
          <p15:clr>
            <a:srgbClr val="F26B43"/>
          </p15:clr>
        </p15:guide>
        <p15:guide id="13" pos="2400">
          <p15:clr>
            <a:srgbClr val="F26B43"/>
          </p15:clr>
        </p15:guide>
        <p15:guide id="14" pos="5304">
          <p15:clr>
            <a:srgbClr val="F26B43"/>
          </p15:clr>
        </p15:guide>
        <p15:guide id="15" orient="horz" pos="456">
          <p15:clr>
            <a:srgbClr val="F26B43"/>
          </p15:clr>
        </p15:guide>
        <p15:guide id="16" orient="horz" pos="1416">
          <p15:clr>
            <a:srgbClr val="F26B43"/>
          </p15:clr>
        </p15:guide>
        <p15:guide id="17" pos="3120">
          <p15:clr>
            <a:srgbClr val="F26B43"/>
          </p15:clr>
        </p15:guide>
        <p15:guide id="18" pos="45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85750" y="2286000"/>
            <a:ext cx="8572500" cy="356616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12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6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lnSpc>
                <a:spcPct val="100000"/>
              </a:lnSpc>
              <a:spcBef>
                <a:spcPts val="0"/>
              </a:spcBef>
              <a:spcAft>
                <a:spcPts val="0"/>
              </a:spcAft>
              <a:buClr>
                <a:schemeClr val="accent1"/>
              </a:buClr>
              <a:buSzPts val="1000"/>
              <a:buFont typeface="Courier New"/>
              <a:buChar char="o"/>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2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0"/>
              </a:spcBef>
              <a:spcAft>
                <a:spcPts val="0"/>
              </a:spcAft>
              <a:buClr>
                <a:schemeClr val="accent1"/>
              </a:buClr>
              <a:buSzPts val="1400"/>
              <a:buFont typeface="Arial"/>
              <a:buNone/>
              <a:defRPr sz="1400" b="1" i="0" u="none" strike="noStrike" cap="none">
                <a:solidFill>
                  <a:schemeClr val="dk1"/>
                </a:solidFill>
                <a:latin typeface="Arial"/>
                <a:ea typeface="Arial"/>
                <a:cs typeface="Arial"/>
                <a:sym typeface="Arial"/>
              </a:defRPr>
            </a:lvl5pPr>
            <a:lvl6pPr marL="2743200" marR="0" lvl="5" indent="-228600" algn="l" rtl="0">
              <a:lnSpc>
                <a:spcPct val="100000"/>
              </a:lnSpc>
              <a:spcBef>
                <a:spcPts val="1200"/>
              </a:spcBef>
              <a:spcAft>
                <a:spcPts val="0"/>
              </a:spcAft>
              <a:buClr>
                <a:schemeClr val="accent1"/>
              </a:buClr>
              <a:buSzPts val="1400"/>
              <a:buFont typeface="Arial"/>
              <a:buNone/>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1200"/>
              </a:spcBef>
              <a:spcAft>
                <a:spcPts val="0"/>
              </a:spcAft>
              <a:buClr>
                <a:schemeClr val="accent1"/>
              </a:buClr>
              <a:buSzPts val="1400"/>
              <a:buFont typeface="Arial"/>
              <a:buAutoNum type="arabicPeriod"/>
              <a:defRPr sz="1400" b="0" i="0" u="none" strike="noStrike" cap="none">
                <a:solidFill>
                  <a:schemeClr val="dk1"/>
                </a:solidFill>
                <a:latin typeface="Arial"/>
                <a:ea typeface="Arial"/>
                <a:cs typeface="Arial"/>
                <a:sym typeface="Arial"/>
              </a:defRPr>
            </a:lvl7pPr>
            <a:lvl8pPr marL="3657600" marR="0" lvl="7" indent="-304800" algn="l" rtl="0">
              <a:lnSpc>
                <a:spcPct val="100000"/>
              </a:lnSpc>
              <a:spcBef>
                <a:spcPts val="6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1200"/>
              </a:spcBef>
              <a:spcAft>
                <a:spcPts val="0"/>
              </a:spcAft>
              <a:buClr>
                <a:schemeClr val="accent1"/>
              </a:buClr>
              <a:buSzPts val="1400"/>
              <a:buFont typeface="Arial"/>
              <a:buNone/>
              <a:defRPr sz="1400" b="1" i="0" u="none" strike="noStrike" cap="none">
                <a:solidFill>
                  <a:schemeClr val="accent6"/>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6847659" y="6525526"/>
            <a:ext cx="1645920" cy="103875"/>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675"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493579" y="6027309"/>
            <a:ext cx="364672" cy="6350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1051351"/>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40">
          <p15:clr>
            <a:srgbClr val="F26B43"/>
          </p15:clr>
        </p15:guide>
        <p15:guide id="4" orient="horz" pos="3696">
          <p15:clr>
            <a:srgbClr val="F26B43"/>
          </p15:clr>
        </p15:guide>
        <p15:guide id="5" pos="240">
          <p15:clr>
            <a:srgbClr val="F26B43"/>
          </p15:clr>
        </p15:guide>
        <p15:guide id="6" pos="7440">
          <p15:clr>
            <a:srgbClr val="F26B43"/>
          </p15:clr>
        </p15:guide>
        <p15:guide id="7" pos="2400">
          <p15:clr>
            <a:srgbClr val="F26B43"/>
          </p15:clr>
        </p15:guide>
        <p15:guide id="8" pos="5304">
          <p15:clr>
            <a:srgbClr val="F26B43"/>
          </p15:clr>
        </p15:guide>
        <p15:guide id="9" orient="horz" pos="456">
          <p15:clr>
            <a:srgbClr val="F26B43"/>
          </p15:clr>
        </p15:guide>
        <p15:guide id="10" orient="horz" pos="1416">
          <p15:clr>
            <a:srgbClr val="F26B43"/>
          </p15:clr>
        </p15:guide>
        <p15:guide id="11" pos="3120">
          <p15:clr>
            <a:srgbClr val="F26B43"/>
          </p15:clr>
        </p15:guide>
        <p15:guide id="12" pos="45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hyperlink" Target="https://www.tandfonline.com/doi/full/10.1080/03007995.2022.2047536" TargetMode="External"/><Relationship Id="rId3" Type="http://schemas.openxmlformats.org/officeDocument/2006/relationships/hyperlink" Target="https://www.kff.org/report-section/ehbs-2023-section-1-cost-of-health-insurance/#:~:text=Average%20annual%20health%20insurance%20premiums,2018%20and%2047%25%20since%202013." TargetMode="External"/><Relationship Id="rId7" Type="http://schemas.openxmlformats.org/officeDocument/2006/relationships/hyperlink" Target="https://www.scribd.com/document/715327924/Yahoo-News-You-Gov-Health-Poll-3-11-24" TargetMode="External"/><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hyperlink" Target="http://www.wsha.org/wp-content/uploads/mha2022waittimesurveyfinal.pdf" TargetMode="External"/><Relationship Id="rId5" Type="http://schemas.openxmlformats.org/officeDocument/2006/relationships/hyperlink" Target="https://www.healthsystemtracker.org/chart-collection/cost-affect-access-care/#:~:text=In%202022%2C%20more%20than%201,health%20care%20due%20to%20cost." TargetMode="External"/><Relationship Id="rId4" Type="http://schemas.openxmlformats.org/officeDocument/2006/relationships/hyperlink" Target="https://www.bankrate.com/banking/savings/emergency-savings-report/#:~:text=That's%20the%20highest%20percentage%20since,bill%20or%20other%20sudden%20expen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6" Type="http://schemas.openxmlformats.org/officeDocument/2006/relationships/image" Target="../media/image80.png"/><Relationship Id="rId21" Type="http://schemas.openxmlformats.org/officeDocument/2006/relationships/image" Target="../media/image75.png"/><Relationship Id="rId42" Type="http://schemas.openxmlformats.org/officeDocument/2006/relationships/image" Target="../media/image95.svg"/><Relationship Id="rId47" Type="http://schemas.openxmlformats.org/officeDocument/2006/relationships/image" Target="../media/image100.png"/><Relationship Id="rId63" Type="http://schemas.openxmlformats.org/officeDocument/2006/relationships/image" Target="../media/image115.png"/><Relationship Id="rId68" Type="http://schemas.openxmlformats.org/officeDocument/2006/relationships/image" Target="../media/image120.svg"/><Relationship Id="rId7"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image" Target="../media/image70.png"/><Relationship Id="rId29" Type="http://schemas.openxmlformats.org/officeDocument/2006/relationships/image" Target="../media/image83.png"/><Relationship Id="rId11" Type="http://schemas.openxmlformats.org/officeDocument/2006/relationships/image" Target="../media/image66.png"/><Relationship Id="rId24" Type="http://schemas.openxmlformats.org/officeDocument/2006/relationships/image" Target="../media/image78.png"/><Relationship Id="rId32" Type="http://schemas.microsoft.com/office/2007/relationships/hdphoto" Target="../media/hdphoto2.wdp"/><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5.png"/><Relationship Id="rId58" Type="http://schemas.openxmlformats.org/officeDocument/2006/relationships/image" Target="../media/image110.png"/><Relationship Id="rId66" Type="http://schemas.openxmlformats.org/officeDocument/2006/relationships/image" Target="../media/image118.png"/><Relationship Id="rId5" Type="http://schemas.openxmlformats.org/officeDocument/2006/relationships/image" Target="../media/image60.jpeg"/><Relationship Id="rId61" Type="http://schemas.openxmlformats.org/officeDocument/2006/relationships/image" Target="../media/image113.png"/><Relationship Id="rId19" Type="http://schemas.openxmlformats.org/officeDocument/2006/relationships/image" Target="../media/image73.jpeg"/><Relationship Id="rId14" Type="http://schemas.openxmlformats.org/officeDocument/2006/relationships/image" Target="../media/image68.sv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8.png"/><Relationship Id="rId64" Type="http://schemas.openxmlformats.org/officeDocument/2006/relationships/image" Target="../media/image116.png"/><Relationship Id="rId69" Type="http://schemas.openxmlformats.org/officeDocument/2006/relationships/image" Target="../media/image121.jpeg"/><Relationship Id="rId8" Type="http://schemas.openxmlformats.org/officeDocument/2006/relationships/image" Target="../media/image63.png"/><Relationship Id="rId51" Type="http://schemas.openxmlformats.org/officeDocument/2006/relationships/image" Target="../media/image104.png"/><Relationship Id="rId3" Type="http://schemas.openxmlformats.org/officeDocument/2006/relationships/image" Target="../media/image58.png"/><Relationship Id="rId12" Type="http://schemas.microsoft.com/office/2007/relationships/hdphoto" Target="../media/hdphoto1.wdp"/><Relationship Id="rId17" Type="http://schemas.openxmlformats.org/officeDocument/2006/relationships/image" Target="../media/image71.png"/><Relationship Id="rId25" Type="http://schemas.openxmlformats.org/officeDocument/2006/relationships/image" Target="../media/image79.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59" Type="http://schemas.openxmlformats.org/officeDocument/2006/relationships/image" Target="../media/image111.png"/><Relationship Id="rId67" Type="http://schemas.openxmlformats.org/officeDocument/2006/relationships/image" Target="../media/image119.png"/><Relationship Id="rId20" Type="http://schemas.openxmlformats.org/officeDocument/2006/relationships/image" Target="../media/image74.png"/><Relationship Id="rId41" Type="http://schemas.openxmlformats.org/officeDocument/2006/relationships/image" Target="../media/image94.png"/><Relationship Id="rId54" Type="http://schemas.openxmlformats.org/officeDocument/2006/relationships/image" Target="../media/image106.png"/><Relationship Id="rId62" Type="http://schemas.openxmlformats.org/officeDocument/2006/relationships/image" Target="../media/image114.png"/><Relationship Id="rId70" Type="http://schemas.openxmlformats.org/officeDocument/2006/relationships/image" Target="../media/image122.png"/><Relationship Id="rId1" Type="http://schemas.openxmlformats.org/officeDocument/2006/relationships/slideLayout" Target="../slideLayouts/slideLayout77.xml"/><Relationship Id="rId6" Type="http://schemas.openxmlformats.org/officeDocument/2006/relationships/image" Target="../media/image61.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36" Type="http://schemas.openxmlformats.org/officeDocument/2006/relationships/image" Target="../media/image89.png"/><Relationship Id="rId49" Type="http://schemas.openxmlformats.org/officeDocument/2006/relationships/image" Target="../media/image102.png"/><Relationship Id="rId57" Type="http://schemas.openxmlformats.org/officeDocument/2006/relationships/image" Target="../media/image109.png"/><Relationship Id="rId10" Type="http://schemas.openxmlformats.org/officeDocument/2006/relationships/image" Target="../media/image65.png"/><Relationship Id="rId31" Type="http://schemas.openxmlformats.org/officeDocument/2006/relationships/image" Target="../media/image85.png"/><Relationship Id="rId44" Type="http://schemas.openxmlformats.org/officeDocument/2006/relationships/image" Target="../media/image97.png"/><Relationship Id="rId52" Type="http://schemas.microsoft.com/office/2007/relationships/hdphoto" Target="../media/hdphoto3.wdp"/><Relationship Id="rId60" Type="http://schemas.openxmlformats.org/officeDocument/2006/relationships/image" Target="../media/image112.png"/><Relationship Id="rId65" Type="http://schemas.openxmlformats.org/officeDocument/2006/relationships/image" Target="../media/image117.png"/><Relationship Id="rId4" Type="http://schemas.openxmlformats.org/officeDocument/2006/relationships/image" Target="../media/image59.jpeg"/><Relationship Id="rId9" Type="http://schemas.openxmlformats.org/officeDocument/2006/relationships/image" Target="../media/image64.png"/><Relationship Id="rId13" Type="http://schemas.openxmlformats.org/officeDocument/2006/relationships/image" Target="../media/image67.png"/><Relationship Id="rId18" Type="http://schemas.openxmlformats.org/officeDocument/2006/relationships/image" Target="../media/image72.svg"/><Relationship Id="rId39" Type="http://schemas.openxmlformats.org/officeDocument/2006/relationships/image" Target="../media/image92.png"/><Relationship Id="rId34" Type="http://schemas.openxmlformats.org/officeDocument/2006/relationships/image" Target="../media/image87.png"/><Relationship Id="rId50" Type="http://schemas.openxmlformats.org/officeDocument/2006/relationships/image" Target="../media/image103.png"/><Relationship Id="rId55" Type="http://schemas.openxmlformats.org/officeDocument/2006/relationships/image" Target="../media/image10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xml"/><Relationship Id="rId1" Type="http://schemas.openxmlformats.org/officeDocument/2006/relationships/slideLayout" Target="../slideLayouts/slideLayout68.xml"/><Relationship Id="rId5" Type="http://schemas.openxmlformats.org/officeDocument/2006/relationships/image" Target="../media/image125.jpe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diagramColors" Target="../diagrams/colors6.xml"/><Relationship Id="rId11" Type="http://schemas.openxmlformats.org/officeDocument/2006/relationships/image" Target="../media/image130.png"/><Relationship Id="rId5" Type="http://schemas.openxmlformats.org/officeDocument/2006/relationships/diagramQuickStyle" Target="../diagrams/quickStyle6.xml"/><Relationship Id="rId10" Type="http://schemas.openxmlformats.org/officeDocument/2006/relationships/image" Target="../media/image129.png"/><Relationship Id="rId4" Type="http://schemas.openxmlformats.org/officeDocument/2006/relationships/diagramLayout" Target="../diagrams/layout6.xml"/><Relationship Id="rId9" Type="http://schemas.openxmlformats.org/officeDocument/2006/relationships/image" Target="../media/image128.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br>
            <a:r>
              <a:rPr lang="en-US" sz="3600" b="1" dirty="0"/>
              <a:t>Game Changer: BHCG’s Wisconsin Solution – A Template for Fixing U.S. Health Care?</a:t>
            </a:r>
          </a:p>
        </p:txBody>
      </p:sp>
      <p:sp>
        <p:nvSpPr>
          <p:cNvPr id="4" name="Rectangle 3"/>
          <p:cNvSpPr/>
          <p:nvPr/>
        </p:nvSpPr>
        <p:spPr>
          <a:xfrm>
            <a:off x="6477000" y="4419600"/>
            <a:ext cx="1776447" cy="369332"/>
          </a:xfrm>
          <a:prstGeom prst="rect">
            <a:avLst/>
          </a:prstGeom>
        </p:spPr>
        <p:txBody>
          <a:bodyPr wrap="square">
            <a:spAutoFit/>
          </a:bodyPr>
          <a:lstStyle/>
          <a:p>
            <a:pPr algn="r"/>
            <a:r>
              <a:rPr lang="en-US" b="1" dirty="0">
                <a:solidFill>
                  <a:schemeClr val="bg2"/>
                </a:solidFill>
              </a:rPr>
              <a:t>October 1, 2024</a:t>
            </a:r>
          </a:p>
        </p:txBody>
      </p:sp>
    </p:spTree>
    <p:extLst>
      <p:ext uri="{BB962C8B-B14F-4D97-AF65-F5344CB8AC3E}">
        <p14:creationId xmlns:p14="http://schemas.microsoft.com/office/powerpoint/2010/main" val="58398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C4ED3-456C-7172-CA49-CC85562B3E95}"/>
              </a:ext>
            </a:extLst>
          </p:cNvPr>
          <p:cNvSpPr>
            <a:spLocks noGrp="1"/>
          </p:cNvSpPr>
          <p:nvPr>
            <p:ph type="title"/>
          </p:nvPr>
        </p:nvSpPr>
        <p:spPr>
          <a:xfrm>
            <a:off x="685800" y="1028701"/>
            <a:ext cx="8229600" cy="432950"/>
          </a:xfrm>
        </p:spPr>
        <p:txBody>
          <a:bodyPr>
            <a:noAutofit/>
          </a:bodyPr>
          <a:lstStyle/>
          <a:p>
            <a:r>
              <a:rPr lang="en-US" dirty="0"/>
              <a:t>Who is the 32BJ Health Fund?</a:t>
            </a:r>
          </a:p>
        </p:txBody>
      </p:sp>
      <p:sp>
        <p:nvSpPr>
          <p:cNvPr id="3" name="Content Placeholder 2">
            <a:extLst>
              <a:ext uri="{FF2B5EF4-FFF2-40B4-BE49-F238E27FC236}">
                <a16:creationId xmlns:a16="http://schemas.microsoft.com/office/drawing/2014/main" id="{ACC4888A-8D3C-6FE2-7270-38635FFB1917}"/>
              </a:ext>
            </a:extLst>
          </p:cNvPr>
          <p:cNvSpPr>
            <a:spLocks noGrp="1"/>
          </p:cNvSpPr>
          <p:nvPr>
            <p:ph idx="1"/>
          </p:nvPr>
        </p:nvSpPr>
        <p:spPr>
          <a:xfrm>
            <a:off x="685800" y="1543050"/>
            <a:ext cx="8229600" cy="3429000"/>
          </a:xfrm>
        </p:spPr>
        <p:txBody>
          <a:bodyPr>
            <a:noAutofit/>
          </a:bodyPr>
          <a:lstStyle/>
          <a:p>
            <a:r>
              <a:rPr lang="en-US" dirty="0"/>
              <a:t>32BJ Health Fund is a self-insured, multi-employer plan that provides health benefits to over 200,000 covered lives of 32BJ SEIU union members and their families in 11 states and Washington, D.C.</a:t>
            </a:r>
          </a:p>
          <a:p>
            <a:endParaRPr lang="en-US" dirty="0"/>
          </a:p>
          <a:p>
            <a:r>
              <a:rPr lang="en-US" dirty="0"/>
              <a:t>Union members are cleaners, property maintenance workers, doorpersons, security officers, window cleaners, building engineers, school and food services workers, and airport workers.</a:t>
            </a:r>
          </a:p>
          <a:p>
            <a:endParaRPr lang="en-US" dirty="0"/>
          </a:p>
          <a:p>
            <a:r>
              <a:rPr lang="en-US" dirty="0"/>
              <a:t>The Fund is jointly governed by the Union and the Employers, using contributions from 5,000 employers of all sizes to fund health benefits</a:t>
            </a:r>
          </a:p>
          <a:p>
            <a:endParaRPr lang="en-US" dirty="0"/>
          </a:p>
          <a:p>
            <a:r>
              <a:rPr lang="en-US" dirty="0"/>
              <a:t>The Fund provides high-quality health benefits with $0 monthly premiums, $0 in-network deductibles, and low in-network copays</a:t>
            </a:r>
          </a:p>
          <a:p>
            <a:endParaRPr lang="en-US" dirty="0"/>
          </a:p>
          <a:p>
            <a:r>
              <a:rPr lang="en-US" dirty="0"/>
              <a:t>It is the responsibility of the Health Fund to keep costs low while focusing on the member</a:t>
            </a:r>
          </a:p>
        </p:txBody>
      </p:sp>
      <p:sp>
        <p:nvSpPr>
          <p:cNvPr id="4" name="Slide Number Placeholder 3">
            <a:extLst>
              <a:ext uri="{FF2B5EF4-FFF2-40B4-BE49-F238E27FC236}">
                <a16:creationId xmlns:a16="http://schemas.microsoft.com/office/drawing/2014/main" id="{1EEF02FA-5FE2-9646-C103-E71C2659324B}"/>
              </a:ext>
            </a:extLst>
          </p:cNvPr>
          <p:cNvSpPr>
            <a:spLocks noGrp="1"/>
          </p:cNvSpPr>
          <p:nvPr>
            <p:ph type="sldNum" sz="quarter" idx="12"/>
          </p:nvPr>
        </p:nvSpPr>
        <p:spPr>
          <a:xfrm>
            <a:off x="8572499" y="5602144"/>
            <a:ext cx="342900" cy="273844"/>
          </a:xfrm>
        </p:spPr>
        <p:txBody>
          <a:bodyPr/>
          <a:lstStyle/>
          <a:p>
            <a:pPr defTabSz="685800"/>
            <a:fld id="{5240E5F1-EB6E-4722-9320-708152B6263B}" type="slidenum">
              <a:rPr lang="en-US">
                <a:solidFill>
                  <a:srgbClr val="000000">
                    <a:tint val="75000"/>
                  </a:srgbClr>
                </a:solidFill>
                <a:latin typeface="Calibri" panose="020F0502020204030204"/>
              </a:rPr>
              <a:pPr defTabSz="685800"/>
              <a:t>10</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938229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19DD17-08A1-E1D0-6448-97F0C2D8EA25}"/>
              </a:ext>
            </a:extLst>
          </p:cNvPr>
          <p:cNvSpPr>
            <a:spLocks noGrp="1"/>
          </p:cNvSpPr>
          <p:nvPr>
            <p:ph type="title"/>
          </p:nvPr>
        </p:nvSpPr>
        <p:spPr>
          <a:xfrm>
            <a:off x="685799" y="1171720"/>
            <a:ext cx="8229600" cy="432950"/>
          </a:xfrm>
        </p:spPr>
        <p:txBody>
          <a:bodyPr anchor="ctr">
            <a:noAutofit/>
          </a:bodyPr>
          <a:lstStyle/>
          <a:p>
            <a:r>
              <a:rPr lang="en-US" dirty="0"/>
              <a:t>High and rising costs threatens our ability provide affordable healthcare</a:t>
            </a:r>
          </a:p>
        </p:txBody>
      </p:sp>
      <p:sp>
        <p:nvSpPr>
          <p:cNvPr id="8" name="Slide Number Placeholder 5">
            <a:extLst>
              <a:ext uri="{FF2B5EF4-FFF2-40B4-BE49-F238E27FC236}">
                <a16:creationId xmlns:a16="http://schemas.microsoft.com/office/drawing/2014/main" id="{05A27EB8-3125-1B4C-869A-A66A7FD14697}"/>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defRPr/>
            </a:pPr>
            <a:fld id="{6EBD8620-4AD8-5E4A-9B6B-30CCB8219F67}" type="slidenum">
              <a:rPr lang="en-US">
                <a:solidFill>
                  <a:srgbClr val="000000">
                    <a:tint val="75000"/>
                  </a:srgbClr>
                </a:solidFill>
                <a:latin typeface="Calibri" panose="020F0502020204030204"/>
              </a:rPr>
              <a:pPr defTabSz="685800">
                <a:spcAft>
                  <a:spcPts val="450"/>
                </a:spcAft>
                <a:defRPr/>
              </a:pPr>
              <a:t>11</a:t>
            </a:fld>
            <a:endParaRPr lang="en-US">
              <a:solidFill>
                <a:srgbClr val="000000">
                  <a:tint val="75000"/>
                </a:srgbClr>
              </a:solidFill>
              <a:latin typeface="Calibri" panose="020F0502020204030204"/>
            </a:endParaRPr>
          </a:p>
        </p:txBody>
      </p:sp>
      <p:graphicFrame>
        <p:nvGraphicFramePr>
          <p:cNvPr id="11" name="Content Placeholder 5">
            <a:extLst>
              <a:ext uri="{FF2B5EF4-FFF2-40B4-BE49-F238E27FC236}">
                <a16:creationId xmlns:a16="http://schemas.microsoft.com/office/drawing/2014/main" id="{1D7C63A8-52F3-E3E9-0005-80882E585CBC}"/>
              </a:ext>
            </a:extLst>
          </p:cNvPr>
          <p:cNvGraphicFramePr>
            <a:graphicFrameLocks noGrp="1"/>
          </p:cNvGraphicFramePr>
          <p:nvPr>
            <p:ph idx="1"/>
          </p:nvPr>
        </p:nvGraphicFramePr>
        <p:xfrm>
          <a:off x="1177290" y="1952292"/>
          <a:ext cx="6789420" cy="3305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6123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1692-18AA-78F6-416E-2F3604AE1B03}"/>
              </a:ext>
            </a:extLst>
          </p:cNvPr>
          <p:cNvSpPr>
            <a:spLocks noGrp="1"/>
          </p:cNvSpPr>
          <p:nvPr>
            <p:ph type="title"/>
          </p:nvPr>
        </p:nvSpPr>
        <p:spPr>
          <a:xfrm>
            <a:off x="685800" y="1028701"/>
            <a:ext cx="8229600" cy="432950"/>
          </a:xfrm>
        </p:spPr>
        <p:txBody>
          <a:bodyPr anchor="ctr">
            <a:normAutofit/>
          </a:bodyPr>
          <a:lstStyle/>
          <a:p>
            <a:r>
              <a:rPr lang="en-US" dirty="0"/>
              <a:t>What Does It Take to Drive the Change Needed in Health Care?</a:t>
            </a:r>
          </a:p>
        </p:txBody>
      </p:sp>
      <p:sp>
        <p:nvSpPr>
          <p:cNvPr id="4" name="Slide Number Placeholder 3">
            <a:extLst>
              <a:ext uri="{FF2B5EF4-FFF2-40B4-BE49-F238E27FC236}">
                <a16:creationId xmlns:a16="http://schemas.microsoft.com/office/drawing/2014/main" id="{B4DE1835-2869-A640-A661-56261880DF32}"/>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12</a:t>
            </a:fld>
            <a:endParaRPr lang="en-US">
              <a:solidFill>
                <a:srgbClr val="000000">
                  <a:tint val="75000"/>
                </a:srgbClr>
              </a:solidFill>
              <a:latin typeface="Calibri" panose="020F0502020204030204"/>
            </a:endParaRPr>
          </a:p>
        </p:txBody>
      </p:sp>
      <p:graphicFrame>
        <p:nvGraphicFramePr>
          <p:cNvPr id="6" name="Content Placeholder 2">
            <a:extLst>
              <a:ext uri="{FF2B5EF4-FFF2-40B4-BE49-F238E27FC236}">
                <a16:creationId xmlns:a16="http://schemas.microsoft.com/office/drawing/2014/main" id="{7EA41640-BDDD-09D2-1728-FE80A16C1ACB}"/>
              </a:ext>
            </a:extLst>
          </p:cNvPr>
          <p:cNvGraphicFramePr>
            <a:graphicFrameLocks noGrp="1"/>
          </p:cNvGraphicFramePr>
          <p:nvPr>
            <p:ph idx="1"/>
          </p:nvPr>
        </p:nvGraphicFramePr>
        <p:xfrm>
          <a:off x="685800" y="1543050"/>
          <a:ext cx="8229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7950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B7C6BF-A09F-90BC-8FE0-6F9D2B687F4C}"/>
              </a:ext>
            </a:extLst>
          </p:cNvPr>
          <p:cNvSpPr txBox="1">
            <a:spLocks/>
          </p:cNvSpPr>
          <p:nvPr/>
        </p:nvSpPr>
        <p:spPr>
          <a:xfrm>
            <a:off x="311700" y="2182946"/>
            <a:ext cx="3999900" cy="2745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9697" indent="0" defTabSz="685800">
              <a:lnSpc>
                <a:spcPct val="100000"/>
              </a:lnSpc>
              <a:spcBef>
                <a:spcPts val="750"/>
              </a:spcBef>
              <a:buNone/>
            </a:pPr>
            <a:r>
              <a:rPr lang="en-US" sz="2400" dirty="0">
                <a:solidFill>
                  <a:srgbClr val="0368A8">
                    <a:lumMod val="50000"/>
                  </a:srgbClr>
                </a:solidFill>
                <a:latin typeface="Montserrat ExtraBold" panose="00000900000000000000" pitchFamily="2" charset="0"/>
              </a:rPr>
              <a:t>Inpatient and outpatient hospital costs account for 44% of the average employer’s spend</a:t>
            </a:r>
            <a:br>
              <a:rPr lang="en-US" sz="2000" dirty="0">
                <a:solidFill>
                  <a:srgbClr val="0368A8">
                    <a:lumMod val="50000"/>
                  </a:srgbClr>
                </a:solidFill>
                <a:latin typeface="Montserrat ExtraBold" panose="00000900000000000000" pitchFamily="2" charset="0"/>
              </a:rPr>
            </a:br>
            <a:endParaRPr lang="en-US" sz="2000" dirty="0">
              <a:solidFill>
                <a:srgbClr val="0368A8">
                  <a:lumMod val="75000"/>
                </a:srgbClr>
              </a:solidFill>
              <a:latin typeface="Montserrat ExtraBold" panose="00000900000000000000" pitchFamily="2" charset="0"/>
            </a:endParaRPr>
          </a:p>
        </p:txBody>
      </p:sp>
      <p:grpSp>
        <p:nvGrpSpPr>
          <p:cNvPr id="3" name="Group 2">
            <a:extLst>
              <a:ext uri="{FF2B5EF4-FFF2-40B4-BE49-F238E27FC236}">
                <a16:creationId xmlns:a16="http://schemas.microsoft.com/office/drawing/2014/main" id="{613BFD81-FD10-966E-7053-D5E5A1039C71}"/>
              </a:ext>
            </a:extLst>
          </p:cNvPr>
          <p:cNvGrpSpPr/>
          <p:nvPr/>
        </p:nvGrpSpPr>
        <p:grpSpPr>
          <a:xfrm>
            <a:off x="3957128" y="2288815"/>
            <a:ext cx="5126358" cy="3504162"/>
            <a:chOff x="2032000" y="1466117"/>
            <a:chExt cx="6835144" cy="4672216"/>
          </a:xfrm>
        </p:grpSpPr>
        <p:graphicFrame>
          <p:nvGraphicFramePr>
            <p:cNvPr id="4" name="Chart 3">
              <a:extLst>
                <a:ext uri="{FF2B5EF4-FFF2-40B4-BE49-F238E27FC236}">
                  <a16:creationId xmlns:a16="http://schemas.microsoft.com/office/drawing/2014/main" id="{8E38517C-E41A-49ED-207A-6E7976DFDD06}"/>
                </a:ext>
              </a:extLst>
            </p:cNvPr>
            <p:cNvGraphicFramePr/>
            <p:nvPr/>
          </p:nvGraphicFramePr>
          <p:xfrm>
            <a:off x="2032000" y="1466117"/>
            <a:ext cx="6835144" cy="46722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C91C3FE-4D28-0B97-D3D8-6226295A937F}"/>
                </a:ext>
              </a:extLst>
            </p:cNvPr>
            <p:cNvSpPr txBox="1"/>
            <p:nvPr/>
          </p:nvSpPr>
          <p:spPr>
            <a:xfrm>
              <a:off x="4198313" y="2034008"/>
              <a:ext cx="1530548"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$213 million</a:t>
              </a:r>
            </a:p>
          </p:txBody>
        </p:sp>
        <p:sp>
          <p:nvSpPr>
            <p:cNvPr id="6" name="TextBox 5">
              <a:extLst>
                <a:ext uri="{FF2B5EF4-FFF2-40B4-BE49-F238E27FC236}">
                  <a16:creationId xmlns:a16="http://schemas.microsoft.com/office/drawing/2014/main" id="{07C53882-B943-96D8-BCB9-36E847D05429}"/>
                </a:ext>
              </a:extLst>
            </p:cNvPr>
            <p:cNvSpPr txBox="1"/>
            <p:nvPr/>
          </p:nvSpPr>
          <p:spPr>
            <a:xfrm>
              <a:off x="3783645" y="3427122"/>
              <a:ext cx="1665927"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$571 million</a:t>
              </a:r>
            </a:p>
          </p:txBody>
        </p:sp>
        <p:sp>
          <p:nvSpPr>
            <p:cNvPr id="7" name="TextBox 6">
              <a:extLst>
                <a:ext uri="{FF2B5EF4-FFF2-40B4-BE49-F238E27FC236}">
                  <a16:creationId xmlns:a16="http://schemas.microsoft.com/office/drawing/2014/main" id="{3935D6AD-AFAB-DD32-CB75-ACF6178E4C65}"/>
                </a:ext>
              </a:extLst>
            </p:cNvPr>
            <p:cNvSpPr txBox="1"/>
            <p:nvPr/>
          </p:nvSpPr>
          <p:spPr>
            <a:xfrm>
              <a:off x="5603356" y="2899666"/>
              <a:ext cx="1596353" cy="400109"/>
            </a:xfrm>
            <a:prstGeom prst="rect">
              <a:avLst/>
            </a:prstGeom>
            <a:noFill/>
          </p:spPr>
          <p:txBody>
            <a:bodyPr wrap="square" rtlCol="0">
              <a:spAutoFit/>
            </a:bodyPr>
            <a:lstStyle/>
            <a:p>
              <a:pPr defTabSz="342892"/>
              <a:r>
                <a:rPr lang="en-US" sz="1350" b="1" dirty="0">
                  <a:solidFill>
                    <a:prstClr val="white"/>
                  </a:solidFill>
                  <a:latin typeface="Calibri" panose="020F0502020204030204" pitchFamily="34" charset="0"/>
                  <a:cs typeface="Calibri" panose="020F0502020204030204" pitchFamily="34" charset="0"/>
                </a:rPr>
                <a:t>$618 million</a:t>
              </a:r>
              <a:endParaRPr lang="en-US" sz="2400" dirty="0">
                <a:solidFill>
                  <a:prstClr val="white"/>
                </a:solidFill>
                <a:latin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86D1A8DD-9132-6F03-3E3B-37025872E72D}"/>
              </a:ext>
            </a:extLst>
          </p:cNvPr>
          <p:cNvSpPr txBox="1"/>
          <p:nvPr/>
        </p:nvSpPr>
        <p:spPr>
          <a:xfrm>
            <a:off x="3472307" y="1853968"/>
            <a:ext cx="6096000" cy="461665"/>
          </a:xfrm>
          <a:prstGeom prst="rect">
            <a:avLst/>
          </a:prstGeom>
          <a:noFill/>
        </p:spPr>
        <p:txBody>
          <a:bodyPr wrap="square" rtlCol="0">
            <a:spAutoFit/>
          </a:bodyPr>
          <a:lstStyle/>
          <a:p>
            <a:pPr algn="ctr" defTabSz="342892"/>
            <a:r>
              <a:rPr lang="en-US" sz="1200" b="1" dirty="0">
                <a:solidFill>
                  <a:srgbClr val="000000"/>
                </a:solidFill>
                <a:latin typeface="Calibri" panose="020F0502020204030204" pitchFamily="34" charset="0"/>
                <a:cs typeface="Calibri" panose="020F0502020204030204" pitchFamily="34" charset="0"/>
              </a:rPr>
              <a:t>32BJ Health Benefit Spending, 2023</a:t>
            </a:r>
          </a:p>
          <a:p>
            <a:pPr algn="ctr" defTabSz="342892"/>
            <a:r>
              <a:rPr lang="en-US" sz="1200" b="1" dirty="0">
                <a:solidFill>
                  <a:srgbClr val="000000"/>
                </a:solidFill>
                <a:latin typeface="Calibri" panose="020F0502020204030204" pitchFamily="34" charset="0"/>
                <a:cs typeface="Calibri" panose="020F0502020204030204" pitchFamily="34" charset="0"/>
              </a:rPr>
              <a:t>Total: $1.4 billion</a:t>
            </a:r>
            <a:endParaRPr lang="en-US" dirty="0">
              <a:solidFill>
                <a:srgbClr val="000000"/>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759E5D02-1626-72B0-929D-7B8677A23BB8}"/>
              </a:ext>
            </a:extLst>
          </p:cNvPr>
          <p:cNvSpPr/>
          <p:nvPr/>
        </p:nvSpPr>
        <p:spPr>
          <a:xfrm>
            <a:off x="6791117" y="3713138"/>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52%</a:t>
            </a:r>
          </a:p>
        </p:txBody>
      </p:sp>
      <p:sp>
        <p:nvSpPr>
          <p:cNvPr id="10" name="Oval 9">
            <a:extLst>
              <a:ext uri="{FF2B5EF4-FFF2-40B4-BE49-F238E27FC236}">
                <a16:creationId xmlns:a16="http://schemas.microsoft.com/office/drawing/2014/main" id="{F43013C9-E2EA-09ED-E2BE-15F19FA1ACBD}"/>
              </a:ext>
            </a:extLst>
          </p:cNvPr>
          <p:cNvSpPr/>
          <p:nvPr/>
        </p:nvSpPr>
        <p:spPr>
          <a:xfrm>
            <a:off x="5492901" y="4203576"/>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30%</a:t>
            </a:r>
          </a:p>
        </p:txBody>
      </p:sp>
      <p:sp>
        <p:nvSpPr>
          <p:cNvPr id="11" name="Oval 10">
            <a:extLst>
              <a:ext uri="{FF2B5EF4-FFF2-40B4-BE49-F238E27FC236}">
                <a16:creationId xmlns:a16="http://schemas.microsoft.com/office/drawing/2014/main" id="{1624B1F8-0C75-A4D6-42DA-58A187F52BA4}"/>
              </a:ext>
            </a:extLst>
          </p:cNvPr>
          <p:cNvSpPr/>
          <p:nvPr/>
        </p:nvSpPr>
        <p:spPr>
          <a:xfrm>
            <a:off x="5679311" y="3040694"/>
            <a:ext cx="731520" cy="27432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Calibri" panose="020F0502020204030204"/>
              </a:rPr>
              <a:t>18%</a:t>
            </a:r>
          </a:p>
        </p:txBody>
      </p:sp>
      <p:sp>
        <p:nvSpPr>
          <p:cNvPr id="15" name="Title 14">
            <a:extLst>
              <a:ext uri="{FF2B5EF4-FFF2-40B4-BE49-F238E27FC236}">
                <a16:creationId xmlns:a16="http://schemas.microsoft.com/office/drawing/2014/main" id="{913AE06A-BA76-2937-AAD5-28B067D96F2C}"/>
              </a:ext>
            </a:extLst>
          </p:cNvPr>
          <p:cNvSpPr>
            <a:spLocks noGrp="1"/>
          </p:cNvSpPr>
          <p:nvPr>
            <p:ph type="title"/>
          </p:nvPr>
        </p:nvSpPr>
        <p:spPr/>
        <p:txBody>
          <a:bodyPr/>
          <a:lstStyle/>
          <a:p>
            <a:r>
              <a:rPr lang="en-US" dirty="0"/>
              <a:t>Data is What Drives Our Decisions</a:t>
            </a:r>
          </a:p>
        </p:txBody>
      </p:sp>
      <p:sp>
        <p:nvSpPr>
          <p:cNvPr id="12" name="Slide Number Placeholder 11">
            <a:extLst>
              <a:ext uri="{FF2B5EF4-FFF2-40B4-BE49-F238E27FC236}">
                <a16:creationId xmlns:a16="http://schemas.microsoft.com/office/drawing/2014/main" id="{3CAF2980-54AC-D271-8EE9-D5D695870AB9}"/>
              </a:ext>
            </a:extLst>
          </p:cNvPr>
          <p:cNvSpPr>
            <a:spLocks noGrp="1"/>
          </p:cNvSpPr>
          <p:nvPr>
            <p:ph type="sldNum" sz="quarter" idx="12"/>
          </p:nvPr>
        </p:nvSpPr>
        <p:spPr/>
        <p:txBody>
          <a:bodyPr/>
          <a:lstStyle/>
          <a:p>
            <a:pPr defTabSz="685800"/>
            <a:fld id="{08DA0D1F-D31D-4B9D-B7BE-A69C2EA6C138}" type="slidenum">
              <a:rPr lang="en-US">
                <a:solidFill>
                  <a:srgbClr val="000000">
                    <a:tint val="75000"/>
                  </a:srgbClr>
                </a:solidFill>
                <a:latin typeface="Calibri" panose="020F0502020204030204"/>
              </a:rPr>
              <a:pPr defTabSz="685800"/>
              <a:t>13</a:t>
            </a:fld>
            <a:endParaRPr lang="en-US">
              <a:solidFill>
                <a:srgbClr val="000000">
                  <a:tint val="75000"/>
                </a:srgbClr>
              </a:solidFill>
              <a:latin typeface="Calibri" panose="020F0502020204030204"/>
            </a:endParaRPr>
          </a:p>
        </p:txBody>
      </p:sp>
      <p:sp>
        <p:nvSpPr>
          <p:cNvPr id="16" name="TextBox 15">
            <a:extLst>
              <a:ext uri="{FF2B5EF4-FFF2-40B4-BE49-F238E27FC236}">
                <a16:creationId xmlns:a16="http://schemas.microsoft.com/office/drawing/2014/main" id="{7805AB99-C82F-9F56-8BC3-6820E51C43AA}"/>
              </a:ext>
            </a:extLst>
          </p:cNvPr>
          <p:cNvSpPr txBox="1"/>
          <p:nvPr/>
        </p:nvSpPr>
        <p:spPr>
          <a:xfrm>
            <a:off x="474920" y="4103101"/>
            <a:ext cx="4782924" cy="461665"/>
          </a:xfrm>
          <a:prstGeom prst="rect">
            <a:avLst/>
          </a:prstGeom>
          <a:noFill/>
        </p:spPr>
        <p:txBody>
          <a:bodyPr wrap="square">
            <a:spAutoFit/>
          </a:bodyPr>
          <a:lstStyle/>
          <a:p>
            <a:pPr defTabSz="685800"/>
            <a:r>
              <a:rPr lang="en-US" sz="1200" dirty="0">
                <a:solidFill>
                  <a:srgbClr val="0368A8">
                    <a:lumMod val="75000"/>
                  </a:srgbClr>
                </a:solidFill>
                <a:latin typeface="Montserrat ExtraBold" panose="00000900000000000000" pitchFamily="2" charset="0"/>
              </a:rPr>
              <a:t>*Centers from Medicare and Medicaid </a:t>
            </a:r>
            <a:br>
              <a:rPr lang="en-US" sz="1200" dirty="0">
                <a:solidFill>
                  <a:srgbClr val="0368A8">
                    <a:lumMod val="75000"/>
                  </a:srgbClr>
                </a:solidFill>
                <a:latin typeface="Montserrat ExtraBold" panose="00000900000000000000" pitchFamily="2" charset="0"/>
              </a:rPr>
            </a:br>
            <a:r>
              <a:rPr lang="en-US" sz="1200" dirty="0">
                <a:solidFill>
                  <a:srgbClr val="0368A8">
                    <a:lumMod val="75000"/>
                  </a:srgbClr>
                </a:solidFill>
                <a:latin typeface="Montserrat ExtraBold" panose="00000900000000000000" pitchFamily="2" charset="0"/>
              </a:rPr>
              <a:t>National Health Expenditures, 2019</a:t>
            </a:r>
          </a:p>
        </p:txBody>
      </p:sp>
    </p:spTree>
    <p:extLst>
      <p:ext uri="{BB962C8B-B14F-4D97-AF65-F5344CB8AC3E}">
        <p14:creationId xmlns:p14="http://schemas.microsoft.com/office/powerpoint/2010/main" val="1056640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1DFF-084C-91AA-2B6B-463F1F51F4E1}"/>
              </a:ext>
            </a:extLst>
          </p:cNvPr>
          <p:cNvSpPr>
            <a:spLocks noGrp="1"/>
          </p:cNvSpPr>
          <p:nvPr>
            <p:ph type="title"/>
          </p:nvPr>
        </p:nvSpPr>
        <p:spPr/>
        <p:txBody>
          <a:bodyPr/>
          <a:lstStyle/>
          <a:p>
            <a:r>
              <a:rPr lang="en-US" dirty="0"/>
              <a:t>Why You Should Care About Your Data</a:t>
            </a:r>
          </a:p>
        </p:txBody>
      </p:sp>
      <p:sp>
        <p:nvSpPr>
          <p:cNvPr id="3" name="Content Placeholder 2">
            <a:extLst>
              <a:ext uri="{FF2B5EF4-FFF2-40B4-BE49-F238E27FC236}">
                <a16:creationId xmlns:a16="http://schemas.microsoft.com/office/drawing/2014/main" id="{E73344B4-5B68-1BA0-6948-3C81B576EF84}"/>
              </a:ext>
            </a:extLst>
          </p:cNvPr>
          <p:cNvSpPr>
            <a:spLocks noGrp="1"/>
          </p:cNvSpPr>
          <p:nvPr>
            <p:ph idx="1"/>
          </p:nvPr>
        </p:nvSpPr>
        <p:spPr/>
        <p:txBody>
          <a:bodyPr/>
          <a:lstStyle/>
          <a:p>
            <a:pPr lvl="0">
              <a:lnSpc>
                <a:spcPct val="100000"/>
              </a:lnSpc>
            </a:pPr>
            <a:r>
              <a:rPr lang="en-US" dirty="0"/>
              <a:t>Conduct a wide variety of analyses </a:t>
            </a:r>
          </a:p>
          <a:p>
            <a:pPr lvl="0">
              <a:lnSpc>
                <a:spcPct val="100000"/>
              </a:lnSpc>
            </a:pPr>
            <a:endParaRPr lang="en-US" dirty="0"/>
          </a:p>
          <a:p>
            <a:pPr lvl="0">
              <a:lnSpc>
                <a:spcPct val="100000"/>
              </a:lnSpc>
            </a:pPr>
            <a:r>
              <a:rPr lang="en-US" dirty="0"/>
              <a:t>Create meaningful visuals to share with all levels of the organization </a:t>
            </a:r>
          </a:p>
          <a:p>
            <a:pPr lvl="0">
              <a:lnSpc>
                <a:spcPct val="100000"/>
              </a:lnSpc>
            </a:pPr>
            <a:endParaRPr lang="en-US" dirty="0"/>
          </a:p>
          <a:p>
            <a:pPr lvl="0">
              <a:lnSpc>
                <a:spcPct val="100000"/>
              </a:lnSpc>
            </a:pPr>
            <a:r>
              <a:rPr lang="en-US" dirty="0"/>
              <a:t>Investigate different business questions using data </a:t>
            </a:r>
          </a:p>
          <a:p>
            <a:pPr lvl="0">
              <a:lnSpc>
                <a:spcPct val="100000"/>
              </a:lnSpc>
            </a:pPr>
            <a:endParaRPr lang="en-US" dirty="0"/>
          </a:p>
          <a:p>
            <a:pPr lvl="0">
              <a:lnSpc>
                <a:spcPct val="100000"/>
              </a:lnSpc>
            </a:pPr>
            <a:r>
              <a:rPr lang="en-US" dirty="0"/>
              <a:t>Proactively engage with the data to provide business leaders with key insights</a:t>
            </a:r>
          </a:p>
          <a:p>
            <a:pPr lvl="0">
              <a:lnSpc>
                <a:spcPct val="100000"/>
              </a:lnSpc>
            </a:pPr>
            <a:endParaRPr lang="en-US" dirty="0"/>
          </a:p>
          <a:p>
            <a:pPr lvl="0">
              <a:lnSpc>
                <a:spcPct val="100000"/>
              </a:lnSpc>
            </a:pPr>
            <a:r>
              <a:rPr lang="en-US" dirty="0"/>
              <a:t>Drive benefit decisions in a thoughtful and analytical manner</a:t>
            </a:r>
          </a:p>
        </p:txBody>
      </p:sp>
      <p:sp>
        <p:nvSpPr>
          <p:cNvPr id="4" name="Slide Number Placeholder 3">
            <a:extLst>
              <a:ext uri="{FF2B5EF4-FFF2-40B4-BE49-F238E27FC236}">
                <a16:creationId xmlns:a16="http://schemas.microsoft.com/office/drawing/2014/main" id="{6284EF5A-3562-9F8B-BC4E-25A74BB35619}"/>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14</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28465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B6F1-3F17-7921-847B-CCA534DDFE2C}"/>
              </a:ext>
            </a:extLst>
          </p:cNvPr>
          <p:cNvSpPr>
            <a:spLocks noGrp="1"/>
          </p:cNvSpPr>
          <p:nvPr>
            <p:ph type="title"/>
          </p:nvPr>
        </p:nvSpPr>
        <p:spPr>
          <a:xfrm>
            <a:off x="685800" y="1028701"/>
            <a:ext cx="8229600" cy="432950"/>
          </a:xfrm>
        </p:spPr>
        <p:txBody>
          <a:bodyPr anchor="ctr">
            <a:noAutofit/>
          </a:bodyPr>
          <a:lstStyle/>
          <a:p>
            <a:r>
              <a:rPr lang="en-US" sz="2700" dirty="0"/>
              <a:t>Win/Win Cost Containment Programs</a:t>
            </a:r>
          </a:p>
        </p:txBody>
      </p:sp>
      <p:sp>
        <p:nvSpPr>
          <p:cNvPr id="11" name="Slide Number Placeholder 3">
            <a:extLst>
              <a:ext uri="{FF2B5EF4-FFF2-40B4-BE49-F238E27FC236}">
                <a16:creationId xmlns:a16="http://schemas.microsoft.com/office/drawing/2014/main" id="{C81F725D-DFEF-17A2-8942-53C7E5DE120B}"/>
              </a:ext>
            </a:extLst>
          </p:cNvPr>
          <p:cNvSpPr>
            <a:spLocks noGrp="1"/>
          </p:cNvSpPr>
          <p:nvPr>
            <p:ph type="sldNum" sz="quarter" idx="12"/>
          </p:nvPr>
        </p:nvSpPr>
        <p:spPr>
          <a:xfrm>
            <a:off x="8572499" y="5602144"/>
            <a:ext cx="342900" cy="273844"/>
          </a:xfrm>
        </p:spPr>
        <p:txBody>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15</a:t>
            </a:fld>
            <a:endParaRPr lang="en-US">
              <a:solidFill>
                <a:srgbClr val="000000">
                  <a:tint val="75000"/>
                </a:srgbClr>
              </a:solidFill>
              <a:latin typeface="Calibri" panose="020F0502020204030204"/>
            </a:endParaRPr>
          </a:p>
        </p:txBody>
      </p:sp>
      <p:graphicFrame>
        <p:nvGraphicFramePr>
          <p:cNvPr id="6" name="Content Placeholder 2">
            <a:extLst>
              <a:ext uri="{FF2B5EF4-FFF2-40B4-BE49-F238E27FC236}">
                <a16:creationId xmlns:a16="http://schemas.microsoft.com/office/drawing/2014/main" id="{565535BE-197D-8321-3A69-46502E70C432}"/>
              </a:ext>
            </a:extLst>
          </p:cNvPr>
          <p:cNvGraphicFramePr>
            <a:graphicFrameLocks noGrp="1"/>
          </p:cNvGraphicFramePr>
          <p:nvPr>
            <p:ph idx="1"/>
          </p:nvPr>
        </p:nvGraphicFramePr>
        <p:xfrm>
          <a:off x="697230" y="1606845"/>
          <a:ext cx="774954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3750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D6FC-8E43-EA14-5A74-E26273987EF0}"/>
              </a:ext>
            </a:extLst>
          </p:cNvPr>
          <p:cNvSpPr>
            <a:spLocks noGrp="1"/>
          </p:cNvSpPr>
          <p:nvPr>
            <p:ph type="title"/>
          </p:nvPr>
        </p:nvSpPr>
        <p:spPr/>
        <p:txBody>
          <a:bodyPr/>
          <a:lstStyle/>
          <a:p>
            <a:r>
              <a:rPr lang="en-US" dirty="0"/>
              <a:t>Create Programs that Save Money and Enhance the Member Experience</a:t>
            </a:r>
          </a:p>
        </p:txBody>
      </p:sp>
      <p:sp>
        <p:nvSpPr>
          <p:cNvPr id="6" name="Text Placeholder 5">
            <a:extLst>
              <a:ext uri="{FF2B5EF4-FFF2-40B4-BE49-F238E27FC236}">
                <a16:creationId xmlns:a16="http://schemas.microsoft.com/office/drawing/2014/main" id="{ABC99820-BFF9-F966-90AD-080898E0656D}"/>
              </a:ext>
            </a:extLst>
          </p:cNvPr>
          <p:cNvSpPr>
            <a:spLocks noGrp="1"/>
          </p:cNvSpPr>
          <p:nvPr>
            <p:ph type="body" idx="1"/>
          </p:nvPr>
        </p:nvSpPr>
        <p:spPr/>
        <p:txBody>
          <a:bodyPr/>
          <a:lstStyle/>
          <a:p>
            <a:r>
              <a:rPr lang="en-US" dirty="0"/>
              <a:t>Utilization Programs</a:t>
            </a:r>
          </a:p>
        </p:txBody>
      </p:sp>
      <p:sp>
        <p:nvSpPr>
          <p:cNvPr id="7" name="Content Placeholder 6">
            <a:extLst>
              <a:ext uri="{FF2B5EF4-FFF2-40B4-BE49-F238E27FC236}">
                <a16:creationId xmlns:a16="http://schemas.microsoft.com/office/drawing/2014/main" id="{39DAF8FE-8152-AA95-08ED-8CF94732CD76}"/>
              </a:ext>
            </a:extLst>
          </p:cNvPr>
          <p:cNvSpPr>
            <a:spLocks noGrp="1"/>
          </p:cNvSpPr>
          <p:nvPr>
            <p:ph sz="half" idx="2"/>
          </p:nvPr>
        </p:nvSpPr>
        <p:spPr>
          <a:xfrm>
            <a:off x="685800" y="2057398"/>
            <a:ext cx="3977640" cy="3544745"/>
          </a:xfrm>
        </p:spPr>
        <p:txBody>
          <a:bodyPr>
            <a:normAutofit/>
          </a:bodyPr>
          <a:lstStyle/>
          <a:p>
            <a:r>
              <a:rPr lang="en-US" sz="1800" dirty="0"/>
              <a:t>No premium sharing</a:t>
            </a:r>
          </a:p>
          <a:p>
            <a:r>
              <a:rPr lang="en-US" sz="1800" dirty="0"/>
              <a:t>No in network deductibles</a:t>
            </a:r>
          </a:p>
          <a:p>
            <a:r>
              <a:rPr lang="en-US" sz="1800" dirty="0"/>
              <a:t>Innovative Programs</a:t>
            </a:r>
          </a:p>
          <a:p>
            <a:r>
              <a:rPr lang="en-US" sz="1800" dirty="0"/>
              <a:t>Centers of Excellence</a:t>
            </a:r>
          </a:p>
        </p:txBody>
      </p:sp>
      <p:sp>
        <p:nvSpPr>
          <p:cNvPr id="8" name="Text Placeholder 7">
            <a:extLst>
              <a:ext uri="{FF2B5EF4-FFF2-40B4-BE49-F238E27FC236}">
                <a16:creationId xmlns:a16="http://schemas.microsoft.com/office/drawing/2014/main" id="{5921C8A3-7862-1389-07D1-688362A91321}"/>
              </a:ext>
            </a:extLst>
          </p:cNvPr>
          <p:cNvSpPr>
            <a:spLocks noGrp="1"/>
          </p:cNvSpPr>
          <p:nvPr>
            <p:ph type="body" sz="quarter" idx="3"/>
          </p:nvPr>
        </p:nvSpPr>
        <p:spPr/>
        <p:txBody>
          <a:bodyPr/>
          <a:lstStyle/>
          <a:p>
            <a:pPr marL="0" indent="0">
              <a:buNone/>
            </a:pPr>
            <a:r>
              <a:rPr lang="en-US" dirty="0"/>
              <a:t>Price Solutions</a:t>
            </a:r>
          </a:p>
        </p:txBody>
      </p:sp>
      <p:sp>
        <p:nvSpPr>
          <p:cNvPr id="9" name="Content Placeholder 8">
            <a:extLst>
              <a:ext uri="{FF2B5EF4-FFF2-40B4-BE49-F238E27FC236}">
                <a16:creationId xmlns:a16="http://schemas.microsoft.com/office/drawing/2014/main" id="{E02929FF-F0B1-2230-917E-4BF5C59E51C5}"/>
              </a:ext>
            </a:extLst>
          </p:cNvPr>
          <p:cNvSpPr>
            <a:spLocks noGrp="1"/>
          </p:cNvSpPr>
          <p:nvPr>
            <p:ph sz="quarter" idx="4"/>
          </p:nvPr>
        </p:nvSpPr>
        <p:spPr>
          <a:xfrm>
            <a:off x="4937759" y="2057399"/>
            <a:ext cx="3977640" cy="3544745"/>
          </a:xfrm>
        </p:spPr>
        <p:txBody>
          <a:bodyPr>
            <a:normAutofit/>
          </a:bodyPr>
          <a:lstStyle/>
          <a:p>
            <a:r>
              <a:rPr lang="en-US" sz="1800" dirty="0"/>
              <a:t>Pharmacy Group Purchasing</a:t>
            </a:r>
          </a:p>
          <a:p>
            <a:r>
              <a:rPr lang="en-US" sz="1800" dirty="0"/>
              <a:t>Price comparison by procedure or hospital</a:t>
            </a:r>
          </a:p>
          <a:p>
            <a:r>
              <a:rPr lang="en-US" sz="1800" dirty="0"/>
              <a:t>Network Management</a:t>
            </a:r>
          </a:p>
        </p:txBody>
      </p:sp>
      <p:sp>
        <p:nvSpPr>
          <p:cNvPr id="5" name="Slide Number Placeholder 4">
            <a:extLst>
              <a:ext uri="{FF2B5EF4-FFF2-40B4-BE49-F238E27FC236}">
                <a16:creationId xmlns:a16="http://schemas.microsoft.com/office/drawing/2014/main" id="{802ED89D-0508-AB0F-6933-62E52D0BDB4F}"/>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16</a:t>
            </a:fld>
            <a:endParaRPr lang="en-US" dirty="0">
              <a:solidFill>
                <a:srgbClr val="000000">
                  <a:tint val="75000"/>
                </a:srgbClr>
              </a:solidFill>
              <a:latin typeface="Calibri" panose="020F0502020204030204"/>
            </a:endParaRPr>
          </a:p>
        </p:txBody>
      </p:sp>
      <p:grpSp>
        <p:nvGrpSpPr>
          <p:cNvPr id="10" name="Group 9">
            <a:extLst>
              <a:ext uri="{FF2B5EF4-FFF2-40B4-BE49-F238E27FC236}">
                <a16:creationId xmlns:a16="http://schemas.microsoft.com/office/drawing/2014/main" id="{6F870517-9983-EC63-1F4D-151C7216842E}"/>
              </a:ext>
            </a:extLst>
          </p:cNvPr>
          <p:cNvGrpSpPr>
            <a:grpSpLocks noChangeAspect="1"/>
          </p:cNvGrpSpPr>
          <p:nvPr/>
        </p:nvGrpSpPr>
        <p:grpSpPr>
          <a:xfrm>
            <a:off x="5139194" y="3400777"/>
            <a:ext cx="2357471" cy="2331720"/>
            <a:chOff x="2364660" y="1955931"/>
            <a:chExt cx="3751328" cy="3710351"/>
          </a:xfrm>
        </p:grpSpPr>
        <p:pic>
          <p:nvPicPr>
            <p:cNvPr id="11" name="Picture 10">
              <a:extLst>
                <a:ext uri="{FF2B5EF4-FFF2-40B4-BE49-F238E27FC236}">
                  <a16:creationId xmlns:a16="http://schemas.microsoft.com/office/drawing/2014/main" id="{11018E4E-6D65-C134-F204-6A2EFFFACCD1}"/>
                </a:ext>
              </a:extLst>
            </p:cNvPr>
            <p:cNvPicPr>
              <a:picLocks noChangeAspect="1"/>
            </p:cNvPicPr>
            <p:nvPr/>
          </p:nvPicPr>
          <p:blipFill rotWithShape="1">
            <a:blip r:embed="rId2"/>
            <a:srcRect r="49732" b="11790"/>
            <a:stretch/>
          </p:blipFill>
          <p:spPr>
            <a:xfrm>
              <a:off x="2364660" y="1955931"/>
              <a:ext cx="3751328" cy="3710351"/>
            </a:xfrm>
            <a:prstGeom prst="rect">
              <a:avLst/>
            </a:prstGeom>
          </p:spPr>
        </p:pic>
        <p:sp>
          <p:nvSpPr>
            <p:cNvPr id="12" name="Oval 11">
              <a:extLst>
                <a:ext uri="{FF2B5EF4-FFF2-40B4-BE49-F238E27FC236}">
                  <a16:creationId xmlns:a16="http://schemas.microsoft.com/office/drawing/2014/main" id="{B8AA5E37-F42C-9298-4798-D317B214A7EF}"/>
                </a:ext>
              </a:extLst>
            </p:cNvPr>
            <p:cNvSpPr/>
            <p:nvPr/>
          </p:nvSpPr>
          <p:spPr>
            <a:xfrm>
              <a:off x="3162924" y="2578308"/>
              <a:ext cx="94438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A0518BDB-A652-AF47-04CB-36A5F3CEB6FB}"/>
                </a:ext>
              </a:extLst>
            </p:cNvPr>
            <p:cNvSpPr/>
            <p:nvPr/>
          </p:nvSpPr>
          <p:spPr>
            <a:xfrm>
              <a:off x="2985544" y="4184746"/>
              <a:ext cx="112176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Oval 13">
              <a:extLst>
                <a:ext uri="{FF2B5EF4-FFF2-40B4-BE49-F238E27FC236}">
                  <a16:creationId xmlns:a16="http://schemas.microsoft.com/office/drawing/2014/main" id="{0F245767-79FE-D1FD-164B-8C9836D214C5}"/>
                </a:ext>
              </a:extLst>
            </p:cNvPr>
            <p:cNvSpPr/>
            <p:nvPr/>
          </p:nvSpPr>
          <p:spPr>
            <a:xfrm>
              <a:off x="2988044" y="3557656"/>
              <a:ext cx="1121761" cy="3297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16" name="Picture 15">
            <a:extLst>
              <a:ext uri="{FF2B5EF4-FFF2-40B4-BE49-F238E27FC236}">
                <a16:creationId xmlns:a16="http://schemas.microsoft.com/office/drawing/2014/main" id="{FE42AAEB-49BA-7814-6F13-474C387C11AB}"/>
              </a:ext>
            </a:extLst>
          </p:cNvPr>
          <p:cNvPicPr>
            <a:picLocks noChangeAspect="1"/>
          </p:cNvPicPr>
          <p:nvPr/>
        </p:nvPicPr>
        <p:blipFill>
          <a:blip r:embed="rId3"/>
          <a:stretch>
            <a:fillRect/>
          </a:stretch>
        </p:blipFill>
        <p:spPr>
          <a:xfrm>
            <a:off x="891534" y="3653733"/>
            <a:ext cx="3171826" cy="1714500"/>
          </a:xfrm>
          <a:prstGeom prst="rect">
            <a:avLst/>
          </a:prstGeom>
          <a:noFill/>
        </p:spPr>
      </p:pic>
    </p:spTree>
    <p:extLst>
      <p:ext uri="{BB962C8B-B14F-4D97-AF65-F5344CB8AC3E}">
        <p14:creationId xmlns:p14="http://schemas.microsoft.com/office/powerpoint/2010/main" val="121409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3282-7275-CA0E-51C6-4C28BE308513}"/>
              </a:ext>
            </a:extLst>
          </p:cNvPr>
          <p:cNvSpPr>
            <a:spLocks noGrp="1"/>
          </p:cNvSpPr>
          <p:nvPr>
            <p:ph type="title"/>
          </p:nvPr>
        </p:nvSpPr>
        <p:spPr>
          <a:xfrm>
            <a:off x="685800" y="1028701"/>
            <a:ext cx="8229600" cy="432950"/>
          </a:xfrm>
        </p:spPr>
        <p:txBody>
          <a:bodyPr anchor="ctr">
            <a:noAutofit/>
          </a:bodyPr>
          <a:lstStyle/>
          <a:p>
            <a:r>
              <a:rPr lang="en-US" dirty="0"/>
              <a:t>New Tools to Purchase Better</a:t>
            </a:r>
          </a:p>
        </p:txBody>
      </p:sp>
      <p:sp>
        <p:nvSpPr>
          <p:cNvPr id="4" name="Slide Number Placeholder 3">
            <a:extLst>
              <a:ext uri="{FF2B5EF4-FFF2-40B4-BE49-F238E27FC236}">
                <a16:creationId xmlns:a16="http://schemas.microsoft.com/office/drawing/2014/main" id="{C73D6710-447C-4D5F-740C-7349B72EE671}"/>
              </a:ext>
            </a:extLst>
          </p:cNvPr>
          <p:cNvSpPr>
            <a:spLocks noGrp="1"/>
          </p:cNvSpPr>
          <p:nvPr>
            <p:ph type="sldNum" sz="quarter" idx="12"/>
          </p:nvPr>
        </p:nvSpPr>
        <p:spPr>
          <a:xfrm>
            <a:off x="8572499" y="5602144"/>
            <a:ext cx="342900" cy="273844"/>
          </a:xfrm>
        </p:spPr>
        <p:txBody>
          <a:bodyPr anchor="ctr">
            <a:normAutofit/>
          </a:bodyPr>
          <a:lstStyle/>
          <a:p>
            <a:pPr defTabSz="685800">
              <a:spcAft>
                <a:spcPts val="450"/>
              </a:spcAft>
            </a:pPr>
            <a:fld id="{5240E5F1-EB6E-4722-9320-708152B6263B}" type="slidenum">
              <a:rPr lang="en-US">
                <a:solidFill>
                  <a:srgbClr val="000000">
                    <a:tint val="75000"/>
                  </a:srgbClr>
                </a:solidFill>
                <a:latin typeface="Calibri" panose="020F0502020204030204"/>
              </a:rPr>
              <a:pPr defTabSz="685800">
                <a:spcAft>
                  <a:spcPts val="450"/>
                </a:spcAft>
              </a:pPr>
              <a:t>17</a:t>
            </a:fld>
            <a:endParaRPr lang="en-US">
              <a:solidFill>
                <a:srgbClr val="000000">
                  <a:tint val="75000"/>
                </a:srgbClr>
              </a:solidFill>
              <a:latin typeface="Calibri" panose="020F0502020204030204"/>
            </a:endParaRPr>
          </a:p>
        </p:txBody>
      </p:sp>
      <p:graphicFrame>
        <p:nvGraphicFramePr>
          <p:cNvPr id="7" name="Content Placeholder 6">
            <a:extLst>
              <a:ext uri="{FF2B5EF4-FFF2-40B4-BE49-F238E27FC236}">
                <a16:creationId xmlns:a16="http://schemas.microsoft.com/office/drawing/2014/main" id="{28ACE5C8-3EBC-A775-9852-5AE19D6FDEDA}"/>
              </a:ext>
            </a:extLst>
          </p:cNvPr>
          <p:cNvGraphicFramePr>
            <a:graphicFrameLocks noGrp="1"/>
          </p:cNvGraphicFramePr>
          <p:nvPr>
            <p:ph idx="1"/>
          </p:nvPr>
        </p:nvGraphicFramePr>
        <p:xfrm>
          <a:off x="586819" y="1783433"/>
          <a:ext cx="8328581" cy="318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82E6D61-B2D6-3B62-E22D-6F98D6B296D5}"/>
              </a:ext>
            </a:extLst>
          </p:cNvPr>
          <p:cNvSpPr txBox="1"/>
          <p:nvPr/>
        </p:nvSpPr>
        <p:spPr>
          <a:xfrm>
            <a:off x="1748250" y="5272925"/>
            <a:ext cx="5849339" cy="315128"/>
          </a:xfrm>
          <a:prstGeom prst="rect">
            <a:avLst/>
          </a:prstGeom>
          <a:solidFill>
            <a:schemeClr val="bg1">
              <a:lumMod val="95000"/>
            </a:schemeClr>
          </a:solidFill>
        </p:spPr>
        <p:txBody>
          <a:bodyPr wrap="square" lIns="68580" tIns="34290" rIns="68580" bIns="3429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500" b="1" i="1" dirty="0">
                <a:solidFill>
                  <a:srgbClr val="300076"/>
                </a:solidFill>
                <a:latin typeface="Calibri" panose="020F0502020204030204"/>
                <a:ea typeface="Calibri"/>
                <a:cs typeface="Calibri"/>
              </a:rPr>
              <a:t>Available at 32bjhealthinsights.org/interactive-tools</a:t>
            </a:r>
            <a:endParaRPr lang="en-US" sz="1500" b="1"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a:p>
            <a:pPr defTabSz="685800"/>
            <a:endParaRPr lang="en-US" sz="1350" i="1" dirty="0">
              <a:solidFill>
                <a:srgbClr val="300076"/>
              </a:solidFill>
              <a:latin typeface="Calibri" panose="020F0502020204030204"/>
            </a:endParaRPr>
          </a:p>
        </p:txBody>
      </p:sp>
    </p:spTree>
    <p:extLst>
      <p:ext uri="{BB962C8B-B14F-4D97-AF65-F5344CB8AC3E}">
        <p14:creationId xmlns:p14="http://schemas.microsoft.com/office/powerpoint/2010/main" val="274876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91AF-44B1-1ABB-E733-4409A49A1783}"/>
              </a:ext>
            </a:extLst>
          </p:cNvPr>
          <p:cNvSpPr>
            <a:spLocks noGrp="1"/>
          </p:cNvSpPr>
          <p:nvPr>
            <p:ph type="title"/>
          </p:nvPr>
        </p:nvSpPr>
        <p:spPr/>
        <p:txBody>
          <a:bodyPr anchor="ctr">
            <a:normAutofit/>
          </a:bodyPr>
          <a:lstStyle/>
          <a:p>
            <a:r>
              <a:rPr lang="en-US" dirty="0"/>
              <a:t>The intersection of benefits and policy</a:t>
            </a:r>
          </a:p>
        </p:txBody>
      </p:sp>
      <p:sp>
        <p:nvSpPr>
          <p:cNvPr id="4" name="Slide Number Placeholder 3">
            <a:extLst>
              <a:ext uri="{FF2B5EF4-FFF2-40B4-BE49-F238E27FC236}">
                <a16:creationId xmlns:a16="http://schemas.microsoft.com/office/drawing/2014/main" id="{96D7BA0C-3818-B609-7638-FBD50652A42F}"/>
              </a:ext>
            </a:extLst>
          </p:cNvPr>
          <p:cNvSpPr>
            <a:spLocks noGrp="1"/>
          </p:cNvSpPr>
          <p:nvPr>
            <p:ph type="sldNum" sz="quarter" idx="12"/>
          </p:nvPr>
        </p:nvSpPr>
        <p:spPr/>
        <p:txBody>
          <a:bodyPr anchor="ctr">
            <a:normAutofit/>
          </a:bodyPr>
          <a:lstStyle/>
          <a:p>
            <a:pPr defTabSz="685800">
              <a:spcAft>
                <a:spcPts val="450"/>
              </a:spcAft>
              <a:defRPr/>
            </a:pPr>
            <a:fld id="{5240E5F1-EB6E-4722-9320-708152B6263B}" type="slidenum">
              <a:rPr lang="en-US">
                <a:solidFill>
                  <a:srgbClr val="000000">
                    <a:tint val="75000"/>
                  </a:srgbClr>
                </a:solidFill>
                <a:latin typeface="Calibri" panose="020F0502020204030204"/>
              </a:rPr>
              <a:pPr defTabSz="685800">
                <a:spcAft>
                  <a:spcPts val="450"/>
                </a:spcAft>
                <a:defRPr/>
              </a:pPr>
              <a:t>18</a:t>
            </a:fld>
            <a:endParaRPr lang="en-US">
              <a:solidFill>
                <a:srgbClr val="000000">
                  <a:tint val="75000"/>
                </a:srgbClr>
              </a:solidFill>
              <a:latin typeface="Calibri" panose="020F0502020204030204"/>
            </a:endParaRPr>
          </a:p>
        </p:txBody>
      </p:sp>
      <p:graphicFrame>
        <p:nvGraphicFramePr>
          <p:cNvPr id="5" name="Diagram 4">
            <a:extLst>
              <a:ext uri="{FF2B5EF4-FFF2-40B4-BE49-F238E27FC236}">
                <a16:creationId xmlns:a16="http://schemas.microsoft.com/office/drawing/2014/main" id="{D58FD3EE-9DEC-94CD-8D40-2B5B6353DCE3}"/>
              </a:ext>
            </a:extLst>
          </p:cNvPr>
          <p:cNvGraphicFramePr/>
          <p:nvPr/>
        </p:nvGraphicFramePr>
        <p:xfrm>
          <a:off x="765810" y="1574035"/>
          <a:ext cx="7612380" cy="3943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20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61BA0-DA83-FECE-4B35-B3CAF2B6B508}"/>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19</a:t>
            </a:fld>
            <a:endParaRPr lang="en-US" dirty="0">
              <a:solidFill>
                <a:srgbClr val="000000">
                  <a:tint val="75000"/>
                </a:srgbClr>
              </a:solidFill>
              <a:latin typeface="Calibri" panose="020F0502020204030204"/>
            </a:endParaRPr>
          </a:p>
        </p:txBody>
      </p:sp>
      <p:pic>
        <p:nvPicPr>
          <p:cNvPr id="8" name="Picture 7">
            <a:extLst>
              <a:ext uri="{FF2B5EF4-FFF2-40B4-BE49-F238E27FC236}">
                <a16:creationId xmlns:a16="http://schemas.microsoft.com/office/drawing/2014/main" id="{7AE1C784-A7C0-A9D3-2DB1-811D5E4270FD}"/>
              </a:ext>
            </a:extLst>
          </p:cNvPr>
          <p:cNvPicPr>
            <a:picLocks noChangeAspect="1"/>
          </p:cNvPicPr>
          <p:nvPr/>
        </p:nvPicPr>
        <p:blipFill rotWithShape="1">
          <a:blip r:embed="rId2"/>
          <a:srcRect l="4947"/>
          <a:stretch/>
        </p:blipFill>
        <p:spPr>
          <a:xfrm>
            <a:off x="670042" y="991070"/>
            <a:ext cx="7803917" cy="2606040"/>
          </a:xfrm>
          <a:prstGeom prst="rect">
            <a:avLst/>
          </a:prstGeom>
        </p:spPr>
      </p:pic>
      <p:pic>
        <p:nvPicPr>
          <p:cNvPr id="6" name="Picture 5">
            <a:extLst>
              <a:ext uri="{FF2B5EF4-FFF2-40B4-BE49-F238E27FC236}">
                <a16:creationId xmlns:a16="http://schemas.microsoft.com/office/drawing/2014/main" id="{E6649A19-661E-BB03-65EE-E2D360C2B68E}"/>
              </a:ext>
            </a:extLst>
          </p:cNvPr>
          <p:cNvPicPr>
            <a:picLocks noChangeAspect="1"/>
          </p:cNvPicPr>
          <p:nvPr/>
        </p:nvPicPr>
        <p:blipFill>
          <a:blip r:embed="rId3"/>
          <a:stretch>
            <a:fillRect/>
          </a:stretch>
        </p:blipFill>
        <p:spPr>
          <a:xfrm>
            <a:off x="4688710" y="3159314"/>
            <a:ext cx="3883790" cy="1214379"/>
          </a:xfrm>
          <a:prstGeom prst="rect">
            <a:avLst/>
          </a:prstGeom>
        </p:spPr>
      </p:pic>
      <p:grpSp>
        <p:nvGrpSpPr>
          <p:cNvPr id="9" name="Group 8">
            <a:extLst>
              <a:ext uri="{FF2B5EF4-FFF2-40B4-BE49-F238E27FC236}">
                <a16:creationId xmlns:a16="http://schemas.microsoft.com/office/drawing/2014/main" id="{FAFE1AF9-9888-CA70-F7C7-028E266A9701}"/>
              </a:ext>
            </a:extLst>
          </p:cNvPr>
          <p:cNvGrpSpPr>
            <a:grpSpLocks noChangeAspect="1"/>
          </p:cNvGrpSpPr>
          <p:nvPr/>
        </p:nvGrpSpPr>
        <p:grpSpPr>
          <a:xfrm>
            <a:off x="1117071" y="4116666"/>
            <a:ext cx="3650932" cy="1234440"/>
            <a:chOff x="1456061" y="2568363"/>
            <a:chExt cx="9048750" cy="3059533"/>
          </a:xfrm>
        </p:grpSpPr>
        <p:pic>
          <p:nvPicPr>
            <p:cNvPr id="10" name="Picture 9">
              <a:extLst>
                <a:ext uri="{FF2B5EF4-FFF2-40B4-BE49-F238E27FC236}">
                  <a16:creationId xmlns:a16="http://schemas.microsoft.com/office/drawing/2014/main" id="{9ECD4A24-B9AE-9B94-4361-33106BC2C1F5}"/>
                </a:ext>
              </a:extLst>
            </p:cNvPr>
            <p:cNvPicPr>
              <a:picLocks noChangeAspect="1"/>
            </p:cNvPicPr>
            <p:nvPr/>
          </p:nvPicPr>
          <p:blipFill>
            <a:blip r:embed="rId4"/>
            <a:stretch>
              <a:fillRect/>
            </a:stretch>
          </p:blipFill>
          <p:spPr>
            <a:xfrm>
              <a:off x="1456061" y="2568363"/>
              <a:ext cx="5181600" cy="1038225"/>
            </a:xfrm>
            <a:prstGeom prst="rect">
              <a:avLst/>
            </a:prstGeom>
          </p:spPr>
        </p:pic>
        <p:pic>
          <p:nvPicPr>
            <p:cNvPr id="11" name="Picture 10">
              <a:extLst>
                <a:ext uri="{FF2B5EF4-FFF2-40B4-BE49-F238E27FC236}">
                  <a16:creationId xmlns:a16="http://schemas.microsoft.com/office/drawing/2014/main" id="{6ED55415-29D2-52BE-E358-7D1318551085}"/>
                </a:ext>
              </a:extLst>
            </p:cNvPr>
            <p:cNvPicPr>
              <a:picLocks noChangeAspect="1"/>
            </p:cNvPicPr>
            <p:nvPr/>
          </p:nvPicPr>
          <p:blipFill>
            <a:blip r:embed="rId5"/>
            <a:stretch>
              <a:fillRect/>
            </a:stretch>
          </p:blipFill>
          <p:spPr>
            <a:xfrm>
              <a:off x="1456061" y="3541921"/>
              <a:ext cx="9048750" cy="2085975"/>
            </a:xfrm>
            <a:prstGeom prst="rect">
              <a:avLst/>
            </a:prstGeom>
          </p:spPr>
        </p:pic>
      </p:grpSp>
      <p:grpSp>
        <p:nvGrpSpPr>
          <p:cNvPr id="12" name="Group 11">
            <a:extLst>
              <a:ext uri="{FF2B5EF4-FFF2-40B4-BE49-F238E27FC236}">
                <a16:creationId xmlns:a16="http://schemas.microsoft.com/office/drawing/2014/main" id="{D0067276-03CA-3DB9-0B5A-652F4E5D553A}"/>
              </a:ext>
            </a:extLst>
          </p:cNvPr>
          <p:cNvGrpSpPr>
            <a:grpSpLocks noChangeAspect="1"/>
          </p:cNvGrpSpPr>
          <p:nvPr/>
        </p:nvGrpSpPr>
        <p:grpSpPr>
          <a:xfrm>
            <a:off x="5866482" y="4663440"/>
            <a:ext cx="2561421" cy="1195910"/>
            <a:chOff x="2368626" y="1527671"/>
            <a:chExt cx="7601639" cy="3549153"/>
          </a:xfrm>
        </p:grpSpPr>
        <p:pic>
          <p:nvPicPr>
            <p:cNvPr id="13" name="Picture 12">
              <a:extLst>
                <a:ext uri="{FF2B5EF4-FFF2-40B4-BE49-F238E27FC236}">
                  <a16:creationId xmlns:a16="http://schemas.microsoft.com/office/drawing/2014/main" id="{1DE39B7D-C404-4B7C-8A46-BECDC43FAFA1}"/>
                </a:ext>
              </a:extLst>
            </p:cNvPr>
            <p:cNvPicPr>
              <a:picLocks noChangeAspect="1"/>
            </p:cNvPicPr>
            <p:nvPr/>
          </p:nvPicPr>
          <p:blipFill>
            <a:blip r:embed="rId6"/>
            <a:stretch>
              <a:fillRect/>
            </a:stretch>
          </p:blipFill>
          <p:spPr>
            <a:xfrm>
              <a:off x="4243387" y="1527671"/>
              <a:ext cx="3705225" cy="609600"/>
            </a:xfrm>
            <a:prstGeom prst="rect">
              <a:avLst/>
            </a:prstGeom>
          </p:spPr>
        </p:pic>
        <p:pic>
          <p:nvPicPr>
            <p:cNvPr id="14" name="Picture 13">
              <a:extLst>
                <a:ext uri="{FF2B5EF4-FFF2-40B4-BE49-F238E27FC236}">
                  <a16:creationId xmlns:a16="http://schemas.microsoft.com/office/drawing/2014/main" id="{810BCBF1-C084-0F63-D38D-437CF14081B7}"/>
                </a:ext>
              </a:extLst>
            </p:cNvPr>
            <p:cNvPicPr>
              <a:picLocks noChangeAspect="1"/>
            </p:cNvPicPr>
            <p:nvPr/>
          </p:nvPicPr>
          <p:blipFill rotWithShape="1">
            <a:blip r:embed="rId7"/>
            <a:srcRect l="3853" t="8465" r="2035"/>
            <a:stretch/>
          </p:blipFill>
          <p:spPr>
            <a:xfrm>
              <a:off x="2368626" y="2060153"/>
              <a:ext cx="7601639" cy="3016671"/>
            </a:xfrm>
            <a:prstGeom prst="rect">
              <a:avLst/>
            </a:prstGeom>
          </p:spPr>
        </p:pic>
      </p:grpSp>
    </p:spTree>
    <p:extLst>
      <p:ext uri="{BB962C8B-B14F-4D97-AF65-F5344CB8AC3E}">
        <p14:creationId xmlns:p14="http://schemas.microsoft.com/office/powerpoint/2010/main" val="213122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r>
              <a:rPr lang="en-US" dirty="0"/>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fld id="{0627CD93-DB7E-4722-9CC1-C5F1E2275160}" type="slidenum">
              <a:rPr lang="en-US" smtClean="0"/>
              <a:pPr/>
              <a:t>2</a:t>
            </a:fld>
            <a:endParaRPr lang="en-US" dirty="0"/>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4267199" y="3205650"/>
            <a:ext cx="4038601" cy="2427287"/>
          </a:xfrm>
        </p:spPr>
        <p:txBody>
          <a:bodyPr>
            <a:normAutofit/>
          </a:bodyPr>
          <a:lstStyle/>
          <a:p>
            <a:r>
              <a:rPr lang="en-US" sz="3200" b="1" dirty="0">
                <a:solidFill>
                  <a:schemeClr val="bg2"/>
                </a:solidFill>
              </a:rPr>
              <a:t>Jeffrey Kluever</a:t>
            </a:r>
          </a:p>
          <a:p>
            <a:r>
              <a:rPr lang="en-US" sz="2400" i="1" dirty="0">
                <a:solidFill>
                  <a:schemeClr val="bg2"/>
                </a:solidFill>
              </a:rPr>
              <a:t>Executive Director</a:t>
            </a:r>
          </a:p>
          <a:p>
            <a:r>
              <a:rPr lang="en-US" sz="2400" i="1" dirty="0">
                <a:solidFill>
                  <a:schemeClr val="bg2"/>
                </a:solidFill>
              </a:rPr>
              <a:t>Business Health Care Group</a:t>
            </a:r>
          </a:p>
        </p:txBody>
      </p:sp>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p:txBody>
          <a:bodyPr/>
          <a:lstStyle/>
          <a:p>
            <a:r>
              <a:rPr lang="en-US" sz="3600" b="1" dirty="0"/>
              <a:t>Welcome</a:t>
            </a:r>
          </a:p>
        </p:txBody>
      </p:sp>
    </p:spTree>
    <p:extLst>
      <p:ext uri="{BB962C8B-B14F-4D97-AF65-F5344CB8AC3E}">
        <p14:creationId xmlns:p14="http://schemas.microsoft.com/office/powerpoint/2010/main" val="2191092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CD6141-1C43-7EC5-BA17-D91A65D49CB9}"/>
              </a:ext>
            </a:extLst>
          </p:cNvPr>
          <p:cNvSpPr>
            <a:spLocks noGrp="1"/>
          </p:cNvSpPr>
          <p:nvPr>
            <p:ph type="title"/>
          </p:nvPr>
        </p:nvSpPr>
        <p:spPr>
          <a:xfrm>
            <a:off x="1314450" y="2486025"/>
            <a:ext cx="6515100" cy="1885950"/>
          </a:xfrm>
        </p:spPr>
        <p:txBody>
          <a:bodyPr>
            <a:normAutofit fontScale="90000"/>
          </a:bodyPr>
          <a:lstStyle/>
          <a:p>
            <a:pPr algn="l"/>
            <a:r>
              <a:rPr lang="en-US" b="0" i="0" dirty="0">
                <a:effectLst/>
                <a:latin typeface="Lato" panose="020F0502020204030203" pitchFamily="34" charset="0"/>
              </a:rPr>
              <a:t>“The path to big, systemic change is collective action. That takes Sister Courage.”</a:t>
            </a:r>
            <a:br>
              <a:rPr lang="en-US" b="0" i="0" dirty="0">
                <a:effectLst/>
                <a:latin typeface="Lato" panose="020F0502020204030203" pitchFamily="34" charset="0"/>
              </a:rPr>
            </a:br>
            <a:r>
              <a:rPr lang="en-US" b="0" i="0" dirty="0">
                <a:effectLst/>
                <a:latin typeface="Lato" panose="020F0502020204030203" pitchFamily="34" charset="0"/>
              </a:rPr>
              <a:t>—Gloria Feldt</a:t>
            </a:r>
          </a:p>
        </p:txBody>
      </p:sp>
      <p:sp>
        <p:nvSpPr>
          <p:cNvPr id="2" name="Slide Number Placeholder 1">
            <a:extLst>
              <a:ext uri="{FF2B5EF4-FFF2-40B4-BE49-F238E27FC236}">
                <a16:creationId xmlns:a16="http://schemas.microsoft.com/office/drawing/2014/main" id="{9F29DD6F-9185-E1D3-CD32-E7770C5E8D75}"/>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20</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6781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448DC-2F0E-AD6A-08C1-452105FBE45F}"/>
              </a:ext>
            </a:extLst>
          </p:cNvPr>
          <p:cNvSpPr>
            <a:spLocks noGrp="1"/>
          </p:cNvSpPr>
          <p:nvPr>
            <p:ph type="title"/>
          </p:nvPr>
        </p:nvSpPr>
        <p:spPr>
          <a:xfrm>
            <a:off x="685800" y="1543050"/>
            <a:ext cx="6515100" cy="3106757"/>
          </a:xfrm>
        </p:spPr>
        <p:txBody>
          <a:bodyPr/>
          <a:lstStyle/>
          <a:p>
            <a:r>
              <a:rPr lang="en-US" dirty="0"/>
              <a:t>Thank you </a:t>
            </a:r>
            <a:br>
              <a:rPr lang="en-US" dirty="0"/>
            </a:br>
            <a:br>
              <a:rPr lang="en-US" dirty="0"/>
            </a:br>
            <a:br>
              <a:rPr lang="en-US" dirty="0"/>
            </a:br>
            <a:r>
              <a:rPr lang="en-US" sz="3000" dirty="0"/>
              <a:t>Email: copsahl@32bjfunds.com</a:t>
            </a:r>
            <a:endParaRPr lang="en-US" dirty="0"/>
          </a:p>
        </p:txBody>
      </p:sp>
      <p:sp>
        <p:nvSpPr>
          <p:cNvPr id="2" name="Slide Number Placeholder 1">
            <a:extLst>
              <a:ext uri="{FF2B5EF4-FFF2-40B4-BE49-F238E27FC236}">
                <a16:creationId xmlns:a16="http://schemas.microsoft.com/office/drawing/2014/main" id="{314B0145-3F64-DCC1-7108-AF7EB0E6C2ED}"/>
              </a:ext>
            </a:extLst>
          </p:cNvPr>
          <p:cNvSpPr>
            <a:spLocks noGrp="1"/>
          </p:cNvSpPr>
          <p:nvPr>
            <p:ph type="sldNum" sz="quarter" idx="12"/>
          </p:nvPr>
        </p:nvSpPr>
        <p:spPr/>
        <p:txBody>
          <a:bodyPr/>
          <a:lstStyle/>
          <a:p>
            <a:pPr defTabSz="685800"/>
            <a:fld id="{5240E5F1-EB6E-4722-9320-708152B6263B}" type="slidenum">
              <a:rPr lang="en-US">
                <a:solidFill>
                  <a:srgbClr val="000000">
                    <a:tint val="75000"/>
                  </a:srgbClr>
                </a:solidFill>
                <a:latin typeface="Calibri" panose="020F0502020204030204"/>
              </a:rPr>
              <a:pPr defTabSz="685800"/>
              <a:t>21</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110713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a:xfrm>
            <a:off x="609600" y="1360170"/>
            <a:ext cx="7620000" cy="1242060"/>
          </a:xfrm>
        </p:spPr>
        <p:txBody>
          <a:bodyPr/>
          <a:lstStyle/>
          <a:p>
            <a:pPr>
              <a:lnSpc>
                <a:spcPct val="120000"/>
              </a:lnSpc>
            </a:pPr>
            <a:r>
              <a:rPr lang="en-US" sz="2800" b="1" kern="0" dirty="0">
                <a:effectLst/>
                <a:ea typeface="Times New Roman" panose="02020603050405020304" pitchFamily="18" charset="0"/>
                <a:cs typeface="Helvetica" panose="020B0604020202020204" pitchFamily="34" charset="0"/>
              </a:rPr>
              <a:t>Presentation: Delivering Health Care Value in Wisconsin</a:t>
            </a:r>
            <a:br>
              <a:rPr lang="en-US" sz="2800" b="1" kern="0" dirty="0">
                <a:effectLst/>
                <a:ea typeface="Times New Roman" panose="02020603050405020304" pitchFamily="18" charset="0"/>
                <a:cs typeface="Helvetica" panose="020B0604020202020204" pitchFamily="34" charset="0"/>
              </a:rPr>
            </a:br>
            <a:br>
              <a:rPr lang="en-US" sz="1600" i="1" kern="0" dirty="0">
                <a:ea typeface="Times New Roman" panose="02020603050405020304" pitchFamily="18" charset="0"/>
                <a:cs typeface="Helvetica" panose="020B0604020202020204" pitchFamily="34" charset="0"/>
              </a:rPr>
            </a:br>
            <a:endParaRPr lang="en-US" sz="2400" b="1" dirty="0"/>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609600" y="1981200"/>
            <a:ext cx="7659687" cy="990600"/>
          </a:xfrm>
        </p:spPr>
        <p:txBody>
          <a:bodyPr>
            <a:normAutofit/>
          </a:bodyPr>
          <a:lstStyle/>
          <a:p>
            <a:r>
              <a:rPr lang="en-US" sz="2400" i="1" kern="0" dirty="0">
                <a:solidFill>
                  <a:schemeClr val="bg2"/>
                </a:solidFill>
                <a:effectLst/>
                <a:ea typeface="Times New Roman" panose="02020603050405020304" pitchFamily="18" charset="0"/>
                <a:cs typeface="Helvetica" panose="020B0604020202020204" pitchFamily="34" charset="0"/>
              </a:rPr>
              <a:t>Ashok Subramanian</a:t>
            </a:r>
            <a:r>
              <a:rPr lang="en-US" sz="2400" i="1" kern="0" dirty="0">
                <a:solidFill>
                  <a:schemeClr val="bg2"/>
                </a:solidFill>
                <a:ea typeface="Times New Roman" panose="02020603050405020304" pitchFamily="18" charset="0"/>
                <a:cs typeface="Helvetica" panose="020B0604020202020204" pitchFamily="34" charset="0"/>
              </a:rPr>
              <a:t>, CEO, </a:t>
            </a:r>
            <a:r>
              <a:rPr lang="en-US" sz="2400" i="1" kern="0" dirty="0" err="1">
                <a:solidFill>
                  <a:schemeClr val="bg2"/>
                </a:solidFill>
                <a:ea typeface="Times New Roman" panose="02020603050405020304" pitchFamily="18" charset="0"/>
                <a:cs typeface="Helvetica" panose="020B0604020202020204" pitchFamily="34" charset="0"/>
              </a:rPr>
              <a:t>Centivo</a:t>
            </a:r>
            <a:endParaRPr lang="en-US" sz="2000" dirty="0">
              <a:solidFill>
                <a:schemeClr val="bg2"/>
              </a:solidFill>
            </a:endParaRPr>
          </a:p>
        </p:txBody>
      </p:sp>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pPr defTabSz="685800">
              <a:defRPr/>
            </a:pPr>
            <a:r>
              <a:rPr lang="en-US" sz="506" dirty="0">
                <a:solidFill>
                  <a:srgbClr val="212C65"/>
                </a:solidFill>
                <a:latin typeface="Calibri"/>
              </a:rPr>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pPr defTabSz="685800">
              <a:defRPr/>
            </a:pPr>
            <a:fld id="{0627CD93-DB7E-4722-9CC1-C5F1E2275160}" type="slidenum">
              <a:rPr lang="en-US" sz="563">
                <a:solidFill>
                  <a:prstClr val="black">
                    <a:tint val="75000"/>
                  </a:prstClr>
                </a:solidFill>
                <a:latin typeface="Calibri"/>
              </a:rPr>
              <a:pPr defTabSz="685800">
                <a:defRPr/>
              </a:pPr>
              <a:t>22</a:t>
            </a:fld>
            <a:endParaRPr lang="en-US" sz="563" dirty="0">
              <a:solidFill>
                <a:prstClr val="black">
                  <a:tint val="75000"/>
                </a:prstClr>
              </a:solidFill>
              <a:latin typeface="Calibri"/>
            </a:endParaRPr>
          </a:p>
        </p:txBody>
      </p:sp>
    </p:spTree>
    <p:extLst>
      <p:ext uri="{BB962C8B-B14F-4D97-AF65-F5344CB8AC3E}">
        <p14:creationId xmlns:p14="http://schemas.microsoft.com/office/powerpoint/2010/main" val="697848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9" descr="Worker holding safety helmet"/>
          <p:cNvPicPr preferRelativeResize="0">
            <a:picLocks noGrp="1"/>
          </p:cNvPicPr>
          <p:nvPr>
            <p:ph type="pic" sz="quarter" idx="13"/>
          </p:nvPr>
        </p:nvPicPr>
        <p:blipFill rotWithShape="1">
          <a:blip r:embed="rId3" cstate="screen">
            <a:alphaModFix/>
            <a:extLst>
              <a:ext uri="{28A0092B-C50C-407E-A947-70E740481C1C}">
                <a14:useLocalDpi xmlns:a14="http://schemas.microsoft.com/office/drawing/2010/main"/>
              </a:ext>
            </a:extLst>
          </a:blip>
          <a:srcRect l="19" r="19"/>
          <a:stretch/>
        </p:blipFill>
        <p:spPr>
          <a:xfrm>
            <a:off x="285750" y="1143000"/>
            <a:ext cx="8572500" cy="4114800"/>
          </a:xfrm>
          <a:noFill/>
          <a:ln>
            <a:noFill/>
          </a:ln>
        </p:spPr>
      </p:pic>
      <p:sp>
        <p:nvSpPr>
          <p:cNvPr id="441" name="Google Shape;441;p59"/>
          <p:cNvSpPr/>
          <p:nvPr/>
        </p:nvSpPr>
        <p:spPr>
          <a:xfrm>
            <a:off x="285750" y="1143000"/>
            <a:ext cx="8572500" cy="4114800"/>
          </a:xfrm>
          <a:prstGeom prst="roundRect">
            <a:avLst>
              <a:gd name="adj" fmla="val 4929"/>
            </a:avLst>
          </a:prstGeom>
          <a:gradFill>
            <a:gsLst>
              <a:gs pos="17000">
                <a:srgbClr val="000000">
                  <a:alpha val="0"/>
                </a:srgbClr>
              </a:gs>
              <a:gs pos="42000">
                <a:srgbClr val="000000">
                  <a:alpha val="3137"/>
                </a:srgbClr>
              </a:gs>
              <a:gs pos="60000">
                <a:srgbClr val="000000">
                  <a:alpha val="40000"/>
                </a:srgbClr>
              </a:gs>
              <a:gs pos="92000">
                <a:srgbClr val="000000">
                  <a:alpha val="70000"/>
                </a:srgbClr>
              </a:gs>
            </a:gsLst>
            <a:lin ang="11400000" scaled="0"/>
          </a:gradFill>
          <a:ln>
            <a:noFill/>
          </a:ln>
        </p:spPr>
        <p:txBody>
          <a:bodyPr spcFirstLastPara="1" wrap="square" lIns="68569" tIns="34275" rIns="68569" bIns="34275" anchor="ctr" anchorCtr="0">
            <a:noAutofit/>
          </a:bodyPr>
          <a:lstStyle/>
          <a:p>
            <a:pPr algn="ctr" defTabSz="685800">
              <a:buClr>
                <a:srgbClr val="000000"/>
              </a:buClr>
              <a:buSzPts val="1800"/>
              <a:defRPr/>
            </a:pPr>
            <a:endParaRPr sz="1350" kern="0">
              <a:solidFill>
                <a:srgbClr val="FFFFFF"/>
              </a:solidFill>
              <a:latin typeface="Arial"/>
              <a:ea typeface="Arial"/>
              <a:cs typeface="Arial"/>
              <a:sym typeface="Arial"/>
            </a:endParaRPr>
          </a:p>
        </p:txBody>
      </p:sp>
      <p:sp>
        <p:nvSpPr>
          <p:cNvPr id="442" name="Google Shape;442;p59"/>
          <p:cNvSpPr txBox="1">
            <a:spLocks noGrp="1"/>
          </p:cNvSpPr>
          <p:nvPr>
            <p:ph type="ctrTitle"/>
          </p:nvPr>
        </p:nvSpPr>
        <p:spPr>
          <a:xfrm>
            <a:off x="617220" y="2182505"/>
            <a:ext cx="3954780" cy="1246495"/>
          </a:xfrm>
          <a:noFill/>
          <a:ln>
            <a:noFill/>
          </a:ln>
        </p:spPr>
        <p:txBody>
          <a:bodyPr spcFirstLastPara="1" vert="horz" wrap="square" lIns="0" tIns="0" rIns="0" bIns="0" rtlCol="0" anchor="b" anchorCtr="0">
            <a:spAutoFit/>
          </a:bodyPr>
          <a:lstStyle/>
          <a:p>
            <a:pPr lvl="0"/>
            <a:r>
              <a:rPr lang="en-US"/>
              <a:t>BHCG + Centivo:</a:t>
            </a:r>
            <a:br>
              <a:rPr lang="en-US"/>
            </a:br>
            <a:r>
              <a:rPr lang="en-US"/>
              <a:t>A partnership built for Wisconsin employees</a:t>
            </a:r>
          </a:p>
        </p:txBody>
      </p:sp>
    </p:spTree>
    <p:extLst>
      <p:ext uri="{BB962C8B-B14F-4D97-AF65-F5344CB8AC3E}">
        <p14:creationId xmlns:p14="http://schemas.microsoft.com/office/powerpoint/2010/main" val="45664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63"/>
          <p:cNvSpPr txBox="1">
            <a:spLocks noGrp="1"/>
          </p:cNvSpPr>
          <p:nvPr>
            <p:ph type="ftr" sz="quarter" idx="10"/>
          </p:nvPr>
        </p:nvSpPr>
        <p:spPr>
          <a:xfrm>
            <a:off x="6847659" y="5725425"/>
            <a:ext cx="1645920" cy="103875"/>
          </a:xfrm>
          <a:noFill/>
          <a:ln>
            <a:noFill/>
          </a:ln>
        </p:spPr>
        <p:txBody>
          <a:bodyPr spcFirstLastPara="1" vert="horz" wrap="square" lIns="0" tIns="0" rIns="0" bIns="0" rtlCol="0" anchor="b" anchorCtr="0">
            <a:spAutoFit/>
          </a:bodyPr>
          <a:lstStyle/>
          <a:p>
            <a:pPr defTabSz="685800"/>
            <a:r>
              <a:rPr lang="en-US">
                <a:solidFill>
                  <a:prstClr val="black"/>
                </a:solidFill>
                <a:latin typeface="Arial"/>
                <a:sym typeface="Arial"/>
              </a:rPr>
              <a:t>Confidential  |  © 2024 All rights reserved.</a:t>
            </a:r>
          </a:p>
        </p:txBody>
      </p:sp>
      <p:sp>
        <p:nvSpPr>
          <p:cNvPr id="590" name="Google Shape;590;p63"/>
          <p:cNvSpPr txBox="1">
            <a:spLocks noGrp="1"/>
          </p:cNvSpPr>
          <p:nvPr>
            <p:ph type="sldNum" idx="11"/>
          </p:nvPr>
        </p:nvSpPr>
        <p:spPr>
          <a:xfrm>
            <a:off x="8493579" y="5377732"/>
            <a:ext cx="364672" cy="476250"/>
          </a:xfrm>
          <a:noFill/>
          <a:ln>
            <a:noFill/>
          </a:ln>
        </p:spPr>
        <p:txBody>
          <a:bodyPr spcFirstLastPara="1" vert="horz" wrap="square" lIns="0" tIns="0" rIns="0" bIns="0" anchor="b" anchorCtr="0">
            <a:noAutofit/>
          </a:bodyPr>
          <a:lstStyle/>
          <a:p>
            <a:pPr defTabSz="685800"/>
            <a:fld id="{00000000-1234-1234-1234-123412341234}" type="slidenum">
              <a:rPr lang="en-US">
                <a:solidFill>
                  <a:prstClr val="black"/>
                </a:solidFill>
                <a:latin typeface="Arial"/>
                <a:sym typeface="Arial"/>
              </a:rPr>
              <a:pPr defTabSz="685800"/>
              <a:t>24</a:t>
            </a:fld>
            <a:endParaRPr lang="en-US">
              <a:solidFill>
                <a:prstClr val="black"/>
              </a:solidFill>
              <a:latin typeface="Arial"/>
              <a:sym typeface="Arial"/>
            </a:endParaRPr>
          </a:p>
        </p:txBody>
      </p:sp>
      <p:sp>
        <p:nvSpPr>
          <p:cNvPr id="591" name="Google Shape;591;p63"/>
          <p:cNvSpPr txBox="1">
            <a:spLocks noGrp="1"/>
          </p:cNvSpPr>
          <p:nvPr>
            <p:ph type="ctrTitle"/>
          </p:nvPr>
        </p:nvSpPr>
        <p:spPr>
          <a:xfrm>
            <a:off x="285750" y="1395413"/>
            <a:ext cx="8572500" cy="747897"/>
          </a:xfrm>
          <a:noFill/>
          <a:ln>
            <a:noFill/>
          </a:ln>
        </p:spPr>
        <p:txBody>
          <a:bodyPr spcFirstLastPara="1" vert="horz" wrap="square" lIns="0" tIns="0" rIns="0" bIns="0" anchor="t" anchorCtr="0">
            <a:spAutoFit/>
          </a:bodyPr>
          <a:lstStyle/>
          <a:p>
            <a:pPr lvl="0"/>
            <a:r>
              <a:rPr lang="en-US" sz="2700"/>
              <a:t>Healthcare under traditional employer plans remains inaccessible and unaffordable for most Americans </a:t>
            </a:r>
          </a:p>
        </p:txBody>
      </p:sp>
      <p:sp>
        <p:nvSpPr>
          <p:cNvPr id="11" name="Text Placeholder 10">
            <a:extLst>
              <a:ext uri="{FF2B5EF4-FFF2-40B4-BE49-F238E27FC236}">
                <a16:creationId xmlns:a16="http://schemas.microsoft.com/office/drawing/2014/main" id="{796989E9-AD80-9C4F-A7D5-D442019A9396}"/>
              </a:ext>
            </a:extLst>
          </p:cNvPr>
          <p:cNvSpPr>
            <a:spLocks noGrp="1"/>
          </p:cNvSpPr>
          <p:nvPr>
            <p:ph type="body" sz="quarter" idx="14"/>
          </p:nvPr>
        </p:nvSpPr>
        <p:spPr>
          <a:xfrm>
            <a:off x="2446020" y="5733897"/>
            <a:ext cx="4251960" cy="92333"/>
          </a:xfrm>
        </p:spPr>
        <p:txBody>
          <a:bodyPr/>
          <a:lstStyle/>
          <a:p>
            <a:r>
              <a:rPr lang="en-US"/>
              <a:t>1. </a:t>
            </a:r>
            <a:r>
              <a:rPr lang="en-US">
                <a:hlinkClick r:id="rId3"/>
              </a:rPr>
              <a:t>KFF</a:t>
            </a:r>
            <a:r>
              <a:rPr lang="en-US"/>
              <a:t>. 2.</a:t>
            </a:r>
            <a:r>
              <a:rPr lang="en-US">
                <a:hlinkClick r:id="rId4"/>
              </a:rPr>
              <a:t>Bankrate.com</a:t>
            </a:r>
            <a:r>
              <a:rPr lang="en-US"/>
              <a:t>. 3. </a:t>
            </a:r>
            <a:r>
              <a:rPr lang="en-US">
                <a:hlinkClick r:id="rId5"/>
              </a:rPr>
              <a:t>KFF</a:t>
            </a:r>
            <a:r>
              <a:rPr lang="en-US"/>
              <a:t>. 4. </a:t>
            </a:r>
            <a:r>
              <a:rPr lang="en-US">
                <a:hlinkClick r:id="rId6"/>
              </a:rPr>
              <a:t>MHA 2022 Survey</a:t>
            </a:r>
            <a:r>
              <a:rPr lang="en-US"/>
              <a:t>. 5. </a:t>
            </a:r>
            <a:r>
              <a:rPr lang="en-US">
                <a:hlinkClick r:id="rId7"/>
              </a:rPr>
              <a:t>Yahoo News/</a:t>
            </a:r>
            <a:r>
              <a:rPr lang="en-US" err="1">
                <a:hlinkClick r:id="rId7"/>
              </a:rPr>
              <a:t>Yougov</a:t>
            </a:r>
            <a:r>
              <a:rPr lang="en-US"/>
              <a:t>. 6. </a:t>
            </a:r>
            <a:r>
              <a:rPr lang="en-US">
                <a:hlinkClick r:id="rId8"/>
              </a:rPr>
              <a:t>Reddy et al</a:t>
            </a:r>
            <a:endParaRPr lang="en-US"/>
          </a:p>
        </p:txBody>
      </p:sp>
      <p:sp>
        <p:nvSpPr>
          <p:cNvPr id="593" name="Google Shape;593;p63"/>
          <p:cNvSpPr txBox="1"/>
          <p:nvPr/>
        </p:nvSpPr>
        <p:spPr>
          <a:xfrm>
            <a:off x="305975" y="2916736"/>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ea typeface="Arial"/>
                <a:cs typeface="Arial"/>
                <a:sym typeface="Arial"/>
              </a:rPr>
              <a:t>$23,698</a:t>
            </a:r>
            <a:endParaRPr sz="2700" kern="0">
              <a:solidFill>
                <a:srgbClr val="F15D2A"/>
              </a:solidFill>
              <a:latin typeface="Arial"/>
              <a:ea typeface="Arial"/>
              <a:cs typeface="Arial"/>
              <a:sym typeface="Arial"/>
            </a:endParaRPr>
          </a:p>
          <a:p>
            <a:pPr defTabSz="685800">
              <a:lnSpc>
                <a:spcPct val="110000"/>
              </a:lnSpc>
              <a:buClr>
                <a:srgbClr val="1A3C34"/>
              </a:buClr>
              <a:buSzPts val="1000"/>
              <a:defRPr/>
            </a:pPr>
            <a:r>
              <a:rPr lang="en-US" sz="750" kern="0">
                <a:solidFill>
                  <a:prstClr val="black"/>
                </a:solidFill>
                <a:latin typeface="Arial"/>
                <a:ea typeface="Arial"/>
                <a:cs typeface="Arial"/>
                <a:sym typeface="Arial"/>
              </a:rPr>
              <a:t>AVERAGE ANNUAL FAMILY HEALTH INSURANCE PREMIUMS</a:t>
            </a:r>
            <a:r>
              <a:rPr lang="en-US" sz="750" kern="0" baseline="30000">
                <a:solidFill>
                  <a:prstClr val="black"/>
                </a:solidFill>
                <a:latin typeface="Arial"/>
                <a:ea typeface="Arial"/>
                <a:cs typeface="Arial"/>
                <a:sym typeface="Arial"/>
              </a:rPr>
              <a:t>1</a:t>
            </a:r>
            <a:endParaRPr sz="750" kern="0" baseline="30000">
              <a:solidFill>
                <a:prstClr val="black"/>
              </a:solidFill>
              <a:latin typeface="Arial"/>
              <a:ea typeface="Arial"/>
              <a:cs typeface="Arial"/>
              <a:sym typeface="Arial"/>
            </a:endParaRPr>
          </a:p>
        </p:txBody>
      </p:sp>
      <p:sp>
        <p:nvSpPr>
          <p:cNvPr id="594" name="Google Shape;594;p63"/>
          <p:cNvSpPr txBox="1"/>
          <p:nvPr/>
        </p:nvSpPr>
        <p:spPr>
          <a:xfrm>
            <a:off x="2326560" y="4132085"/>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20</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cs typeface="Arial"/>
                <a:sym typeface="Arial"/>
              </a:rPr>
              <a:t>OF US ADULTS DO NOT HAVE A PRIMARY CARE PHYSICIAN</a:t>
            </a:r>
            <a:r>
              <a:rPr lang="en-US" sz="750" kern="0" baseline="30000">
                <a:solidFill>
                  <a:prstClr val="black"/>
                </a:solidFill>
                <a:latin typeface="Arial"/>
                <a:ea typeface="Arial"/>
                <a:cs typeface="Arial"/>
                <a:sym typeface="Arial"/>
              </a:rPr>
              <a:t>5</a:t>
            </a:r>
            <a:endParaRPr sz="750" kern="0" baseline="30000">
              <a:solidFill>
                <a:prstClr val="black"/>
              </a:solidFill>
              <a:latin typeface="Arial"/>
              <a:ea typeface="Arial"/>
              <a:cs typeface="Arial"/>
              <a:sym typeface="Arial"/>
            </a:endParaRPr>
          </a:p>
        </p:txBody>
      </p:sp>
      <p:sp>
        <p:nvSpPr>
          <p:cNvPr id="595" name="Google Shape;595;p63"/>
          <p:cNvSpPr txBox="1"/>
          <p:nvPr/>
        </p:nvSpPr>
        <p:spPr>
          <a:xfrm>
            <a:off x="4347145" y="413208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52</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ea typeface="Arial"/>
                <a:cs typeface="Arial"/>
                <a:sym typeface="Arial"/>
              </a:rPr>
              <a:t>ADDED FIRST YEAR EXPENSE OF TREATING STAGE II VS STAGE I BREAST CANCER</a:t>
            </a:r>
            <a:r>
              <a:rPr lang="en-US" sz="750" kern="0" baseline="30000">
                <a:solidFill>
                  <a:prstClr val="black"/>
                </a:solidFill>
                <a:latin typeface="Arial"/>
                <a:cs typeface="Arial"/>
                <a:sym typeface="Arial"/>
              </a:rPr>
              <a:t>6</a:t>
            </a:r>
            <a:endParaRPr sz="750" kern="0" baseline="30000">
              <a:solidFill>
                <a:prstClr val="black"/>
              </a:solidFill>
              <a:latin typeface="Arial"/>
              <a:ea typeface="Arial"/>
              <a:cs typeface="Arial"/>
              <a:sym typeface="Arial"/>
            </a:endParaRPr>
          </a:p>
        </p:txBody>
      </p:sp>
      <p:sp>
        <p:nvSpPr>
          <p:cNvPr id="596" name="Google Shape;596;p63"/>
          <p:cNvSpPr txBox="1"/>
          <p:nvPr/>
        </p:nvSpPr>
        <p:spPr>
          <a:xfrm>
            <a:off x="4347144" y="2916736"/>
            <a:ext cx="1645920" cy="761747"/>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28</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100"/>
              <a:defRPr/>
            </a:pPr>
            <a:r>
              <a:rPr lang="en-US" sz="750" kern="0">
                <a:solidFill>
                  <a:prstClr val="black"/>
                </a:solidFill>
                <a:latin typeface="Arial"/>
                <a:ea typeface="Arial"/>
                <a:cs typeface="Arial"/>
                <a:sym typeface="Arial"/>
              </a:rPr>
              <a:t>OF US ADULTS SKIPPED MEDICAL CARE DUE TO COST IN 2022</a:t>
            </a:r>
            <a:r>
              <a:rPr lang="en-US" sz="750" kern="0" baseline="30000">
                <a:solidFill>
                  <a:prstClr val="black"/>
                </a:solidFill>
                <a:latin typeface="Arial"/>
                <a:ea typeface="Arial"/>
                <a:cs typeface="Arial"/>
                <a:sym typeface="Arial"/>
              </a:rPr>
              <a:t>3</a:t>
            </a:r>
            <a:endParaRPr sz="750" kern="0" baseline="30000">
              <a:solidFill>
                <a:prstClr val="black"/>
              </a:solidFill>
              <a:latin typeface="Arial"/>
              <a:ea typeface="Arial"/>
              <a:cs typeface="Arial"/>
              <a:sym typeface="Arial"/>
            </a:endParaRPr>
          </a:p>
        </p:txBody>
      </p:sp>
      <p:sp>
        <p:nvSpPr>
          <p:cNvPr id="597" name="Google Shape;597;p63"/>
          <p:cNvSpPr txBox="1"/>
          <p:nvPr/>
        </p:nvSpPr>
        <p:spPr>
          <a:xfrm>
            <a:off x="305975" y="413208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26 days</a:t>
            </a:r>
            <a:endParaRPr sz="3000" kern="0">
              <a:solidFill>
                <a:srgbClr val="F15D2A"/>
              </a:solidFill>
              <a:latin typeface="Arial"/>
              <a:cs typeface="Arial"/>
              <a:sym typeface="Arial"/>
            </a:endParaRPr>
          </a:p>
          <a:p>
            <a:pPr defTabSz="685800">
              <a:lnSpc>
                <a:spcPct val="110000"/>
              </a:lnSpc>
              <a:buClr>
                <a:srgbClr val="000000"/>
              </a:buClr>
              <a:buSzPts val="1100"/>
              <a:defRPr/>
            </a:pPr>
            <a:r>
              <a:rPr lang="en-US" sz="750" kern="0">
                <a:solidFill>
                  <a:prstClr val="black"/>
                </a:solidFill>
                <a:latin typeface="Arial"/>
                <a:ea typeface="Arial"/>
                <a:cs typeface="Arial"/>
                <a:sym typeface="Arial"/>
              </a:rPr>
              <a:t>AVERAGE TIME TO SCHEDULE A NEW PATIENT APPOINTMENT WITH A PHYSICIAN</a:t>
            </a:r>
            <a:r>
              <a:rPr lang="en-US" sz="750" kern="0" baseline="30000">
                <a:solidFill>
                  <a:prstClr val="black"/>
                </a:solidFill>
                <a:latin typeface="Arial"/>
                <a:ea typeface="Arial"/>
                <a:cs typeface="Arial"/>
                <a:sym typeface="Arial"/>
              </a:rPr>
              <a:t>4</a:t>
            </a:r>
            <a:endParaRPr sz="750" kern="0" baseline="30000">
              <a:solidFill>
                <a:prstClr val="black"/>
              </a:solidFill>
              <a:latin typeface="Arial"/>
              <a:ea typeface="Arial"/>
              <a:cs typeface="Arial"/>
              <a:sym typeface="Arial"/>
            </a:endParaRPr>
          </a:p>
        </p:txBody>
      </p:sp>
      <p:sp>
        <p:nvSpPr>
          <p:cNvPr id="598" name="Google Shape;598;p63"/>
          <p:cNvSpPr txBox="1"/>
          <p:nvPr/>
        </p:nvSpPr>
        <p:spPr>
          <a:xfrm>
            <a:off x="2326559" y="2916735"/>
            <a:ext cx="1645920" cy="888705"/>
          </a:xfrm>
          <a:prstGeom prst="rect">
            <a:avLst/>
          </a:prstGeom>
          <a:noFill/>
          <a:ln>
            <a:noFill/>
          </a:ln>
        </p:spPr>
        <p:txBody>
          <a:bodyPr spcFirstLastPara="1" wrap="square" lIns="0" tIns="0" rIns="0" bIns="0" anchor="t" anchorCtr="0">
            <a:spAutoFit/>
          </a:bodyPr>
          <a:lstStyle/>
          <a:p>
            <a:pPr defTabSz="685800">
              <a:lnSpc>
                <a:spcPct val="110000"/>
              </a:lnSpc>
              <a:buClr>
                <a:srgbClr val="1A3C34"/>
              </a:buClr>
              <a:buSzPts val="4000"/>
              <a:defRPr/>
            </a:pPr>
            <a:r>
              <a:rPr lang="en-US" sz="3000" kern="0">
                <a:solidFill>
                  <a:srgbClr val="F15D2A"/>
                </a:solidFill>
                <a:latin typeface="Arial"/>
                <a:cs typeface="Arial"/>
                <a:sym typeface="Arial"/>
              </a:rPr>
              <a:t>56</a:t>
            </a:r>
            <a:r>
              <a:rPr lang="en-US" sz="2400" kern="0">
                <a:solidFill>
                  <a:srgbClr val="F15D2A"/>
                </a:solidFill>
                <a:latin typeface="Arial"/>
                <a:cs typeface="Arial"/>
                <a:sym typeface="Arial"/>
              </a:rPr>
              <a:t>%</a:t>
            </a:r>
            <a:endParaRPr sz="2400" kern="0">
              <a:solidFill>
                <a:srgbClr val="F15D2A"/>
              </a:solidFill>
              <a:latin typeface="Arial"/>
              <a:cs typeface="Arial"/>
              <a:sym typeface="Arial"/>
            </a:endParaRPr>
          </a:p>
          <a:p>
            <a:pPr defTabSz="685800">
              <a:lnSpc>
                <a:spcPct val="110000"/>
              </a:lnSpc>
              <a:buClr>
                <a:srgbClr val="000000"/>
              </a:buClr>
              <a:buSzPts val="1000"/>
              <a:defRPr/>
            </a:pPr>
            <a:r>
              <a:rPr lang="en-US" sz="750" kern="0">
                <a:solidFill>
                  <a:prstClr val="black"/>
                </a:solidFill>
                <a:latin typeface="Arial"/>
                <a:ea typeface="Arial"/>
                <a:cs typeface="Arial"/>
                <a:sym typeface="Arial"/>
              </a:rPr>
              <a:t>OF AMERICANS CANNOT AFFORD AN UNEXPECTED $1,000 EXPENSE WITHOUT GOING INTO DEBT</a:t>
            </a:r>
            <a:r>
              <a:rPr lang="en-US" sz="750" kern="0" baseline="30000">
                <a:solidFill>
                  <a:prstClr val="black"/>
                </a:solidFill>
                <a:latin typeface="Arial"/>
                <a:ea typeface="Arial"/>
                <a:cs typeface="Arial"/>
                <a:sym typeface="Arial"/>
              </a:rPr>
              <a:t>2</a:t>
            </a:r>
            <a:endParaRPr sz="450" kern="0" baseline="30000">
              <a:solidFill>
                <a:prstClr val="black"/>
              </a:solidFill>
              <a:latin typeface="Arial"/>
              <a:ea typeface="Arial"/>
              <a:cs typeface="Arial"/>
              <a:sym typeface="Arial"/>
            </a:endParaRPr>
          </a:p>
        </p:txBody>
      </p:sp>
      <p:grpSp>
        <p:nvGrpSpPr>
          <p:cNvPr id="36" name="Group 35">
            <a:extLst>
              <a:ext uri="{FF2B5EF4-FFF2-40B4-BE49-F238E27FC236}">
                <a16:creationId xmlns:a16="http://schemas.microsoft.com/office/drawing/2014/main" id="{32A6896E-FEFB-9AB3-E9AF-C1F768ADACD1}"/>
              </a:ext>
            </a:extLst>
          </p:cNvPr>
          <p:cNvGrpSpPr/>
          <p:nvPr/>
        </p:nvGrpSpPr>
        <p:grpSpPr>
          <a:xfrm>
            <a:off x="6506830" y="2732350"/>
            <a:ext cx="2351421" cy="2426777"/>
            <a:chOff x="8675773" y="2500132"/>
            <a:chExt cx="3135228" cy="3235703"/>
          </a:xfrm>
        </p:grpSpPr>
        <p:sp>
          <p:nvSpPr>
            <p:cNvPr id="588" name="Google Shape;588;p63"/>
            <p:cNvSpPr/>
            <p:nvPr/>
          </p:nvSpPr>
          <p:spPr>
            <a:xfrm>
              <a:off x="8675773" y="2500132"/>
              <a:ext cx="3135228" cy="3235703"/>
            </a:xfrm>
            <a:prstGeom prst="roundRect">
              <a:avLst>
                <a:gd name="adj" fmla="val 12023"/>
              </a:avLst>
            </a:prstGeom>
            <a:solidFill>
              <a:schemeClr val="bg2"/>
            </a:solidFill>
            <a:ln w="19050">
              <a:solidFill>
                <a:schemeClr val="tx2"/>
              </a:solid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sp>
          <p:nvSpPr>
            <p:cNvPr id="599" name="Google Shape;599;p63"/>
            <p:cNvSpPr txBox="1"/>
            <p:nvPr/>
          </p:nvSpPr>
          <p:spPr>
            <a:xfrm>
              <a:off x="8966300" y="3677223"/>
              <a:ext cx="2619375" cy="1769675"/>
            </a:xfrm>
            <a:prstGeom prst="rect">
              <a:avLst/>
            </a:prstGeom>
            <a:noFill/>
            <a:ln>
              <a:noFill/>
            </a:ln>
          </p:spPr>
          <p:txBody>
            <a:bodyPr spcFirstLastPara="1" wrap="square" lIns="68569" tIns="34275" rIns="68569" bIns="34275" anchor="t" anchorCtr="0">
              <a:spAutoFit/>
            </a:bodyPr>
            <a:lstStyle/>
            <a:p>
              <a:pPr defTabSz="685800">
                <a:spcAft>
                  <a:spcPts val="900"/>
                </a:spcAft>
                <a:buClr>
                  <a:srgbClr val="000000"/>
                </a:buClr>
                <a:buSzPts val="1100"/>
                <a:defRPr/>
              </a:pPr>
              <a:r>
                <a:rPr lang="en-US" sz="825" b="1" kern="0">
                  <a:solidFill>
                    <a:srgbClr val="F15D2A"/>
                  </a:solidFill>
                  <a:latin typeface="Arial"/>
                  <a:ea typeface="Arial"/>
                  <a:cs typeface="Arial"/>
                  <a:sym typeface="Arial"/>
                </a:rPr>
                <a:t>A VICIOUS CYCLE:</a:t>
              </a:r>
              <a:endParaRPr sz="1350" kern="0">
                <a:solidFill>
                  <a:srgbClr val="F15D2A"/>
                </a:solidFill>
                <a:latin typeface="Arial"/>
                <a:ea typeface="Arial"/>
                <a:cs typeface="Arial"/>
                <a:sym typeface="Arial"/>
              </a:endParaRPr>
            </a:p>
            <a:p>
              <a:pPr defTabSz="685800">
                <a:lnSpc>
                  <a:spcPct val="110000"/>
                </a:lnSpc>
                <a:buClr>
                  <a:srgbClr val="000000"/>
                </a:buClr>
                <a:buSzPts val="1600"/>
                <a:defRPr/>
              </a:pPr>
              <a:r>
                <a:rPr lang="en-US" sz="1200" kern="0">
                  <a:solidFill>
                    <a:prstClr val="black"/>
                  </a:solidFill>
                  <a:latin typeface="Arial"/>
                  <a:ea typeface="Arial"/>
                  <a:cs typeface="Arial"/>
                  <a:sym typeface="Arial"/>
                </a:rPr>
                <a:t>High plan costs lead to delayed care that creates poor health outcomes, increasing healthcare costs even further.</a:t>
              </a:r>
              <a:endParaRPr sz="1050" kern="0">
                <a:solidFill>
                  <a:prstClr val="black"/>
                </a:solidFill>
                <a:latin typeface="Arial"/>
                <a:ea typeface="Arial"/>
                <a:cs typeface="Arial"/>
                <a:sym typeface="Arial"/>
              </a:endParaRPr>
            </a:p>
          </p:txBody>
        </p:sp>
        <p:grpSp>
          <p:nvGrpSpPr>
            <p:cNvPr id="34" name="Group 33">
              <a:extLst>
                <a:ext uri="{FF2B5EF4-FFF2-40B4-BE49-F238E27FC236}">
                  <a16:creationId xmlns:a16="http://schemas.microsoft.com/office/drawing/2014/main" id="{CD46E645-743C-3EAB-7406-81655AB0A691}"/>
                </a:ext>
              </a:extLst>
            </p:cNvPr>
            <p:cNvGrpSpPr/>
            <p:nvPr/>
          </p:nvGrpSpPr>
          <p:grpSpPr>
            <a:xfrm>
              <a:off x="9041229" y="2764711"/>
              <a:ext cx="760429" cy="664289"/>
              <a:chOff x="9899749" y="2780850"/>
              <a:chExt cx="760429" cy="664289"/>
            </a:xfrm>
          </p:grpSpPr>
          <p:sp>
            <p:nvSpPr>
              <p:cNvPr id="22" name="Freeform: Shape 21">
                <a:extLst>
                  <a:ext uri="{FF2B5EF4-FFF2-40B4-BE49-F238E27FC236}">
                    <a16:creationId xmlns:a16="http://schemas.microsoft.com/office/drawing/2014/main" id="{8F39979E-B1CB-19F9-43BE-008D8C822D8F}"/>
                  </a:ext>
                </a:extLst>
              </p:cNvPr>
              <p:cNvSpPr/>
              <p:nvPr/>
            </p:nvSpPr>
            <p:spPr>
              <a:xfrm>
                <a:off x="9968615" y="3250908"/>
                <a:ext cx="177260" cy="177260"/>
              </a:xfrm>
              <a:custGeom>
                <a:avLst/>
                <a:gdLst>
                  <a:gd name="connsiteX0" fmla="*/ 177260 w 177260"/>
                  <a:gd name="connsiteY0" fmla="*/ 61151 h 177260"/>
                  <a:gd name="connsiteX1" fmla="*/ 116110 w 177260"/>
                  <a:gd name="connsiteY1" fmla="*/ 61151 h 177260"/>
                  <a:gd name="connsiteX2" fmla="*/ 116110 w 177260"/>
                  <a:gd name="connsiteY2" fmla="*/ 0 h 177260"/>
                  <a:gd name="connsiteX3" fmla="*/ 61150 w 177260"/>
                  <a:gd name="connsiteY3" fmla="*/ 0 h 177260"/>
                  <a:gd name="connsiteX4" fmla="*/ 61150 w 177260"/>
                  <a:gd name="connsiteY4" fmla="*/ 61151 h 177260"/>
                  <a:gd name="connsiteX5" fmla="*/ 0 w 177260"/>
                  <a:gd name="connsiteY5" fmla="*/ 61151 h 177260"/>
                  <a:gd name="connsiteX6" fmla="*/ 0 w 177260"/>
                  <a:gd name="connsiteY6" fmla="*/ 116110 h 177260"/>
                  <a:gd name="connsiteX7" fmla="*/ 61150 w 177260"/>
                  <a:gd name="connsiteY7" fmla="*/ 116110 h 177260"/>
                  <a:gd name="connsiteX8" fmla="*/ 61150 w 177260"/>
                  <a:gd name="connsiteY8" fmla="*/ 177260 h 177260"/>
                  <a:gd name="connsiteX9" fmla="*/ 116110 w 177260"/>
                  <a:gd name="connsiteY9" fmla="*/ 177260 h 177260"/>
                  <a:gd name="connsiteX10" fmla="*/ 116110 w 177260"/>
                  <a:gd name="connsiteY10" fmla="*/ 116110 h 177260"/>
                  <a:gd name="connsiteX11" fmla="*/ 177260 w 177260"/>
                  <a:gd name="connsiteY11" fmla="*/ 116110 h 177260"/>
                  <a:gd name="connsiteX12" fmla="*/ 177260 w 177260"/>
                  <a:gd name="connsiteY12" fmla="*/ 61151 h 17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260" h="177260">
                    <a:moveTo>
                      <a:pt x="177260" y="61151"/>
                    </a:moveTo>
                    <a:lnTo>
                      <a:pt x="116110" y="61151"/>
                    </a:lnTo>
                    <a:lnTo>
                      <a:pt x="116110" y="0"/>
                    </a:lnTo>
                    <a:lnTo>
                      <a:pt x="61150" y="0"/>
                    </a:lnTo>
                    <a:lnTo>
                      <a:pt x="61150" y="61151"/>
                    </a:lnTo>
                    <a:lnTo>
                      <a:pt x="0" y="61151"/>
                    </a:lnTo>
                    <a:lnTo>
                      <a:pt x="0" y="116110"/>
                    </a:lnTo>
                    <a:lnTo>
                      <a:pt x="61150" y="116110"/>
                    </a:lnTo>
                    <a:lnTo>
                      <a:pt x="61150" y="177260"/>
                    </a:lnTo>
                    <a:lnTo>
                      <a:pt x="116110" y="177260"/>
                    </a:lnTo>
                    <a:lnTo>
                      <a:pt x="116110" y="116110"/>
                    </a:lnTo>
                    <a:lnTo>
                      <a:pt x="177260" y="116110"/>
                    </a:lnTo>
                    <a:lnTo>
                      <a:pt x="177260" y="61151"/>
                    </a:lnTo>
                    <a:close/>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3" name="Freeform: Shape 22">
                <a:extLst>
                  <a:ext uri="{FF2B5EF4-FFF2-40B4-BE49-F238E27FC236}">
                    <a16:creationId xmlns:a16="http://schemas.microsoft.com/office/drawing/2014/main" id="{79527C15-2DA3-9016-8A5A-B36D4AEFA7B8}"/>
                  </a:ext>
                </a:extLst>
              </p:cNvPr>
              <p:cNvSpPr/>
              <p:nvPr/>
            </p:nvSpPr>
            <p:spPr>
              <a:xfrm>
                <a:off x="10373523" y="2799233"/>
                <a:ext cx="196595" cy="196596"/>
              </a:xfrm>
              <a:custGeom>
                <a:avLst/>
                <a:gdLst>
                  <a:gd name="connsiteX0" fmla="*/ 196596 w 196595"/>
                  <a:gd name="connsiteY0" fmla="*/ 98298 h 196596"/>
                  <a:gd name="connsiteX1" fmla="*/ 98298 w 196595"/>
                  <a:gd name="connsiteY1" fmla="*/ 196596 h 196596"/>
                  <a:gd name="connsiteX2" fmla="*/ 0 w 196595"/>
                  <a:gd name="connsiteY2" fmla="*/ 98298 h 196596"/>
                  <a:gd name="connsiteX3" fmla="*/ 98298 w 196595"/>
                  <a:gd name="connsiteY3" fmla="*/ 0 h 196596"/>
                  <a:gd name="connsiteX4" fmla="*/ 196596 w 196595"/>
                  <a:gd name="connsiteY4" fmla="*/ 98298 h 19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95" h="196596">
                    <a:moveTo>
                      <a:pt x="196596" y="98298"/>
                    </a:moveTo>
                    <a:cubicBezTo>
                      <a:pt x="196596" y="152586"/>
                      <a:pt x="152586" y="196596"/>
                      <a:pt x="98298" y="196596"/>
                    </a:cubicBezTo>
                    <a:cubicBezTo>
                      <a:pt x="44010" y="196596"/>
                      <a:pt x="0" y="152586"/>
                      <a:pt x="0" y="98298"/>
                    </a:cubicBezTo>
                    <a:cubicBezTo>
                      <a:pt x="0" y="44010"/>
                      <a:pt x="44010" y="0"/>
                      <a:pt x="98298" y="0"/>
                    </a:cubicBezTo>
                    <a:cubicBezTo>
                      <a:pt x="152586" y="0"/>
                      <a:pt x="196596" y="44010"/>
                      <a:pt x="196596" y="98298"/>
                    </a:cubicBezTo>
                    <a:close/>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4" name="TextBox 23">
                <a:extLst>
                  <a:ext uri="{FF2B5EF4-FFF2-40B4-BE49-F238E27FC236}">
                    <a16:creationId xmlns:a16="http://schemas.microsoft.com/office/drawing/2014/main" id="{37EB91A0-7DBA-09C3-494C-A18133729E9B}"/>
                  </a:ext>
                </a:extLst>
              </p:cNvPr>
              <p:cNvSpPr txBox="1"/>
              <p:nvPr/>
            </p:nvSpPr>
            <p:spPr>
              <a:xfrm>
                <a:off x="10343423" y="2780850"/>
                <a:ext cx="316755" cy="273067"/>
              </a:xfrm>
              <a:prstGeom prst="rect">
                <a:avLst/>
              </a:prstGeom>
              <a:noFill/>
              <a:ln>
                <a:noFill/>
              </a:ln>
            </p:spPr>
            <p:txBody>
              <a:bodyPr wrap="none" rtlCol="0">
                <a:spAutoFit/>
              </a:bodyPr>
              <a:lstStyle/>
              <a:p>
                <a:pPr defTabSz="685800"/>
                <a:r>
                  <a:rPr lang="en-US" sz="731">
                    <a:ln/>
                    <a:solidFill>
                      <a:srgbClr val="F15D2A"/>
                    </a:solidFill>
                    <a:latin typeface="Arial"/>
                    <a:cs typeface="Arial"/>
                    <a:sym typeface="Arial"/>
                    <a:rtl val="0"/>
                  </a:rPr>
                  <a:t>$</a:t>
                </a:r>
              </a:p>
            </p:txBody>
          </p:sp>
          <p:sp>
            <p:nvSpPr>
              <p:cNvPr id="25" name="Freeform: Shape 24">
                <a:extLst>
                  <a:ext uri="{FF2B5EF4-FFF2-40B4-BE49-F238E27FC236}">
                    <a16:creationId xmlns:a16="http://schemas.microsoft.com/office/drawing/2014/main" id="{DD70FEDB-F17E-25E3-D264-0CEAF35B77DB}"/>
                  </a:ext>
                </a:extLst>
              </p:cNvPr>
              <p:cNvSpPr/>
              <p:nvPr/>
            </p:nvSpPr>
            <p:spPr>
              <a:xfrm>
                <a:off x="10177022" y="3082983"/>
                <a:ext cx="416428" cy="362156"/>
              </a:xfrm>
              <a:custGeom>
                <a:avLst/>
                <a:gdLst>
                  <a:gd name="connsiteX0" fmla="*/ 411194 w 416428"/>
                  <a:gd name="connsiteY0" fmla="*/ 0 h 362156"/>
                  <a:gd name="connsiteX1" fmla="*/ 166497 w 416428"/>
                  <a:gd name="connsiteY1" fmla="*/ 356902 h 362156"/>
                  <a:gd name="connsiteX2" fmla="*/ 0 w 416428"/>
                  <a:gd name="connsiteY2" fmla="*/ 341567 h 362156"/>
                </a:gdLst>
                <a:ahLst/>
                <a:cxnLst>
                  <a:cxn ang="0">
                    <a:pos x="connsiteX0" y="connsiteY0"/>
                  </a:cxn>
                  <a:cxn ang="0">
                    <a:pos x="connsiteX1" y="connsiteY1"/>
                  </a:cxn>
                  <a:cxn ang="0">
                    <a:pos x="connsiteX2" y="connsiteY2"/>
                  </a:cxn>
                </a:cxnLst>
                <a:rect l="l" t="t" r="r" b="b"/>
                <a:pathLst>
                  <a:path w="416428" h="362156">
                    <a:moveTo>
                      <a:pt x="411194" y="0"/>
                    </a:moveTo>
                    <a:cubicBezTo>
                      <a:pt x="442150" y="166116"/>
                      <a:pt x="332613" y="325946"/>
                      <a:pt x="166497" y="356902"/>
                    </a:cubicBezTo>
                    <a:cubicBezTo>
                      <a:pt x="108490" y="367760"/>
                      <a:pt x="51245" y="361379"/>
                      <a:pt x="0" y="341567"/>
                    </a:cubicBezTo>
                  </a:path>
                </a:pathLst>
              </a:custGeom>
              <a:noFill/>
              <a:ln w="9525" cap="flat">
                <a:solidFill>
                  <a:schemeClr val="accent1"/>
                </a:solidFill>
                <a:custDash>
                  <a:ds d="375000" sp="375000"/>
                </a:custDash>
                <a:round/>
              </a:ln>
            </p:spPr>
            <p:txBody>
              <a:bodyPr rtlCol="0" anchor="ctr"/>
              <a:lstStyle/>
              <a:p>
                <a:pPr defTabSz="685800"/>
                <a:endParaRPr lang="en-US" sz="1350">
                  <a:solidFill>
                    <a:prstClr val="black"/>
                  </a:solidFill>
                  <a:latin typeface="Arial"/>
                </a:endParaRPr>
              </a:p>
            </p:txBody>
          </p:sp>
          <p:grpSp>
            <p:nvGrpSpPr>
              <p:cNvPr id="26" name="Graphic 19">
                <a:extLst>
                  <a:ext uri="{FF2B5EF4-FFF2-40B4-BE49-F238E27FC236}">
                    <a16:creationId xmlns:a16="http://schemas.microsoft.com/office/drawing/2014/main" id="{9A8AE713-4FA4-5FDC-4515-6A5B041D1B75}"/>
                  </a:ext>
                </a:extLst>
              </p:cNvPr>
              <p:cNvGrpSpPr/>
              <p:nvPr/>
            </p:nvGrpSpPr>
            <p:grpSpPr>
              <a:xfrm>
                <a:off x="10535924" y="3054122"/>
                <a:ext cx="115062" cy="77723"/>
                <a:chOff x="10535924" y="3054122"/>
                <a:chExt cx="115062" cy="77723"/>
              </a:xfrm>
              <a:noFill/>
            </p:grpSpPr>
            <p:sp>
              <p:nvSpPr>
                <p:cNvPr id="27" name="Freeform: Shape 26">
                  <a:extLst>
                    <a:ext uri="{FF2B5EF4-FFF2-40B4-BE49-F238E27FC236}">
                      <a16:creationId xmlns:a16="http://schemas.microsoft.com/office/drawing/2014/main" id="{D8DE6676-53B2-A2F5-2A07-BC3F9D07DB1D}"/>
                    </a:ext>
                  </a:extLst>
                </p:cNvPr>
                <p:cNvSpPr/>
                <p:nvPr/>
              </p:nvSpPr>
              <p:spPr>
                <a:xfrm>
                  <a:off x="10580215" y="3054122"/>
                  <a:ext cx="70770" cy="55495"/>
                </a:xfrm>
                <a:custGeom>
                  <a:avLst/>
                  <a:gdLst>
                    <a:gd name="connsiteX0" fmla="*/ 70771 w 70770"/>
                    <a:gd name="connsiteY0" fmla="*/ 54673 h 55495"/>
                    <a:gd name="connsiteX1" fmla="*/ 1333 w 70770"/>
                    <a:gd name="connsiteY1" fmla="*/ 6667 h 55495"/>
                    <a:gd name="connsiteX2" fmla="*/ 0 w 70770"/>
                    <a:gd name="connsiteY2" fmla="*/ 0 h 55495"/>
                  </a:gdLst>
                  <a:ahLst/>
                  <a:cxnLst>
                    <a:cxn ang="0">
                      <a:pos x="connsiteX0" y="connsiteY0"/>
                    </a:cxn>
                    <a:cxn ang="0">
                      <a:pos x="connsiteX1" y="connsiteY1"/>
                    </a:cxn>
                    <a:cxn ang="0">
                      <a:pos x="connsiteX2" y="connsiteY2"/>
                    </a:cxn>
                  </a:cxnLst>
                  <a:rect l="l" t="t" r="r" b="b"/>
                  <a:pathLst>
                    <a:path w="70770" h="55495">
                      <a:moveTo>
                        <a:pt x="70771" y="54673"/>
                      </a:moveTo>
                      <a:cubicBezTo>
                        <a:pt x="38576" y="60008"/>
                        <a:pt x="7810" y="38862"/>
                        <a:pt x="1333" y="6667"/>
                      </a:cubicBezTo>
                      <a:lnTo>
                        <a:pt x="0" y="0"/>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28" name="Freeform: Shape 27">
                  <a:extLst>
                    <a:ext uri="{FF2B5EF4-FFF2-40B4-BE49-F238E27FC236}">
                      <a16:creationId xmlns:a16="http://schemas.microsoft.com/office/drawing/2014/main" id="{4827F774-2A2D-4978-1891-E840D0EC2A18}"/>
                    </a:ext>
                  </a:extLst>
                </p:cNvPr>
                <p:cNvSpPr/>
                <p:nvPr/>
              </p:nvSpPr>
              <p:spPr>
                <a:xfrm>
                  <a:off x="10535924" y="3054122"/>
                  <a:ext cx="46733" cy="77723"/>
                </a:xfrm>
                <a:custGeom>
                  <a:avLst/>
                  <a:gdLst>
                    <a:gd name="connsiteX0" fmla="*/ 0 w 46733"/>
                    <a:gd name="connsiteY0" fmla="*/ 77724 h 77723"/>
                    <a:gd name="connsiteX1" fmla="*/ 45529 w 46733"/>
                    <a:gd name="connsiteY1" fmla="*/ 6667 h 77723"/>
                    <a:gd name="connsiteX2" fmla="*/ 44196 w 46733"/>
                    <a:gd name="connsiteY2" fmla="*/ 0 h 77723"/>
                  </a:gdLst>
                  <a:ahLst/>
                  <a:cxnLst>
                    <a:cxn ang="0">
                      <a:pos x="connsiteX0" y="connsiteY0"/>
                    </a:cxn>
                    <a:cxn ang="0">
                      <a:pos x="connsiteX1" y="connsiteY1"/>
                    </a:cxn>
                    <a:cxn ang="0">
                      <a:pos x="connsiteX2" y="connsiteY2"/>
                    </a:cxn>
                  </a:cxnLst>
                  <a:rect l="l" t="t" r="r" b="b"/>
                  <a:pathLst>
                    <a:path w="46733" h="77723">
                      <a:moveTo>
                        <a:pt x="0" y="77724"/>
                      </a:moveTo>
                      <a:cubicBezTo>
                        <a:pt x="31718" y="70199"/>
                        <a:pt x="52006" y="38862"/>
                        <a:pt x="45529" y="6667"/>
                      </a:cubicBezTo>
                      <a:lnTo>
                        <a:pt x="44196" y="0"/>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grpSp>
          <p:grpSp>
            <p:nvGrpSpPr>
              <p:cNvPr id="29" name="Graphic 19">
                <a:extLst>
                  <a:ext uri="{FF2B5EF4-FFF2-40B4-BE49-F238E27FC236}">
                    <a16:creationId xmlns:a16="http://schemas.microsoft.com/office/drawing/2014/main" id="{34517DD4-DA3F-03F7-261F-412A299A9A5E}"/>
                  </a:ext>
                </a:extLst>
              </p:cNvPr>
              <p:cNvGrpSpPr/>
              <p:nvPr/>
            </p:nvGrpSpPr>
            <p:grpSpPr>
              <a:xfrm>
                <a:off x="9899749" y="2813293"/>
                <a:ext cx="420719" cy="391038"/>
                <a:chOff x="9899749" y="2813293"/>
                <a:chExt cx="420719" cy="391038"/>
              </a:xfrm>
              <a:noFill/>
            </p:grpSpPr>
            <p:sp>
              <p:nvSpPr>
                <p:cNvPr id="30" name="Freeform: Shape 29">
                  <a:extLst>
                    <a:ext uri="{FF2B5EF4-FFF2-40B4-BE49-F238E27FC236}">
                      <a16:creationId xmlns:a16="http://schemas.microsoft.com/office/drawing/2014/main" id="{96023B6C-DB13-97EE-37EE-1CDA509655AE}"/>
                    </a:ext>
                  </a:extLst>
                </p:cNvPr>
                <p:cNvSpPr/>
                <p:nvPr/>
              </p:nvSpPr>
              <p:spPr>
                <a:xfrm>
                  <a:off x="9957259" y="2813293"/>
                  <a:ext cx="363208" cy="362177"/>
                </a:xfrm>
                <a:custGeom>
                  <a:avLst/>
                  <a:gdLst>
                    <a:gd name="connsiteX0" fmla="*/ 5259 w 363208"/>
                    <a:gd name="connsiteY0" fmla="*/ 362178 h 362177"/>
                    <a:gd name="connsiteX1" fmla="*/ 249957 w 363208"/>
                    <a:gd name="connsiteY1" fmla="*/ 5276 h 362177"/>
                    <a:gd name="connsiteX2" fmla="*/ 363209 w 363208"/>
                    <a:gd name="connsiteY2" fmla="*/ 5371 h 362177"/>
                  </a:gdLst>
                  <a:ahLst/>
                  <a:cxnLst>
                    <a:cxn ang="0">
                      <a:pos x="connsiteX0" y="connsiteY0"/>
                    </a:cxn>
                    <a:cxn ang="0">
                      <a:pos x="connsiteX1" y="connsiteY1"/>
                    </a:cxn>
                    <a:cxn ang="0">
                      <a:pos x="connsiteX2" y="connsiteY2"/>
                    </a:cxn>
                  </a:cxnLst>
                  <a:rect l="l" t="t" r="r" b="b"/>
                  <a:pathLst>
                    <a:path w="363208" h="362177">
                      <a:moveTo>
                        <a:pt x="5259" y="362178"/>
                      </a:moveTo>
                      <a:cubicBezTo>
                        <a:pt x="-25792" y="196062"/>
                        <a:pt x="83841" y="36232"/>
                        <a:pt x="249957" y="5276"/>
                      </a:cubicBezTo>
                      <a:cubicBezTo>
                        <a:pt x="288533" y="-1963"/>
                        <a:pt x="326823" y="-1582"/>
                        <a:pt x="363209" y="5371"/>
                      </a:cubicBezTo>
                    </a:path>
                  </a:pathLst>
                </a:custGeom>
                <a:noFill/>
                <a:ln w="9525" cap="flat">
                  <a:solidFill>
                    <a:schemeClr val="accent1"/>
                  </a:solidFill>
                  <a:custDash>
                    <a:ds d="375000" sp="375000"/>
                  </a:custDash>
                  <a:round/>
                </a:ln>
              </p:spPr>
              <p:txBody>
                <a:bodyPr rtlCol="0" anchor="ctr"/>
                <a:lstStyle/>
                <a:p>
                  <a:pPr defTabSz="685800"/>
                  <a:endParaRPr lang="en-US" sz="1350">
                    <a:solidFill>
                      <a:prstClr val="black"/>
                    </a:solidFill>
                    <a:latin typeface="Arial"/>
                  </a:endParaRPr>
                </a:p>
              </p:txBody>
            </p:sp>
            <p:grpSp>
              <p:nvGrpSpPr>
                <p:cNvPr id="31" name="Graphic 19">
                  <a:extLst>
                    <a:ext uri="{FF2B5EF4-FFF2-40B4-BE49-F238E27FC236}">
                      <a16:creationId xmlns:a16="http://schemas.microsoft.com/office/drawing/2014/main" id="{5F4E7593-0E0B-BEE2-444A-1CF99A8EA19B}"/>
                    </a:ext>
                  </a:extLst>
                </p:cNvPr>
                <p:cNvGrpSpPr/>
                <p:nvPr/>
              </p:nvGrpSpPr>
              <p:grpSpPr>
                <a:xfrm>
                  <a:off x="9899749" y="3126512"/>
                  <a:ext cx="114966" cy="77819"/>
                  <a:chOff x="9899749" y="3126512"/>
                  <a:chExt cx="114966" cy="77819"/>
                </a:xfrm>
                <a:noFill/>
              </p:grpSpPr>
              <p:sp>
                <p:nvSpPr>
                  <p:cNvPr id="32" name="Freeform: Shape 31">
                    <a:extLst>
                      <a:ext uri="{FF2B5EF4-FFF2-40B4-BE49-F238E27FC236}">
                        <a16:creationId xmlns:a16="http://schemas.microsoft.com/office/drawing/2014/main" id="{9AF48A59-AE93-9E02-ABE9-1BF108F30803}"/>
                      </a:ext>
                    </a:extLst>
                  </p:cNvPr>
                  <p:cNvSpPr/>
                  <p:nvPr/>
                </p:nvSpPr>
                <p:spPr>
                  <a:xfrm>
                    <a:off x="9899749" y="3148835"/>
                    <a:ext cx="70770" cy="55495"/>
                  </a:xfrm>
                  <a:custGeom>
                    <a:avLst/>
                    <a:gdLst>
                      <a:gd name="connsiteX0" fmla="*/ 0 w 70770"/>
                      <a:gd name="connsiteY0" fmla="*/ 822 h 55495"/>
                      <a:gd name="connsiteX1" fmla="*/ 69437 w 70770"/>
                      <a:gd name="connsiteY1" fmla="*/ 48828 h 55495"/>
                      <a:gd name="connsiteX2" fmla="*/ 70771 w 70770"/>
                      <a:gd name="connsiteY2" fmla="*/ 55496 h 55495"/>
                    </a:gdLst>
                    <a:ahLst/>
                    <a:cxnLst>
                      <a:cxn ang="0">
                        <a:pos x="connsiteX0" y="connsiteY0"/>
                      </a:cxn>
                      <a:cxn ang="0">
                        <a:pos x="connsiteX1" y="connsiteY1"/>
                      </a:cxn>
                      <a:cxn ang="0">
                        <a:pos x="connsiteX2" y="connsiteY2"/>
                      </a:cxn>
                    </a:cxnLst>
                    <a:rect l="l" t="t" r="r" b="b"/>
                    <a:pathLst>
                      <a:path w="70770" h="55495">
                        <a:moveTo>
                          <a:pt x="0" y="822"/>
                        </a:moveTo>
                        <a:cubicBezTo>
                          <a:pt x="32195" y="-4512"/>
                          <a:pt x="62960" y="16634"/>
                          <a:pt x="69437" y="48828"/>
                        </a:cubicBezTo>
                        <a:lnTo>
                          <a:pt x="70771" y="55496"/>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sp>
                <p:nvSpPr>
                  <p:cNvPr id="33" name="Freeform: Shape 32">
                    <a:extLst>
                      <a:ext uri="{FF2B5EF4-FFF2-40B4-BE49-F238E27FC236}">
                        <a16:creationId xmlns:a16="http://schemas.microsoft.com/office/drawing/2014/main" id="{0BE4BFAC-7CE3-5CB9-C202-25F0A8984BEF}"/>
                      </a:ext>
                    </a:extLst>
                  </p:cNvPr>
                  <p:cNvSpPr/>
                  <p:nvPr/>
                </p:nvSpPr>
                <p:spPr>
                  <a:xfrm>
                    <a:off x="9967982" y="3126512"/>
                    <a:ext cx="46733" cy="77723"/>
                  </a:xfrm>
                  <a:custGeom>
                    <a:avLst/>
                    <a:gdLst>
                      <a:gd name="connsiteX0" fmla="*/ 46734 w 46733"/>
                      <a:gd name="connsiteY0" fmla="*/ 0 h 77723"/>
                      <a:gd name="connsiteX1" fmla="*/ 1204 w 46733"/>
                      <a:gd name="connsiteY1" fmla="*/ 71056 h 77723"/>
                      <a:gd name="connsiteX2" fmla="*/ 2538 w 46733"/>
                      <a:gd name="connsiteY2" fmla="*/ 77724 h 77723"/>
                    </a:gdLst>
                    <a:ahLst/>
                    <a:cxnLst>
                      <a:cxn ang="0">
                        <a:pos x="connsiteX0" y="connsiteY0"/>
                      </a:cxn>
                      <a:cxn ang="0">
                        <a:pos x="connsiteX1" y="connsiteY1"/>
                      </a:cxn>
                      <a:cxn ang="0">
                        <a:pos x="connsiteX2" y="connsiteY2"/>
                      </a:cxn>
                    </a:cxnLst>
                    <a:rect l="l" t="t" r="r" b="b"/>
                    <a:pathLst>
                      <a:path w="46733" h="77723">
                        <a:moveTo>
                          <a:pt x="46734" y="0"/>
                        </a:moveTo>
                        <a:cubicBezTo>
                          <a:pt x="15015" y="7525"/>
                          <a:pt x="-5273" y="38862"/>
                          <a:pt x="1204" y="71056"/>
                        </a:cubicBezTo>
                        <a:lnTo>
                          <a:pt x="2538" y="77724"/>
                        </a:lnTo>
                      </a:path>
                    </a:pathLst>
                  </a:custGeom>
                  <a:noFill/>
                  <a:ln w="9525" cap="rnd">
                    <a:solidFill>
                      <a:schemeClr val="accent1"/>
                    </a:solidFill>
                    <a:prstDash val="solid"/>
                    <a:round/>
                  </a:ln>
                </p:spPr>
                <p:txBody>
                  <a:bodyPr rtlCol="0" anchor="ctr"/>
                  <a:lstStyle/>
                  <a:p>
                    <a:pPr defTabSz="685800"/>
                    <a:endParaRPr lang="en-US" sz="1350">
                      <a:solidFill>
                        <a:prstClr val="black"/>
                      </a:solidFill>
                      <a:latin typeface="Arial"/>
                    </a:endParaRPr>
                  </a:p>
                </p:txBody>
              </p:sp>
            </p:grpSp>
          </p:grpSp>
        </p:grpSp>
      </p:grpSp>
    </p:spTree>
    <p:extLst>
      <p:ext uri="{BB962C8B-B14F-4D97-AF65-F5344CB8AC3E}">
        <p14:creationId xmlns:p14="http://schemas.microsoft.com/office/powerpoint/2010/main" val="422750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6" name="Title 15">
            <a:extLst>
              <a:ext uri="{FF2B5EF4-FFF2-40B4-BE49-F238E27FC236}">
                <a16:creationId xmlns:a16="http://schemas.microsoft.com/office/drawing/2014/main" id="{0D3891B9-02DF-B608-0646-DC8AB6DA6E8B}"/>
              </a:ext>
            </a:extLst>
          </p:cNvPr>
          <p:cNvSpPr>
            <a:spLocks noGrp="1"/>
          </p:cNvSpPr>
          <p:nvPr>
            <p:ph type="ctrTitle"/>
          </p:nvPr>
        </p:nvSpPr>
        <p:spPr>
          <a:xfrm>
            <a:off x="285750" y="1395993"/>
            <a:ext cx="8572500" cy="290849"/>
          </a:xfrm>
        </p:spPr>
        <p:txBody>
          <a:bodyPr/>
          <a:lstStyle/>
          <a:p>
            <a:r>
              <a:rPr lang="en-US"/>
              <a:t>Centivo + BHCG: Built for innovation and security</a:t>
            </a:r>
          </a:p>
        </p:txBody>
      </p:sp>
      <p:sp>
        <p:nvSpPr>
          <p:cNvPr id="66" name="Rectangle: Rounded Corners 17">
            <a:extLst>
              <a:ext uri="{FF2B5EF4-FFF2-40B4-BE49-F238E27FC236}">
                <a16:creationId xmlns:a16="http://schemas.microsoft.com/office/drawing/2014/main" id="{744C61BA-B77A-9F89-20C8-D855C3D2FB4D}"/>
              </a:ext>
            </a:extLst>
          </p:cNvPr>
          <p:cNvSpPr/>
          <p:nvPr/>
        </p:nvSpPr>
        <p:spPr>
          <a:xfrm>
            <a:off x="566660" y="2480305"/>
            <a:ext cx="5210922" cy="1747424"/>
          </a:xfrm>
          <a:prstGeom prst="roundRect">
            <a:avLst>
              <a:gd name="adj" fmla="val 6667"/>
            </a:avLst>
          </a:prstGeom>
          <a:noFill/>
          <a:ln w="12700" cap="flat" cmpd="sng" algn="ctr">
            <a:solidFill>
              <a:srgbClr val="F15D2A"/>
            </a:solidFill>
            <a:prstDash val="solid"/>
            <a:miter lim="800000"/>
          </a:ln>
          <a:effectLst/>
        </p:spPr>
        <p:txBody>
          <a:bodyPr lIns="205740" tIns="480060" rIns="205740" bIns="68580" rtlCol="0" anchor="t" anchorCtr="0"/>
          <a:lstStyle/>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ea typeface="+mn-lt"/>
                <a:cs typeface="Arial"/>
              </a:rPr>
              <a:t>Primary care centered plan with high-performing PCPs</a:t>
            </a:r>
            <a:endParaRPr lang="en-US" sz="1350" dirty="0">
              <a:solidFill>
                <a:prstClr val="black"/>
              </a:solidFill>
              <a:latin typeface="Arial"/>
            </a:endParaRPr>
          </a:p>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ea typeface="+mn-lt"/>
                <a:cs typeface="Arial"/>
              </a:rPr>
              <a:t>Affordable</a:t>
            </a:r>
            <a:r>
              <a:rPr lang="en-US" sz="1050" kern="0" dirty="0">
                <a:solidFill>
                  <a:srgbClr val="212121"/>
                </a:solidFill>
                <a:latin typeface="Arial"/>
                <a:cs typeface="Arial"/>
              </a:rPr>
              <a:t> plan with enriched benefits</a:t>
            </a:r>
            <a:endParaRPr lang="en-US" sz="1350" dirty="0">
              <a:solidFill>
                <a:prstClr val="black"/>
              </a:solidFill>
              <a:latin typeface="Arial"/>
            </a:endParaRPr>
          </a:p>
          <a:p>
            <a:pPr marL="90488" indent="-90488" defTabSz="685800">
              <a:spcBef>
                <a:spcPts val="300"/>
              </a:spcBef>
              <a:buClr>
                <a:srgbClr val="F15D2A"/>
              </a:buClr>
              <a:buSzPct val="75000"/>
              <a:buFont typeface="Arial" panose="020B0604020202020204" pitchFamily="34" charset="0"/>
              <a:buChar char="•"/>
              <a:defRPr/>
            </a:pPr>
            <a:r>
              <a:rPr lang="en-US" sz="1050" kern="0" dirty="0">
                <a:solidFill>
                  <a:srgbClr val="212121"/>
                </a:solidFill>
                <a:latin typeface="Arial"/>
                <a:cs typeface="Arial"/>
              </a:rPr>
              <a:t>Local, high-quality network with significant unit cost savings</a:t>
            </a:r>
          </a:p>
          <a:p>
            <a:pPr defTabSz="685800">
              <a:spcBef>
                <a:spcPts val="300"/>
              </a:spcBef>
              <a:buClr>
                <a:srgbClr val="F15D2A"/>
              </a:buClr>
              <a:buSzPct val="75000"/>
              <a:defRPr/>
            </a:pPr>
            <a:endParaRPr lang="en-US" sz="1050" kern="0" dirty="0">
              <a:solidFill>
                <a:srgbClr val="212121"/>
              </a:solidFill>
              <a:latin typeface="Arial"/>
              <a:cs typeface="Arial"/>
            </a:endParaRPr>
          </a:p>
          <a:p>
            <a:pPr defTabSz="685800">
              <a:spcBef>
                <a:spcPts val="300"/>
              </a:spcBef>
              <a:buClr>
                <a:srgbClr val="F15D2A"/>
              </a:buClr>
              <a:buSzPct val="75000"/>
              <a:defRPr/>
            </a:pPr>
            <a:r>
              <a:rPr lang="en-US" sz="900" kern="0" dirty="0">
                <a:solidFill>
                  <a:srgbClr val="212121"/>
                </a:solidFill>
                <a:latin typeface="Arial"/>
                <a:cs typeface="Arial"/>
              </a:rPr>
              <a:t>*Option for transitional parity with traditional carrier offerings for broad </a:t>
            </a:r>
            <a:endParaRPr lang="en-US" sz="900" kern="0" dirty="0">
              <a:solidFill>
                <a:srgbClr val="212121"/>
              </a:solidFill>
              <a:latin typeface="Arial"/>
              <a:cs typeface="Arial" panose="020B0604020202020204" pitchFamily="34" charset="0"/>
            </a:endParaRPr>
          </a:p>
          <a:p>
            <a:pPr defTabSz="685800">
              <a:spcBef>
                <a:spcPts val="300"/>
              </a:spcBef>
              <a:defRPr/>
            </a:pPr>
            <a:r>
              <a:rPr lang="en-US" sz="900" kern="0" dirty="0">
                <a:solidFill>
                  <a:srgbClr val="212121"/>
                </a:solidFill>
                <a:latin typeface="Arial"/>
                <a:cs typeface="Arial"/>
              </a:rPr>
              <a:t>network access using HPS in WI and Cigna elsewhere</a:t>
            </a:r>
            <a:endParaRPr lang="en-US" sz="900" kern="0" dirty="0">
              <a:solidFill>
                <a:srgbClr val="212121"/>
              </a:solidFill>
              <a:latin typeface="Arial"/>
              <a:cs typeface="Arial" panose="020B0604020202020204" pitchFamily="34" charset="0"/>
            </a:endParaRPr>
          </a:p>
        </p:txBody>
      </p:sp>
      <p:sp>
        <p:nvSpPr>
          <p:cNvPr id="67" name="Round Same Side Corner Rectangle 45">
            <a:extLst>
              <a:ext uri="{FF2B5EF4-FFF2-40B4-BE49-F238E27FC236}">
                <a16:creationId xmlns:a16="http://schemas.microsoft.com/office/drawing/2014/main" id="{2841057C-773E-90C4-6E24-C95F8108CFAB}"/>
              </a:ext>
            </a:extLst>
          </p:cNvPr>
          <p:cNvSpPr/>
          <p:nvPr/>
        </p:nvSpPr>
        <p:spPr>
          <a:xfrm>
            <a:off x="566660" y="2480305"/>
            <a:ext cx="5210922" cy="342900"/>
          </a:xfrm>
          <a:prstGeom prst="round2SameRect">
            <a:avLst>
              <a:gd name="adj1" fmla="val 34201"/>
              <a:gd name="adj2" fmla="val 0"/>
            </a:avLst>
          </a:prstGeom>
          <a:solidFill>
            <a:srgbClr val="F15D2A"/>
          </a:solidFill>
          <a:ln w="12700" cap="flat" cmpd="sng" algn="ctr">
            <a:noFill/>
            <a:prstDash val="solid"/>
            <a:miter lim="800000"/>
          </a:ln>
          <a:effectLst/>
        </p:spPr>
        <p:txBody>
          <a:bodyPr rtlCol="0" anchor="ctr"/>
          <a:lstStyle/>
          <a:p>
            <a:pPr defTabSz="685800">
              <a:defRPr/>
            </a:pPr>
            <a:r>
              <a:rPr lang="en-US" sz="1350" b="1" kern="0">
                <a:solidFill>
                  <a:srgbClr val="FFFFFF"/>
                </a:solidFill>
                <a:latin typeface="Arial"/>
              </a:rPr>
              <a:t>High-Performance Plan offering</a:t>
            </a:r>
          </a:p>
        </p:txBody>
      </p:sp>
      <p:sp>
        <p:nvSpPr>
          <p:cNvPr id="69" name="Rounded Rectangle 1">
            <a:extLst>
              <a:ext uri="{FF2B5EF4-FFF2-40B4-BE49-F238E27FC236}">
                <a16:creationId xmlns:a16="http://schemas.microsoft.com/office/drawing/2014/main" id="{0808585E-C655-9CBE-944F-1382C3D45136}"/>
              </a:ext>
            </a:extLst>
          </p:cNvPr>
          <p:cNvSpPr/>
          <p:nvPr/>
        </p:nvSpPr>
        <p:spPr>
          <a:xfrm>
            <a:off x="285792" y="2310917"/>
            <a:ext cx="8579651" cy="3069651"/>
          </a:xfrm>
          <a:prstGeom prst="roundRect">
            <a:avLst>
              <a:gd name="adj" fmla="val 7093"/>
            </a:avLst>
          </a:prstGeom>
          <a:no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white"/>
              </a:solidFill>
              <a:latin typeface="Arial"/>
            </a:endParaRPr>
          </a:p>
        </p:txBody>
      </p:sp>
      <p:sp>
        <p:nvSpPr>
          <p:cNvPr id="70" name="Rectangle: Rounded Corners 16">
            <a:extLst>
              <a:ext uri="{FF2B5EF4-FFF2-40B4-BE49-F238E27FC236}">
                <a16:creationId xmlns:a16="http://schemas.microsoft.com/office/drawing/2014/main" id="{3AE31E3E-9A3C-778D-52A6-D26AD51BDEE7}"/>
              </a:ext>
            </a:extLst>
          </p:cNvPr>
          <p:cNvSpPr/>
          <p:nvPr/>
        </p:nvSpPr>
        <p:spPr>
          <a:xfrm>
            <a:off x="458147" y="4369776"/>
            <a:ext cx="8256642" cy="843811"/>
          </a:xfrm>
          <a:prstGeom prst="roundRect">
            <a:avLst>
              <a:gd name="adj" fmla="val 11895"/>
            </a:avLst>
          </a:prstGeom>
          <a:solidFill>
            <a:srgbClr val="F5F2E3"/>
          </a:solidFill>
          <a:ln w="25400" cap="flat" cmpd="sng" algn="ctr">
            <a:noFill/>
            <a:prstDash val="solid"/>
            <a:miter lim="800000"/>
          </a:ln>
          <a:effectLst/>
        </p:spPr>
        <p:txBody>
          <a:bodyPr lIns="137160" tIns="137160" rIns="137160" bIns="137160" rtlCol="0" anchor="t" anchorCtr="0"/>
          <a:lstStyle/>
          <a:p>
            <a:pPr algn="ctr" defTabSz="685800">
              <a:defRPr/>
            </a:pPr>
            <a:endParaRPr lang="en-US" sz="1350" b="1" kern="0" cap="all">
              <a:solidFill>
                <a:srgbClr val="1A3C34"/>
              </a:solidFill>
              <a:latin typeface="Arial"/>
              <a:cs typeface="Arial" panose="020B0604020202020204" pitchFamily="34" charset="0"/>
            </a:endParaRPr>
          </a:p>
        </p:txBody>
      </p:sp>
      <p:sp>
        <p:nvSpPr>
          <p:cNvPr id="71" name="TextBox 70">
            <a:extLst>
              <a:ext uri="{FF2B5EF4-FFF2-40B4-BE49-F238E27FC236}">
                <a16:creationId xmlns:a16="http://schemas.microsoft.com/office/drawing/2014/main" id="{D5E1C5A7-9E09-5800-D928-C44D3DCE5FF1}"/>
              </a:ext>
            </a:extLst>
          </p:cNvPr>
          <p:cNvSpPr txBox="1"/>
          <p:nvPr/>
        </p:nvSpPr>
        <p:spPr>
          <a:xfrm>
            <a:off x="1862240" y="4750861"/>
            <a:ext cx="953693"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End-to-end Member service</a:t>
            </a:r>
          </a:p>
        </p:txBody>
      </p:sp>
      <p:sp>
        <p:nvSpPr>
          <p:cNvPr id="72" name="TextBox 71">
            <a:extLst>
              <a:ext uri="{FF2B5EF4-FFF2-40B4-BE49-F238E27FC236}">
                <a16:creationId xmlns:a16="http://schemas.microsoft.com/office/drawing/2014/main" id="{5286A39A-53BC-BFC0-037C-4462A7E7F224}"/>
              </a:ext>
            </a:extLst>
          </p:cNvPr>
          <p:cNvSpPr txBox="1"/>
          <p:nvPr/>
        </p:nvSpPr>
        <p:spPr>
          <a:xfrm>
            <a:off x="5555121" y="4750933"/>
            <a:ext cx="823244"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Claims payment</a:t>
            </a:r>
          </a:p>
        </p:txBody>
      </p:sp>
      <p:sp>
        <p:nvSpPr>
          <p:cNvPr id="73" name="TextBox 72">
            <a:extLst>
              <a:ext uri="{FF2B5EF4-FFF2-40B4-BE49-F238E27FC236}">
                <a16:creationId xmlns:a16="http://schemas.microsoft.com/office/drawing/2014/main" id="{2D465A3E-EBCE-5E28-192E-66D4BF0B874C}"/>
              </a:ext>
            </a:extLst>
          </p:cNvPr>
          <p:cNvSpPr txBox="1"/>
          <p:nvPr/>
        </p:nvSpPr>
        <p:spPr>
          <a:xfrm>
            <a:off x="4056058" y="4760661"/>
            <a:ext cx="1362878"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Flexible payment options (including level funded)</a:t>
            </a:r>
          </a:p>
        </p:txBody>
      </p:sp>
      <p:sp>
        <p:nvSpPr>
          <p:cNvPr id="74" name="TextBox 73">
            <a:extLst>
              <a:ext uri="{FF2B5EF4-FFF2-40B4-BE49-F238E27FC236}">
                <a16:creationId xmlns:a16="http://schemas.microsoft.com/office/drawing/2014/main" id="{145F46E2-09F5-D6B3-7420-BDA5D7ECF852}"/>
              </a:ext>
            </a:extLst>
          </p:cNvPr>
          <p:cNvSpPr txBox="1"/>
          <p:nvPr/>
        </p:nvSpPr>
        <p:spPr>
          <a:xfrm>
            <a:off x="6494602" y="4760660"/>
            <a:ext cx="841643"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Virtual care ecosystem</a:t>
            </a:r>
          </a:p>
        </p:txBody>
      </p:sp>
      <p:sp>
        <p:nvSpPr>
          <p:cNvPr id="75" name="TextBox 74">
            <a:extLst>
              <a:ext uri="{FF2B5EF4-FFF2-40B4-BE49-F238E27FC236}">
                <a16:creationId xmlns:a16="http://schemas.microsoft.com/office/drawing/2014/main" id="{49BF2897-46B6-F517-FCDA-98869687C736}"/>
              </a:ext>
            </a:extLst>
          </p:cNvPr>
          <p:cNvSpPr txBox="1"/>
          <p:nvPr/>
        </p:nvSpPr>
        <p:spPr>
          <a:xfrm>
            <a:off x="7403589" y="4749303"/>
            <a:ext cx="964006"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Transparent </a:t>
            </a:r>
            <a:br>
              <a:rPr lang="en-US" sz="825">
                <a:solidFill>
                  <a:srgbClr val="1A3C34"/>
                </a:solidFill>
                <a:latin typeface="Arial"/>
                <a:cs typeface="Arial" panose="020B0604020202020204" pitchFamily="34" charset="0"/>
              </a:rPr>
            </a:br>
            <a:r>
              <a:rPr lang="en-US" sz="825">
                <a:solidFill>
                  <a:srgbClr val="1A3C34"/>
                </a:solidFill>
                <a:latin typeface="Arial"/>
                <a:cs typeface="Arial" panose="020B0604020202020204" pitchFamily="34" charset="0"/>
              </a:rPr>
              <a:t>PBM</a:t>
            </a:r>
          </a:p>
        </p:txBody>
      </p:sp>
      <p:sp>
        <p:nvSpPr>
          <p:cNvPr id="76" name="TextBox 75">
            <a:extLst>
              <a:ext uri="{FF2B5EF4-FFF2-40B4-BE49-F238E27FC236}">
                <a16:creationId xmlns:a16="http://schemas.microsoft.com/office/drawing/2014/main" id="{DBBF6527-859B-CA0C-168E-359CC8671016}"/>
              </a:ext>
            </a:extLst>
          </p:cNvPr>
          <p:cNvSpPr txBox="1"/>
          <p:nvPr/>
        </p:nvSpPr>
        <p:spPr>
          <a:xfrm>
            <a:off x="2285416" y="4461031"/>
            <a:ext cx="4438104" cy="276999"/>
          </a:xfrm>
          <a:prstGeom prst="rect">
            <a:avLst/>
          </a:prstGeom>
          <a:noFill/>
        </p:spPr>
        <p:txBody>
          <a:bodyPr wrap="square" rtlCol="0">
            <a:spAutoFit/>
          </a:bodyPr>
          <a:lstStyle/>
          <a:p>
            <a:pPr algn="ctr" defTabSz="685800"/>
            <a:r>
              <a:rPr lang="en-US" sz="1200" b="1" kern="0" cap="all">
                <a:solidFill>
                  <a:srgbClr val="1A3C34"/>
                </a:solidFill>
                <a:latin typeface="Arial"/>
                <a:cs typeface="Arial" panose="020B0604020202020204" pitchFamily="34" charset="0"/>
              </a:rPr>
              <a:t>Transparent plan administration &amp; Reporting</a:t>
            </a:r>
          </a:p>
        </p:txBody>
      </p:sp>
      <p:grpSp>
        <p:nvGrpSpPr>
          <p:cNvPr id="78" name="Group 77">
            <a:extLst>
              <a:ext uri="{FF2B5EF4-FFF2-40B4-BE49-F238E27FC236}">
                <a16:creationId xmlns:a16="http://schemas.microsoft.com/office/drawing/2014/main" id="{4981A7B0-21A1-8488-1E96-60757B007A41}"/>
              </a:ext>
            </a:extLst>
          </p:cNvPr>
          <p:cNvGrpSpPr/>
          <p:nvPr/>
        </p:nvGrpSpPr>
        <p:grpSpPr>
          <a:xfrm rot="16561273" flipV="1">
            <a:off x="815487" y="4485076"/>
            <a:ext cx="242489" cy="252820"/>
            <a:chOff x="-3298771" y="-1308642"/>
            <a:chExt cx="3597175" cy="2864201"/>
          </a:xfrm>
          <a:noFill/>
        </p:grpSpPr>
        <p:sp>
          <p:nvSpPr>
            <p:cNvPr id="79" name="Arc 78">
              <a:extLst>
                <a:ext uri="{FF2B5EF4-FFF2-40B4-BE49-F238E27FC236}">
                  <a16:creationId xmlns:a16="http://schemas.microsoft.com/office/drawing/2014/main" id="{5662E935-6228-059F-9F73-2F6E3FDA63E3}"/>
                </a:ext>
              </a:extLst>
            </p:cNvPr>
            <p:cNvSpPr/>
            <p:nvPr/>
          </p:nvSpPr>
          <p:spPr>
            <a:xfrm rot="21289938">
              <a:off x="-3298771" y="-1308642"/>
              <a:ext cx="2002052" cy="2742600"/>
            </a:xfrm>
            <a:prstGeom prst="arc">
              <a:avLst>
                <a:gd name="adj1" fmla="val 1684637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sp>
          <p:nvSpPr>
            <p:cNvPr id="80" name="Arc 79">
              <a:extLst>
                <a:ext uri="{FF2B5EF4-FFF2-40B4-BE49-F238E27FC236}">
                  <a16:creationId xmlns:a16="http://schemas.microsoft.com/office/drawing/2014/main" id="{035A3159-CA5F-4E95-46F8-D34ABBAC3F52}"/>
                </a:ext>
              </a:extLst>
            </p:cNvPr>
            <p:cNvSpPr/>
            <p:nvPr/>
          </p:nvSpPr>
          <p:spPr>
            <a:xfrm rot="1001047" flipH="1">
              <a:off x="-1342270" y="-1111439"/>
              <a:ext cx="1640674" cy="2666998"/>
            </a:xfrm>
            <a:prstGeom prst="arc">
              <a:avLst>
                <a:gd name="adj1" fmla="val 1641753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grpSp>
      <p:cxnSp>
        <p:nvCxnSpPr>
          <p:cNvPr id="81" name="Straight Connector 80">
            <a:extLst>
              <a:ext uri="{FF2B5EF4-FFF2-40B4-BE49-F238E27FC236}">
                <a16:creationId xmlns:a16="http://schemas.microsoft.com/office/drawing/2014/main" id="{BE4EAED5-122B-6569-C54C-7D1C9A0426B7}"/>
              </a:ext>
            </a:extLst>
          </p:cNvPr>
          <p:cNvCxnSpPr>
            <a:cxnSpLocks/>
          </p:cNvCxnSpPr>
          <p:nvPr/>
        </p:nvCxnSpPr>
        <p:spPr>
          <a:xfrm>
            <a:off x="955874" y="4597938"/>
            <a:ext cx="1445856" cy="0"/>
          </a:xfrm>
          <a:prstGeom prst="line">
            <a:avLst/>
          </a:prstGeom>
          <a:noFill/>
          <a:ln w="19050" cap="flat" cmpd="sng" algn="ctr">
            <a:solidFill>
              <a:srgbClr val="1A3C34"/>
            </a:solidFill>
            <a:prstDash val="solid"/>
            <a:miter lim="800000"/>
          </a:ln>
          <a:effectLst/>
        </p:spPr>
      </p:cxnSp>
      <p:grpSp>
        <p:nvGrpSpPr>
          <p:cNvPr id="82" name="Group 81">
            <a:extLst>
              <a:ext uri="{FF2B5EF4-FFF2-40B4-BE49-F238E27FC236}">
                <a16:creationId xmlns:a16="http://schemas.microsoft.com/office/drawing/2014/main" id="{2A7DFED3-438C-618A-7DEA-58DA7DB1824A}"/>
              </a:ext>
            </a:extLst>
          </p:cNvPr>
          <p:cNvGrpSpPr/>
          <p:nvPr/>
        </p:nvGrpSpPr>
        <p:grpSpPr>
          <a:xfrm rot="5038727" flipH="1" flipV="1">
            <a:off x="8159750" y="4485076"/>
            <a:ext cx="242489" cy="252820"/>
            <a:chOff x="-3298771" y="-1308642"/>
            <a:chExt cx="3597175" cy="2864201"/>
          </a:xfrm>
          <a:noFill/>
        </p:grpSpPr>
        <p:sp>
          <p:nvSpPr>
            <p:cNvPr id="83" name="Arc 82">
              <a:extLst>
                <a:ext uri="{FF2B5EF4-FFF2-40B4-BE49-F238E27FC236}">
                  <a16:creationId xmlns:a16="http://schemas.microsoft.com/office/drawing/2014/main" id="{C7F3C9E6-F454-A858-9913-A14FA372E87C}"/>
                </a:ext>
              </a:extLst>
            </p:cNvPr>
            <p:cNvSpPr/>
            <p:nvPr/>
          </p:nvSpPr>
          <p:spPr>
            <a:xfrm rot="21289938">
              <a:off x="-3298771" y="-1308642"/>
              <a:ext cx="2002052" cy="2742600"/>
            </a:xfrm>
            <a:prstGeom prst="arc">
              <a:avLst>
                <a:gd name="adj1" fmla="val 1684637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sp>
          <p:nvSpPr>
            <p:cNvPr id="84" name="Arc 83">
              <a:extLst>
                <a:ext uri="{FF2B5EF4-FFF2-40B4-BE49-F238E27FC236}">
                  <a16:creationId xmlns:a16="http://schemas.microsoft.com/office/drawing/2014/main" id="{ADF59E5C-9571-6546-4DE9-F8809F019E13}"/>
                </a:ext>
              </a:extLst>
            </p:cNvPr>
            <p:cNvSpPr/>
            <p:nvPr/>
          </p:nvSpPr>
          <p:spPr>
            <a:xfrm rot="1001047" flipH="1">
              <a:off x="-1342270" y="-1111439"/>
              <a:ext cx="1640674" cy="2666998"/>
            </a:xfrm>
            <a:prstGeom prst="arc">
              <a:avLst>
                <a:gd name="adj1" fmla="val 16417532"/>
                <a:gd name="adj2" fmla="val 0"/>
              </a:avLst>
            </a:prstGeom>
            <a:grpFill/>
            <a:ln w="19050" cap="flat" cmpd="sng" algn="ctr">
              <a:solidFill>
                <a:srgbClr val="1A3C34"/>
              </a:solidFill>
              <a:prstDash val="solid"/>
              <a:miter lim="800000"/>
            </a:ln>
            <a:effectLst/>
          </p:spPr>
          <p:txBody>
            <a:bodyPr rtlCol="0" anchor="ctr"/>
            <a:lstStyle/>
            <a:p>
              <a:pPr algn="ctr" defTabSz="685800">
                <a:defRPr/>
              </a:pPr>
              <a:endParaRPr lang="en-US" sz="1350" kern="0">
                <a:solidFill>
                  <a:prstClr val="black"/>
                </a:solidFill>
                <a:latin typeface="Arial"/>
              </a:endParaRPr>
            </a:p>
          </p:txBody>
        </p:sp>
      </p:grpSp>
      <p:cxnSp>
        <p:nvCxnSpPr>
          <p:cNvPr id="85" name="Straight Connector 84">
            <a:extLst>
              <a:ext uri="{FF2B5EF4-FFF2-40B4-BE49-F238E27FC236}">
                <a16:creationId xmlns:a16="http://schemas.microsoft.com/office/drawing/2014/main" id="{B681DC50-124A-DCBE-457B-595B5C3DD7E8}"/>
              </a:ext>
            </a:extLst>
          </p:cNvPr>
          <p:cNvCxnSpPr>
            <a:cxnSpLocks/>
          </p:cNvCxnSpPr>
          <p:nvPr/>
        </p:nvCxnSpPr>
        <p:spPr>
          <a:xfrm flipH="1">
            <a:off x="6624804" y="4597938"/>
            <a:ext cx="1609250" cy="0"/>
          </a:xfrm>
          <a:prstGeom prst="line">
            <a:avLst/>
          </a:prstGeom>
          <a:noFill/>
          <a:ln w="19050" cap="flat" cmpd="sng" algn="ctr">
            <a:solidFill>
              <a:srgbClr val="1A3C34"/>
            </a:solidFill>
            <a:prstDash val="solid"/>
            <a:miter lim="800000"/>
          </a:ln>
          <a:effectLst/>
        </p:spPr>
      </p:cxnSp>
      <p:sp>
        <p:nvSpPr>
          <p:cNvPr id="86" name="TextBox 85">
            <a:extLst>
              <a:ext uri="{FF2B5EF4-FFF2-40B4-BE49-F238E27FC236}">
                <a16:creationId xmlns:a16="http://schemas.microsoft.com/office/drawing/2014/main" id="{3D7E299B-9BC1-6C64-A5B5-0BBA25CD270B}"/>
              </a:ext>
            </a:extLst>
          </p:cNvPr>
          <p:cNvSpPr txBox="1"/>
          <p:nvPr/>
        </p:nvSpPr>
        <p:spPr>
          <a:xfrm>
            <a:off x="2742247" y="4753474"/>
            <a:ext cx="1353098"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Stop loss coverage (through partners)</a:t>
            </a:r>
          </a:p>
        </p:txBody>
      </p:sp>
      <p:sp>
        <p:nvSpPr>
          <p:cNvPr id="88" name="TextBox 87">
            <a:extLst>
              <a:ext uri="{FF2B5EF4-FFF2-40B4-BE49-F238E27FC236}">
                <a16:creationId xmlns:a16="http://schemas.microsoft.com/office/drawing/2014/main" id="{F18A643F-D9A2-D211-39FD-D63529EEBCFF}"/>
              </a:ext>
            </a:extLst>
          </p:cNvPr>
          <p:cNvSpPr txBox="1"/>
          <p:nvPr/>
        </p:nvSpPr>
        <p:spPr>
          <a:xfrm>
            <a:off x="833851" y="4754638"/>
            <a:ext cx="1066751" cy="346249"/>
          </a:xfrm>
          <a:prstGeom prst="rect">
            <a:avLst/>
          </a:prstGeom>
          <a:noFill/>
        </p:spPr>
        <p:txBody>
          <a:bodyPr wrap="square">
            <a:spAutoFit/>
          </a:bodyPr>
          <a:lstStyle/>
          <a:p>
            <a:pPr algn="ctr" defTabSz="685800">
              <a:defRPr/>
            </a:pPr>
            <a:r>
              <a:rPr lang="en-US" sz="825">
                <a:solidFill>
                  <a:srgbClr val="1A3C34"/>
                </a:solidFill>
                <a:latin typeface="Arial"/>
                <a:cs typeface="Arial" panose="020B0604020202020204" pitchFamily="34" charset="0"/>
              </a:rPr>
              <a:t>Intuitive Member  app/portal</a:t>
            </a:r>
          </a:p>
        </p:txBody>
      </p:sp>
      <p:grpSp>
        <p:nvGrpSpPr>
          <p:cNvPr id="89" name="Group 88">
            <a:extLst>
              <a:ext uri="{FF2B5EF4-FFF2-40B4-BE49-F238E27FC236}">
                <a16:creationId xmlns:a16="http://schemas.microsoft.com/office/drawing/2014/main" id="{8C3251CA-073D-168D-17CF-E1D8610AB214}"/>
              </a:ext>
            </a:extLst>
          </p:cNvPr>
          <p:cNvGrpSpPr/>
          <p:nvPr/>
        </p:nvGrpSpPr>
        <p:grpSpPr>
          <a:xfrm>
            <a:off x="4055807" y="2233220"/>
            <a:ext cx="1032387" cy="160720"/>
            <a:chOff x="5407742" y="1775708"/>
            <a:chExt cx="1376516" cy="214293"/>
          </a:xfrm>
        </p:grpSpPr>
        <p:sp>
          <p:nvSpPr>
            <p:cNvPr id="90" name="Rectangle 89">
              <a:extLst>
                <a:ext uri="{FF2B5EF4-FFF2-40B4-BE49-F238E27FC236}">
                  <a16:creationId xmlns:a16="http://schemas.microsoft.com/office/drawing/2014/main" id="{A0EE48C2-EF44-5C34-A0B2-A3C676C0375B}"/>
                </a:ext>
              </a:extLst>
            </p:cNvPr>
            <p:cNvSpPr/>
            <p:nvPr/>
          </p:nvSpPr>
          <p:spPr>
            <a:xfrm>
              <a:off x="5407742" y="1834577"/>
              <a:ext cx="1376516" cy="155424"/>
            </a:xfrm>
            <a:prstGeom prst="rect">
              <a:avLst/>
            </a:prstGeom>
            <a:solidFill>
              <a:srgbClr val="FFFFFF"/>
            </a:solidFill>
            <a:ln w="25400" cap="flat" cmpd="sng" algn="ctr">
              <a:noFill/>
              <a:prstDash val="solid"/>
            </a:ln>
            <a:effectLst/>
          </p:spPr>
          <p:txBody>
            <a:bodyPr rtlCol="0" anchor="ctr"/>
            <a:lstStyle/>
            <a:p>
              <a:pPr algn="ctr" defTabSz="685800">
                <a:defRPr/>
              </a:pPr>
              <a:endParaRPr lang="en-US" sz="1350" kern="0">
                <a:solidFill>
                  <a:srgbClr val="FFFFFF"/>
                </a:solidFill>
                <a:latin typeface="Arial"/>
              </a:endParaRPr>
            </a:p>
          </p:txBody>
        </p:sp>
        <p:pic>
          <p:nvPicPr>
            <p:cNvPr id="91" name="Graphic 60">
              <a:extLst>
                <a:ext uri="{FF2B5EF4-FFF2-40B4-BE49-F238E27FC236}">
                  <a16:creationId xmlns:a16="http://schemas.microsoft.com/office/drawing/2014/main" id="{08014BC1-CB80-B57C-CCAF-981350830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506297" y="1775708"/>
              <a:ext cx="1179403" cy="183860"/>
            </a:xfrm>
            <a:prstGeom prst="rect">
              <a:avLst/>
            </a:prstGeom>
            <a:solidFill>
              <a:srgbClr val="FFFFFF"/>
            </a:solidFill>
          </p:spPr>
        </p:pic>
      </p:grpSp>
      <p:sp>
        <p:nvSpPr>
          <p:cNvPr id="8" name="Footer Placeholder 7">
            <a:extLst>
              <a:ext uri="{FF2B5EF4-FFF2-40B4-BE49-F238E27FC236}">
                <a16:creationId xmlns:a16="http://schemas.microsoft.com/office/drawing/2014/main" id="{E8F967D0-872E-9F51-17AD-FA2A39B77577}"/>
              </a:ext>
            </a:extLst>
          </p:cNvPr>
          <p:cNvSpPr>
            <a:spLocks noGrp="1"/>
          </p:cNvSpPr>
          <p:nvPr>
            <p:ph type="ftr" sz="quarter" idx="3"/>
          </p:nvPr>
        </p:nvSpPr>
        <p:spPr/>
        <p:txBody>
          <a:bodyPr/>
          <a:lstStyle/>
          <a:p>
            <a:pPr defTabSz="685800"/>
            <a:r>
              <a:rPr lang="en-US">
                <a:solidFill>
                  <a:prstClr val="black"/>
                </a:solidFill>
                <a:latin typeface="Arial"/>
              </a:rPr>
              <a:t>Confidential  |  © 2024 All rights reserved.</a:t>
            </a:r>
          </a:p>
        </p:txBody>
      </p:sp>
      <p:sp>
        <p:nvSpPr>
          <p:cNvPr id="9" name="Slide Number Placeholder 8">
            <a:extLst>
              <a:ext uri="{FF2B5EF4-FFF2-40B4-BE49-F238E27FC236}">
                <a16:creationId xmlns:a16="http://schemas.microsoft.com/office/drawing/2014/main" id="{07CA77DB-AC72-4107-1536-EA7AD74CF6A8}"/>
              </a:ext>
            </a:extLst>
          </p:cNvPr>
          <p:cNvSpPr>
            <a:spLocks noGrp="1"/>
          </p:cNvSpPr>
          <p:nvPr>
            <p:ph type="sldNum" idx="4"/>
          </p:nvPr>
        </p:nvSpPr>
        <p:spPr/>
        <p:txBody>
          <a:bodyPr/>
          <a:lstStyle/>
          <a:p>
            <a:pPr defTabSz="685800"/>
            <a:fld id="{00000000-1234-1234-1234-123412341234}" type="slidenum">
              <a:rPr lang="en-US">
                <a:solidFill>
                  <a:prstClr val="black"/>
                </a:solidFill>
                <a:latin typeface="Arial"/>
              </a:rPr>
              <a:pPr defTabSz="685800"/>
              <a:t>25</a:t>
            </a:fld>
            <a:endParaRPr lang="en-US">
              <a:solidFill>
                <a:prstClr val="black"/>
              </a:solidFill>
              <a:latin typeface="Arial"/>
            </a:endParaRPr>
          </a:p>
        </p:txBody>
      </p:sp>
      <p:pic>
        <p:nvPicPr>
          <p:cNvPr id="3" name="Picture 2" descr="Health Payment Systems">
            <a:extLst>
              <a:ext uri="{FF2B5EF4-FFF2-40B4-BE49-F238E27FC236}">
                <a16:creationId xmlns:a16="http://schemas.microsoft.com/office/drawing/2014/main" id="{3B90C5DD-0B48-1074-B9FC-7FAC37745B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0894" y="3828972"/>
            <a:ext cx="364037" cy="167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EDF60E7C-1F2E-DDC5-CE88-EC568EB8138F}"/>
              </a:ext>
            </a:extLst>
          </p:cNvPr>
          <p:cNvPicPr>
            <a:picLocks noChangeAspect="1" noChangeArrowheads="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auto">
          <a:xfrm>
            <a:off x="5094397" y="3786313"/>
            <a:ext cx="407751" cy="20333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88;p63">
            <a:extLst>
              <a:ext uri="{FF2B5EF4-FFF2-40B4-BE49-F238E27FC236}">
                <a16:creationId xmlns:a16="http://schemas.microsoft.com/office/drawing/2014/main" id="{426D1EC1-D7D9-0EC7-40B6-8CE14D841B92}"/>
              </a:ext>
            </a:extLst>
          </p:cNvPr>
          <p:cNvSpPr/>
          <p:nvPr/>
        </p:nvSpPr>
        <p:spPr>
          <a:xfrm>
            <a:off x="6412787" y="3021716"/>
            <a:ext cx="2170566" cy="1175265"/>
          </a:xfrm>
          <a:prstGeom prst="roundRect">
            <a:avLst>
              <a:gd name="adj" fmla="val 12023"/>
            </a:avLst>
          </a:prstGeom>
          <a:solidFill>
            <a:schemeClr val="accent2"/>
          </a:solidFill>
          <a:ln w="19050">
            <a:solidFill>
              <a:schemeClr val="tx2"/>
            </a:solid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sp>
        <p:nvSpPr>
          <p:cNvPr id="92" name="TextBox 91">
            <a:extLst>
              <a:ext uri="{FF2B5EF4-FFF2-40B4-BE49-F238E27FC236}">
                <a16:creationId xmlns:a16="http://schemas.microsoft.com/office/drawing/2014/main" id="{000AB008-599F-5724-7D05-4259BF02DA00}"/>
              </a:ext>
            </a:extLst>
          </p:cNvPr>
          <p:cNvSpPr txBox="1"/>
          <p:nvPr/>
        </p:nvSpPr>
        <p:spPr>
          <a:xfrm>
            <a:off x="6626507" y="3195837"/>
            <a:ext cx="1714500" cy="854080"/>
          </a:xfrm>
          <a:prstGeom prst="rect">
            <a:avLst/>
          </a:prstGeom>
          <a:noFill/>
        </p:spPr>
        <p:txBody>
          <a:bodyPr wrap="square" lIns="68580" tIns="34290" rIns="68580" bIns="34290" anchor="t">
            <a:spAutoFit/>
          </a:bodyPr>
          <a:lstStyle/>
          <a:p>
            <a:pPr marL="0" lvl="4" defTabSz="685800">
              <a:spcBef>
                <a:spcPts val="675"/>
              </a:spcBef>
              <a:defRPr/>
            </a:pPr>
            <a:r>
              <a:rPr lang="en-US" sz="2700" b="1" dirty="0">
                <a:solidFill>
                  <a:srgbClr val="F15D2A"/>
                </a:solidFill>
                <a:latin typeface="Arial"/>
                <a:cs typeface="Arial"/>
              </a:rPr>
              <a:t>18%</a:t>
            </a:r>
            <a:r>
              <a:rPr lang="en-US" b="1" dirty="0">
                <a:solidFill>
                  <a:srgbClr val="F15D2A"/>
                </a:solidFill>
                <a:latin typeface="Arial"/>
                <a:cs typeface="Arial"/>
              </a:rPr>
              <a:t> </a:t>
            </a:r>
            <a:r>
              <a:rPr lang="en-US" sz="1200" b="1" dirty="0">
                <a:solidFill>
                  <a:srgbClr val="1A3C34"/>
                </a:solidFill>
                <a:latin typeface="Arial"/>
                <a:cs typeface="Arial"/>
              </a:rPr>
              <a:t>average total cost of care savings</a:t>
            </a:r>
            <a:endParaRPr lang="en-US" sz="1350">
              <a:solidFill>
                <a:prstClr val="black"/>
              </a:solidFill>
              <a:latin typeface="Arial"/>
              <a:cs typeface="Arial"/>
            </a:endParaRPr>
          </a:p>
        </p:txBody>
      </p:sp>
      <p:grpSp>
        <p:nvGrpSpPr>
          <p:cNvPr id="18" name="Group 17">
            <a:extLst>
              <a:ext uri="{FF2B5EF4-FFF2-40B4-BE49-F238E27FC236}">
                <a16:creationId xmlns:a16="http://schemas.microsoft.com/office/drawing/2014/main" id="{D055A1AE-C70E-3CCB-C814-583ED18A55F3}"/>
              </a:ext>
            </a:extLst>
          </p:cNvPr>
          <p:cNvGrpSpPr/>
          <p:nvPr/>
        </p:nvGrpSpPr>
        <p:grpSpPr>
          <a:xfrm rot="7740000" flipH="1">
            <a:off x="5462256" y="2379658"/>
            <a:ext cx="2323481" cy="1850491"/>
            <a:chOff x="4906225" y="3652514"/>
            <a:chExt cx="2216576" cy="1765348"/>
          </a:xfrm>
        </p:grpSpPr>
        <p:grpSp>
          <p:nvGrpSpPr>
            <p:cNvPr id="13" name="Group 12">
              <a:extLst>
                <a:ext uri="{FF2B5EF4-FFF2-40B4-BE49-F238E27FC236}">
                  <a16:creationId xmlns:a16="http://schemas.microsoft.com/office/drawing/2014/main" id="{FF1453AF-0A7E-B7F7-58FA-CACD56EEA9D9}"/>
                </a:ext>
              </a:extLst>
            </p:cNvPr>
            <p:cNvGrpSpPr>
              <a:grpSpLocks noChangeAspect="1"/>
            </p:cNvGrpSpPr>
            <p:nvPr/>
          </p:nvGrpSpPr>
          <p:grpSpPr>
            <a:xfrm>
              <a:off x="6208401" y="4144433"/>
              <a:ext cx="914400" cy="457200"/>
              <a:chOff x="6159498" y="4476750"/>
              <a:chExt cx="872068" cy="436034"/>
            </a:xfrm>
          </p:grpSpPr>
          <p:sp>
            <p:nvSpPr>
              <p:cNvPr id="15" name="Arc 14">
                <a:extLst>
                  <a:ext uri="{FF2B5EF4-FFF2-40B4-BE49-F238E27FC236}">
                    <a16:creationId xmlns:a16="http://schemas.microsoft.com/office/drawing/2014/main" id="{A49B3F85-6BA0-D01A-34C8-6DCD7ECCC03C}"/>
                  </a:ext>
                </a:extLst>
              </p:cNvPr>
              <p:cNvSpPr/>
              <p:nvPr/>
            </p:nvSpPr>
            <p:spPr>
              <a:xfrm rot="10800000" flipH="1">
                <a:off x="6159498"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sp>
            <p:nvSpPr>
              <p:cNvPr id="17" name="Arc 16">
                <a:extLst>
                  <a:ext uri="{FF2B5EF4-FFF2-40B4-BE49-F238E27FC236}">
                    <a16:creationId xmlns:a16="http://schemas.microsoft.com/office/drawing/2014/main" id="{C76E1409-9FD4-7DAC-F1D1-A4CF1B0C37F9}"/>
                  </a:ext>
                </a:extLst>
              </p:cNvPr>
              <p:cNvSpPr/>
              <p:nvPr/>
            </p:nvSpPr>
            <p:spPr>
              <a:xfrm rot="10800000">
                <a:off x="6595532"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grpSp>
        <p:sp>
          <p:nvSpPr>
            <p:cNvPr id="14" name="Arc 13">
              <a:extLst>
                <a:ext uri="{FF2B5EF4-FFF2-40B4-BE49-F238E27FC236}">
                  <a16:creationId xmlns:a16="http://schemas.microsoft.com/office/drawing/2014/main" id="{3BA15D91-0201-3BDA-F4F6-AAB33B820E23}"/>
                </a:ext>
              </a:extLst>
            </p:cNvPr>
            <p:cNvSpPr/>
            <p:nvPr/>
          </p:nvSpPr>
          <p:spPr>
            <a:xfrm rot="10800000" flipH="1">
              <a:off x="4906225" y="3652514"/>
              <a:ext cx="1765349" cy="1765348"/>
            </a:xfrm>
            <a:prstGeom prst="arc">
              <a:avLst>
                <a:gd name="adj1" fmla="val 17528973"/>
                <a:gd name="adj2" fmla="val 481547"/>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Arial"/>
              </a:endParaRPr>
            </a:p>
          </p:txBody>
        </p:sp>
      </p:grpSp>
      <p:pic>
        <p:nvPicPr>
          <p:cNvPr id="2" name="Picture 1" descr="A close up of a logo&#10;&#10;Description automatically generated">
            <a:extLst>
              <a:ext uri="{FF2B5EF4-FFF2-40B4-BE49-F238E27FC236}">
                <a16:creationId xmlns:a16="http://schemas.microsoft.com/office/drawing/2014/main" id="{FE98E9A4-8140-CB7F-1453-377D267918F5}"/>
              </a:ext>
            </a:extLst>
          </p:cNvPr>
          <p:cNvPicPr>
            <a:picLocks noChangeAspect="1"/>
          </p:cNvPicPr>
          <p:nvPr/>
        </p:nvPicPr>
        <p:blipFill>
          <a:blip r:embed="rId7"/>
          <a:stretch>
            <a:fillRect/>
          </a:stretch>
        </p:blipFill>
        <p:spPr>
          <a:xfrm>
            <a:off x="4658117" y="3193976"/>
            <a:ext cx="845507" cy="125583"/>
          </a:xfrm>
          <a:prstGeom prst="rect">
            <a:avLst/>
          </a:prstGeom>
        </p:spPr>
      </p:pic>
    </p:spTree>
    <p:extLst>
      <p:ext uri="{BB962C8B-B14F-4D97-AF65-F5344CB8AC3E}">
        <p14:creationId xmlns:p14="http://schemas.microsoft.com/office/powerpoint/2010/main" val="371452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a:extLst>
              <a:ext uri="{FF2B5EF4-FFF2-40B4-BE49-F238E27FC236}">
                <a16:creationId xmlns:a16="http://schemas.microsoft.com/office/drawing/2014/main" id="{115449A1-34DC-DB89-6B5B-514CBC2E15CB}"/>
              </a:ext>
            </a:extLst>
          </p:cNvPr>
          <p:cNvSpPr txBox="1"/>
          <p:nvPr/>
        </p:nvSpPr>
        <p:spPr>
          <a:xfrm>
            <a:off x="303199" y="1898411"/>
            <a:ext cx="4170383" cy="3515280"/>
          </a:xfrm>
          <a:prstGeom prst="roundRect">
            <a:avLst>
              <a:gd name="adj" fmla="val 5154"/>
            </a:avLst>
          </a:prstGeom>
          <a:noFill/>
          <a:ln w="25400">
            <a:solidFill>
              <a:schemeClr val="tx2"/>
            </a:solidFill>
          </a:ln>
        </p:spPr>
        <p:txBody>
          <a:bodyPr wrap="square" lIns="137160" tIns="1268730" rIns="137160" bIns="137160" anchor="t">
            <a:noAutofit/>
          </a:bodyPr>
          <a:lstStyle/>
          <a:p>
            <a:pPr marL="0" lvl="2" algn="ctr" defTabSz="685800">
              <a:spcBef>
                <a:spcPts val="1800"/>
              </a:spcBef>
              <a:spcAft>
                <a:spcPts val="450"/>
              </a:spcAft>
              <a:buClr>
                <a:srgbClr val="F15D2A"/>
              </a:buClr>
              <a:defRPr/>
            </a:pPr>
            <a:endParaRPr lang="en-US" sz="1050">
              <a:solidFill>
                <a:prstClr val="black"/>
              </a:solidFill>
              <a:latin typeface="Arial"/>
            </a:endParaRPr>
          </a:p>
        </p:txBody>
      </p:sp>
      <p:sp>
        <p:nvSpPr>
          <p:cNvPr id="115" name="TextBox 114">
            <a:extLst>
              <a:ext uri="{FF2B5EF4-FFF2-40B4-BE49-F238E27FC236}">
                <a16:creationId xmlns:a16="http://schemas.microsoft.com/office/drawing/2014/main" id="{6C2D6C37-B66C-7042-6CCB-FEBE8A26F2E5}"/>
              </a:ext>
            </a:extLst>
          </p:cNvPr>
          <p:cNvSpPr txBox="1"/>
          <p:nvPr/>
        </p:nvSpPr>
        <p:spPr>
          <a:xfrm>
            <a:off x="4676196" y="5074519"/>
            <a:ext cx="4158600" cy="318276"/>
          </a:xfrm>
          <a:prstGeom prst="round2SameRect">
            <a:avLst>
              <a:gd name="adj1" fmla="val 0"/>
              <a:gd name="adj2" fmla="val 50000"/>
            </a:avLst>
          </a:prstGeom>
          <a:solidFill>
            <a:schemeClr val="bg2"/>
          </a:solidFill>
          <a:ln w="25400">
            <a:noFill/>
          </a:ln>
        </p:spPr>
        <p:txBody>
          <a:bodyPr wrap="square" lIns="137160" tIns="205740" rIns="137160" bIns="137160" anchor="ctr" anchorCtr="0">
            <a:noAutofit/>
          </a:bodyPr>
          <a:lstStyle/>
          <a:p>
            <a:pPr marL="0" lvl="2" algn="ctr" defTabSz="685800">
              <a:spcBef>
                <a:spcPts val="1800"/>
              </a:spcBef>
              <a:spcAft>
                <a:spcPts val="450"/>
              </a:spcAft>
              <a:buClr>
                <a:srgbClr val="F15D2A"/>
              </a:buClr>
              <a:defRPr/>
            </a:pPr>
            <a:r>
              <a:rPr lang="en-US" sz="1200">
                <a:solidFill>
                  <a:srgbClr val="1A3C34"/>
                </a:solidFill>
                <a:latin typeface="Arial"/>
              </a:rPr>
              <a:t>+ Traditional Network options</a:t>
            </a:r>
          </a:p>
        </p:txBody>
      </p:sp>
      <p:sp>
        <p:nvSpPr>
          <p:cNvPr id="2" name="Text Placeholder 1">
            <a:extLst>
              <a:ext uri="{FF2B5EF4-FFF2-40B4-BE49-F238E27FC236}">
                <a16:creationId xmlns:a16="http://schemas.microsoft.com/office/drawing/2014/main" id="{E40C5E95-CB3E-DE4C-82C8-675A6B31C192}"/>
              </a:ext>
            </a:extLst>
          </p:cNvPr>
          <p:cNvSpPr>
            <a:spLocks noGrp="1"/>
          </p:cNvSpPr>
          <p:nvPr>
            <p:ph type="body" sz="quarter" idx="13"/>
          </p:nvPr>
        </p:nvSpPr>
        <p:spPr>
          <a:xfrm>
            <a:off x="285750" y="1142121"/>
            <a:ext cx="8572500" cy="161583"/>
          </a:xfrm>
        </p:spPr>
        <p:txBody>
          <a:bodyPr/>
          <a:lstStyle/>
          <a:p>
            <a:r>
              <a:rPr lang="en-US"/>
              <a:t>PROVEN SUCCESS IN THE WISCONSIN MARKET</a:t>
            </a:r>
          </a:p>
        </p:txBody>
      </p:sp>
      <p:sp>
        <p:nvSpPr>
          <p:cNvPr id="3" name="Title 2">
            <a:extLst>
              <a:ext uri="{FF2B5EF4-FFF2-40B4-BE49-F238E27FC236}">
                <a16:creationId xmlns:a16="http://schemas.microsoft.com/office/drawing/2014/main" id="{DBBA4336-D10D-D2F0-5F53-8CF24914444C}"/>
              </a:ext>
            </a:extLst>
          </p:cNvPr>
          <p:cNvSpPr>
            <a:spLocks noGrp="1"/>
          </p:cNvSpPr>
          <p:nvPr>
            <p:ph type="ctrTitle"/>
          </p:nvPr>
        </p:nvSpPr>
        <p:spPr>
          <a:xfrm>
            <a:off x="285750" y="1395993"/>
            <a:ext cx="8572500" cy="290849"/>
          </a:xfrm>
        </p:spPr>
        <p:txBody>
          <a:bodyPr/>
          <a:lstStyle/>
          <a:p>
            <a:r>
              <a:rPr lang="en-US" dirty="0">
                <a:cs typeface="Arial"/>
              </a:rPr>
              <a:t>In under 3 years since launch…</a:t>
            </a:r>
          </a:p>
        </p:txBody>
      </p:sp>
      <p:sp>
        <p:nvSpPr>
          <p:cNvPr id="4" name="Footer Placeholder 3">
            <a:extLst>
              <a:ext uri="{FF2B5EF4-FFF2-40B4-BE49-F238E27FC236}">
                <a16:creationId xmlns:a16="http://schemas.microsoft.com/office/drawing/2014/main" id="{1F6FBCB9-8BC8-7E01-4801-FDE65DB039EC}"/>
              </a:ext>
            </a:extLst>
          </p:cNvPr>
          <p:cNvSpPr>
            <a:spLocks noGrp="1"/>
          </p:cNvSpPr>
          <p:nvPr>
            <p:ph type="ftr" sz="quarter" idx="3"/>
          </p:nvPr>
        </p:nvSpPr>
        <p:spPr>
          <a:xfrm>
            <a:off x="6847659" y="5725425"/>
            <a:ext cx="1645920" cy="103875"/>
          </a:xfrm>
        </p:spPr>
        <p:txBody>
          <a:bodyPr/>
          <a:lstStyle/>
          <a:p>
            <a:pPr defTabSz="685800"/>
            <a:r>
              <a:rPr lang="en-US">
                <a:solidFill>
                  <a:prstClr val="black"/>
                </a:solidFill>
                <a:latin typeface="Arial"/>
              </a:rPr>
              <a:t>Confidential  |  © 2024 All rights reserved.</a:t>
            </a:r>
          </a:p>
        </p:txBody>
      </p:sp>
      <p:sp>
        <p:nvSpPr>
          <p:cNvPr id="5" name="Slide Number Placeholder 4">
            <a:extLst>
              <a:ext uri="{FF2B5EF4-FFF2-40B4-BE49-F238E27FC236}">
                <a16:creationId xmlns:a16="http://schemas.microsoft.com/office/drawing/2014/main" id="{53EB2D52-78DF-939C-F513-506DD1741AE7}"/>
              </a:ext>
            </a:extLst>
          </p:cNvPr>
          <p:cNvSpPr>
            <a:spLocks noGrp="1"/>
          </p:cNvSpPr>
          <p:nvPr>
            <p:ph type="sldNum" idx="4"/>
          </p:nvPr>
        </p:nvSpPr>
        <p:spPr>
          <a:xfrm>
            <a:off x="8493579" y="5377732"/>
            <a:ext cx="364672" cy="476250"/>
          </a:xfrm>
        </p:spPr>
        <p:txBody>
          <a:bodyPr/>
          <a:lstStyle/>
          <a:p>
            <a:pPr defTabSz="685800"/>
            <a:fld id="{00000000-1234-1234-1234-123412341234}" type="slidenum">
              <a:rPr lang="en-US">
                <a:solidFill>
                  <a:prstClr val="black"/>
                </a:solidFill>
                <a:latin typeface="Arial"/>
              </a:rPr>
              <a:pPr defTabSz="685800"/>
              <a:t>26</a:t>
            </a:fld>
            <a:endParaRPr lang="en-US">
              <a:solidFill>
                <a:prstClr val="black"/>
              </a:solidFill>
              <a:latin typeface="Arial"/>
            </a:endParaRPr>
          </a:p>
        </p:txBody>
      </p:sp>
      <p:sp>
        <p:nvSpPr>
          <p:cNvPr id="6" name="Text Placeholder 5">
            <a:extLst>
              <a:ext uri="{FF2B5EF4-FFF2-40B4-BE49-F238E27FC236}">
                <a16:creationId xmlns:a16="http://schemas.microsoft.com/office/drawing/2014/main" id="{DD4D785F-9A9A-48E2-1716-943D377CC457}"/>
              </a:ext>
            </a:extLst>
          </p:cNvPr>
          <p:cNvSpPr>
            <a:spLocks noGrp="1"/>
          </p:cNvSpPr>
          <p:nvPr>
            <p:ph type="body" sz="quarter" idx="14"/>
          </p:nvPr>
        </p:nvSpPr>
        <p:spPr>
          <a:xfrm>
            <a:off x="2446020" y="5733897"/>
            <a:ext cx="4251960" cy="92333"/>
          </a:xfrm>
        </p:spPr>
        <p:txBody>
          <a:bodyPr/>
          <a:lstStyle/>
          <a:p>
            <a:r>
              <a:rPr lang="en-US"/>
              <a:t>*Serving greater Fund du Lac area</a:t>
            </a:r>
          </a:p>
        </p:txBody>
      </p:sp>
      <p:sp>
        <p:nvSpPr>
          <p:cNvPr id="8" name="TextBox 7">
            <a:extLst>
              <a:ext uri="{FF2B5EF4-FFF2-40B4-BE49-F238E27FC236}">
                <a16:creationId xmlns:a16="http://schemas.microsoft.com/office/drawing/2014/main" id="{033EE80C-9399-5220-44EC-9EFE1563173A}"/>
              </a:ext>
            </a:extLst>
          </p:cNvPr>
          <p:cNvSpPr txBox="1"/>
          <p:nvPr/>
        </p:nvSpPr>
        <p:spPr>
          <a:xfrm>
            <a:off x="309205" y="1892409"/>
            <a:ext cx="4164378" cy="383138"/>
          </a:xfrm>
          <a:prstGeom prst="round2SameRect">
            <a:avLst>
              <a:gd name="adj1" fmla="val 50000"/>
              <a:gd name="adj2" fmla="val 0"/>
            </a:avLst>
          </a:prstGeom>
          <a:solidFill>
            <a:schemeClr val="tx2"/>
          </a:solidFill>
          <a:ln w="25400">
            <a:solidFill>
              <a:schemeClr val="tx2"/>
            </a:solidFill>
          </a:ln>
        </p:spPr>
        <p:txBody>
          <a:bodyPr wrap="square" lIns="137160" tIns="137160" rIns="137160" bIns="137160" anchor="ctr" anchorCtr="0">
            <a:noAutofit/>
          </a:bodyPr>
          <a:lstStyle/>
          <a:p>
            <a:pPr marL="0" lvl="2" algn="ctr" defTabSz="685800">
              <a:spcBef>
                <a:spcPts val="1800"/>
              </a:spcBef>
              <a:spcAft>
                <a:spcPts val="450"/>
              </a:spcAft>
              <a:buClr>
                <a:srgbClr val="F15D2A"/>
              </a:buClr>
              <a:defRPr/>
            </a:pPr>
            <a:r>
              <a:rPr lang="en-US" sz="1500" dirty="0">
                <a:solidFill>
                  <a:prstClr val="white"/>
                </a:solidFill>
                <a:latin typeface="Arial"/>
              </a:rPr>
              <a:t>49 BHCG employers, ~ 30,000 members</a:t>
            </a:r>
          </a:p>
        </p:txBody>
      </p:sp>
      <p:sp>
        <p:nvSpPr>
          <p:cNvPr id="21" name="TextBox 20">
            <a:extLst>
              <a:ext uri="{FF2B5EF4-FFF2-40B4-BE49-F238E27FC236}">
                <a16:creationId xmlns:a16="http://schemas.microsoft.com/office/drawing/2014/main" id="{05DB9DDA-40ED-068C-EB1A-ED79A1B7C82F}"/>
              </a:ext>
            </a:extLst>
          </p:cNvPr>
          <p:cNvSpPr txBox="1"/>
          <p:nvPr/>
        </p:nvSpPr>
        <p:spPr>
          <a:xfrm>
            <a:off x="4664415" y="1889941"/>
            <a:ext cx="4170383" cy="3515280"/>
          </a:xfrm>
          <a:prstGeom prst="roundRect">
            <a:avLst>
              <a:gd name="adj" fmla="val 5154"/>
            </a:avLst>
          </a:prstGeom>
          <a:noFill/>
          <a:ln w="25400">
            <a:solidFill>
              <a:schemeClr val="tx2"/>
            </a:solidFill>
          </a:ln>
        </p:spPr>
        <p:txBody>
          <a:bodyPr wrap="square" lIns="137160" tIns="1268730" rIns="137160" bIns="137160" anchor="t">
            <a:noAutofit/>
          </a:bodyPr>
          <a:lstStyle/>
          <a:p>
            <a:pPr marL="0" lvl="2" algn="ctr" defTabSz="685800">
              <a:spcBef>
                <a:spcPts val="1800"/>
              </a:spcBef>
              <a:spcAft>
                <a:spcPts val="450"/>
              </a:spcAft>
              <a:buClr>
                <a:srgbClr val="F15D2A"/>
              </a:buClr>
              <a:defRPr/>
            </a:pPr>
            <a:endParaRPr lang="en-US" sz="1050">
              <a:solidFill>
                <a:prstClr val="black"/>
              </a:solidFill>
              <a:latin typeface="Arial"/>
            </a:endParaRPr>
          </a:p>
        </p:txBody>
      </p:sp>
      <p:sp>
        <p:nvSpPr>
          <p:cNvPr id="22" name="TextBox 21">
            <a:extLst>
              <a:ext uri="{FF2B5EF4-FFF2-40B4-BE49-F238E27FC236}">
                <a16:creationId xmlns:a16="http://schemas.microsoft.com/office/drawing/2014/main" id="{C8E40C71-CC81-BBFE-72A7-61FA82ACF909}"/>
              </a:ext>
            </a:extLst>
          </p:cNvPr>
          <p:cNvSpPr txBox="1"/>
          <p:nvPr/>
        </p:nvSpPr>
        <p:spPr>
          <a:xfrm>
            <a:off x="4664415" y="1889941"/>
            <a:ext cx="4170383" cy="383138"/>
          </a:xfrm>
          <a:prstGeom prst="round2SameRect">
            <a:avLst>
              <a:gd name="adj1" fmla="val 50000"/>
              <a:gd name="adj2" fmla="val 0"/>
            </a:avLst>
          </a:prstGeom>
          <a:solidFill>
            <a:schemeClr val="tx2"/>
          </a:solidFill>
          <a:ln w="25400">
            <a:solidFill>
              <a:schemeClr val="tx2"/>
            </a:solidFill>
          </a:ln>
        </p:spPr>
        <p:txBody>
          <a:bodyPr wrap="square" lIns="137160" tIns="137160" rIns="137160" bIns="137160" anchor="ctr" anchorCtr="0">
            <a:noAutofit/>
          </a:bodyPr>
          <a:lstStyle/>
          <a:p>
            <a:pPr marL="0" lvl="2" algn="ctr" defTabSz="685800">
              <a:spcBef>
                <a:spcPts val="1800"/>
              </a:spcBef>
              <a:spcAft>
                <a:spcPts val="450"/>
              </a:spcAft>
              <a:buClr>
                <a:srgbClr val="F15D2A"/>
              </a:buClr>
              <a:defRPr/>
            </a:pPr>
            <a:r>
              <a:rPr lang="en-US" sz="1500">
                <a:solidFill>
                  <a:prstClr val="white"/>
                </a:solidFill>
                <a:latin typeface="Arial"/>
              </a:rPr>
              <a:t>Network of ~14,000 doctors and growing</a:t>
            </a:r>
          </a:p>
        </p:txBody>
      </p:sp>
      <p:pic>
        <p:nvPicPr>
          <p:cNvPr id="97" name="Picture 96">
            <a:extLst>
              <a:ext uri="{FF2B5EF4-FFF2-40B4-BE49-F238E27FC236}">
                <a16:creationId xmlns:a16="http://schemas.microsoft.com/office/drawing/2014/main" id="{AEE9B004-EB79-46EA-DA43-49CB57B32F9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088003" y="3097845"/>
            <a:ext cx="571085" cy="18224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Text&#10;&#10;Description automatically generated with medium confidence">
            <a:extLst>
              <a:ext uri="{FF2B5EF4-FFF2-40B4-BE49-F238E27FC236}">
                <a16:creationId xmlns:a16="http://schemas.microsoft.com/office/drawing/2014/main" id="{0AD827B4-0ED3-18C9-59E7-0A45006947EA}"/>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75216" y="3041541"/>
            <a:ext cx="1343942" cy="294847"/>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D3B2DD9B-C37B-380B-A8EB-D627828688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70687" y="3661288"/>
            <a:ext cx="512362" cy="230244"/>
          </a:xfrm>
          <a:prstGeom prst="rect">
            <a:avLst/>
          </a:prstGeom>
        </p:spPr>
      </p:pic>
      <p:pic>
        <p:nvPicPr>
          <p:cNvPr id="100" name="Picture 8" descr="Medical College of Wisconsin logo - Campus Compact">
            <a:extLst>
              <a:ext uri="{FF2B5EF4-FFF2-40B4-BE49-F238E27FC236}">
                <a16:creationId xmlns:a16="http://schemas.microsoft.com/office/drawing/2014/main" id="{B11E7DFD-53D3-3296-A808-3FFC9F95E00A}"/>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97258" y="3586284"/>
            <a:ext cx="387332" cy="34157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2" descr="Milestone Pediatrics | Waukesha Pediatricians">
            <a:extLst>
              <a:ext uri="{FF2B5EF4-FFF2-40B4-BE49-F238E27FC236}">
                <a16:creationId xmlns:a16="http://schemas.microsoft.com/office/drawing/2014/main" id="{B2CEC5B7-72BE-FE46-0808-D9A5E522114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6602006" y="3621313"/>
            <a:ext cx="745577" cy="31019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Microsoft Customer Story-Advocate Aurora Health targets the national opioid  crisis with Azure Machine Learning and KenSci">
            <a:extLst>
              <a:ext uri="{FF2B5EF4-FFF2-40B4-BE49-F238E27FC236}">
                <a16:creationId xmlns:a16="http://schemas.microsoft.com/office/drawing/2014/main" id="{E338533B-ACE3-B0C3-CAD4-EA19D07BDBB7}"/>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66212" y="2590779"/>
            <a:ext cx="1423978" cy="2203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Logo&#10;&#10;Description automatically generated">
            <a:extLst>
              <a:ext uri="{FF2B5EF4-FFF2-40B4-BE49-F238E27FC236}">
                <a16:creationId xmlns:a16="http://schemas.microsoft.com/office/drawing/2014/main" id="{68BC8063-77AA-D97A-F5E3-D7CC3D3A14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18846" y="2580641"/>
            <a:ext cx="802637" cy="201434"/>
          </a:xfrm>
          <a:prstGeom prst="rect">
            <a:avLst/>
          </a:prstGeom>
        </p:spPr>
      </p:pic>
      <p:pic>
        <p:nvPicPr>
          <p:cNvPr id="105" name="Picture 104" descr="Logo, company name&#10;&#10;Description automatically generated">
            <a:extLst>
              <a:ext uri="{FF2B5EF4-FFF2-40B4-BE49-F238E27FC236}">
                <a16:creationId xmlns:a16="http://schemas.microsoft.com/office/drawing/2014/main" id="{E4518436-1953-9C09-CE01-89925918D7E4}"/>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rcRect t="14130" b="20258"/>
          <a:stretch/>
        </p:blipFill>
        <p:spPr>
          <a:xfrm>
            <a:off x="7815966" y="2542161"/>
            <a:ext cx="712301" cy="262208"/>
          </a:xfrm>
          <a:prstGeom prst="rect">
            <a:avLst/>
          </a:prstGeom>
        </p:spPr>
      </p:pic>
      <p:pic>
        <p:nvPicPr>
          <p:cNvPr id="107" name="Picture 4">
            <a:extLst>
              <a:ext uri="{FF2B5EF4-FFF2-40B4-BE49-F238E27FC236}">
                <a16:creationId xmlns:a16="http://schemas.microsoft.com/office/drawing/2014/main" id="{AF2919B9-472C-FA25-5A11-AB80327EFCF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74" b="89474" l="3125" r="98438">
                        <a14:foregroundMark x1="14375" y1="31579" x2="14375" y2="31579"/>
                        <a14:foregroundMark x1="9375" y1="41053" x2="9375" y2="41053"/>
                        <a14:foregroundMark x1="30938" y1="81053" x2="30938" y2="81053"/>
                        <a14:foregroundMark x1="34688" y1="81053" x2="34688" y2="81053"/>
                        <a14:foregroundMark x1="38125" y1="81053" x2="38125" y2="81053"/>
                        <a14:foregroundMark x1="44688" y1="81053" x2="44688" y2="81053"/>
                        <a14:foregroundMark x1="29688" y1="15789" x2="29688" y2="15789"/>
                        <a14:foregroundMark x1="30000" y1="54737" x2="30000" y2="54737"/>
                        <a14:foregroundMark x1="38438" y1="26316" x2="38438" y2="26316"/>
                        <a14:foregroundMark x1="39063" y1="57895" x2="39063" y2="57895"/>
                        <a14:foregroundMark x1="45313" y1="26316" x2="45313" y2="26316"/>
                        <a14:foregroundMark x1="45625" y1="60000" x2="45625" y2="60000"/>
                        <a14:foregroundMark x1="47500" y1="60000" x2="47500" y2="60000"/>
                        <a14:foregroundMark x1="47813" y1="51579" x2="47813" y2="51579"/>
                        <a14:foregroundMark x1="49688" y1="62105" x2="49688" y2="62105"/>
                        <a14:foregroundMark x1="57500" y1="64211" x2="57500" y2="64211"/>
                        <a14:foregroundMark x1="59375" y1="61053" x2="59375" y2="61053"/>
                        <a14:foregroundMark x1="59688" y1="18947" x2="59688" y2="18947"/>
                        <a14:foregroundMark x1="67500" y1="28421" x2="67500" y2="28421"/>
                        <a14:foregroundMark x1="74375" y1="28421" x2="74375" y2="28421"/>
                        <a14:foregroundMark x1="81563" y1="27368" x2="81563" y2="27368"/>
                        <a14:foregroundMark x1="88438" y1="21053" x2="88438" y2="21053"/>
                        <a14:foregroundMark x1="94688" y1="37895" x2="94688" y2="37895"/>
                        <a14:foregroundMark x1="53125" y1="28421" x2="53125" y2="28421"/>
                        <a14:foregroundMark x1="66875" y1="53684" x2="66875" y2="53684"/>
                        <a14:foregroundMark x1="73125" y1="63158" x2="73125" y2="63158"/>
                        <a14:foregroundMark x1="78125" y1="63158" x2="78125" y2="63158"/>
                        <a14:foregroundMark x1="80625" y1="57895" x2="80625" y2="57895"/>
                        <a14:foregroundMark x1="86563" y1="63158" x2="86563" y2="63158"/>
                        <a14:foregroundMark x1="88750" y1="64211" x2="88750" y2="64211"/>
                        <a14:foregroundMark x1="7187" y1="43158" x2="7187" y2="43158"/>
                        <a14:foregroundMark x1="13125" y1="11579" x2="13125" y2="11579"/>
                        <a14:foregroundMark x1="3125" y1="44211" x2="3125" y2="44211"/>
                        <a14:foregroundMark x1="16875" y1="89474" x2="16875" y2="89474"/>
                        <a14:foregroundMark x1="46563" y1="81053" x2="46563" y2="81053"/>
                        <a14:foregroundMark x1="48125" y1="81053" x2="48125" y2="81053"/>
                        <a14:foregroundMark x1="54688" y1="81053" x2="54688" y2="81053"/>
                        <a14:foregroundMark x1="68125" y1="81053" x2="68125" y2="81053"/>
                        <a14:foregroundMark x1="66875" y1="81053" x2="66875" y2="81053"/>
                        <a14:foregroundMark x1="62500" y1="81053" x2="62500" y2="81053"/>
                        <a14:foregroundMark x1="72500" y1="81053" x2="72500" y2="81053"/>
                        <a14:foregroundMark x1="80000" y1="81053" x2="80000" y2="81053"/>
                        <a14:foregroundMark x1="89688" y1="81053" x2="89688" y2="81053"/>
                        <a14:foregroundMark x1="94375" y1="81053" x2="94375" y2="81053"/>
                        <a14:foregroundMark x1="32188" y1="89474" x2="32188" y2="89474"/>
                        <a14:foregroundMark x1="29375" y1="89474" x2="84375" y2="87368"/>
                        <a14:foregroundMark x1="84375" y1="87368" x2="98438" y2="88421"/>
                        <a14:backgroundMark x1="3125" y1="6316" x2="3125" y2="6316"/>
                        <a14:backgroundMark x1="23750" y1="10526" x2="23750" y2="10526"/>
                        <a14:backgroundMark x1="26250" y1="11579" x2="26250" y2="11579"/>
                        <a14:backgroundMark x1="40938" y1="29474" x2="40938" y2="29474"/>
                        <a14:backgroundMark x1="47813" y1="29474" x2="47813" y2="29474"/>
                        <a14:backgroundMark x1="38438" y1="61053" x2="38438" y2="61053"/>
                        <a14:backgroundMark x1="43750" y1="64211" x2="43750" y2="64211"/>
                        <a14:backgroundMark x1="51563" y1="62105" x2="51563" y2="62105"/>
                        <a14:backgroundMark x1="55625" y1="67368" x2="55625" y2="67368"/>
                        <a14:backgroundMark x1="58125" y1="65263" x2="58125" y2="65263"/>
                        <a14:backgroundMark x1="71250" y1="61053" x2="71250" y2="61053"/>
                        <a14:backgroundMark x1="71875" y1="67368" x2="71875" y2="67368"/>
                        <a14:backgroundMark x1="85000" y1="61053" x2="85000" y2="61053"/>
                        <a14:backgroundMark x1="46250" y1="61053" x2="46250" y2="61053"/>
                        <a14:backgroundMark x1="48438" y1="52632" x2="48438" y2="52632"/>
                        <a14:backgroundMark x1="37813" y1="94737" x2="37813" y2="94737"/>
                        <a14:backgroundMark x1="36250" y1="94737" x2="36250" y2="94737"/>
                        <a14:backgroundMark x1="41875" y1="94737" x2="41875" y2="94737"/>
                        <a14:backgroundMark x1="48750" y1="95789" x2="48750" y2="95789"/>
                        <a14:backgroundMark x1="53750" y1="96842" x2="53750" y2="96842"/>
                        <a14:backgroundMark x1="60938" y1="95789" x2="60938" y2="95789"/>
                        <a14:backgroundMark x1="64688" y1="94737" x2="64688" y2="94737"/>
                        <a14:backgroundMark x1="70938" y1="95789" x2="70938" y2="95789"/>
                        <a14:backgroundMark x1="76563" y1="96842" x2="76563" y2="96842"/>
                        <a14:backgroundMark x1="82500" y1="95789" x2="82500" y2="95789"/>
                        <a14:backgroundMark x1="87500" y1="96842" x2="87500" y2="96842"/>
                        <a14:backgroundMark x1="88438" y1="84211" x2="88438" y2="84211"/>
                        <a14:backgroundMark x1="96563" y1="84211" x2="96563" y2="84211"/>
                        <a14:backgroundMark x1="95000" y1="84211" x2="95000" y2="84211"/>
                        <a14:backgroundMark x1="93125" y1="84211" x2="93125" y2="84211"/>
                        <a14:backgroundMark x1="91563" y1="84211" x2="91563" y2="84211"/>
                        <a14:backgroundMark x1="94688" y1="83158" x2="94688" y2="83158"/>
                        <a14:backgroundMark x1="99063" y1="87368" x2="99063" y2="87368"/>
                        <a14:backgroundMark x1="98750" y1="87368" x2="98750" y2="87368"/>
                        <a14:backgroundMark x1="76563" y1="83158" x2="76563" y2="83158"/>
                        <a14:backgroundMark x1="67813" y1="87368" x2="67813" y2="87368"/>
                        <a14:backgroundMark x1="66250" y1="84211" x2="66250" y2="84211"/>
                        <a14:backgroundMark x1="48125" y1="84211" x2="48125" y2="84211"/>
                        <a14:backgroundMark x1="45938" y1="84211" x2="45938" y2="84211"/>
                        <a14:backgroundMark x1="33125" y1="84211" x2="33125" y2="84211"/>
                        <a14:backgroundMark x1="35625" y1="83158" x2="35625" y2="83158"/>
                        <a14:backgroundMark x1="37813" y1="84211" x2="37813" y2="84211"/>
                        <a14:backgroundMark x1="39375" y1="84211" x2="39375" y2="84211"/>
                        <a14:backgroundMark x1="41875" y1="85263" x2="41875" y2="85263"/>
                        <a14:backgroundMark x1="44375" y1="85263" x2="44375" y2="85263"/>
                        <a14:backgroundMark x1="50313" y1="84211" x2="50313" y2="84211"/>
                        <a14:backgroundMark x1="31563" y1="90526" x2="31563" y2="90526"/>
                        <a14:backgroundMark x1="32813" y1="91579" x2="32813" y2="91579"/>
                      </a14:backgroundRemoval>
                    </a14:imgEffect>
                  </a14:imgLayer>
                </a14:imgProps>
              </a:ext>
              <a:ext uri="{28A0092B-C50C-407E-A947-70E740481C1C}">
                <a14:useLocalDpi xmlns:a14="http://schemas.microsoft.com/office/drawing/2010/main"/>
              </a:ext>
            </a:extLst>
          </a:blip>
          <a:srcRect/>
          <a:stretch>
            <a:fillRect/>
          </a:stretch>
        </p:blipFill>
        <p:spPr bwMode="auto">
          <a:xfrm>
            <a:off x="4973096" y="3088395"/>
            <a:ext cx="745577" cy="218663"/>
          </a:xfrm>
          <a:prstGeom prst="rect">
            <a:avLst/>
          </a:prstGeom>
          <a:noFill/>
          <a:extLst>
            <a:ext uri="{909E8E84-426E-40DD-AFC4-6F175D3DCCD1}">
              <a14:hiddenFill xmlns:a14="http://schemas.microsoft.com/office/drawing/2010/main">
                <a:solidFill>
                  <a:srgbClr val="FFFFFF"/>
                </a:solidFill>
              </a14:hiddenFill>
            </a:ext>
          </a:extLst>
        </p:spPr>
      </p:pic>
      <p:pic>
        <p:nvPicPr>
          <p:cNvPr id="108" name="Graphic 107">
            <a:extLst>
              <a:ext uri="{FF2B5EF4-FFF2-40B4-BE49-F238E27FC236}">
                <a16:creationId xmlns:a16="http://schemas.microsoft.com/office/drawing/2014/main" id="{6E782555-4EE9-F5C2-704F-111E26A550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86954" y="3669105"/>
            <a:ext cx="999296" cy="175933"/>
          </a:xfrm>
          <a:prstGeom prst="rect">
            <a:avLst/>
          </a:prstGeom>
        </p:spPr>
      </p:pic>
      <p:pic>
        <p:nvPicPr>
          <p:cNvPr id="109" name="Picture 6" descr="Tosa Pediatrics - Wauwatosa WI">
            <a:extLst>
              <a:ext uri="{FF2B5EF4-FFF2-40B4-BE49-F238E27FC236}">
                <a16:creationId xmlns:a16="http://schemas.microsoft.com/office/drawing/2014/main" id="{2AAA3A30-78E6-E5FB-57B4-8EA54522D8E8}"/>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8054724" y="4124952"/>
            <a:ext cx="592634" cy="28553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Pediatrician in Sheboygan, WI ❘ Sheboygan Pediatric Associates SC">
            <a:extLst>
              <a:ext uri="{FF2B5EF4-FFF2-40B4-BE49-F238E27FC236}">
                <a16:creationId xmlns:a16="http://schemas.microsoft.com/office/drawing/2014/main" id="{AFAECD37-99DC-66FB-641A-921CC77705D1}"/>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865784" y="4033210"/>
            <a:ext cx="891640" cy="439223"/>
          </a:xfrm>
          <a:prstGeom prst="rect">
            <a:avLst/>
          </a:prstGeom>
          <a:noFill/>
          <a:extLst>
            <a:ext uri="{909E8E84-426E-40DD-AFC4-6F175D3DCCD1}">
              <a14:hiddenFill xmlns:a14="http://schemas.microsoft.com/office/drawing/2010/main">
                <a:solidFill>
                  <a:srgbClr val="FFFFFF"/>
                </a:solidFill>
              </a14:hiddenFill>
            </a:ext>
          </a:extLst>
        </p:spPr>
      </p:pic>
      <p:pic>
        <p:nvPicPr>
          <p:cNvPr id="111" name="Graphic 110">
            <a:extLst>
              <a:ext uri="{FF2B5EF4-FFF2-40B4-BE49-F238E27FC236}">
                <a16:creationId xmlns:a16="http://schemas.microsoft.com/office/drawing/2014/main" id="{F72979F0-D0C1-B53E-EBA6-B1A4FE10C1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85195" y="4030962"/>
            <a:ext cx="1341501" cy="488306"/>
          </a:xfrm>
          <a:prstGeom prst="rect">
            <a:avLst/>
          </a:prstGeom>
        </p:spPr>
      </p:pic>
      <p:grpSp>
        <p:nvGrpSpPr>
          <p:cNvPr id="112" name="Group 111">
            <a:extLst>
              <a:ext uri="{FF2B5EF4-FFF2-40B4-BE49-F238E27FC236}">
                <a16:creationId xmlns:a16="http://schemas.microsoft.com/office/drawing/2014/main" id="{D1581B4F-7A38-1B5D-4382-548C1F521B14}"/>
              </a:ext>
            </a:extLst>
          </p:cNvPr>
          <p:cNvGrpSpPr/>
          <p:nvPr/>
        </p:nvGrpSpPr>
        <p:grpSpPr>
          <a:xfrm>
            <a:off x="7231836" y="4040853"/>
            <a:ext cx="546641" cy="310193"/>
            <a:chOff x="9998278" y="3574457"/>
            <a:chExt cx="590697" cy="379344"/>
          </a:xfrm>
        </p:grpSpPr>
        <p:pic>
          <p:nvPicPr>
            <p:cNvPr id="113" name="Picture 112" descr="A picture containing font, text, logo, graphics&#10;&#10;Description automatically generated">
              <a:extLst>
                <a:ext uri="{FF2B5EF4-FFF2-40B4-BE49-F238E27FC236}">
                  <a16:creationId xmlns:a16="http://schemas.microsoft.com/office/drawing/2014/main" id="{C15D6730-23CF-D088-D27A-98D01F94DC71}"/>
                </a:ext>
              </a:extLst>
            </p:cNvPr>
            <p:cNvPicPr>
              <a:picLocks noChangeAspect="1"/>
            </p:cNvPicPr>
            <p:nvPr/>
          </p:nvPicPr>
          <p:blipFill>
            <a:blip r:embed="rId19" cstate="hq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998278" y="3683588"/>
              <a:ext cx="590697" cy="270213"/>
            </a:xfrm>
            <a:prstGeom prst="rect">
              <a:avLst/>
            </a:prstGeom>
          </p:spPr>
        </p:pic>
        <p:sp>
          <p:nvSpPr>
            <p:cNvPr id="114" name="TextBox 113">
              <a:extLst>
                <a:ext uri="{FF2B5EF4-FFF2-40B4-BE49-F238E27FC236}">
                  <a16:creationId xmlns:a16="http://schemas.microsoft.com/office/drawing/2014/main" id="{EE5CC3F4-412A-B844-194D-D481A677C40C}"/>
                </a:ext>
              </a:extLst>
            </p:cNvPr>
            <p:cNvSpPr txBox="1"/>
            <p:nvPr/>
          </p:nvSpPr>
          <p:spPr>
            <a:xfrm>
              <a:off x="10439400" y="3574457"/>
              <a:ext cx="149575" cy="366979"/>
            </a:xfrm>
            <a:prstGeom prst="rect">
              <a:avLst/>
            </a:prstGeom>
            <a:noFill/>
          </p:spPr>
          <p:txBody>
            <a:bodyPr wrap="square" rtlCol="0">
              <a:spAutoFit/>
            </a:bodyPr>
            <a:lstStyle/>
            <a:p>
              <a:pPr defTabSz="685800">
                <a:defRPr/>
              </a:pPr>
              <a:r>
                <a:rPr lang="en-US" sz="1350">
                  <a:solidFill>
                    <a:prstClr val="black"/>
                  </a:solidFill>
                  <a:latin typeface="Arial"/>
                </a:rPr>
                <a:t>*</a:t>
              </a:r>
            </a:p>
          </p:txBody>
        </p:sp>
      </p:grpSp>
      <p:pic>
        <p:nvPicPr>
          <p:cNvPr id="7" name="Picture 6" descr="A logo with blue green orange and blue text&#10;&#10;Description automatically generated">
            <a:extLst>
              <a:ext uri="{FF2B5EF4-FFF2-40B4-BE49-F238E27FC236}">
                <a16:creationId xmlns:a16="http://schemas.microsoft.com/office/drawing/2014/main" id="{14E11A6D-91E8-4ECA-47C9-005AB9BCF971}"/>
              </a:ext>
            </a:extLst>
          </p:cNvPr>
          <p:cNvPicPr>
            <a:picLocks noChangeAspect="1"/>
          </p:cNvPicPr>
          <p:nvPr/>
        </p:nvPicPr>
        <p:blipFill>
          <a:blip r:embed="rId20"/>
          <a:stretch>
            <a:fillRect/>
          </a:stretch>
        </p:blipFill>
        <p:spPr>
          <a:xfrm>
            <a:off x="5587679" y="4580862"/>
            <a:ext cx="594649" cy="271643"/>
          </a:xfrm>
          <a:prstGeom prst="rect">
            <a:avLst/>
          </a:prstGeom>
        </p:spPr>
      </p:pic>
      <p:pic>
        <p:nvPicPr>
          <p:cNvPr id="9" name="Picture 8" descr="A close-up of a logo&#10;&#10;Description automatically generated">
            <a:extLst>
              <a:ext uri="{FF2B5EF4-FFF2-40B4-BE49-F238E27FC236}">
                <a16:creationId xmlns:a16="http://schemas.microsoft.com/office/drawing/2014/main" id="{9A32311E-0853-AC41-D8BD-71A9E5DBCF8D}"/>
              </a:ext>
            </a:extLst>
          </p:cNvPr>
          <p:cNvPicPr>
            <a:picLocks noChangeAspect="1"/>
          </p:cNvPicPr>
          <p:nvPr/>
        </p:nvPicPr>
        <p:blipFill>
          <a:blip r:embed="rId21"/>
          <a:stretch>
            <a:fillRect/>
          </a:stretch>
        </p:blipFill>
        <p:spPr>
          <a:xfrm>
            <a:off x="6977274" y="4598811"/>
            <a:ext cx="636788" cy="271914"/>
          </a:xfrm>
          <a:prstGeom prst="rect">
            <a:avLst/>
          </a:prstGeom>
        </p:spPr>
      </p:pic>
      <p:pic>
        <p:nvPicPr>
          <p:cNvPr id="12" name="Picture 11" descr="A blue sign with white text&#10;&#10;Description automatically generated with low confidence">
            <a:extLst>
              <a:ext uri="{FF2B5EF4-FFF2-40B4-BE49-F238E27FC236}">
                <a16:creationId xmlns:a16="http://schemas.microsoft.com/office/drawing/2014/main" id="{9BF284C7-3706-4287-0297-BB0270C83AE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984494" y="2752311"/>
            <a:ext cx="347069" cy="344934"/>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3EC5D50-8801-D950-CB91-A44CC6A0128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651590" y="3417720"/>
            <a:ext cx="538038" cy="98564"/>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55653346-0426-16AD-8735-BE6CDD81A889}"/>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5567" y="4166966"/>
            <a:ext cx="777614" cy="111302"/>
          </a:xfrm>
          <a:prstGeom prst="rect">
            <a:avLst/>
          </a:prstGeom>
        </p:spPr>
      </p:pic>
      <p:pic>
        <p:nvPicPr>
          <p:cNvPr id="18" name="Picture 17">
            <a:extLst>
              <a:ext uri="{FF2B5EF4-FFF2-40B4-BE49-F238E27FC236}">
                <a16:creationId xmlns:a16="http://schemas.microsoft.com/office/drawing/2014/main" id="{1836F04D-C146-66AD-7354-FD0315867B6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215663" y="3444193"/>
            <a:ext cx="1276635" cy="155540"/>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FDF50433-9EE0-EEF2-801F-8D5D692BC1A9}"/>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593199" y="4860269"/>
            <a:ext cx="673921" cy="155291"/>
          </a:xfrm>
          <a:prstGeom prst="rect">
            <a:avLst/>
          </a:prstGeom>
        </p:spPr>
      </p:pic>
      <p:pic>
        <p:nvPicPr>
          <p:cNvPr id="24" name="Picture 23" descr="Graphical user interface, text&#10;&#10;Description automatically generated with medium confidence">
            <a:extLst>
              <a:ext uri="{FF2B5EF4-FFF2-40B4-BE49-F238E27FC236}">
                <a16:creationId xmlns:a16="http://schemas.microsoft.com/office/drawing/2014/main" id="{05C7DACE-8E51-5352-FCD4-2C07A47BCDB6}"/>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618798" y="2742429"/>
            <a:ext cx="885999" cy="230987"/>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8EFA7F18-D177-4AAE-87FD-25F1C4E2C26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391282" y="4466233"/>
            <a:ext cx="750515" cy="112385"/>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E68CEB72-463B-6A86-E6DB-1E55A6A8563C}"/>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670906" y="3672788"/>
            <a:ext cx="491793" cy="172878"/>
          </a:xfrm>
          <a:prstGeom prst="rect">
            <a:avLst/>
          </a:prstGeom>
        </p:spPr>
      </p:pic>
      <p:pic>
        <p:nvPicPr>
          <p:cNvPr id="30" name="Picture 29" descr="Text&#10;&#10;Description automatically generated">
            <a:extLst>
              <a:ext uri="{FF2B5EF4-FFF2-40B4-BE49-F238E27FC236}">
                <a16:creationId xmlns:a16="http://schemas.microsoft.com/office/drawing/2014/main" id="{58EFE710-70FF-CF7B-9E63-3509827E3B68}"/>
              </a:ext>
            </a:extLst>
          </p:cNvPr>
          <p:cNvPicPr>
            <a:picLocks noChangeAspect="1"/>
          </p:cNvPicPr>
          <p:nvPr/>
        </p:nvPicPr>
        <p:blipFill>
          <a:blip r:embed="rId30"/>
          <a:stretch>
            <a:fillRect/>
          </a:stretch>
        </p:blipFill>
        <p:spPr>
          <a:xfrm>
            <a:off x="555758" y="3780858"/>
            <a:ext cx="682116" cy="240185"/>
          </a:xfrm>
          <a:prstGeom prst="rect">
            <a:avLst/>
          </a:prstGeom>
        </p:spPr>
      </p:pic>
      <p:pic>
        <p:nvPicPr>
          <p:cNvPr id="32" name="Picture 31">
            <a:extLst>
              <a:ext uri="{FF2B5EF4-FFF2-40B4-BE49-F238E27FC236}">
                <a16:creationId xmlns:a16="http://schemas.microsoft.com/office/drawing/2014/main" id="{989B027C-8CBF-CBD9-9BBF-47393215A70A}"/>
              </a:ext>
            </a:extLst>
          </p:cNvPr>
          <p:cNvPicPr>
            <a:picLocks noChangeAspect="1"/>
          </p:cNvPicPr>
          <p:nvPr/>
        </p:nvPicPr>
        <p:blipFill>
          <a:blip r:embed="rId31">
            <a:clrChange>
              <a:clrFrom>
                <a:srgbClr val="FFFFFF"/>
              </a:clrFrom>
              <a:clrTo>
                <a:srgbClr val="FFFFFF">
                  <a:alpha val="0"/>
                </a:srgbClr>
              </a:clrTo>
            </a:clrChange>
            <a:extLst>
              <a:ext uri="{BEBA8EAE-BF5A-486C-A8C5-ECC9F3942E4B}">
                <a14:imgProps xmlns:a14="http://schemas.microsoft.com/office/drawing/2010/main">
                  <a14:imgLayer r:embed="rId32">
                    <a14:imgEffect>
                      <a14:backgroundRemoval t="8511" b="89362" l="2691" r="93722">
                        <a14:foregroundMark x1="4933" y1="42553" x2="4933" y2="42553"/>
                        <a14:foregroundMark x1="8072" y1="36170" x2="8072" y2="36170"/>
                        <a14:foregroundMark x1="12556" y1="25532" x2="12556" y2="25532"/>
                        <a14:foregroundMark x1="14350" y1="14894" x2="14350" y2="14894"/>
                        <a14:foregroundMark x1="2691" y1="17021" x2="2691" y2="17021"/>
                        <a14:foregroundMark x1="18386" y1="31915" x2="18386" y2="31915"/>
                        <a14:foregroundMark x1="18386" y1="31915" x2="18386" y2="31915"/>
                        <a14:foregroundMark x1="18386" y1="31915" x2="18386" y2="31915"/>
                        <a14:foregroundMark x1="26457" y1="21277" x2="26457" y2="21277"/>
                        <a14:foregroundMark x1="40807" y1="42553" x2="40807" y2="42553"/>
                        <a14:foregroundMark x1="46637" y1="46809" x2="46637" y2="46809"/>
                        <a14:foregroundMark x1="57399" y1="27660" x2="57399" y2="27660"/>
                        <a14:foregroundMark x1="69955" y1="34043" x2="69955" y2="34043"/>
                        <a14:foregroundMark x1="84753" y1="53191" x2="84753" y2="53191"/>
                        <a14:foregroundMark x1="82063" y1="36170" x2="82063" y2="36170"/>
                        <a14:foregroundMark x1="81614" y1="19149" x2="81614" y2="19149"/>
                        <a14:foregroundMark x1="88789" y1="34043" x2="88789" y2="34043"/>
                        <a14:foregroundMark x1="90135" y1="78723" x2="90135" y2="78723"/>
                        <a14:foregroundMark x1="93722" y1="89362" x2="93722" y2="89362"/>
                      </a14:backgroundRemoval>
                    </a14:imgEffect>
                  </a14:imgLayer>
                </a14:imgProps>
              </a:ext>
            </a:extLst>
          </a:blip>
          <a:stretch>
            <a:fillRect/>
          </a:stretch>
        </p:blipFill>
        <p:spPr>
          <a:xfrm>
            <a:off x="625161" y="2786121"/>
            <a:ext cx="651442" cy="142534"/>
          </a:xfrm>
          <a:prstGeom prst="rect">
            <a:avLst/>
          </a:prstGeom>
        </p:spPr>
      </p:pic>
      <p:pic>
        <p:nvPicPr>
          <p:cNvPr id="34" name="Picture 33" descr="Logo&#10;&#10;Description automatically generated">
            <a:extLst>
              <a:ext uri="{FF2B5EF4-FFF2-40B4-BE49-F238E27FC236}">
                <a16:creationId xmlns:a16="http://schemas.microsoft.com/office/drawing/2014/main" id="{F7289EA3-23EC-1A10-689B-65A16E616DC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35562" y="5022311"/>
            <a:ext cx="307598" cy="384239"/>
          </a:xfrm>
          <a:prstGeom prst="rect">
            <a:avLst/>
          </a:prstGeom>
        </p:spPr>
      </p:pic>
      <p:pic>
        <p:nvPicPr>
          <p:cNvPr id="36" name="Picture 35" descr="Logo&#10;&#10;Description automatically generated">
            <a:extLst>
              <a:ext uri="{FF2B5EF4-FFF2-40B4-BE49-F238E27FC236}">
                <a16:creationId xmlns:a16="http://schemas.microsoft.com/office/drawing/2014/main" id="{EC95DCF5-4F0D-F3AC-BE7B-331F4F0B5654}"/>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041704" y="4724463"/>
            <a:ext cx="345012" cy="269659"/>
          </a:xfrm>
          <a:prstGeom prst="rect">
            <a:avLst/>
          </a:prstGeom>
        </p:spPr>
      </p:pic>
      <p:pic>
        <p:nvPicPr>
          <p:cNvPr id="38" name="Picture 37" descr="Logo&#10;&#10;Description automatically generated">
            <a:extLst>
              <a:ext uri="{FF2B5EF4-FFF2-40B4-BE49-F238E27FC236}">
                <a16:creationId xmlns:a16="http://schemas.microsoft.com/office/drawing/2014/main" id="{061383D9-3E60-CFCF-C792-33A6A6548170}"/>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570905" y="3422686"/>
            <a:ext cx="392556" cy="197405"/>
          </a:xfrm>
          <a:prstGeom prst="rect">
            <a:avLst/>
          </a:prstGeom>
        </p:spPr>
      </p:pic>
      <p:pic>
        <p:nvPicPr>
          <p:cNvPr id="40" name="Picture 39" descr="Logo, company name&#10;&#10;Description automatically generated">
            <a:extLst>
              <a:ext uri="{FF2B5EF4-FFF2-40B4-BE49-F238E27FC236}">
                <a16:creationId xmlns:a16="http://schemas.microsoft.com/office/drawing/2014/main" id="{749CC447-1931-E6E3-6A76-40B912159608}"/>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958258" y="3655567"/>
            <a:ext cx="270461" cy="301340"/>
          </a:xfrm>
          <a:prstGeom prst="rect">
            <a:avLst/>
          </a:prstGeom>
        </p:spPr>
      </p:pic>
      <p:pic>
        <p:nvPicPr>
          <p:cNvPr id="42" name="Picture 4" descr="Brewer Company Logo">
            <a:extLst>
              <a:ext uri="{FF2B5EF4-FFF2-40B4-BE49-F238E27FC236}">
                <a16:creationId xmlns:a16="http://schemas.microsoft.com/office/drawing/2014/main" id="{BCBA5C11-7DE1-CDD0-C4AD-E8D5BCA84AFA}"/>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2259948" y="5070812"/>
            <a:ext cx="344243" cy="2517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4" descr="Quick Cable">
            <a:extLst>
              <a:ext uri="{FF2B5EF4-FFF2-40B4-BE49-F238E27FC236}">
                <a16:creationId xmlns:a16="http://schemas.microsoft.com/office/drawing/2014/main" id="{19C8165D-AC59-BF7B-720E-162755090880}"/>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626812" y="4181639"/>
            <a:ext cx="543750" cy="960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black and orange logo&#10;&#10;Description automatically generated">
            <a:extLst>
              <a:ext uri="{FF2B5EF4-FFF2-40B4-BE49-F238E27FC236}">
                <a16:creationId xmlns:a16="http://schemas.microsoft.com/office/drawing/2014/main" id="{9E9850CC-6201-297D-7568-627ABE2A3569}"/>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558325" y="3132584"/>
            <a:ext cx="444883" cy="246876"/>
          </a:xfrm>
          <a:prstGeom prst="rect">
            <a:avLst/>
          </a:prstGeom>
        </p:spPr>
      </p:pic>
      <p:pic>
        <p:nvPicPr>
          <p:cNvPr id="48" name="Picture 47" descr="Andrew Motors Group Site">
            <a:extLst>
              <a:ext uri="{FF2B5EF4-FFF2-40B4-BE49-F238E27FC236}">
                <a16:creationId xmlns:a16="http://schemas.microsoft.com/office/drawing/2014/main" id="{CAC3797C-6DCF-1137-DEDA-2952A98E5A28}"/>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r="-659"/>
          <a:stretch/>
        </p:blipFill>
        <p:spPr>
          <a:xfrm>
            <a:off x="515701" y="2404632"/>
            <a:ext cx="609762" cy="262553"/>
          </a:xfrm>
          <a:prstGeom prst="rect">
            <a:avLst/>
          </a:prstGeom>
        </p:spPr>
      </p:pic>
      <p:pic>
        <p:nvPicPr>
          <p:cNvPr id="50" name="Graphic 49" descr="A white text on a black background&#10;&#10;Description automatically generated">
            <a:extLst>
              <a:ext uri="{FF2B5EF4-FFF2-40B4-BE49-F238E27FC236}">
                <a16:creationId xmlns:a16="http://schemas.microsoft.com/office/drawing/2014/main" id="{1A0B529A-25A8-8E9D-26D9-B2D0F010FAB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950060" y="2385804"/>
            <a:ext cx="690095" cy="180348"/>
          </a:xfrm>
          <a:prstGeom prst="rect">
            <a:avLst/>
          </a:prstGeom>
        </p:spPr>
      </p:pic>
      <p:pic>
        <p:nvPicPr>
          <p:cNvPr id="52" name="Picture 51" descr="A black and gold sign&#10;&#10;Description automatically generated">
            <a:extLst>
              <a:ext uri="{FF2B5EF4-FFF2-40B4-BE49-F238E27FC236}">
                <a16:creationId xmlns:a16="http://schemas.microsoft.com/office/drawing/2014/main" id="{D0C675C9-018E-F5C7-6CD4-87B02EDB271D}"/>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2216474" y="3102815"/>
            <a:ext cx="563915" cy="161738"/>
          </a:xfrm>
          <a:prstGeom prst="rect">
            <a:avLst/>
          </a:prstGeom>
        </p:spPr>
      </p:pic>
      <p:pic>
        <p:nvPicPr>
          <p:cNvPr id="54" name="Picture 53" descr="Vermeer">
            <a:extLst>
              <a:ext uri="{FF2B5EF4-FFF2-40B4-BE49-F238E27FC236}">
                <a16:creationId xmlns:a16="http://schemas.microsoft.com/office/drawing/2014/main" id="{0CDA7E8A-E783-65B4-C2CC-8C2D0C0F3A18}"/>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1404208" y="4788468"/>
            <a:ext cx="466223" cy="134172"/>
          </a:xfrm>
          <a:prstGeom prst="rect">
            <a:avLst/>
          </a:prstGeom>
        </p:spPr>
      </p:pic>
      <p:pic>
        <p:nvPicPr>
          <p:cNvPr id="56" name="Picture 55" descr="Swallow School District">
            <a:extLst>
              <a:ext uri="{FF2B5EF4-FFF2-40B4-BE49-F238E27FC236}">
                <a16:creationId xmlns:a16="http://schemas.microsoft.com/office/drawing/2014/main" id="{7EEB910E-C19C-817A-6CEA-69D30AF42888}"/>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557620" y="3055646"/>
            <a:ext cx="187937" cy="267329"/>
          </a:xfrm>
          <a:prstGeom prst="rect">
            <a:avLst/>
          </a:prstGeom>
        </p:spPr>
      </p:pic>
      <p:pic>
        <p:nvPicPr>
          <p:cNvPr id="58" name="Picture 57" descr="5 Point Fabrication">
            <a:extLst>
              <a:ext uri="{FF2B5EF4-FFF2-40B4-BE49-F238E27FC236}">
                <a16:creationId xmlns:a16="http://schemas.microsoft.com/office/drawing/2014/main" id="{08D203D7-946A-0102-4A39-4D8E9B92F6B5}"/>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404273" y="3783630"/>
            <a:ext cx="414595" cy="155540"/>
          </a:xfrm>
          <a:prstGeom prst="rect">
            <a:avLst/>
          </a:prstGeom>
        </p:spPr>
      </p:pic>
      <p:pic>
        <p:nvPicPr>
          <p:cNvPr id="75" name="Picture 74" descr="Uptown Motors Logo">
            <a:extLst>
              <a:ext uri="{FF2B5EF4-FFF2-40B4-BE49-F238E27FC236}">
                <a16:creationId xmlns:a16="http://schemas.microsoft.com/office/drawing/2014/main" id="{73C96F4B-DF1E-A8E3-C438-3C5E96A60157}"/>
              </a:ext>
            </a:extLst>
          </p:cNvPr>
          <p:cNvPicPr>
            <a:picLocks noChangeAspect="1"/>
          </p:cNvPicPr>
          <p:nvPr/>
        </p:nvPicPr>
        <p:blipFill>
          <a:blip r:embed="rId47"/>
          <a:stretch>
            <a:fillRect/>
          </a:stretch>
        </p:blipFill>
        <p:spPr>
          <a:xfrm>
            <a:off x="1922619" y="3777728"/>
            <a:ext cx="578511" cy="181671"/>
          </a:xfrm>
          <a:prstGeom prst="rect">
            <a:avLst/>
          </a:prstGeom>
        </p:spPr>
      </p:pic>
      <p:pic>
        <p:nvPicPr>
          <p:cNvPr id="102" name="Picture 101" descr="A blue horse head logo&#10;&#10;Description automatically generated">
            <a:extLst>
              <a:ext uri="{FF2B5EF4-FFF2-40B4-BE49-F238E27FC236}">
                <a16:creationId xmlns:a16="http://schemas.microsoft.com/office/drawing/2014/main" id="{4CA1F06D-A0F1-B20E-943F-9BEEDBB4DC95}"/>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3959038" y="4334185"/>
            <a:ext cx="314173" cy="216587"/>
          </a:xfrm>
          <a:prstGeom prst="rect">
            <a:avLst/>
          </a:prstGeom>
        </p:spPr>
      </p:pic>
      <p:pic>
        <p:nvPicPr>
          <p:cNvPr id="117" name="Picture 116" descr="Chortek Logo">
            <a:extLst>
              <a:ext uri="{FF2B5EF4-FFF2-40B4-BE49-F238E27FC236}">
                <a16:creationId xmlns:a16="http://schemas.microsoft.com/office/drawing/2014/main" id="{77113DDE-4B23-DC08-73BE-D8C1B78F3BCA}"/>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3882422" y="4081563"/>
            <a:ext cx="419630" cy="113330"/>
          </a:xfrm>
          <a:prstGeom prst="rect">
            <a:avLst/>
          </a:prstGeom>
        </p:spPr>
      </p:pic>
      <p:pic>
        <p:nvPicPr>
          <p:cNvPr id="119" name="Picture 118" descr="A red text on a black background&#10;&#10;Description automatically generated">
            <a:extLst>
              <a:ext uri="{FF2B5EF4-FFF2-40B4-BE49-F238E27FC236}">
                <a16:creationId xmlns:a16="http://schemas.microsoft.com/office/drawing/2014/main" id="{D745E527-294D-0639-1DFB-B7BEE195DF79}"/>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681582" y="5212356"/>
            <a:ext cx="545867" cy="113330"/>
          </a:xfrm>
          <a:prstGeom prst="rect">
            <a:avLst/>
          </a:prstGeom>
        </p:spPr>
      </p:pic>
      <p:pic>
        <p:nvPicPr>
          <p:cNvPr id="121" name="Picture 120" descr="A black and red logo&#10;&#10;Description automatically generated">
            <a:extLst>
              <a:ext uri="{FF2B5EF4-FFF2-40B4-BE49-F238E27FC236}">
                <a16:creationId xmlns:a16="http://schemas.microsoft.com/office/drawing/2014/main" id="{6621A3A6-D368-5F43-4C02-D6D61584CCCC}"/>
              </a:ext>
            </a:extLst>
          </p:cNvPr>
          <p:cNvPicPr>
            <a:picLocks noChangeAspect="1"/>
          </p:cNvPicPr>
          <p:nvPr/>
        </p:nvPicPr>
        <p:blipFill>
          <a:blip r:embed="rId51" cstate="print">
            <a:extLst>
              <a:ext uri="{BEBA8EAE-BF5A-486C-A8C5-ECC9F3942E4B}">
                <a14:imgProps xmlns:a14="http://schemas.microsoft.com/office/drawing/2010/main">
                  <a14:imgLayer r:embed="rId52">
                    <a14:imgEffect>
                      <a14:backgroundRemoval t="2922" b="97078" l="2000" r="97643">
                        <a14:foregroundMark x1="16214" y1="26623" x2="16214" y2="26623"/>
                        <a14:foregroundMark x1="13500" y1="85065" x2="13500" y2="85065"/>
                        <a14:foregroundMark x1="6000" y1="84416" x2="6000" y2="84416"/>
                        <a14:foregroundMark x1="2000" y1="97078" x2="2000" y2="97078"/>
                        <a14:foregroundMark x1="19000" y1="87987" x2="19000" y2="87987"/>
                        <a14:foregroundMark x1="21714" y1="82143" x2="21714" y2="82143"/>
                        <a14:foregroundMark x1="27571" y1="90584" x2="27571" y2="90584"/>
                        <a14:foregroundMark x1="35929" y1="88636" x2="35929" y2="88636"/>
                        <a14:foregroundMark x1="37571" y1="91558" x2="37571" y2="91558"/>
                        <a14:foregroundMark x1="45286" y1="89286" x2="45286" y2="89286"/>
                        <a14:foregroundMark x1="53786" y1="91558" x2="53786" y2="91558"/>
                        <a14:foregroundMark x1="61143" y1="87013" x2="61143" y2="87013"/>
                        <a14:foregroundMark x1="71286" y1="87987" x2="71286" y2="87987"/>
                        <a14:foregroundMark x1="78857" y1="85714" x2="78857" y2="85714"/>
                        <a14:foregroundMark x1="87000" y1="83442" x2="87000" y2="83442"/>
                        <a14:foregroundMark x1="88357" y1="95779" x2="88357" y2="95779"/>
                        <a14:foregroundMark x1="93357" y1="83442" x2="93357" y2="83442"/>
                        <a14:foregroundMark x1="91857" y1="85714" x2="91857" y2="85714"/>
                        <a14:foregroundMark x1="88857" y1="87013" x2="88857" y2="87013"/>
                        <a14:foregroundMark x1="97714" y1="85714" x2="97714" y2="85714"/>
                        <a14:foregroundMark x1="85500" y1="85714" x2="85500" y2="85714"/>
                        <a14:foregroundMark x1="18714" y1="20130" x2="18714" y2="20130"/>
                        <a14:foregroundMark x1="42714" y1="9416" x2="42714" y2="9416"/>
                        <a14:foregroundMark x1="55643" y1="23052" x2="55643" y2="23052"/>
                        <a14:foregroundMark x1="70143" y1="29545" x2="70143" y2="29545"/>
                        <a14:foregroundMark x1="70643" y1="29545" x2="70643" y2="29545"/>
                        <a14:foregroundMark x1="75857" y1="23052" x2="75857" y2="23052"/>
                        <a14:foregroundMark x1="10857" y1="87013" x2="10857" y2="87013"/>
                        <a14:foregroundMark x1="8357" y1="83442" x2="8357" y2="83442"/>
                        <a14:foregroundMark x1="16714" y1="85714" x2="16714" y2="85714"/>
                        <a14:foregroundMark x1="4643" y1="83442" x2="4643" y2="83442"/>
                        <a14:foregroundMark x1="12643" y1="35065" x2="12643" y2="35065"/>
                        <a14:foregroundMark x1="13143" y1="26623" x2="13143" y2="26623"/>
                        <a14:foregroundMark x1="13714" y1="20130" x2="13714" y2="20130"/>
                        <a14:foregroundMark x1="14000" y1="12987" x2="14000" y2="12987"/>
                        <a14:foregroundMark x1="14214" y1="5195" x2="14214" y2="5195"/>
                        <a14:foregroundMark x1="47429" y1="4545" x2="47429" y2="4545"/>
                        <a14:foregroundMark x1="79143" y1="2922" x2="79143" y2="2922"/>
                        <a14:foregroundMark x1="57929" y1="2922" x2="57929" y2="2922"/>
                        <a14:foregroundMark x1="65000" y1="30844" x2="65000" y2="30844"/>
                        <a14:backgroundMark x1="7000" y1="28571" x2="7000" y2="28571"/>
                        <a14:backgroundMark x1="7857" y1="12987" x2="4143" y2="65909"/>
                        <a14:backgroundMark x1="24071" y1="24351" x2="24071" y2="24351"/>
                        <a14:backgroundMark x1="40214" y1="37987" x2="40214" y2="37987"/>
                        <a14:backgroundMark x1="62429" y1="23052" x2="62429" y2="23052"/>
                        <a14:backgroundMark x1="69643" y1="50649" x2="69643" y2="50649"/>
                        <a14:backgroundMark x1="86500" y1="24351" x2="86500" y2="24351"/>
                        <a14:backgroundMark x1="58429" y1="54221" x2="58429" y2="54221"/>
                        <a14:backgroundMark x1="50429" y1="27273" x2="50429" y2="27273"/>
                        <a14:backgroundMark x1="49571" y1="42208" x2="49571" y2="42208"/>
                        <a14:backgroundMark x1="49929" y1="34416" x2="49929" y2="34416"/>
                        <a14:backgroundMark x1="49071" y1="49351" x2="49071" y2="49351"/>
                        <a14:backgroundMark x1="27714" y1="65909" x2="27714" y2="65909"/>
                        <a14:backgroundMark x1="7357" y1="92208" x2="7357" y2="92208"/>
                        <a14:backgroundMark x1="92500" y1="90584" x2="92500" y2="90584"/>
                      </a14:backgroundRemoval>
                    </a14:imgEffect>
                  </a14:imgLayer>
                </a14:imgProps>
              </a:ext>
              <a:ext uri="{28A0092B-C50C-407E-A947-70E740481C1C}">
                <a14:useLocalDpi xmlns:a14="http://schemas.microsoft.com/office/drawing/2010/main"/>
              </a:ext>
            </a:extLst>
          </a:blip>
          <a:stretch>
            <a:fillRect/>
          </a:stretch>
        </p:blipFill>
        <p:spPr>
          <a:xfrm>
            <a:off x="1407093" y="5130076"/>
            <a:ext cx="544591" cy="141897"/>
          </a:xfrm>
          <a:prstGeom prst="rect">
            <a:avLst/>
          </a:prstGeom>
        </p:spPr>
      </p:pic>
      <p:pic>
        <p:nvPicPr>
          <p:cNvPr id="123" name="Picture 122" descr="A close-up of a logo&#10;&#10;Description automatically generated">
            <a:extLst>
              <a:ext uri="{FF2B5EF4-FFF2-40B4-BE49-F238E27FC236}">
                <a16:creationId xmlns:a16="http://schemas.microsoft.com/office/drawing/2014/main" id="{B3A0F428-B8B7-E679-ADD3-82EDFD7A35AD}"/>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1428635" y="4437426"/>
            <a:ext cx="710320" cy="138183"/>
          </a:xfrm>
          <a:prstGeom prst="rect">
            <a:avLst/>
          </a:prstGeom>
        </p:spPr>
      </p:pic>
      <p:pic>
        <p:nvPicPr>
          <p:cNvPr id="125" name="Picture 124" descr="logo-bemis.png">
            <a:extLst>
              <a:ext uri="{FF2B5EF4-FFF2-40B4-BE49-F238E27FC236}">
                <a16:creationId xmlns:a16="http://schemas.microsoft.com/office/drawing/2014/main" id="{AB71F289-9A37-D010-EF49-2E7887995415}"/>
              </a:ext>
            </a:extLst>
          </p:cNvPr>
          <p:cNvPicPr>
            <a:picLocks noChangeAspect="1"/>
          </p:cNvPicPr>
          <p:nvPr/>
        </p:nvPicPr>
        <p:blipFill>
          <a:blip r:embed="rId54"/>
          <a:stretch>
            <a:fillRect/>
          </a:stretch>
        </p:blipFill>
        <p:spPr>
          <a:xfrm>
            <a:off x="930141" y="3050436"/>
            <a:ext cx="442576" cy="244698"/>
          </a:xfrm>
          <a:prstGeom prst="rect">
            <a:avLst/>
          </a:prstGeom>
        </p:spPr>
      </p:pic>
      <p:pic>
        <p:nvPicPr>
          <p:cNvPr id="127" name="Picture 126" descr="A green and black sign&#10;&#10;Description automatically generated">
            <a:extLst>
              <a:ext uri="{FF2B5EF4-FFF2-40B4-BE49-F238E27FC236}">
                <a16:creationId xmlns:a16="http://schemas.microsoft.com/office/drawing/2014/main" id="{502056AF-7239-1308-6960-11D825FBCDC6}"/>
              </a:ext>
            </a:extLst>
          </p:cNvPr>
          <p:cNvPicPr>
            <a:picLocks noChangeAspect="1"/>
          </p:cNvPicPr>
          <p:nvPr/>
        </p:nvPicPr>
        <p:blipFill>
          <a:blip r:embed="rId55" cstate="print">
            <a:extLst>
              <a:ext uri="{28A0092B-C50C-407E-A947-70E740481C1C}">
                <a14:useLocalDpi xmlns:a14="http://schemas.microsoft.com/office/drawing/2010/main"/>
              </a:ext>
            </a:extLst>
          </a:blip>
          <a:stretch>
            <a:fillRect/>
          </a:stretch>
        </p:blipFill>
        <p:spPr>
          <a:xfrm>
            <a:off x="2499652" y="4091028"/>
            <a:ext cx="717441" cy="190731"/>
          </a:xfrm>
          <a:prstGeom prst="rect">
            <a:avLst/>
          </a:prstGeom>
        </p:spPr>
      </p:pic>
      <p:pic>
        <p:nvPicPr>
          <p:cNvPr id="129" name="Picture 128" descr="A green and purple logo&#10;&#10;Description automatically generated">
            <a:extLst>
              <a:ext uri="{FF2B5EF4-FFF2-40B4-BE49-F238E27FC236}">
                <a16:creationId xmlns:a16="http://schemas.microsoft.com/office/drawing/2014/main" id="{82D1B081-6044-5330-3EA5-065D0AE6C863}"/>
              </a:ext>
            </a:extLst>
          </p:cNvPr>
          <p:cNvPicPr>
            <a:picLocks noChangeAspect="1"/>
          </p:cNvPicPr>
          <p:nvPr/>
        </p:nvPicPr>
        <p:blipFill>
          <a:blip r:embed="rId56" cstate="print">
            <a:extLst>
              <a:ext uri="{28A0092B-C50C-407E-A947-70E740481C1C}">
                <a14:useLocalDpi xmlns:a14="http://schemas.microsoft.com/office/drawing/2010/main"/>
              </a:ext>
            </a:extLst>
          </a:blip>
          <a:stretch>
            <a:fillRect/>
          </a:stretch>
        </p:blipFill>
        <p:spPr>
          <a:xfrm>
            <a:off x="1150466" y="2454545"/>
            <a:ext cx="555983" cy="160814"/>
          </a:xfrm>
          <a:prstGeom prst="rect">
            <a:avLst/>
          </a:prstGeom>
        </p:spPr>
      </p:pic>
      <p:pic>
        <p:nvPicPr>
          <p:cNvPr id="131" name="Picture 92" descr="Sprecher Brewery - Wikipedia">
            <a:extLst>
              <a:ext uri="{FF2B5EF4-FFF2-40B4-BE49-F238E27FC236}">
                <a16:creationId xmlns:a16="http://schemas.microsoft.com/office/drawing/2014/main" id="{34B8AB56-E356-24D1-FD73-982C171D5B7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3407622" y="3930428"/>
            <a:ext cx="339826" cy="30295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4D2D2726-6B9E-D154-54A8-F6DD779BFFAD}"/>
              </a:ext>
            </a:extLst>
          </p:cNvPr>
          <p:cNvPicPr>
            <a:picLocks noChangeAspect="1"/>
          </p:cNvPicPr>
          <p:nvPr/>
        </p:nvPicPr>
        <p:blipFill>
          <a:blip r:embed="rId58"/>
          <a:stretch>
            <a:fillRect/>
          </a:stretch>
        </p:blipFill>
        <p:spPr>
          <a:xfrm>
            <a:off x="3643468" y="2754898"/>
            <a:ext cx="635096" cy="153233"/>
          </a:xfrm>
          <a:prstGeom prst="rect">
            <a:avLst/>
          </a:prstGeom>
        </p:spPr>
      </p:pic>
      <p:pic>
        <p:nvPicPr>
          <p:cNvPr id="135" name="Picture 134">
            <a:extLst>
              <a:ext uri="{FF2B5EF4-FFF2-40B4-BE49-F238E27FC236}">
                <a16:creationId xmlns:a16="http://schemas.microsoft.com/office/drawing/2014/main" id="{02B56C5D-A882-635A-94B3-AC8E2C6DEC76}"/>
              </a:ext>
            </a:extLst>
          </p:cNvPr>
          <p:cNvPicPr>
            <a:picLocks noChangeAspect="1"/>
          </p:cNvPicPr>
          <p:nvPr/>
        </p:nvPicPr>
        <p:blipFill>
          <a:blip r:embed="rId59"/>
          <a:stretch>
            <a:fillRect/>
          </a:stretch>
        </p:blipFill>
        <p:spPr>
          <a:xfrm>
            <a:off x="3293604" y="3399871"/>
            <a:ext cx="233170" cy="322373"/>
          </a:xfrm>
          <a:prstGeom prst="rect">
            <a:avLst/>
          </a:prstGeom>
        </p:spPr>
      </p:pic>
      <p:pic>
        <p:nvPicPr>
          <p:cNvPr id="137" name="Picture 136">
            <a:extLst>
              <a:ext uri="{FF2B5EF4-FFF2-40B4-BE49-F238E27FC236}">
                <a16:creationId xmlns:a16="http://schemas.microsoft.com/office/drawing/2014/main" id="{27380CD1-FD88-D5B0-6CED-6C70E5DC2A71}"/>
              </a:ext>
            </a:extLst>
          </p:cNvPr>
          <p:cNvPicPr>
            <a:picLocks noChangeAspect="1"/>
          </p:cNvPicPr>
          <p:nvPr/>
        </p:nvPicPr>
        <p:blipFill>
          <a:blip r:embed="rId60"/>
          <a:stretch>
            <a:fillRect/>
          </a:stretch>
        </p:blipFill>
        <p:spPr>
          <a:xfrm>
            <a:off x="574636" y="4437850"/>
            <a:ext cx="400526" cy="233024"/>
          </a:xfrm>
          <a:prstGeom prst="rect">
            <a:avLst/>
          </a:prstGeom>
        </p:spPr>
      </p:pic>
      <p:pic>
        <p:nvPicPr>
          <p:cNvPr id="139" name="Picture 138">
            <a:extLst>
              <a:ext uri="{FF2B5EF4-FFF2-40B4-BE49-F238E27FC236}">
                <a16:creationId xmlns:a16="http://schemas.microsoft.com/office/drawing/2014/main" id="{98B0A58C-1B83-5A86-1AE6-F349770B5BEF}"/>
              </a:ext>
            </a:extLst>
          </p:cNvPr>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1897838" y="2475030"/>
            <a:ext cx="414675" cy="128435"/>
          </a:xfrm>
          <a:prstGeom prst="rect">
            <a:avLst/>
          </a:prstGeom>
        </p:spPr>
      </p:pic>
      <p:pic>
        <p:nvPicPr>
          <p:cNvPr id="141" name="Picture 140">
            <a:extLst>
              <a:ext uri="{FF2B5EF4-FFF2-40B4-BE49-F238E27FC236}">
                <a16:creationId xmlns:a16="http://schemas.microsoft.com/office/drawing/2014/main" id="{FC9B80FC-1067-D7E0-11DA-5B5EE2209700}"/>
              </a:ext>
            </a:extLst>
          </p:cNvPr>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3644217" y="3376153"/>
            <a:ext cx="734690" cy="158252"/>
          </a:xfrm>
          <a:prstGeom prst="rect">
            <a:avLst/>
          </a:prstGeom>
        </p:spPr>
      </p:pic>
      <p:pic>
        <p:nvPicPr>
          <p:cNvPr id="143" name="Picture 142">
            <a:extLst>
              <a:ext uri="{FF2B5EF4-FFF2-40B4-BE49-F238E27FC236}">
                <a16:creationId xmlns:a16="http://schemas.microsoft.com/office/drawing/2014/main" id="{AFC28063-A648-B994-7007-CC4A6E86AA36}"/>
              </a:ext>
            </a:extLst>
          </p:cNvPr>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3408041" y="4309008"/>
            <a:ext cx="352185" cy="365900"/>
          </a:xfrm>
          <a:prstGeom prst="rect">
            <a:avLst/>
          </a:prstGeom>
        </p:spPr>
      </p:pic>
      <p:pic>
        <p:nvPicPr>
          <p:cNvPr id="145" name="Picture 144">
            <a:extLst>
              <a:ext uri="{FF2B5EF4-FFF2-40B4-BE49-F238E27FC236}">
                <a16:creationId xmlns:a16="http://schemas.microsoft.com/office/drawing/2014/main" id="{8D97CEE2-3055-CBBB-4D67-72F007629655}"/>
              </a:ext>
            </a:extLst>
          </p:cNvPr>
          <p:cNvPicPr>
            <a:picLocks noChangeAspect="1"/>
          </p:cNvPicPr>
          <p:nvPr/>
        </p:nvPicPr>
        <p:blipFill>
          <a:blip r:embed="rId64" cstate="print">
            <a:extLst>
              <a:ext uri="{28A0092B-C50C-407E-A947-70E740481C1C}">
                <a14:useLocalDpi xmlns:a14="http://schemas.microsoft.com/office/drawing/2010/main"/>
              </a:ext>
            </a:extLst>
          </a:blip>
          <a:stretch>
            <a:fillRect/>
          </a:stretch>
        </p:blipFill>
        <p:spPr>
          <a:xfrm>
            <a:off x="2448105" y="2392260"/>
            <a:ext cx="518646" cy="347504"/>
          </a:xfrm>
          <a:prstGeom prst="rect">
            <a:avLst/>
          </a:prstGeom>
        </p:spPr>
      </p:pic>
      <p:pic>
        <p:nvPicPr>
          <p:cNvPr id="147" name="Picture 146">
            <a:extLst>
              <a:ext uri="{FF2B5EF4-FFF2-40B4-BE49-F238E27FC236}">
                <a16:creationId xmlns:a16="http://schemas.microsoft.com/office/drawing/2014/main" id="{DCE26327-4D77-3FDC-02AC-5697B74BB4EF}"/>
              </a:ext>
            </a:extLst>
          </p:cNvPr>
          <p:cNvPicPr>
            <a:picLocks noChangeAspect="1"/>
          </p:cNvPicPr>
          <p:nvPr/>
        </p:nvPicPr>
        <p:blipFill>
          <a:blip r:embed="rId65" cstate="print">
            <a:extLst>
              <a:ext uri="{28A0092B-C50C-407E-A947-70E740481C1C}">
                <a14:useLocalDpi xmlns:a14="http://schemas.microsoft.com/office/drawing/2010/main"/>
              </a:ext>
            </a:extLst>
          </a:blip>
          <a:stretch>
            <a:fillRect/>
          </a:stretch>
        </p:blipFill>
        <p:spPr>
          <a:xfrm>
            <a:off x="3954930" y="4692575"/>
            <a:ext cx="419029" cy="328308"/>
          </a:xfrm>
          <a:prstGeom prst="rect">
            <a:avLst/>
          </a:prstGeom>
        </p:spPr>
      </p:pic>
      <p:pic>
        <p:nvPicPr>
          <p:cNvPr id="149" name="Picture 148">
            <a:extLst>
              <a:ext uri="{FF2B5EF4-FFF2-40B4-BE49-F238E27FC236}">
                <a16:creationId xmlns:a16="http://schemas.microsoft.com/office/drawing/2014/main" id="{2C81BFB4-C366-2CA7-9BD4-E06AE47092FC}"/>
              </a:ext>
            </a:extLst>
          </p:cNvPr>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444234" y="4951815"/>
            <a:ext cx="392142" cy="319657"/>
          </a:xfrm>
          <a:prstGeom prst="rect">
            <a:avLst/>
          </a:prstGeom>
        </p:spPr>
      </p:pic>
      <p:pic>
        <p:nvPicPr>
          <p:cNvPr id="151" name="Graphic 150">
            <a:extLst>
              <a:ext uri="{FF2B5EF4-FFF2-40B4-BE49-F238E27FC236}">
                <a16:creationId xmlns:a16="http://schemas.microsoft.com/office/drawing/2014/main" id="{3044C500-2AEB-B226-DC17-C100E90050F3}"/>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782657" y="4721582"/>
            <a:ext cx="554446" cy="190731"/>
          </a:xfrm>
          <a:prstGeom prst="rect">
            <a:avLst/>
          </a:prstGeom>
        </p:spPr>
      </p:pic>
      <p:pic>
        <p:nvPicPr>
          <p:cNvPr id="10" name="Picture 9" descr="A black and blue logo&#10;&#10;Description automatically generated">
            <a:extLst>
              <a:ext uri="{FF2B5EF4-FFF2-40B4-BE49-F238E27FC236}">
                <a16:creationId xmlns:a16="http://schemas.microsoft.com/office/drawing/2014/main" id="{6EE4B4F0-94F1-342F-1D01-4590ECDBFB90}"/>
              </a:ext>
            </a:extLst>
          </p:cNvPr>
          <p:cNvPicPr>
            <a:picLocks noChangeAspect="1"/>
          </p:cNvPicPr>
          <p:nvPr/>
        </p:nvPicPr>
        <p:blipFill>
          <a:blip r:embed="rId69"/>
          <a:stretch>
            <a:fillRect/>
          </a:stretch>
        </p:blipFill>
        <p:spPr>
          <a:xfrm>
            <a:off x="3764051" y="2358410"/>
            <a:ext cx="528096" cy="310932"/>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4D7975C1-4F07-FF2A-BA55-378D0FB10B93}"/>
              </a:ext>
            </a:extLst>
          </p:cNvPr>
          <p:cNvPicPr>
            <a:picLocks noChangeAspect="1"/>
          </p:cNvPicPr>
          <p:nvPr/>
        </p:nvPicPr>
        <p:blipFill>
          <a:blip r:embed="rId70"/>
          <a:stretch>
            <a:fillRect/>
          </a:stretch>
        </p:blipFill>
        <p:spPr>
          <a:xfrm>
            <a:off x="3409015" y="2980153"/>
            <a:ext cx="1008263" cy="243250"/>
          </a:xfrm>
          <a:prstGeom prst="rect">
            <a:avLst/>
          </a:prstGeom>
        </p:spPr>
      </p:pic>
    </p:spTree>
    <p:extLst>
      <p:ext uri="{BB962C8B-B14F-4D97-AF65-F5344CB8AC3E}">
        <p14:creationId xmlns:p14="http://schemas.microsoft.com/office/powerpoint/2010/main" val="4173157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3" name="Text Placeholder 2">
            <a:extLst>
              <a:ext uri="{FF2B5EF4-FFF2-40B4-BE49-F238E27FC236}">
                <a16:creationId xmlns:a16="http://schemas.microsoft.com/office/drawing/2014/main" id="{28FCACBA-79C5-2A63-6CCF-4AFB0E17AE15}"/>
              </a:ext>
            </a:extLst>
          </p:cNvPr>
          <p:cNvSpPr>
            <a:spLocks noGrp="1"/>
          </p:cNvSpPr>
          <p:nvPr>
            <p:ph type="body" sz="quarter" idx="13"/>
          </p:nvPr>
        </p:nvSpPr>
        <p:spPr>
          <a:xfrm>
            <a:off x="285750" y="1072872"/>
            <a:ext cx="8572500" cy="230833"/>
          </a:xfrm>
        </p:spPr>
        <p:txBody>
          <a:bodyPr spcFirstLastPara="1" wrap="square" lIns="20574" tIns="34290" rIns="68580" bIns="34290" anchor="b" anchorCtr="0">
            <a:spAutoFit/>
          </a:bodyPr>
          <a:lstStyle/>
          <a:p>
            <a:r>
              <a:rPr lang="en-US" dirty="0">
                <a:cs typeface="Arial"/>
              </a:rPr>
              <a:t>WITH 49 CLIENTS AND 14,000+ PROVIDERS</a:t>
            </a:r>
          </a:p>
        </p:txBody>
      </p:sp>
      <p:sp>
        <p:nvSpPr>
          <p:cNvPr id="11" name="Title 10">
            <a:extLst>
              <a:ext uri="{FF2B5EF4-FFF2-40B4-BE49-F238E27FC236}">
                <a16:creationId xmlns:a16="http://schemas.microsoft.com/office/drawing/2014/main" id="{F8DAD9A6-AD9C-E625-666C-9EA1A602A6AB}"/>
              </a:ext>
            </a:extLst>
          </p:cNvPr>
          <p:cNvSpPr>
            <a:spLocks noGrp="1"/>
          </p:cNvSpPr>
          <p:nvPr>
            <p:ph type="ctrTitle"/>
          </p:nvPr>
        </p:nvSpPr>
        <p:spPr>
          <a:xfrm>
            <a:off x="285750" y="1395993"/>
            <a:ext cx="8572500" cy="290849"/>
          </a:xfrm>
        </p:spPr>
        <p:txBody>
          <a:bodyPr/>
          <a:lstStyle/>
          <a:p>
            <a:r>
              <a:rPr lang="en-US" dirty="0">
                <a:cs typeface="Arial"/>
              </a:rPr>
              <a:t>BHCG &amp; </a:t>
            </a:r>
            <a:r>
              <a:rPr lang="en-US" dirty="0" err="1">
                <a:cs typeface="Arial"/>
              </a:rPr>
              <a:t>Centivo</a:t>
            </a:r>
            <a:r>
              <a:rPr lang="en-US" dirty="0">
                <a:cs typeface="Arial"/>
              </a:rPr>
              <a:t> are working at scale</a:t>
            </a:r>
          </a:p>
        </p:txBody>
      </p:sp>
      <p:sp>
        <p:nvSpPr>
          <p:cNvPr id="21" name="Footer Placeholder 20">
            <a:extLst>
              <a:ext uri="{FF2B5EF4-FFF2-40B4-BE49-F238E27FC236}">
                <a16:creationId xmlns:a16="http://schemas.microsoft.com/office/drawing/2014/main" id="{EBAFDE3A-2CBD-7739-665E-69F3FF82D2A1}"/>
              </a:ext>
            </a:extLst>
          </p:cNvPr>
          <p:cNvSpPr>
            <a:spLocks noGrp="1"/>
          </p:cNvSpPr>
          <p:nvPr>
            <p:ph type="ftr" sz="quarter" idx="3"/>
          </p:nvPr>
        </p:nvSpPr>
        <p:spPr>
          <a:xfrm>
            <a:off x="6847659" y="5725425"/>
            <a:ext cx="1645920" cy="103875"/>
          </a:xfrm>
        </p:spPr>
        <p:txBody>
          <a:bodyPr/>
          <a:lstStyle/>
          <a:p>
            <a:pPr defTabSz="685800"/>
            <a:r>
              <a:rPr lang="en-US">
                <a:solidFill>
                  <a:srgbClr val="000000"/>
                </a:solidFill>
              </a:rPr>
              <a:t>Confidential  |  © 2024 All rights reserved.</a:t>
            </a:r>
          </a:p>
        </p:txBody>
      </p:sp>
      <p:sp>
        <p:nvSpPr>
          <p:cNvPr id="23" name="Slide Number Placeholder 22">
            <a:extLst>
              <a:ext uri="{FF2B5EF4-FFF2-40B4-BE49-F238E27FC236}">
                <a16:creationId xmlns:a16="http://schemas.microsoft.com/office/drawing/2014/main" id="{730829E1-4D47-FF86-60DE-DDF51E42EA78}"/>
              </a:ext>
            </a:extLst>
          </p:cNvPr>
          <p:cNvSpPr>
            <a:spLocks noGrp="1"/>
          </p:cNvSpPr>
          <p:nvPr>
            <p:ph type="sldNum" idx="4"/>
          </p:nvPr>
        </p:nvSpPr>
        <p:spPr>
          <a:xfrm>
            <a:off x="8493579" y="5377732"/>
            <a:ext cx="364672" cy="476250"/>
          </a:xfrm>
        </p:spPr>
        <p:txBody>
          <a:bodyPr/>
          <a:lstStyle/>
          <a:p>
            <a:pPr defTabSz="685800">
              <a:buClr>
                <a:srgbClr val="000000"/>
              </a:buClr>
            </a:pPr>
            <a:fld id="{00000000-1234-1234-1234-123412341234}" type="slidenum">
              <a:rPr lang="en-US">
                <a:solidFill>
                  <a:srgbClr val="000000"/>
                </a:solidFill>
              </a:rPr>
              <a:pPr defTabSz="685800">
                <a:buClr>
                  <a:srgbClr val="000000"/>
                </a:buClr>
              </a:pPr>
              <a:t>27</a:t>
            </a:fld>
            <a:endParaRPr lang="en-US">
              <a:solidFill>
                <a:srgbClr val="000000"/>
              </a:solidFill>
            </a:endParaRPr>
          </a:p>
        </p:txBody>
      </p:sp>
      <p:sp>
        <p:nvSpPr>
          <p:cNvPr id="68" name="Text Placeholder 67">
            <a:extLst>
              <a:ext uri="{FF2B5EF4-FFF2-40B4-BE49-F238E27FC236}">
                <a16:creationId xmlns:a16="http://schemas.microsoft.com/office/drawing/2014/main" id="{0D245082-889A-3ACE-EC9A-75AF8A389182}"/>
              </a:ext>
            </a:extLst>
          </p:cNvPr>
          <p:cNvSpPr>
            <a:spLocks noGrp="1"/>
          </p:cNvSpPr>
          <p:nvPr>
            <p:ph type="body" sz="quarter" idx="14"/>
          </p:nvPr>
        </p:nvSpPr>
        <p:spPr>
          <a:xfrm>
            <a:off x="2445544" y="5686163"/>
            <a:ext cx="4808837" cy="173253"/>
          </a:xfrm>
        </p:spPr>
        <p:txBody>
          <a:bodyPr/>
          <a:lstStyle/>
          <a:p>
            <a:r>
              <a:rPr lang="en-US" sz="563" dirty="0"/>
              <a:t>1 </a:t>
            </a:r>
            <a:r>
              <a:rPr lang="en-US" sz="563" dirty="0" err="1"/>
              <a:t>Centivo</a:t>
            </a:r>
            <a:r>
              <a:rPr lang="en-US" sz="563" dirty="0"/>
              <a:t> / BHCG High Performance Plan Book of Business analysis (</a:t>
            </a:r>
            <a:r>
              <a:rPr lang="en-US" sz="563" dirty="0" err="1"/>
              <a:t>Med+Rx</a:t>
            </a:r>
            <a:r>
              <a:rPr lang="en-US" sz="563" dirty="0"/>
              <a:t>), mid-market clients, compared to moderately </a:t>
            </a:r>
            <a:endParaRPr lang="en-US" dirty="0"/>
          </a:p>
          <a:p>
            <a:r>
              <a:rPr lang="en-US" sz="563" dirty="0"/>
              <a:t>managed benchmark, 2023 | 2023</a:t>
            </a:r>
            <a:endParaRPr lang="en-US" dirty="0"/>
          </a:p>
        </p:txBody>
      </p:sp>
      <p:sp>
        <p:nvSpPr>
          <p:cNvPr id="41" name="Rectangle: Rounded Corners 40">
            <a:extLst>
              <a:ext uri="{FF2B5EF4-FFF2-40B4-BE49-F238E27FC236}">
                <a16:creationId xmlns:a16="http://schemas.microsoft.com/office/drawing/2014/main" id="{84A0BEEB-F603-D13D-62B2-1C3C9271E706}"/>
              </a:ext>
            </a:extLst>
          </p:cNvPr>
          <p:cNvSpPr/>
          <p:nvPr/>
        </p:nvSpPr>
        <p:spPr>
          <a:xfrm>
            <a:off x="296057" y="1930998"/>
            <a:ext cx="8693483" cy="2691007"/>
          </a:xfrm>
          <a:prstGeom prst="roundRect">
            <a:avLst>
              <a:gd name="adj" fmla="val 4562"/>
            </a:avLst>
          </a:prstGeom>
          <a:solidFill>
            <a:srgbClr val="F5F2E3"/>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6" b="0" i="0" u="none" strike="noStrike" cap="none">
                <a:solidFill>
                  <a:schemeClr val="lt1"/>
                </a:solidFill>
                <a:latin typeface="+mn-lt"/>
                <a:ea typeface="+mn-ea"/>
                <a:cs typeface="+mn-cs"/>
                <a:sym typeface="Arial"/>
              </a:defRPr>
            </a:lvl9pPr>
          </a:lstStyle>
          <a:p>
            <a:pPr algn="ctr" defTabSz="685800">
              <a:defRPr/>
            </a:pPr>
            <a:endParaRPr lang="en-US" sz="1050" kern="0">
              <a:solidFill>
                <a:srgbClr val="FFFFFF"/>
              </a:solidFill>
              <a:latin typeface="Arial"/>
            </a:endParaRPr>
          </a:p>
        </p:txBody>
      </p:sp>
      <p:sp>
        <p:nvSpPr>
          <p:cNvPr id="43" name="Rectangle: Rounded Corners 13">
            <a:extLst>
              <a:ext uri="{FF2B5EF4-FFF2-40B4-BE49-F238E27FC236}">
                <a16:creationId xmlns:a16="http://schemas.microsoft.com/office/drawing/2014/main" id="{43F8272B-7484-0E39-CE5C-4BE2461D8A7C}"/>
              </a:ext>
            </a:extLst>
          </p:cNvPr>
          <p:cNvSpPr>
            <a:spLocks/>
          </p:cNvSpPr>
          <p:nvPr/>
        </p:nvSpPr>
        <p:spPr>
          <a:xfrm>
            <a:off x="3811483" y="2348146"/>
            <a:ext cx="494630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18</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total cost of care savings versus traditional health plans</a:t>
            </a:r>
            <a:r>
              <a:rPr lang="en-US" sz="975" kern="0" spc="38" baseline="30000" dirty="0">
                <a:solidFill>
                  <a:srgbClr val="FFFFFF"/>
                </a:solidFill>
                <a:latin typeface="Arial"/>
                <a:sym typeface="Arial"/>
              </a:rPr>
              <a:t>1</a:t>
            </a:r>
          </a:p>
        </p:txBody>
      </p:sp>
      <p:sp>
        <p:nvSpPr>
          <p:cNvPr id="49" name="Rectangle: Rounded Corners 13">
            <a:extLst>
              <a:ext uri="{FF2B5EF4-FFF2-40B4-BE49-F238E27FC236}">
                <a16:creationId xmlns:a16="http://schemas.microsoft.com/office/drawing/2014/main" id="{E5B02A6D-814B-0B6A-CE52-BF1D338B4F1D}"/>
              </a:ext>
            </a:extLst>
          </p:cNvPr>
          <p:cNvSpPr>
            <a:spLocks/>
          </p:cNvSpPr>
          <p:nvPr/>
        </p:nvSpPr>
        <p:spPr>
          <a:xfrm>
            <a:off x="3808027" y="3347008"/>
            <a:ext cx="495969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45</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increase in primary care visits</a:t>
            </a:r>
            <a:r>
              <a:rPr lang="en-US" sz="975" kern="0" spc="38" baseline="30000" dirty="0">
                <a:solidFill>
                  <a:srgbClr val="FFFFFF"/>
                </a:solidFill>
                <a:latin typeface="Arial"/>
                <a:sym typeface="Arial"/>
              </a:rPr>
              <a:t>1</a:t>
            </a:r>
            <a:endParaRPr lang="en-US" sz="975" kern="0" spc="38" baseline="30000" dirty="0">
              <a:solidFill>
                <a:srgbClr val="FFFFFF"/>
              </a:solidFill>
              <a:latin typeface="Arial"/>
              <a:cs typeface="Arial"/>
            </a:endParaRPr>
          </a:p>
        </p:txBody>
      </p:sp>
      <p:sp>
        <p:nvSpPr>
          <p:cNvPr id="50" name="Rectangle: Rounded Corners 13">
            <a:extLst>
              <a:ext uri="{FF2B5EF4-FFF2-40B4-BE49-F238E27FC236}">
                <a16:creationId xmlns:a16="http://schemas.microsoft.com/office/drawing/2014/main" id="{F8673F33-EE6C-C889-A34E-E8451A5BEE32}"/>
              </a:ext>
            </a:extLst>
          </p:cNvPr>
          <p:cNvSpPr>
            <a:spLocks/>
          </p:cNvSpPr>
          <p:nvPr/>
        </p:nvSpPr>
        <p:spPr>
          <a:xfrm>
            <a:off x="3808027" y="2850230"/>
            <a:ext cx="494630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30</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increase in preventative visits</a:t>
            </a:r>
            <a:r>
              <a:rPr lang="en-US" sz="975" kern="0" spc="38" baseline="30000" dirty="0">
                <a:solidFill>
                  <a:srgbClr val="FFFFFF"/>
                </a:solidFill>
                <a:latin typeface="Arial"/>
                <a:sym typeface="Arial"/>
              </a:rPr>
              <a:t>1</a:t>
            </a:r>
          </a:p>
        </p:txBody>
      </p:sp>
      <p:sp>
        <p:nvSpPr>
          <p:cNvPr id="51" name="Rectangle: Rounded Corners 13">
            <a:extLst>
              <a:ext uri="{FF2B5EF4-FFF2-40B4-BE49-F238E27FC236}">
                <a16:creationId xmlns:a16="http://schemas.microsoft.com/office/drawing/2014/main" id="{ECC1B868-D72D-EDA2-3CB2-3139C7E78B5D}"/>
              </a:ext>
            </a:extLst>
          </p:cNvPr>
          <p:cNvSpPr>
            <a:spLocks/>
          </p:cNvSpPr>
          <p:nvPr/>
        </p:nvSpPr>
        <p:spPr>
          <a:xfrm>
            <a:off x="3811483" y="3834341"/>
            <a:ext cx="4959691" cy="411480"/>
          </a:xfrm>
          <a:prstGeom prst="roundRect">
            <a:avLst>
              <a:gd name="adj" fmla="val 25237"/>
            </a:avLst>
          </a:prstGeom>
          <a:solidFill>
            <a:srgbClr val="1A3C34"/>
          </a:solidFill>
          <a:ln w="28575" cap="flat" cmpd="sng" algn="ctr">
            <a:noFill/>
            <a:prstDash val="solid"/>
          </a:ln>
          <a:effectLst/>
        </p:spPr>
        <p:txBody>
          <a:bodyPr lIns="205740" tIns="0" rIns="68580" bIns="34290" rtlCol="0" anchor="ctr"/>
          <a:lstStyle/>
          <a:p>
            <a:pPr defTabSz="685800">
              <a:buClr>
                <a:srgbClr val="000000"/>
              </a:buClr>
              <a:defRPr/>
            </a:pPr>
            <a:r>
              <a:rPr lang="en-US" sz="2100" b="1" kern="0" dirty="0">
                <a:solidFill>
                  <a:srgbClr val="F5F2E3"/>
                </a:solidFill>
                <a:latin typeface="Arial"/>
                <a:sym typeface="Arial"/>
              </a:rPr>
              <a:t>30</a:t>
            </a:r>
            <a:r>
              <a:rPr lang="en-US" sz="1350" b="1" kern="0" dirty="0">
                <a:solidFill>
                  <a:srgbClr val="F5F2E3"/>
                </a:solidFill>
                <a:latin typeface="Arial"/>
                <a:sym typeface="Arial"/>
              </a:rPr>
              <a:t>%</a:t>
            </a:r>
            <a:r>
              <a:rPr lang="en-US" sz="2100" b="1" kern="0" dirty="0">
                <a:solidFill>
                  <a:srgbClr val="F5F2E3"/>
                </a:solidFill>
                <a:latin typeface="Arial"/>
                <a:sym typeface="Arial"/>
              </a:rPr>
              <a:t> </a:t>
            </a:r>
            <a:r>
              <a:rPr lang="en-US" sz="975" kern="0" spc="38" dirty="0">
                <a:solidFill>
                  <a:srgbClr val="FFFFFF"/>
                </a:solidFill>
                <a:latin typeface="Arial"/>
                <a:sym typeface="Arial"/>
              </a:rPr>
              <a:t>reduction in ER and urgent care visits</a:t>
            </a:r>
            <a:r>
              <a:rPr lang="en-US" sz="975" kern="0" spc="38" baseline="30000" dirty="0">
                <a:solidFill>
                  <a:srgbClr val="FFFFFF"/>
                </a:solidFill>
                <a:latin typeface="Arial"/>
                <a:sym typeface="Arial"/>
              </a:rPr>
              <a:t>1</a:t>
            </a:r>
            <a:endParaRPr lang="en-US" sz="975" kern="0" spc="38" baseline="30000" dirty="0">
              <a:solidFill>
                <a:srgbClr val="FFFFFF"/>
              </a:solidFill>
              <a:latin typeface="Arial"/>
              <a:cs typeface="Arial"/>
            </a:endParaRPr>
          </a:p>
        </p:txBody>
      </p:sp>
      <p:sp>
        <p:nvSpPr>
          <p:cNvPr id="52" name="Title 1">
            <a:extLst>
              <a:ext uri="{FF2B5EF4-FFF2-40B4-BE49-F238E27FC236}">
                <a16:creationId xmlns:a16="http://schemas.microsoft.com/office/drawing/2014/main" id="{66DA9FA8-D061-6564-61C7-03E4A23CA96C}"/>
              </a:ext>
            </a:extLst>
          </p:cNvPr>
          <p:cNvSpPr txBox="1">
            <a:spLocks/>
          </p:cNvSpPr>
          <p:nvPr/>
        </p:nvSpPr>
        <p:spPr>
          <a:xfrm>
            <a:off x="484783" y="2345652"/>
            <a:ext cx="3125504" cy="10847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600"/>
              <a:buFont typeface="Arial"/>
              <a:buNone/>
              <a:defRPr sz="5067" b="0" i="0" u="none" strike="noStrike" cap="none" spc="107" baseline="0">
                <a:solidFill>
                  <a:srgbClr val="1A3C34"/>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85800">
              <a:lnSpc>
                <a:spcPct val="100000"/>
              </a:lnSpc>
              <a:buClr>
                <a:srgbClr val="000000"/>
              </a:buClr>
              <a:buSzTx/>
              <a:defRPr/>
            </a:pPr>
            <a:r>
              <a:rPr lang="en-US" sz="2400" kern="0" spc="75" dirty="0">
                <a:latin typeface="Arial"/>
                <a:cs typeface="Arial"/>
              </a:rPr>
              <a:t>2023 Wisconsin results speak for themselves...</a:t>
            </a:r>
          </a:p>
        </p:txBody>
      </p:sp>
      <p:sp>
        <p:nvSpPr>
          <p:cNvPr id="4" name="TextBox 3">
            <a:extLst>
              <a:ext uri="{FF2B5EF4-FFF2-40B4-BE49-F238E27FC236}">
                <a16:creationId xmlns:a16="http://schemas.microsoft.com/office/drawing/2014/main" id="{AE9F5BB6-5FBF-BFED-381B-0E42182D64CF}"/>
              </a:ext>
            </a:extLst>
          </p:cNvPr>
          <p:cNvSpPr txBox="1"/>
          <p:nvPr/>
        </p:nvSpPr>
        <p:spPr>
          <a:xfrm>
            <a:off x="1485102" y="4939435"/>
            <a:ext cx="6177931"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350" b="1" dirty="0">
                <a:solidFill>
                  <a:srgbClr val="F15D2A"/>
                </a:solidFill>
                <a:latin typeface="Arial"/>
                <a:cs typeface="Arial"/>
              </a:rPr>
              <a:t>...and emerging YoY trend is near 0% vs national PPO trend of almost 10%</a:t>
            </a:r>
          </a:p>
        </p:txBody>
      </p:sp>
      <p:grpSp>
        <p:nvGrpSpPr>
          <p:cNvPr id="10" name="Group 9">
            <a:extLst>
              <a:ext uri="{FF2B5EF4-FFF2-40B4-BE49-F238E27FC236}">
                <a16:creationId xmlns:a16="http://schemas.microsoft.com/office/drawing/2014/main" id="{350AC415-FF74-3F7C-B4A4-860EEEDF701D}"/>
              </a:ext>
            </a:extLst>
          </p:cNvPr>
          <p:cNvGrpSpPr/>
          <p:nvPr/>
        </p:nvGrpSpPr>
        <p:grpSpPr>
          <a:xfrm rot="7740000" flipH="1">
            <a:off x="1962797" y="1954985"/>
            <a:ext cx="2323481" cy="1850491"/>
            <a:chOff x="4906225" y="3652514"/>
            <a:chExt cx="2216576" cy="1765348"/>
          </a:xfrm>
        </p:grpSpPr>
        <p:grpSp>
          <p:nvGrpSpPr>
            <p:cNvPr id="6" name="Group 5">
              <a:extLst>
                <a:ext uri="{FF2B5EF4-FFF2-40B4-BE49-F238E27FC236}">
                  <a16:creationId xmlns:a16="http://schemas.microsoft.com/office/drawing/2014/main" id="{6D67681D-EDFF-9F6E-AE6F-9E71B70AD5B8}"/>
                </a:ext>
              </a:extLst>
            </p:cNvPr>
            <p:cNvGrpSpPr>
              <a:grpSpLocks noChangeAspect="1"/>
            </p:cNvGrpSpPr>
            <p:nvPr/>
          </p:nvGrpSpPr>
          <p:grpSpPr>
            <a:xfrm>
              <a:off x="6208401" y="4144433"/>
              <a:ext cx="914400" cy="457200"/>
              <a:chOff x="6159498" y="4476750"/>
              <a:chExt cx="872068" cy="436034"/>
            </a:xfrm>
          </p:grpSpPr>
          <p:sp>
            <p:nvSpPr>
              <p:cNvPr id="8" name="Arc 7">
                <a:extLst>
                  <a:ext uri="{FF2B5EF4-FFF2-40B4-BE49-F238E27FC236}">
                    <a16:creationId xmlns:a16="http://schemas.microsoft.com/office/drawing/2014/main" id="{F2965A11-8436-0E8C-3A97-57B0275813C9}"/>
                  </a:ext>
                </a:extLst>
              </p:cNvPr>
              <p:cNvSpPr/>
              <p:nvPr/>
            </p:nvSpPr>
            <p:spPr>
              <a:xfrm rot="10800000" flipH="1">
                <a:off x="6159498"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sp>
            <p:nvSpPr>
              <p:cNvPr id="9" name="Arc 8">
                <a:extLst>
                  <a:ext uri="{FF2B5EF4-FFF2-40B4-BE49-F238E27FC236}">
                    <a16:creationId xmlns:a16="http://schemas.microsoft.com/office/drawing/2014/main" id="{22A9183C-5977-8C00-B9A2-9C08174C6EDB}"/>
                  </a:ext>
                </a:extLst>
              </p:cNvPr>
              <p:cNvSpPr/>
              <p:nvPr/>
            </p:nvSpPr>
            <p:spPr>
              <a:xfrm rot="10800000">
                <a:off x="6595532" y="4476750"/>
                <a:ext cx="436034" cy="436034"/>
              </a:xfrm>
              <a:prstGeom prst="arc">
                <a:avLst>
                  <a:gd name="adj1" fmla="val 17678494"/>
                  <a:gd name="adj2" fmla="val 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grpSp>
        <p:sp>
          <p:nvSpPr>
            <p:cNvPr id="7" name="Arc 6">
              <a:extLst>
                <a:ext uri="{FF2B5EF4-FFF2-40B4-BE49-F238E27FC236}">
                  <a16:creationId xmlns:a16="http://schemas.microsoft.com/office/drawing/2014/main" id="{2E391398-F11A-2739-4977-B11CA44292A9}"/>
                </a:ext>
              </a:extLst>
            </p:cNvPr>
            <p:cNvSpPr/>
            <p:nvPr/>
          </p:nvSpPr>
          <p:spPr>
            <a:xfrm rot="10800000" flipH="1">
              <a:off x="4906225" y="3652514"/>
              <a:ext cx="1765349" cy="1765348"/>
            </a:xfrm>
            <a:prstGeom prst="arc">
              <a:avLst>
                <a:gd name="adj1" fmla="val 17528973"/>
                <a:gd name="adj2" fmla="val 481547"/>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000000"/>
                </a:solidFill>
                <a:latin typeface="Arial"/>
              </a:endParaRPr>
            </a:p>
          </p:txBody>
        </p:sp>
      </p:grpSp>
    </p:spTree>
    <p:extLst>
      <p:ext uri="{BB962C8B-B14F-4D97-AF65-F5344CB8AC3E}">
        <p14:creationId xmlns:p14="http://schemas.microsoft.com/office/powerpoint/2010/main" val="2162147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40" name="Google Shape;740;p71"/>
          <p:cNvSpPr/>
          <p:nvPr/>
        </p:nvSpPr>
        <p:spPr>
          <a:xfrm>
            <a:off x="1788641" y="4445074"/>
            <a:ext cx="3686121" cy="1092737"/>
          </a:xfrm>
          <a:prstGeom prst="roundRect">
            <a:avLst>
              <a:gd name="adj" fmla="val 16667"/>
            </a:avLst>
          </a:prstGeom>
          <a:solidFill>
            <a:schemeClr val="lt1"/>
          </a:solidFill>
          <a:ln>
            <a:noFill/>
          </a:ln>
        </p:spPr>
        <p:txBody>
          <a:bodyPr spcFirstLastPara="1" wrap="square" lIns="137156" tIns="137156" rIns="137156" bIns="137156" anchor="t" anchorCtr="0">
            <a:noAutofit/>
          </a:bodyPr>
          <a:lstStyle/>
          <a:p>
            <a:pPr marL="0" lvl="2" defTabSz="685800">
              <a:buClr>
                <a:srgbClr val="F15D2A"/>
              </a:buClr>
              <a:buSzPts val="1800"/>
              <a:defRPr/>
            </a:pPr>
            <a:endParaRPr sz="1350" u="sng" kern="0">
              <a:solidFill>
                <a:srgbClr val="000000"/>
              </a:solidFill>
              <a:latin typeface="Arial"/>
              <a:ea typeface="Arial"/>
              <a:cs typeface="Arial"/>
              <a:sym typeface="Arial"/>
            </a:endParaRPr>
          </a:p>
        </p:txBody>
      </p:sp>
      <p:pic>
        <p:nvPicPr>
          <p:cNvPr id="18" name="Google Shape;725;p70">
            <a:extLst>
              <a:ext uri="{FF2B5EF4-FFF2-40B4-BE49-F238E27FC236}">
                <a16:creationId xmlns:a16="http://schemas.microsoft.com/office/drawing/2014/main" id="{70558944-C5CA-C7AA-A7DD-9419E75A6132}"/>
              </a:ext>
            </a:extLst>
          </p:cNvPr>
          <p:cNvPicPr preferRelativeResize="0">
            <a:picLocks noGrp="1"/>
          </p:cNvPicPr>
          <p:nvPr>
            <p:ph type="pic" idx="2"/>
          </p:nvPr>
        </p:nvPicPr>
        <p:blipFill>
          <a:blip r:embed="rId3" cstate="hqprint">
            <a:extLst>
              <a:ext uri="{28A0092B-C50C-407E-A947-70E740481C1C}">
                <a14:useLocalDpi xmlns:a14="http://schemas.microsoft.com/office/drawing/2010/main"/>
              </a:ext>
            </a:extLst>
          </a:blip>
          <a:srcRect t="7" b="7"/>
          <a:stretch/>
        </p:blipFill>
        <p:spPr>
          <a:xfrm>
            <a:off x="4995080" y="1142122"/>
            <a:ext cx="3863171" cy="4104249"/>
          </a:xfrm>
          <a:noFill/>
          <a:ln>
            <a:noFill/>
          </a:ln>
        </p:spPr>
      </p:pic>
      <p:sp>
        <p:nvSpPr>
          <p:cNvPr id="744" name="Google Shape;744;p71"/>
          <p:cNvSpPr txBox="1">
            <a:spLocks noGrp="1"/>
          </p:cNvSpPr>
          <p:nvPr>
            <p:ph type="body" sz="quarter" idx="13"/>
          </p:nvPr>
        </p:nvSpPr>
        <p:spPr>
          <a:xfrm>
            <a:off x="285750" y="1078001"/>
            <a:ext cx="4286250" cy="225703"/>
          </a:xfrm>
          <a:noFill/>
          <a:ln>
            <a:noFill/>
          </a:ln>
        </p:spPr>
        <p:txBody>
          <a:bodyPr spcFirstLastPara="1" vert="horz" wrap="square" lIns="0" tIns="0" rIns="0" bIns="0" rtlCol="0" anchor="b" anchorCtr="0">
            <a:spAutoFit/>
          </a:bodyPr>
          <a:lstStyle/>
          <a:p>
            <a:pPr lvl="0"/>
            <a:r>
              <a:rPr lang="en-US"/>
              <a:t> </a:t>
            </a:r>
          </a:p>
        </p:txBody>
      </p:sp>
      <p:sp>
        <p:nvSpPr>
          <p:cNvPr id="743" name="Google Shape;743;p71"/>
          <p:cNvSpPr txBox="1">
            <a:spLocks noGrp="1"/>
          </p:cNvSpPr>
          <p:nvPr>
            <p:ph type="ctrTitle"/>
          </p:nvPr>
        </p:nvSpPr>
        <p:spPr>
          <a:xfrm>
            <a:off x="285750" y="1395993"/>
            <a:ext cx="4286250" cy="830997"/>
          </a:xfrm>
          <a:noFill/>
          <a:ln>
            <a:noFill/>
          </a:ln>
        </p:spPr>
        <p:txBody>
          <a:bodyPr spcFirstLastPara="1" vert="horz" wrap="square" lIns="0" tIns="0" rIns="0" bIns="0" anchor="t" anchorCtr="0">
            <a:spAutoFit/>
          </a:bodyPr>
          <a:lstStyle/>
          <a:p>
            <a:pPr lvl="0"/>
            <a:r>
              <a:rPr lang="pt-BR"/>
              <a:t>O&amp;H Danish Bakery</a:t>
            </a:r>
            <a:br>
              <a:rPr lang="pt-BR"/>
            </a:br>
            <a:r>
              <a:rPr lang="pt-BR" err="1"/>
              <a:t>and</a:t>
            </a:r>
            <a:r>
              <a:rPr lang="pt-BR"/>
              <a:t> Centivo</a:t>
            </a:r>
          </a:p>
        </p:txBody>
      </p:sp>
      <p:sp>
        <p:nvSpPr>
          <p:cNvPr id="741" name="Google Shape;741;p71"/>
          <p:cNvSpPr txBox="1">
            <a:spLocks noGrp="1"/>
          </p:cNvSpPr>
          <p:nvPr>
            <p:ph type="ftr" sz="quarter" idx="3"/>
          </p:nvPr>
        </p:nvSpPr>
        <p:spPr>
          <a:xfrm>
            <a:off x="6847659" y="5725425"/>
            <a:ext cx="1645920" cy="103875"/>
          </a:xfrm>
          <a:noFill/>
          <a:ln>
            <a:noFill/>
          </a:ln>
        </p:spPr>
        <p:txBody>
          <a:bodyPr spcFirstLastPara="1" vert="horz" wrap="square" lIns="0" tIns="0" rIns="0" bIns="0" rtlCol="0" anchor="b" anchorCtr="0">
            <a:spAutoFit/>
          </a:bodyPr>
          <a:lstStyle/>
          <a:p>
            <a:pPr defTabSz="685800"/>
            <a:r>
              <a:rPr lang="en-US">
                <a:solidFill>
                  <a:prstClr val="black"/>
                </a:solidFill>
                <a:latin typeface="Arial"/>
                <a:sym typeface="Arial"/>
              </a:rPr>
              <a:t>Confidential  |  © 2024 All rights reserved.</a:t>
            </a:r>
          </a:p>
        </p:txBody>
      </p:sp>
      <p:sp>
        <p:nvSpPr>
          <p:cNvPr id="742" name="Google Shape;742;p71"/>
          <p:cNvSpPr txBox="1">
            <a:spLocks noGrp="1"/>
          </p:cNvSpPr>
          <p:nvPr>
            <p:ph type="sldNum" idx="4"/>
          </p:nvPr>
        </p:nvSpPr>
        <p:spPr>
          <a:xfrm>
            <a:off x="8493579" y="5377732"/>
            <a:ext cx="364672" cy="476250"/>
          </a:xfrm>
          <a:noFill/>
          <a:ln>
            <a:noFill/>
          </a:ln>
        </p:spPr>
        <p:txBody>
          <a:bodyPr spcFirstLastPara="1" vert="horz" wrap="square" lIns="0" tIns="0" rIns="0" bIns="0" anchor="b" anchorCtr="0">
            <a:noAutofit/>
          </a:bodyPr>
          <a:lstStyle/>
          <a:p>
            <a:pPr defTabSz="685800"/>
            <a:fld id="{00000000-1234-1234-1234-123412341234}" type="slidenum">
              <a:rPr lang="en-US">
                <a:solidFill>
                  <a:prstClr val="black"/>
                </a:solidFill>
                <a:latin typeface="Arial"/>
                <a:sym typeface="Arial"/>
              </a:rPr>
              <a:pPr defTabSz="685800"/>
              <a:t>28</a:t>
            </a:fld>
            <a:endParaRPr lang="en-US">
              <a:solidFill>
                <a:prstClr val="black"/>
              </a:solidFill>
              <a:latin typeface="Arial"/>
              <a:sym typeface="Arial"/>
            </a:endParaRPr>
          </a:p>
        </p:txBody>
      </p:sp>
      <p:sp>
        <p:nvSpPr>
          <p:cNvPr id="10" name="Text Placeholder 9">
            <a:extLst>
              <a:ext uri="{FF2B5EF4-FFF2-40B4-BE49-F238E27FC236}">
                <a16:creationId xmlns:a16="http://schemas.microsoft.com/office/drawing/2014/main" id="{3499C7EB-29C2-0ED7-EB24-7D93061A91C4}"/>
              </a:ext>
            </a:extLst>
          </p:cNvPr>
          <p:cNvSpPr>
            <a:spLocks noGrp="1"/>
          </p:cNvSpPr>
          <p:nvPr>
            <p:ph type="body" sz="quarter" idx="14"/>
          </p:nvPr>
        </p:nvSpPr>
        <p:spPr/>
        <p:txBody>
          <a:bodyPr/>
          <a:lstStyle/>
          <a:p>
            <a:endParaRPr lang="en-US"/>
          </a:p>
        </p:txBody>
      </p:sp>
      <p:sp>
        <p:nvSpPr>
          <p:cNvPr id="745" name="Google Shape;745;p71"/>
          <p:cNvSpPr txBox="1"/>
          <p:nvPr/>
        </p:nvSpPr>
        <p:spPr>
          <a:xfrm>
            <a:off x="285748" y="2822817"/>
            <a:ext cx="4286250" cy="886397"/>
          </a:xfrm>
          <a:prstGeom prst="rect">
            <a:avLst/>
          </a:prstGeom>
          <a:noFill/>
          <a:ln>
            <a:noFill/>
          </a:ln>
        </p:spPr>
        <p:txBody>
          <a:bodyPr spcFirstLastPara="1" wrap="square" lIns="0" tIns="0" rIns="0" bIns="0" anchor="t" anchorCtr="0">
            <a:spAutoFit/>
          </a:bodyPr>
          <a:lstStyle/>
          <a:p>
            <a:pPr defTabSz="685800">
              <a:lnSpc>
                <a:spcPct val="120000"/>
              </a:lnSpc>
              <a:buClr>
                <a:srgbClr val="000000"/>
              </a:buClr>
              <a:buSzPts val="1400"/>
              <a:defRPr/>
            </a:pPr>
            <a:r>
              <a:rPr lang="en-US" sz="1200" kern="0">
                <a:solidFill>
                  <a:srgbClr val="1A3C34"/>
                </a:solidFill>
                <a:latin typeface="Arial"/>
                <a:ea typeface="Arial"/>
                <a:cs typeface="Arial"/>
                <a:sym typeface="Arial"/>
              </a:rPr>
              <a:t>One of the biggest challenges that always weighed on me as an employer is taking care of my people. Inevitably in 2022, we ended up with a 28% renewal. </a:t>
            </a:r>
            <a:r>
              <a:rPr lang="en-US" sz="1200" b="1" kern="0">
                <a:solidFill>
                  <a:srgbClr val="1A3C34"/>
                </a:solidFill>
                <a:latin typeface="Arial"/>
                <a:ea typeface="Arial"/>
                <a:cs typeface="Arial"/>
                <a:sym typeface="Arial"/>
              </a:rPr>
              <a:t>That was the tipping point to needing to get more control. </a:t>
            </a:r>
          </a:p>
        </p:txBody>
      </p:sp>
      <p:sp>
        <p:nvSpPr>
          <p:cNvPr id="746" name="Google Shape;746;p71"/>
          <p:cNvSpPr txBox="1"/>
          <p:nvPr/>
        </p:nvSpPr>
        <p:spPr>
          <a:xfrm>
            <a:off x="1452472" y="4568340"/>
            <a:ext cx="788670" cy="611834"/>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69</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SAVINGS FOR THE EMPLOYEE</a:t>
            </a:r>
            <a:endParaRPr sz="788" kern="0">
              <a:solidFill>
                <a:srgbClr val="1A3C34"/>
              </a:solidFill>
              <a:latin typeface="Arial"/>
              <a:ea typeface="Arial"/>
              <a:cs typeface="Arial"/>
              <a:sym typeface="Arial"/>
            </a:endParaRPr>
          </a:p>
        </p:txBody>
      </p:sp>
      <p:sp>
        <p:nvSpPr>
          <p:cNvPr id="747" name="Google Shape;747;p71"/>
          <p:cNvSpPr txBox="1"/>
          <p:nvPr/>
        </p:nvSpPr>
        <p:spPr>
          <a:xfrm>
            <a:off x="2481683" y="4568340"/>
            <a:ext cx="891540" cy="854336"/>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77</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OF MEMBERS HAVE &lt;$100 IN OUT-OF-POCKET COSTS PER YEAR</a:t>
            </a:r>
          </a:p>
        </p:txBody>
      </p:sp>
      <p:sp>
        <p:nvSpPr>
          <p:cNvPr id="748" name="Google Shape;748;p71"/>
          <p:cNvSpPr txBox="1"/>
          <p:nvPr/>
        </p:nvSpPr>
        <p:spPr>
          <a:xfrm>
            <a:off x="3613764" y="4568340"/>
            <a:ext cx="960120" cy="854336"/>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66</a:t>
            </a:r>
            <a:r>
              <a:rPr lang="en-US" b="1" kern="0">
                <a:solidFill>
                  <a:srgbClr val="1A3C34"/>
                </a:solidFill>
                <a:latin typeface="Arial"/>
                <a:ea typeface="Arial"/>
                <a:cs typeface="Arial"/>
                <a:sym typeface="Arial"/>
              </a:rPr>
              <a:t>%</a:t>
            </a:r>
            <a:endParaRPr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OF MEMBERS HAD AT LEAST 1 PCP OR ALTERNATIVE CARE VISIT </a:t>
            </a:r>
          </a:p>
        </p:txBody>
      </p:sp>
      <p:cxnSp>
        <p:nvCxnSpPr>
          <p:cNvPr id="755" name="Google Shape;755;p71"/>
          <p:cNvCxnSpPr>
            <a:cxnSpLocks/>
          </p:cNvCxnSpPr>
          <p:nvPr/>
        </p:nvCxnSpPr>
        <p:spPr>
          <a:xfrm>
            <a:off x="285750" y="4446153"/>
            <a:ext cx="4286250" cy="0"/>
          </a:xfrm>
          <a:prstGeom prst="straightConnector1">
            <a:avLst/>
          </a:prstGeom>
          <a:noFill/>
          <a:ln w="12700" cap="flat" cmpd="sng">
            <a:solidFill>
              <a:schemeClr val="accent2"/>
            </a:solidFill>
            <a:prstDash val="solid"/>
            <a:miter lim="800000"/>
            <a:headEnd type="none" w="sm" len="sm"/>
            <a:tailEnd type="none" w="sm" len="sm"/>
          </a:ln>
        </p:spPr>
      </p:cxnSp>
      <p:sp>
        <p:nvSpPr>
          <p:cNvPr id="756" name="Google Shape;756;p71"/>
          <p:cNvSpPr/>
          <p:nvPr/>
        </p:nvSpPr>
        <p:spPr>
          <a:xfrm>
            <a:off x="285750" y="1142121"/>
            <a:ext cx="4107181" cy="161583"/>
          </a:xfrm>
          <a:prstGeom prst="rect">
            <a:avLst/>
          </a:prstGeom>
          <a:noFill/>
          <a:ln>
            <a:noFill/>
          </a:ln>
        </p:spPr>
        <p:txBody>
          <a:bodyPr spcFirstLastPara="1" wrap="square" lIns="0" tIns="0" rIns="0" bIns="0" anchor="t" anchorCtr="0">
            <a:noAutofit/>
          </a:bodyPr>
          <a:lstStyle/>
          <a:p>
            <a:pPr defTabSz="685800">
              <a:buClr>
                <a:srgbClr val="F15D2A"/>
              </a:buClr>
              <a:buSzPts val="1400"/>
              <a:defRPr/>
            </a:pPr>
            <a:r>
              <a:rPr lang="en-US" sz="1050" kern="0">
                <a:solidFill>
                  <a:srgbClr val="F15D2A"/>
                </a:solidFill>
                <a:latin typeface="Arial"/>
                <a:ea typeface="Arial"/>
                <a:cs typeface="Arial"/>
                <a:sym typeface="Arial"/>
              </a:rPr>
              <a:t>CASE STUDY</a:t>
            </a:r>
            <a:endParaRPr sz="1050" kern="0">
              <a:solidFill>
                <a:srgbClr val="F15D2A"/>
              </a:solidFill>
              <a:latin typeface="Arial"/>
              <a:ea typeface="Arial"/>
              <a:cs typeface="Arial"/>
              <a:sym typeface="Arial"/>
            </a:endParaRPr>
          </a:p>
        </p:txBody>
      </p:sp>
      <p:pic>
        <p:nvPicPr>
          <p:cNvPr id="757" name="Google Shape;757;p71"/>
          <p:cNvPicPr preferRelativeResize="0"/>
          <p:nvPr/>
        </p:nvPicPr>
        <p:blipFill rotWithShape="1">
          <a:blip r:embed="rId4">
            <a:alphaModFix/>
          </a:blip>
          <a:srcRect/>
          <a:stretch/>
        </p:blipFill>
        <p:spPr>
          <a:xfrm>
            <a:off x="285750" y="2471479"/>
            <a:ext cx="308398" cy="254174"/>
          </a:xfrm>
          <a:prstGeom prst="rect">
            <a:avLst/>
          </a:prstGeom>
          <a:noFill/>
          <a:ln>
            <a:noFill/>
          </a:ln>
        </p:spPr>
      </p:pic>
      <p:grpSp>
        <p:nvGrpSpPr>
          <p:cNvPr id="27" name="Group 26">
            <a:extLst>
              <a:ext uri="{FF2B5EF4-FFF2-40B4-BE49-F238E27FC236}">
                <a16:creationId xmlns:a16="http://schemas.microsoft.com/office/drawing/2014/main" id="{E394B27C-F900-863E-FEE4-917D4A40B909}"/>
              </a:ext>
            </a:extLst>
          </p:cNvPr>
          <p:cNvGrpSpPr/>
          <p:nvPr/>
        </p:nvGrpSpPr>
        <p:grpSpPr>
          <a:xfrm>
            <a:off x="283866" y="3855883"/>
            <a:ext cx="2363376" cy="411480"/>
            <a:chOff x="348331" y="3791705"/>
            <a:chExt cx="3151168" cy="548640"/>
          </a:xfrm>
        </p:grpSpPr>
        <p:sp>
          <p:nvSpPr>
            <p:cNvPr id="750" name="Google Shape;750;p71"/>
            <p:cNvSpPr txBox="1"/>
            <p:nvPr/>
          </p:nvSpPr>
          <p:spPr>
            <a:xfrm>
              <a:off x="1044599" y="3880076"/>
              <a:ext cx="2454900" cy="376172"/>
            </a:xfrm>
            <a:prstGeom prst="rect">
              <a:avLst/>
            </a:prstGeom>
            <a:noFill/>
            <a:ln>
              <a:noFill/>
            </a:ln>
          </p:spPr>
          <p:txBody>
            <a:bodyPr spcFirstLastPara="1" wrap="square" lIns="0" tIns="0" rIns="0" bIns="0" anchor="t" anchorCtr="0">
              <a:spAutoFit/>
            </a:bodyPr>
            <a:lstStyle/>
            <a:p>
              <a:pPr defTabSz="685800">
                <a:buClr>
                  <a:srgbClr val="F15D2A"/>
                </a:buClr>
                <a:buSzPts val="1100"/>
                <a:defRPr/>
              </a:pPr>
              <a:r>
                <a:rPr lang="en-US" sz="825" b="1" kern="0">
                  <a:solidFill>
                    <a:srgbClr val="1A3C34"/>
                  </a:solidFill>
                  <a:latin typeface="Arial"/>
                  <a:ea typeface="Arial"/>
                  <a:cs typeface="Arial"/>
                  <a:sym typeface="Arial"/>
                </a:rPr>
                <a:t>PETER OLESEN</a:t>
              </a:r>
              <a:endParaRPr sz="825" kern="0">
                <a:solidFill>
                  <a:srgbClr val="1A3C34"/>
                </a:solidFill>
                <a:latin typeface="Arial"/>
                <a:ea typeface="Arial"/>
                <a:cs typeface="Arial"/>
                <a:sym typeface="Arial"/>
              </a:endParaRPr>
            </a:p>
            <a:p>
              <a:pPr defTabSz="685800">
                <a:spcBef>
                  <a:spcPts val="375"/>
                </a:spcBef>
                <a:buClr>
                  <a:srgbClr val="1A3C34"/>
                </a:buClr>
                <a:buSzPts val="800"/>
                <a:defRPr/>
              </a:pPr>
              <a:r>
                <a:rPr lang="en-US" sz="675" kern="0">
                  <a:solidFill>
                    <a:srgbClr val="1A3C34"/>
                  </a:solidFill>
                  <a:latin typeface="Arial"/>
                  <a:ea typeface="Arial"/>
                  <a:cs typeface="Arial"/>
                  <a:sym typeface="Arial"/>
                </a:rPr>
                <a:t>Vice President O&amp;H Danish Bakery</a:t>
              </a:r>
              <a:endParaRPr sz="900" kern="0">
                <a:solidFill>
                  <a:srgbClr val="000000"/>
                </a:solidFill>
                <a:latin typeface="Arial"/>
                <a:ea typeface="Arial"/>
                <a:cs typeface="Arial"/>
                <a:sym typeface="Arial"/>
              </a:endParaRPr>
            </a:p>
          </p:txBody>
        </p:sp>
        <p:pic>
          <p:nvPicPr>
            <p:cNvPr id="2" name="Content Placeholder 9" descr="A person wearing glasses smiling&#10;&#10;Description automatically generated">
              <a:extLst>
                <a:ext uri="{FF2B5EF4-FFF2-40B4-BE49-F238E27FC236}">
                  <a16:creationId xmlns:a16="http://schemas.microsoft.com/office/drawing/2014/main" id="{3CC02FD0-2732-1B39-1194-9DDA06A7B4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48331" y="3791705"/>
              <a:ext cx="548640" cy="548640"/>
            </a:xfrm>
            <a:prstGeom prst="roundRect">
              <a:avLst/>
            </a:prstGeom>
          </p:spPr>
        </p:pic>
      </p:grpSp>
      <p:sp>
        <p:nvSpPr>
          <p:cNvPr id="3" name="Google Shape;746;p71">
            <a:extLst>
              <a:ext uri="{FF2B5EF4-FFF2-40B4-BE49-F238E27FC236}">
                <a16:creationId xmlns:a16="http://schemas.microsoft.com/office/drawing/2014/main" id="{DF0D9552-85EE-C0F9-1FDB-9654BE9A28A0}"/>
              </a:ext>
            </a:extLst>
          </p:cNvPr>
          <p:cNvSpPr txBox="1"/>
          <p:nvPr/>
        </p:nvSpPr>
        <p:spPr>
          <a:xfrm>
            <a:off x="286101" y="4568340"/>
            <a:ext cx="925830" cy="611834"/>
          </a:xfrm>
          <a:prstGeom prst="rect">
            <a:avLst/>
          </a:prstGeom>
          <a:noFill/>
          <a:ln>
            <a:noFill/>
          </a:ln>
        </p:spPr>
        <p:txBody>
          <a:bodyPr spcFirstLastPara="1" wrap="square" lIns="0" tIns="0" rIns="0" bIns="0" anchor="t" anchorCtr="0">
            <a:spAutoFit/>
          </a:bodyPr>
          <a:lstStyle/>
          <a:p>
            <a:pPr marL="0" lvl="4" defTabSz="685800">
              <a:buClr>
                <a:srgbClr val="F15D2A"/>
              </a:buClr>
              <a:buSzPts val="2700"/>
              <a:defRPr/>
            </a:pPr>
            <a:r>
              <a:rPr lang="en-US" sz="2400" b="1" kern="0">
                <a:solidFill>
                  <a:srgbClr val="1A3C34"/>
                </a:solidFill>
                <a:latin typeface="Arial"/>
                <a:ea typeface="Arial"/>
                <a:cs typeface="Arial"/>
                <a:sym typeface="Arial"/>
              </a:rPr>
              <a:t>$400K</a:t>
            </a:r>
            <a:endParaRPr sz="2400" kern="0">
              <a:solidFill>
                <a:srgbClr val="1A3C34"/>
              </a:solidFill>
              <a:latin typeface="Arial"/>
              <a:ea typeface="Arial"/>
              <a:cs typeface="Arial"/>
              <a:sym typeface="Arial"/>
            </a:endParaRPr>
          </a:p>
          <a:p>
            <a:pPr marL="0" lvl="4" defTabSz="685800">
              <a:buClr>
                <a:srgbClr val="F15D2A"/>
              </a:buClr>
              <a:buSzPts val="1100"/>
              <a:defRPr/>
            </a:pPr>
            <a:r>
              <a:rPr lang="en-US" sz="788" kern="0">
                <a:solidFill>
                  <a:srgbClr val="1A3C34"/>
                </a:solidFill>
                <a:latin typeface="Arial"/>
                <a:ea typeface="Arial"/>
                <a:cs typeface="Arial"/>
                <a:sym typeface="Arial"/>
              </a:rPr>
              <a:t>TOTAL SAVINGS </a:t>
            </a:r>
            <a:br>
              <a:rPr lang="en-US" sz="788" kern="0">
                <a:solidFill>
                  <a:srgbClr val="1A3C34"/>
                </a:solidFill>
                <a:latin typeface="Arial"/>
                <a:ea typeface="Arial"/>
                <a:cs typeface="Arial"/>
                <a:sym typeface="Arial"/>
              </a:rPr>
            </a:br>
            <a:r>
              <a:rPr lang="en-US" sz="788" kern="0">
                <a:solidFill>
                  <a:srgbClr val="1A3C34"/>
                </a:solidFill>
                <a:latin typeface="Arial"/>
                <a:ea typeface="Arial"/>
                <a:cs typeface="Arial"/>
                <a:sym typeface="Arial"/>
              </a:rPr>
              <a:t>IN YEAR 1</a:t>
            </a:r>
            <a:endParaRPr sz="788" kern="0">
              <a:solidFill>
                <a:srgbClr val="1A3C34"/>
              </a:solidFill>
              <a:latin typeface="Arial"/>
              <a:ea typeface="Arial"/>
              <a:cs typeface="Arial"/>
              <a:sym typeface="Arial"/>
            </a:endParaRPr>
          </a:p>
        </p:txBody>
      </p:sp>
    </p:spTree>
    <p:extLst>
      <p:ext uri="{BB962C8B-B14F-4D97-AF65-F5344CB8AC3E}">
        <p14:creationId xmlns:p14="http://schemas.microsoft.com/office/powerpoint/2010/main" val="420752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3ACB92-445B-238A-9CB1-F1C013C83951}"/>
              </a:ext>
            </a:extLst>
          </p:cNvPr>
          <p:cNvSpPr>
            <a:spLocks noGrp="1"/>
          </p:cNvSpPr>
          <p:nvPr>
            <p:ph type="ftr" sz="quarter" idx="3"/>
          </p:nvPr>
        </p:nvSpPr>
        <p:spPr/>
        <p:txBody>
          <a:bodyPr/>
          <a:lstStyle/>
          <a:p>
            <a:pPr defTabSz="685800"/>
            <a:r>
              <a:rPr lang="en-US">
                <a:solidFill>
                  <a:prstClr val="black"/>
                </a:solidFill>
                <a:latin typeface="Arial"/>
              </a:rPr>
              <a:t>Confidential  |  © 2024 All rights reserved.</a:t>
            </a:r>
          </a:p>
        </p:txBody>
      </p:sp>
      <p:sp>
        <p:nvSpPr>
          <p:cNvPr id="3" name="Slide Number Placeholder 2">
            <a:extLst>
              <a:ext uri="{FF2B5EF4-FFF2-40B4-BE49-F238E27FC236}">
                <a16:creationId xmlns:a16="http://schemas.microsoft.com/office/drawing/2014/main" id="{4B5EFD61-C613-8A9B-798D-6CA9D1F6B126}"/>
              </a:ext>
            </a:extLst>
          </p:cNvPr>
          <p:cNvSpPr>
            <a:spLocks noGrp="1"/>
          </p:cNvSpPr>
          <p:nvPr>
            <p:ph type="sldNum" idx="4"/>
          </p:nvPr>
        </p:nvSpPr>
        <p:spPr/>
        <p:txBody>
          <a:bodyPr/>
          <a:lstStyle/>
          <a:p>
            <a:pPr defTabSz="685800"/>
            <a:fld id="{00000000-1234-1234-1234-123412341234}" type="slidenum">
              <a:rPr lang="en-US">
                <a:solidFill>
                  <a:prstClr val="black"/>
                </a:solidFill>
                <a:latin typeface="Arial"/>
              </a:rPr>
              <a:pPr defTabSz="685800"/>
              <a:t>29</a:t>
            </a:fld>
            <a:endParaRPr lang="en-US">
              <a:solidFill>
                <a:prstClr val="black"/>
              </a:solidFill>
              <a:latin typeface="Arial"/>
            </a:endParaRPr>
          </a:p>
        </p:txBody>
      </p:sp>
      <p:sp>
        <p:nvSpPr>
          <p:cNvPr id="6" name="Content Placeholder 1">
            <a:extLst>
              <a:ext uri="{FF2B5EF4-FFF2-40B4-BE49-F238E27FC236}">
                <a16:creationId xmlns:a16="http://schemas.microsoft.com/office/drawing/2014/main" id="{B64B4ED9-A1AA-5CDE-103E-5BA2BBC3085C}"/>
              </a:ext>
            </a:extLst>
          </p:cNvPr>
          <p:cNvSpPr txBox="1">
            <a:spLocks/>
          </p:cNvSpPr>
          <p:nvPr/>
        </p:nvSpPr>
        <p:spPr>
          <a:xfrm>
            <a:off x="285749" y="2398420"/>
            <a:ext cx="4441373" cy="2999119"/>
          </a:xfrm>
          <a:prstGeom prst="rect">
            <a:avLst/>
          </a:prstGeom>
        </p:spPr>
        <p:txBody>
          <a:bodyPr/>
          <a:lstStyle>
            <a:lvl1pPr marL="182880" indent="-182880" algn="l" defTabSz="914400" rtl="0" eaLnBrk="1" latinLnBrk="0" hangingPunct="1">
              <a:lnSpc>
                <a:spcPct val="100000"/>
              </a:lnSpc>
              <a:spcBef>
                <a:spcPts val="120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5760" indent="-182880" algn="l" defTabSz="914400" rtl="0" eaLnBrk="1" latinLnBrk="0" hangingPunct="1">
              <a:lnSpc>
                <a:spcPct val="100000"/>
              </a:lnSpc>
              <a:spcBef>
                <a:spcPts val="0"/>
              </a:spcBef>
              <a:buClr>
                <a:schemeClr val="accent1"/>
              </a:buClr>
              <a:buFont typeface="Arial" panose="020B0604020202020204" pitchFamily="34" charset="0"/>
              <a:buChar char="−"/>
              <a:defRPr sz="120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sz="10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600"/>
              </a:spcAft>
              <a:buClr>
                <a:schemeClr val="accent1"/>
              </a:buClr>
              <a:buFont typeface="Arial" panose="020B0604020202020204" pitchFamily="34" charset="0"/>
              <a:buNone/>
              <a:defRPr sz="2000" b="0" kern="1200">
                <a:solidFill>
                  <a:schemeClr val="tx1"/>
                </a:solidFill>
                <a:latin typeface="+mn-lt"/>
                <a:ea typeface="+mn-ea"/>
                <a:cs typeface="+mn-cs"/>
              </a:defRPr>
            </a:lvl4pPr>
            <a:lvl5pPr marL="0" indent="0" algn="l" defTabSz="914400" rtl="0" eaLnBrk="1" latinLnBrk="0" hangingPunct="1">
              <a:lnSpc>
                <a:spcPct val="100000"/>
              </a:lnSpc>
              <a:spcBef>
                <a:spcPts val="1800"/>
              </a:spcBef>
              <a:spcAft>
                <a:spcPts val="0"/>
              </a:spcAft>
              <a:buClr>
                <a:schemeClr val="accent1"/>
              </a:buClr>
              <a:buFont typeface="Arial" panose="020B0604020202020204" pitchFamily="34" charset="0"/>
              <a:buNone/>
              <a:defRPr sz="1400" b="1" kern="1200">
                <a:solidFill>
                  <a:schemeClr val="tx1"/>
                </a:solidFill>
                <a:latin typeface="+mn-lt"/>
                <a:ea typeface="+mn-ea"/>
                <a:cs typeface="+mn-cs"/>
              </a:defRPr>
            </a:lvl5pPr>
            <a:lvl6pPr marL="0" indent="0" algn="l" defTabSz="914400" rtl="0" eaLnBrk="1" latinLnBrk="0" hangingPunct="1">
              <a:lnSpc>
                <a:spcPct val="100000"/>
              </a:lnSpc>
              <a:spcBef>
                <a:spcPts val="1200"/>
              </a:spcBef>
              <a:spcAft>
                <a:spcPts val="600"/>
              </a:spcAft>
              <a:buClr>
                <a:schemeClr val="accent1"/>
              </a:buClr>
              <a:buFont typeface="+mj-lt"/>
              <a:buNone/>
              <a:defRPr sz="1400" b="0" kern="1200">
                <a:solidFill>
                  <a:schemeClr val="tx1"/>
                </a:solidFill>
                <a:latin typeface="+mn-lt"/>
                <a:ea typeface="+mn-ea"/>
                <a:cs typeface="+mn-cs"/>
              </a:defRPr>
            </a:lvl6pPr>
            <a:lvl7pPr marL="228600" indent="-228600" algn="l" defTabSz="914400" rtl="0" eaLnBrk="1" latinLnBrk="0" hangingPunct="1">
              <a:lnSpc>
                <a:spcPct val="100000"/>
              </a:lnSpc>
              <a:spcBef>
                <a:spcPts val="1200"/>
              </a:spcBef>
              <a:spcAft>
                <a:spcPts val="600"/>
              </a:spcAft>
              <a:buClr>
                <a:schemeClr val="accent1"/>
              </a:buClr>
              <a:buFont typeface="+mj-lt"/>
              <a:buAutoNum type="arabicPeriod"/>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buClr>
                <a:schemeClr val="accent1"/>
              </a:buClr>
              <a:buFont typeface="Arial" panose="020B0604020202020204" pitchFamily="34" charset="0"/>
              <a:buChar char="•"/>
              <a:defRPr sz="1200" b="0" kern="1200">
                <a:solidFill>
                  <a:schemeClr val="tx1"/>
                </a:solidFill>
                <a:latin typeface="+mn-lt"/>
                <a:ea typeface="+mn-ea"/>
                <a:cs typeface="+mn-cs"/>
              </a:defRPr>
            </a:lvl8pPr>
            <a:lvl9pPr marL="0" indent="0" algn="l" defTabSz="914400" rtl="0" eaLnBrk="1" latinLnBrk="0" hangingPunct="1">
              <a:lnSpc>
                <a:spcPct val="100000"/>
              </a:lnSpc>
              <a:spcBef>
                <a:spcPts val="1200"/>
              </a:spcBef>
              <a:buClr>
                <a:schemeClr val="accent1"/>
              </a:buClr>
              <a:buFont typeface="Arial" panose="020B0604020202020204" pitchFamily="34" charset="0"/>
              <a:buNone/>
              <a:defRPr sz="1400" b="1" kern="1200">
                <a:solidFill>
                  <a:schemeClr val="accent6"/>
                </a:solidFill>
                <a:latin typeface="+mn-lt"/>
                <a:ea typeface="+mn-ea"/>
                <a:cs typeface="+mn-cs"/>
              </a:defRPr>
            </a:lvl9pPr>
          </a:lstStyle>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Amelia became a Centivo member hoping for lower costs, easier access, and less overall stress and anxiety.</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An unexpected health scare and surgery put her Centivo plan to the test.</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Everything went smoothly and Amelia got the care she needed. </a:t>
            </a:r>
          </a:p>
          <a:p>
            <a:pPr marL="137160" indent="-137160" defTabSz="685800">
              <a:lnSpc>
                <a:spcPct val="115000"/>
              </a:lnSpc>
              <a:spcBef>
                <a:spcPts val="0"/>
              </a:spcBef>
              <a:buClr>
                <a:srgbClr val="F15D2A"/>
              </a:buClr>
            </a:pP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The result? A stress-free healthcare experience that allows Amelia to enjoy and live her best life. </a:t>
            </a:r>
          </a:p>
          <a:p>
            <a:pPr marL="137160" indent="-137160" defTabSz="685800">
              <a:lnSpc>
                <a:spcPct val="115000"/>
              </a:lnSpc>
              <a:spcBef>
                <a:spcPts val="0"/>
              </a:spcBef>
              <a:buClr>
                <a:srgbClr val="F15D2A"/>
              </a:buClr>
            </a:pPr>
            <a:endPar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0" indent="0" algn="ctr" defTabSz="685800">
              <a:lnSpc>
                <a:spcPct val="115000"/>
              </a:lnSpc>
              <a:spcBef>
                <a:spcPts val="0"/>
              </a:spcBef>
              <a:buClr>
                <a:srgbClr val="F15D2A"/>
              </a:buClr>
              <a:buNone/>
            </a:pPr>
            <a:r>
              <a:rPr lang="en-US" sz="15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r>
              <a:rPr lang="en-US" sz="1800" i="1" kern="100" dirty="0">
                <a:solidFill>
                  <a:prstClr val="black"/>
                </a:solidFill>
                <a:latin typeface="Aptos" panose="020B0004020202020204" pitchFamily="34" charset="0"/>
                <a:cs typeface="Times New Roman" panose="02020603050405020304" pitchFamily="18" charset="0"/>
              </a:rPr>
              <a:t>I feel so secure with Centivo. I don’t worry about my healthcare at all. It’s been a wonderful, wonderful thing in my life.”</a:t>
            </a:r>
            <a:endParaRPr lang="en-US" sz="1800" i="1" dirty="0">
              <a:solidFill>
                <a:prstClr val="black"/>
              </a:solidFill>
              <a:latin typeface="Arial"/>
            </a:endParaRPr>
          </a:p>
        </p:txBody>
      </p:sp>
      <p:sp>
        <p:nvSpPr>
          <p:cNvPr id="8" name="Title 4">
            <a:extLst>
              <a:ext uri="{FF2B5EF4-FFF2-40B4-BE49-F238E27FC236}">
                <a16:creationId xmlns:a16="http://schemas.microsoft.com/office/drawing/2014/main" id="{431FCAA0-2ECB-27C1-656B-392BD1521C54}"/>
              </a:ext>
            </a:extLst>
          </p:cNvPr>
          <p:cNvSpPr txBox="1">
            <a:spLocks/>
          </p:cNvSpPr>
          <p:nvPr/>
        </p:nvSpPr>
        <p:spPr>
          <a:xfrm>
            <a:off x="285749" y="1395993"/>
            <a:ext cx="5461908" cy="830997"/>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defTabSz="685800"/>
            <a:r>
              <a:rPr lang="en-US" sz="3300" b="0" dirty="0">
                <a:solidFill>
                  <a:prstClr val="black"/>
                </a:solidFill>
                <a:latin typeface="Arial"/>
              </a:rPr>
              <a:t>Living without healthcare stress and anxiety</a:t>
            </a:r>
          </a:p>
        </p:txBody>
      </p:sp>
      <p:pic>
        <p:nvPicPr>
          <p:cNvPr id="9" name="Picture Placeholder 8">
            <a:extLst>
              <a:ext uri="{FF2B5EF4-FFF2-40B4-BE49-F238E27FC236}">
                <a16:creationId xmlns:a16="http://schemas.microsoft.com/office/drawing/2014/main" id="{1232A69F-D956-D877-1CF9-6F56E11F815F}"/>
              </a:ext>
            </a:extLst>
          </p:cNvPr>
          <p:cNvPicPr>
            <a:picLocks noChangeAspect="1"/>
          </p:cNvPicPr>
          <p:nvPr/>
        </p:nvPicPr>
        <p:blipFill>
          <a:blip r:embed="rId3">
            <a:extLst>
              <a:ext uri="{28A0092B-C50C-407E-A947-70E740481C1C}">
                <a14:useLocalDpi xmlns:a14="http://schemas.microsoft.com/office/drawing/2010/main" val="0"/>
              </a:ext>
            </a:extLst>
          </a:blip>
          <a:srcRect l="2040" t="26891" r="-2040" b="2325"/>
          <a:stretch/>
        </p:blipFill>
        <p:spPr>
          <a:xfrm>
            <a:off x="5141631" y="1376958"/>
            <a:ext cx="3863578" cy="4104084"/>
          </a:xfrm>
          <a:prstGeom prst="roundRect">
            <a:avLst>
              <a:gd name="adj" fmla="val 5027"/>
            </a:avLst>
          </a:prstGeom>
          <a:noFill/>
          <a:ln>
            <a:noFill/>
          </a:ln>
        </p:spPr>
      </p:pic>
      <p:sp>
        <p:nvSpPr>
          <p:cNvPr id="5" name="Google Shape;756;p71">
            <a:extLst>
              <a:ext uri="{FF2B5EF4-FFF2-40B4-BE49-F238E27FC236}">
                <a16:creationId xmlns:a16="http://schemas.microsoft.com/office/drawing/2014/main" id="{7329325D-131C-0F6C-A041-9FFB62D69EBA}"/>
              </a:ext>
            </a:extLst>
          </p:cNvPr>
          <p:cNvSpPr/>
          <p:nvPr/>
        </p:nvSpPr>
        <p:spPr>
          <a:xfrm>
            <a:off x="285750" y="1142121"/>
            <a:ext cx="4107181" cy="161583"/>
          </a:xfrm>
          <a:prstGeom prst="rect">
            <a:avLst/>
          </a:prstGeom>
          <a:noFill/>
          <a:ln>
            <a:noFill/>
          </a:ln>
        </p:spPr>
        <p:txBody>
          <a:bodyPr spcFirstLastPara="1" wrap="square" lIns="0" tIns="0" rIns="0" bIns="0" anchor="t" anchorCtr="0">
            <a:noAutofit/>
          </a:bodyPr>
          <a:lstStyle/>
          <a:p>
            <a:pPr defTabSz="685800">
              <a:defRPr/>
            </a:pPr>
            <a:r>
              <a:rPr lang="en-US" sz="1050" kern="0" dirty="0">
                <a:solidFill>
                  <a:srgbClr val="F15D2A"/>
                </a:solidFill>
                <a:latin typeface="Arial"/>
                <a:cs typeface="Arial"/>
                <a:sym typeface="Arial"/>
              </a:rPr>
              <a:t>WI MEMBER TESTIMONIAL</a:t>
            </a:r>
            <a:endParaRPr lang="en-US" sz="1350" dirty="0">
              <a:solidFill>
                <a:prstClr val="black"/>
              </a:solidFill>
              <a:latin typeface="Arial"/>
            </a:endParaRPr>
          </a:p>
        </p:txBody>
      </p:sp>
    </p:spTree>
    <p:extLst>
      <p:ext uri="{BB962C8B-B14F-4D97-AF65-F5344CB8AC3E}">
        <p14:creationId xmlns:p14="http://schemas.microsoft.com/office/powerpoint/2010/main" val="469947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EE64-5279-0E2E-533C-D8DD87246151}"/>
              </a:ext>
            </a:extLst>
          </p:cNvPr>
          <p:cNvSpPr>
            <a:spLocks noGrp="1"/>
          </p:cNvSpPr>
          <p:nvPr>
            <p:ph type="title"/>
          </p:nvPr>
        </p:nvSpPr>
        <p:spPr/>
        <p:txBody>
          <a:bodyPr/>
          <a:lstStyle/>
          <a:p>
            <a:r>
              <a:rPr lang="en-US" sz="3600" dirty="0"/>
              <a:t>2024 Commonwealth Fund Report</a:t>
            </a:r>
          </a:p>
        </p:txBody>
      </p:sp>
      <p:sp>
        <p:nvSpPr>
          <p:cNvPr id="3" name="Content Placeholder 2">
            <a:extLst>
              <a:ext uri="{FF2B5EF4-FFF2-40B4-BE49-F238E27FC236}">
                <a16:creationId xmlns:a16="http://schemas.microsoft.com/office/drawing/2014/main" id="{E4CD91E9-BAF3-00F6-DBDD-C35A91F9C340}"/>
              </a:ext>
            </a:extLst>
          </p:cNvPr>
          <p:cNvSpPr>
            <a:spLocks noGrp="1"/>
          </p:cNvSpPr>
          <p:nvPr>
            <p:ph idx="1"/>
          </p:nvPr>
        </p:nvSpPr>
        <p:spPr/>
        <p:txBody>
          <a:bodyPr/>
          <a:lstStyle/>
          <a:p>
            <a:r>
              <a:rPr lang="en-US" sz="2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More than 100 million Americans – 41% of adults – are mired in medical debt</a:t>
            </a:r>
          </a:p>
          <a:p>
            <a:pPr marL="0" indent="0">
              <a:buNone/>
            </a:pPr>
            <a:endParaRPr lang="en-US" sz="2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US" sz="24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M</a:t>
            </a:r>
            <a:r>
              <a:rPr lang="en-US" sz="2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ore than 26 million Americans remain uninsured</a:t>
            </a:r>
            <a:r>
              <a:rPr lang="en-US" sz="3200" dirty="0">
                <a:effectLst/>
              </a:rPr>
              <a:t> </a:t>
            </a:r>
          </a:p>
          <a:p>
            <a:pPr marL="0" indent="0">
              <a:buNone/>
            </a:pPr>
            <a:endParaRPr lang="en-US" sz="3200" dirty="0">
              <a:effectLst/>
            </a:endParaRPr>
          </a:p>
          <a:p>
            <a:r>
              <a:rPr lang="en-US" sz="24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One of every four working adults in this country are underinsured </a:t>
            </a:r>
            <a:endParaRPr lang="en-US" sz="3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4DED558-CFAD-1C9E-2E3D-2732B450F106}"/>
              </a:ext>
            </a:extLst>
          </p:cNvPr>
          <p:cNvSpPr>
            <a:spLocks noGrp="1"/>
          </p:cNvSpPr>
          <p:nvPr>
            <p:ph type="sldNum" sz="quarter" idx="12"/>
          </p:nvPr>
        </p:nvSpPr>
        <p:spPr/>
        <p:txBody>
          <a:bodyPr/>
          <a:lstStyle/>
          <a:p>
            <a:fld id="{D54235AD-07B3-448F-9BCC-59AFFD7381AD}" type="slidenum">
              <a:rPr lang="en-US" altLang="en-US" smtClean="0"/>
              <a:pPr/>
              <a:t>3</a:t>
            </a:fld>
            <a:endParaRPr lang="en-US" altLang="en-US"/>
          </a:p>
        </p:txBody>
      </p:sp>
    </p:spTree>
    <p:extLst>
      <p:ext uri="{BB962C8B-B14F-4D97-AF65-F5344CB8AC3E}">
        <p14:creationId xmlns:p14="http://schemas.microsoft.com/office/powerpoint/2010/main" val="1776516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3"/>
          <p:cNvSpPr txBox="1">
            <a:spLocks noGrp="1"/>
          </p:cNvSpPr>
          <p:nvPr>
            <p:ph type="subTitle" idx="1"/>
          </p:nvPr>
        </p:nvSpPr>
        <p:spPr>
          <a:xfrm>
            <a:off x="617220" y="2888776"/>
            <a:ext cx="5486400" cy="623248"/>
          </a:xfrm>
          <a:noFill/>
          <a:ln>
            <a:noFill/>
          </a:ln>
        </p:spPr>
        <p:txBody>
          <a:bodyPr spcFirstLastPara="1" vert="horz" wrap="square" lIns="0" tIns="0" rIns="0" bIns="0" rtlCol="0" anchor="ctr" anchorCtr="0">
            <a:spAutoFit/>
          </a:bodyPr>
          <a:lstStyle/>
          <a:p>
            <a:pPr lvl="0"/>
            <a:r>
              <a:rPr lang="en-US"/>
              <a:t>Thank you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822959" y="1828800"/>
            <a:ext cx="7330441" cy="3886200"/>
          </a:xfrm>
        </p:spPr>
        <p:txBody>
          <a:bodyPr>
            <a:normAutofit/>
          </a:bodyPr>
          <a:lstStyle/>
          <a:p>
            <a:pPr>
              <a:lnSpc>
                <a:spcPct val="120000"/>
              </a:lnSpc>
            </a:pPr>
            <a:r>
              <a:rPr lang="en-US" sz="2000" b="1" kern="0" dirty="0">
                <a:effectLst/>
                <a:ea typeface="Times New Roman" panose="02020603050405020304" pitchFamily="18" charset="0"/>
                <a:cs typeface="Helvetica" panose="020B0604020202020204" pitchFamily="34" charset="0"/>
              </a:rPr>
              <a:t>Panel Discussion: Supporting Positive Change in Health Care Delivery</a:t>
            </a:r>
          </a:p>
          <a:p>
            <a:pPr lvl="1">
              <a:spcBef>
                <a:spcPts val="0"/>
              </a:spcBef>
              <a:spcAft>
                <a:spcPts val="0"/>
              </a:spcAft>
            </a:pPr>
            <a:r>
              <a:rPr lang="en-US" i="1" kern="0" dirty="0">
                <a:ea typeface="Times New Roman" panose="02020603050405020304" pitchFamily="18" charset="0"/>
                <a:cs typeface="Helvetica" panose="020B0604020202020204" pitchFamily="34" charset="0"/>
              </a:rPr>
              <a:t>Cora </a:t>
            </a:r>
            <a:r>
              <a:rPr lang="en-US" i="1" kern="0" dirty="0" err="1">
                <a:ea typeface="Times New Roman" panose="02020603050405020304" pitchFamily="18" charset="0"/>
                <a:cs typeface="Helvetica" panose="020B0604020202020204" pitchFamily="34" charset="0"/>
              </a:rPr>
              <a:t>Opshahl</a:t>
            </a:r>
            <a:endParaRPr lang="en-US" i="1" kern="0" dirty="0">
              <a:ea typeface="Times New Roman" panose="02020603050405020304" pitchFamily="18" charset="0"/>
              <a:cs typeface="Helvetica" panose="020B0604020202020204" pitchFamily="34" charset="0"/>
            </a:endParaRPr>
          </a:p>
          <a:p>
            <a:pPr lvl="1">
              <a:spcBef>
                <a:spcPts val="0"/>
              </a:spcBef>
              <a:spcAft>
                <a:spcPts val="0"/>
              </a:spcAft>
            </a:pPr>
            <a:r>
              <a:rPr lang="en-US" i="1" kern="0" dirty="0">
                <a:effectLst/>
                <a:ea typeface="Times New Roman" panose="02020603050405020304" pitchFamily="18" charset="0"/>
                <a:cs typeface="Helvetica" panose="020B0604020202020204" pitchFamily="34" charset="0"/>
              </a:rPr>
              <a:t>Ashok Subramanian</a:t>
            </a:r>
          </a:p>
          <a:p>
            <a:pPr lvl="1">
              <a:spcBef>
                <a:spcPts val="0"/>
              </a:spcBef>
              <a:spcAft>
                <a:spcPts val="0"/>
              </a:spcAft>
            </a:pPr>
            <a:r>
              <a:rPr lang="en-US" i="1" kern="0" dirty="0">
                <a:ea typeface="Times New Roman" panose="02020603050405020304" pitchFamily="18" charset="0"/>
                <a:cs typeface="Helvetica" panose="020B0604020202020204" pitchFamily="34" charset="0"/>
              </a:rPr>
              <a:t>Pam Hannon, Retirement and Healthcare Leader, Total Rewards, GE HealthCare</a:t>
            </a:r>
          </a:p>
          <a:p>
            <a:pPr marL="457200" lvl="1" indent="0">
              <a:spcBef>
                <a:spcPts val="0"/>
              </a:spcBef>
              <a:spcAft>
                <a:spcPts val="0"/>
              </a:spcAft>
              <a:buNone/>
            </a:pPr>
            <a:endParaRPr lang="en-US" i="1" kern="0" dirty="0">
              <a:ea typeface="Times New Roman" panose="02020603050405020304" pitchFamily="18" charset="0"/>
              <a:cs typeface="Helvetica" panose="020B0604020202020204" pitchFamily="34" charset="0"/>
            </a:endParaRPr>
          </a:p>
          <a:p>
            <a:pPr marL="457200" lvl="1" indent="0">
              <a:spcBef>
                <a:spcPts val="0"/>
              </a:spcBef>
              <a:spcAft>
                <a:spcPts val="0"/>
              </a:spcAft>
              <a:buNone/>
            </a:pPr>
            <a:r>
              <a:rPr lang="en-US" kern="0" dirty="0">
                <a:ea typeface="Times New Roman" panose="02020603050405020304" pitchFamily="18" charset="0"/>
                <a:cs typeface="Helvetica" panose="020B0604020202020204" pitchFamily="34" charset="0"/>
              </a:rPr>
              <a:t>Moderated by: </a:t>
            </a:r>
            <a:r>
              <a:rPr lang="en-US" altLang="en-US" i="1" dirty="0"/>
              <a:t>Dave </a:t>
            </a:r>
            <a:r>
              <a:rPr lang="en-US" altLang="en-US" i="1" dirty="0" err="1"/>
              <a:t>Osterndorf</a:t>
            </a:r>
            <a:r>
              <a:rPr lang="en-US" altLang="en-US" i="1" dirty="0"/>
              <a:t>, BHCG Strategic Consultant &amp; Chief Actuary, </a:t>
            </a:r>
            <a:r>
              <a:rPr lang="en-US" altLang="en-US" i="1" dirty="0" err="1"/>
              <a:t>Centivo</a:t>
            </a:r>
            <a:endParaRPr lang="en-US" altLang="en-US" i="1" dirty="0"/>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Panel D</a:t>
            </a:r>
            <a:r>
              <a:rPr lang="en-US" sz="3600" dirty="0" err="1">
                <a:solidFill>
                  <a:prstClr val="white"/>
                </a:solidFill>
                <a:latin typeface="Calibri"/>
              </a:rPr>
              <a:t>iscussion</a:t>
            </a:r>
            <a:r>
              <a:rPr lang="en-US" sz="3600" dirty="0">
                <a:solidFill>
                  <a:prstClr val="white"/>
                </a:solidFill>
                <a:latin typeface="Calibri"/>
              </a:rPr>
              <a:t>/Q &amp; 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1083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822959" y="1828800"/>
            <a:ext cx="7330441" cy="3886200"/>
          </a:xfrm>
        </p:spPr>
        <p:txBody>
          <a:bodyPr>
            <a:normAutofit fontScale="55000" lnSpcReduction="20000"/>
          </a:bodyPr>
          <a:lstStyle/>
          <a:p>
            <a:pPr>
              <a:lnSpc>
                <a:spcPct val="140000"/>
              </a:lnSpc>
            </a:pPr>
            <a:r>
              <a:rPr lang="en-US" sz="3600" b="1" kern="0" dirty="0">
                <a:effectLst/>
                <a:ea typeface="Times New Roman" panose="02020603050405020304" pitchFamily="18" charset="0"/>
                <a:cs typeface="Helvetica" panose="020B0604020202020204" pitchFamily="34" charset="0"/>
              </a:rPr>
              <a:t>Panel Discussion: Physician Value Study 3.0 – New Opportunities to Impact Health Care Value</a:t>
            </a:r>
          </a:p>
          <a:p>
            <a:pPr lvl="1">
              <a:lnSpc>
                <a:spcPct val="120000"/>
              </a:lnSpc>
            </a:pPr>
            <a:r>
              <a:rPr lang="en-US" sz="3200" i="1" kern="0" dirty="0">
                <a:ea typeface="Times New Roman" panose="02020603050405020304" pitchFamily="18" charset="0"/>
                <a:cs typeface="Helvetica" panose="020B0604020202020204" pitchFamily="34" charset="0"/>
              </a:rPr>
              <a:t>Earl Steinberg, MD, MPP, Adjunct Professor of Medicine and Health Policy and Management, Johns Hopkins University; CEO, QC Health, LLC</a:t>
            </a:r>
          </a:p>
          <a:p>
            <a:pPr lvl="1">
              <a:lnSpc>
                <a:spcPct val="120000"/>
              </a:lnSpc>
            </a:pPr>
            <a:r>
              <a:rPr lang="en-US" sz="3200" i="1" kern="0" dirty="0">
                <a:effectLst/>
                <a:ea typeface="Times New Roman" panose="02020603050405020304" pitchFamily="18" charset="0"/>
                <a:cs typeface="Helvetica" panose="020B0604020202020204" pitchFamily="34" charset="0"/>
              </a:rPr>
              <a:t>Dana Richardson, CEO, Wisconsin Health Information Organization</a:t>
            </a:r>
          </a:p>
          <a:p>
            <a:pPr lvl="1">
              <a:lnSpc>
                <a:spcPct val="120000"/>
              </a:lnSpc>
            </a:pPr>
            <a:r>
              <a:rPr lang="en-US" sz="3200" i="1" kern="0" dirty="0">
                <a:ea typeface="Times New Roman" panose="02020603050405020304" pitchFamily="18" charset="0"/>
                <a:cs typeface="Helvetica" panose="020B0604020202020204" pitchFamily="34" charset="0"/>
              </a:rPr>
              <a:t>Wayne Jenkins, MD, Chief Medical Officer, </a:t>
            </a:r>
            <a:r>
              <a:rPr lang="en-US" sz="3200" i="1" kern="0" dirty="0" err="1">
                <a:ea typeface="Times New Roman" panose="02020603050405020304" pitchFamily="18" charset="0"/>
                <a:cs typeface="Helvetica" panose="020B0604020202020204" pitchFamily="34" charset="0"/>
              </a:rPr>
              <a:t>Centivo</a:t>
            </a:r>
            <a:endParaRPr lang="en-US" sz="3200" i="1" kern="0" dirty="0">
              <a:ea typeface="Times New Roman" panose="02020603050405020304" pitchFamily="18" charset="0"/>
              <a:cs typeface="Helvetica" panose="020B0604020202020204" pitchFamily="34" charset="0"/>
            </a:endParaRPr>
          </a:p>
          <a:p>
            <a:pPr lvl="1">
              <a:lnSpc>
                <a:spcPct val="140000"/>
              </a:lnSpc>
            </a:pPr>
            <a:endParaRPr lang="en-US" sz="2200" i="1" kern="0" dirty="0">
              <a:effectLst/>
              <a:ea typeface="Times New Roman" panose="02020603050405020304" pitchFamily="18" charset="0"/>
              <a:cs typeface="Helvetica" panose="020B0604020202020204" pitchFamily="34" charset="0"/>
            </a:endParaRPr>
          </a:p>
          <a:p>
            <a:pPr marL="457200" lvl="1" indent="0">
              <a:lnSpc>
                <a:spcPct val="140000"/>
              </a:lnSpc>
              <a:buNone/>
            </a:pPr>
            <a:r>
              <a:rPr lang="en-US" sz="3600" kern="0" dirty="0">
                <a:effectLst/>
                <a:ea typeface="Times New Roman" panose="02020603050405020304" pitchFamily="18" charset="0"/>
                <a:cs typeface="Helvetica" panose="020B0604020202020204" pitchFamily="34" charset="0"/>
              </a:rPr>
              <a:t>Moderated by: </a:t>
            </a:r>
            <a:r>
              <a:rPr lang="en-US" sz="3600" i="1" kern="0" dirty="0">
                <a:effectLst/>
                <a:ea typeface="Times New Roman" panose="02020603050405020304" pitchFamily="18" charset="0"/>
                <a:cs typeface="Helvetica" panose="020B0604020202020204" pitchFamily="34" charset="0"/>
              </a:rPr>
              <a:t>Lisa </a:t>
            </a:r>
            <a:r>
              <a:rPr lang="en-US" sz="3600" i="1" kern="0" dirty="0" err="1">
                <a:effectLst/>
                <a:ea typeface="Times New Roman" panose="02020603050405020304" pitchFamily="18" charset="0"/>
                <a:cs typeface="Helvetica" panose="020B0604020202020204" pitchFamily="34" charset="0"/>
              </a:rPr>
              <a:t>Mrozinski</a:t>
            </a:r>
            <a:r>
              <a:rPr lang="en-US" sz="3600" i="1" kern="0" dirty="0">
                <a:effectLst/>
                <a:ea typeface="Times New Roman" panose="02020603050405020304" pitchFamily="18" charset="0"/>
                <a:cs typeface="Helvetica" panose="020B0604020202020204" pitchFamily="34" charset="0"/>
              </a:rPr>
              <a:t>, Ma</a:t>
            </a:r>
            <a:r>
              <a:rPr lang="en-US" sz="3600" i="1" kern="0" dirty="0">
                <a:ea typeface="Times New Roman" panose="02020603050405020304" pitchFamily="18" charset="0"/>
                <a:cs typeface="Helvetica" panose="020B0604020202020204" pitchFamily="34" charset="0"/>
              </a:rPr>
              <a:t>naging Director, Director of Total Rewards, Baird</a:t>
            </a:r>
            <a:endParaRPr lang="en-US" sz="3600" kern="0" dirty="0">
              <a:effectLst/>
              <a:ea typeface="Times New Roman" panose="02020603050405020304" pitchFamily="18" charset="0"/>
              <a:cs typeface="Helvetica" panose="020B0604020202020204" pitchFamily="34" charset="0"/>
            </a:endParaRPr>
          </a:p>
          <a:p>
            <a:pPr lvl="1">
              <a:spcBef>
                <a:spcPts val="0"/>
              </a:spcBef>
              <a:spcAft>
                <a:spcPts val="0"/>
              </a:spcAft>
            </a:pPr>
            <a:endParaRPr lang="en-US" i="1" kern="0" dirty="0">
              <a:effectLst/>
              <a:ea typeface="Times New Roman" panose="02020603050405020304" pitchFamily="18" charset="0"/>
              <a:cs typeface="Helvetica" panose="020B0604020202020204" pitchFamily="34" charset="0"/>
            </a:endParaRPr>
          </a:p>
          <a:p>
            <a:pPr marL="0" indent="0" eaLnBrk="1" hangingPunct="1">
              <a:buNone/>
            </a:pPr>
            <a:r>
              <a:rPr lang="en-US" altLang="en-US" sz="2000" kern="0" dirty="0">
                <a:latin typeface="Helvetica" panose="020B0604020202020204" pitchFamily="34" charset="0"/>
                <a:cs typeface="Helvetica" panose="020B0604020202020204" pitchFamily="34" charset="0"/>
              </a:rPr>
              <a:t>	</a:t>
            </a:r>
            <a:endParaRPr lang="en-US" altLang="en-US" dirty="0"/>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Panel D</a:t>
            </a:r>
            <a:r>
              <a:rPr lang="en-US" sz="3600" dirty="0" err="1">
                <a:solidFill>
                  <a:prstClr val="white"/>
                </a:solidFill>
                <a:latin typeface="Calibri"/>
              </a:rPr>
              <a:t>iscussion</a:t>
            </a:r>
            <a:r>
              <a:rPr lang="en-US" sz="3600" dirty="0">
                <a:solidFill>
                  <a:prstClr val="white"/>
                </a:solidFill>
                <a:latin typeface="Calibri"/>
              </a:rPr>
              <a:t>/Q &amp; 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7075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B3C28E-ABCF-4687-9ED2-BAAF05CDEC7A}"/>
              </a:ext>
            </a:extLst>
          </p:cNvPr>
          <p:cNvSpPr>
            <a:spLocks noGrp="1"/>
          </p:cNvSpPr>
          <p:nvPr>
            <p:ph type="sldNum" sz="quarter" idx="12"/>
          </p:nvPr>
        </p:nvSpPr>
        <p:spPr/>
        <p:txBody>
          <a:bodyPr/>
          <a:lstStyle/>
          <a:p>
            <a:pPr defTabSz="685800"/>
            <a:fld id="{5B03D32D-F1BC-4E9C-97E1-36CFF5B22341}" type="slidenum">
              <a:rPr lang="en-US">
                <a:solidFill>
                  <a:prstClr val="black">
                    <a:tint val="75000"/>
                  </a:prstClr>
                </a:solidFill>
                <a:latin typeface="Calibri" panose="020F0502020204030204"/>
              </a:rPr>
              <a:pPr defTabSz="685800"/>
              <a:t>33</a:t>
            </a:fld>
            <a:endParaRPr lang="en-US" dirty="0">
              <a:solidFill>
                <a:prstClr val="black">
                  <a:tint val="75000"/>
                </a:prstClr>
              </a:solidFill>
              <a:latin typeface="Calibri" panose="020F0502020204030204"/>
            </a:endParaRPr>
          </a:p>
        </p:txBody>
      </p:sp>
      <p:graphicFrame>
        <p:nvGraphicFramePr>
          <p:cNvPr id="9" name="Diagram 8">
            <a:extLst>
              <a:ext uri="{FF2B5EF4-FFF2-40B4-BE49-F238E27FC236}">
                <a16:creationId xmlns:a16="http://schemas.microsoft.com/office/drawing/2014/main" id="{FB929A4C-9319-471F-B80F-E6368338CD8E}"/>
              </a:ext>
            </a:extLst>
          </p:cNvPr>
          <p:cNvGraphicFramePr/>
          <p:nvPr/>
        </p:nvGraphicFramePr>
        <p:xfrm>
          <a:off x="2727434" y="967609"/>
          <a:ext cx="5108028" cy="4611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EFF9246D-1122-47C0-BC95-74C72BD63B6B}"/>
              </a:ext>
            </a:extLst>
          </p:cNvPr>
          <p:cNvPicPr>
            <a:picLocks noChangeAspect="1"/>
          </p:cNvPicPr>
          <p:nvPr/>
        </p:nvPicPr>
        <p:blipFill rotWithShape="1">
          <a:blip r:embed="rId8"/>
          <a:srcRect l="35173" t="85008" r="53103" b="10532"/>
          <a:stretch/>
        </p:blipFill>
        <p:spPr>
          <a:xfrm>
            <a:off x="4997670" y="3765989"/>
            <a:ext cx="1072056" cy="338959"/>
          </a:xfrm>
          <a:prstGeom prst="rect">
            <a:avLst/>
          </a:prstGeom>
        </p:spPr>
      </p:pic>
      <p:pic>
        <p:nvPicPr>
          <p:cNvPr id="14" name="Picture 13">
            <a:extLst>
              <a:ext uri="{FF2B5EF4-FFF2-40B4-BE49-F238E27FC236}">
                <a16:creationId xmlns:a16="http://schemas.microsoft.com/office/drawing/2014/main" id="{4A07A8AF-A866-462D-AE17-970416D96FCE}"/>
              </a:ext>
            </a:extLst>
          </p:cNvPr>
          <p:cNvPicPr>
            <a:picLocks noChangeAspect="1"/>
          </p:cNvPicPr>
          <p:nvPr/>
        </p:nvPicPr>
        <p:blipFill rotWithShape="1">
          <a:blip r:embed="rId9"/>
          <a:srcRect l="30604" t="31320" r="30345" b="31828"/>
          <a:stretch/>
        </p:blipFill>
        <p:spPr>
          <a:xfrm>
            <a:off x="5032485" y="2408826"/>
            <a:ext cx="1002426" cy="465416"/>
          </a:xfrm>
          <a:prstGeom prst="rect">
            <a:avLst/>
          </a:prstGeom>
        </p:spPr>
      </p:pic>
      <p:pic>
        <p:nvPicPr>
          <p:cNvPr id="16" name="Picture 15">
            <a:extLst>
              <a:ext uri="{FF2B5EF4-FFF2-40B4-BE49-F238E27FC236}">
                <a16:creationId xmlns:a16="http://schemas.microsoft.com/office/drawing/2014/main" id="{E2C70CBB-5595-4A73-B0C9-F08514275A10}"/>
              </a:ext>
            </a:extLst>
          </p:cNvPr>
          <p:cNvPicPr>
            <a:picLocks noChangeAspect="1"/>
          </p:cNvPicPr>
          <p:nvPr/>
        </p:nvPicPr>
        <p:blipFill rotWithShape="1">
          <a:blip r:embed="rId10"/>
          <a:srcRect l="78103" t="85645" r="13535" b="10054"/>
          <a:stretch/>
        </p:blipFill>
        <p:spPr>
          <a:xfrm>
            <a:off x="4297573" y="4891023"/>
            <a:ext cx="1065826" cy="338959"/>
          </a:xfrm>
          <a:prstGeom prst="rect">
            <a:avLst/>
          </a:prstGeom>
        </p:spPr>
      </p:pic>
      <p:pic>
        <p:nvPicPr>
          <p:cNvPr id="22" name="Picture 21">
            <a:extLst>
              <a:ext uri="{FF2B5EF4-FFF2-40B4-BE49-F238E27FC236}">
                <a16:creationId xmlns:a16="http://schemas.microsoft.com/office/drawing/2014/main" id="{1D14B704-C8C6-4D8B-BE2E-111B7C0077BC}"/>
              </a:ext>
            </a:extLst>
          </p:cNvPr>
          <p:cNvPicPr>
            <a:picLocks noChangeAspect="1"/>
          </p:cNvPicPr>
          <p:nvPr/>
        </p:nvPicPr>
        <p:blipFill rotWithShape="1">
          <a:blip r:embed="rId11"/>
          <a:srcRect l="71571" t="85694" r="22443" b="10684"/>
          <a:stretch/>
        </p:blipFill>
        <p:spPr>
          <a:xfrm>
            <a:off x="4328412" y="1283791"/>
            <a:ext cx="1034987" cy="338959"/>
          </a:xfrm>
          <a:prstGeom prst="rect">
            <a:avLst/>
          </a:prstGeom>
        </p:spPr>
      </p:pic>
      <p:sp>
        <p:nvSpPr>
          <p:cNvPr id="24" name="TextBox 23">
            <a:extLst>
              <a:ext uri="{FF2B5EF4-FFF2-40B4-BE49-F238E27FC236}">
                <a16:creationId xmlns:a16="http://schemas.microsoft.com/office/drawing/2014/main" id="{CAFC7E5B-6EEA-4EB7-A488-314B1669231B}"/>
              </a:ext>
            </a:extLst>
          </p:cNvPr>
          <p:cNvSpPr txBox="1"/>
          <p:nvPr/>
        </p:nvSpPr>
        <p:spPr>
          <a:xfrm>
            <a:off x="2943225" y="2961692"/>
            <a:ext cx="1495425" cy="646331"/>
          </a:xfrm>
          <a:prstGeom prst="rect">
            <a:avLst/>
          </a:prstGeom>
          <a:noFill/>
        </p:spPr>
        <p:txBody>
          <a:bodyPr wrap="square" rtlCol="0">
            <a:spAutoFit/>
          </a:bodyPr>
          <a:lstStyle/>
          <a:p>
            <a:pPr algn="ctr" defTabSz="685800"/>
            <a:r>
              <a:rPr lang="en-US" dirty="0">
                <a:solidFill>
                  <a:srgbClr val="0070C0"/>
                </a:solidFill>
                <a:latin typeface="Calibri" panose="020F0502020204030204"/>
              </a:rPr>
              <a:t>HIGH VALUE HEALTH CARE</a:t>
            </a:r>
          </a:p>
        </p:txBody>
      </p:sp>
      <p:sp>
        <p:nvSpPr>
          <p:cNvPr id="25" name="TextBox 24">
            <a:extLst>
              <a:ext uri="{FF2B5EF4-FFF2-40B4-BE49-F238E27FC236}">
                <a16:creationId xmlns:a16="http://schemas.microsoft.com/office/drawing/2014/main" id="{3006F28A-3928-4CE7-9494-8CA7B6962B56}"/>
              </a:ext>
            </a:extLst>
          </p:cNvPr>
          <p:cNvSpPr txBox="1"/>
          <p:nvPr/>
        </p:nvSpPr>
        <p:spPr>
          <a:xfrm>
            <a:off x="295276" y="1695450"/>
            <a:ext cx="2432159" cy="2862322"/>
          </a:xfrm>
          <a:prstGeom prst="rect">
            <a:avLst/>
          </a:prstGeom>
          <a:noFill/>
        </p:spPr>
        <p:txBody>
          <a:bodyPr wrap="square" rtlCol="0">
            <a:spAutoFit/>
          </a:bodyPr>
          <a:lstStyle/>
          <a:p>
            <a:pPr algn="ctr" defTabSz="685800"/>
            <a:r>
              <a:rPr lang="en-US" sz="4500" dirty="0">
                <a:solidFill>
                  <a:srgbClr val="002060"/>
                </a:solidFill>
                <a:latin typeface="Calibri" panose="020F0502020204030204"/>
              </a:rPr>
              <a:t>WI Physician Value Study</a:t>
            </a:r>
          </a:p>
        </p:txBody>
      </p:sp>
      <p:pic>
        <p:nvPicPr>
          <p:cNvPr id="2" name="Picture 1">
            <a:extLst>
              <a:ext uri="{FF2B5EF4-FFF2-40B4-BE49-F238E27FC236}">
                <a16:creationId xmlns:a16="http://schemas.microsoft.com/office/drawing/2014/main" id="{AB346218-74EB-07A0-1B00-51640BE74BD6}"/>
              </a:ext>
            </a:extLst>
          </p:cNvPr>
          <p:cNvPicPr>
            <a:picLocks noChangeAspect="1"/>
          </p:cNvPicPr>
          <p:nvPr/>
        </p:nvPicPr>
        <p:blipFill rotWithShape="1">
          <a:blip r:embed="rId11"/>
          <a:srcRect l="71571" t="85694" r="22443" b="10684"/>
          <a:stretch/>
        </p:blipFill>
        <p:spPr>
          <a:xfrm>
            <a:off x="1434914" y="6057469"/>
            <a:ext cx="1034987" cy="338959"/>
          </a:xfrm>
          <a:prstGeom prst="rect">
            <a:avLst/>
          </a:prstGeom>
        </p:spPr>
      </p:pic>
      <p:pic>
        <p:nvPicPr>
          <p:cNvPr id="4" name="Picture 3">
            <a:extLst>
              <a:ext uri="{FF2B5EF4-FFF2-40B4-BE49-F238E27FC236}">
                <a16:creationId xmlns:a16="http://schemas.microsoft.com/office/drawing/2014/main" id="{C69726A2-0ED2-0E69-3219-534B2E41D9FC}"/>
              </a:ext>
            </a:extLst>
          </p:cNvPr>
          <p:cNvPicPr>
            <a:picLocks noChangeAspect="1"/>
          </p:cNvPicPr>
          <p:nvPr/>
        </p:nvPicPr>
        <p:blipFill rotWithShape="1">
          <a:blip r:embed="rId10"/>
          <a:srcRect l="78103" t="85645" r="13535" b="10054"/>
          <a:stretch/>
        </p:blipFill>
        <p:spPr>
          <a:xfrm>
            <a:off x="2727435" y="6014995"/>
            <a:ext cx="1065826" cy="338959"/>
          </a:xfrm>
          <a:prstGeom prst="rect">
            <a:avLst/>
          </a:prstGeom>
        </p:spPr>
      </p:pic>
    </p:spTree>
    <p:extLst>
      <p:ext uri="{BB962C8B-B14F-4D97-AF65-F5344CB8AC3E}">
        <p14:creationId xmlns:p14="http://schemas.microsoft.com/office/powerpoint/2010/main" val="2060655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B478E13-4908-3F2C-C174-79F1605B97A8}"/>
              </a:ext>
            </a:extLst>
          </p:cNvPr>
          <p:cNvSpPr/>
          <p:nvPr/>
        </p:nvSpPr>
        <p:spPr>
          <a:xfrm>
            <a:off x="355146" y="5405911"/>
            <a:ext cx="975713" cy="3417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838C96E-165C-EB3E-3F21-EF311E307FF5}"/>
              </a:ext>
            </a:extLst>
          </p:cNvPr>
          <p:cNvSpPr>
            <a:spLocks noGrp="1"/>
          </p:cNvSpPr>
          <p:nvPr>
            <p:ph type="title"/>
          </p:nvPr>
        </p:nvSpPr>
        <p:spPr>
          <a:xfrm>
            <a:off x="289518" y="1021916"/>
            <a:ext cx="7886700" cy="273845"/>
          </a:xfrm>
        </p:spPr>
        <p:txBody>
          <a:bodyPr>
            <a:normAutofit fontScale="90000"/>
          </a:bodyPr>
          <a:lstStyle/>
          <a:p>
            <a:r>
              <a:rPr lang="en-US" dirty="0"/>
              <a:t>Physician Value Study Change Model</a:t>
            </a:r>
          </a:p>
        </p:txBody>
      </p:sp>
      <p:sp>
        <p:nvSpPr>
          <p:cNvPr id="3" name="Slide Number Placeholder 2">
            <a:extLst>
              <a:ext uri="{FF2B5EF4-FFF2-40B4-BE49-F238E27FC236}">
                <a16:creationId xmlns:a16="http://schemas.microsoft.com/office/drawing/2014/main" id="{44CF7DA7-A579-EAD0-976F-EDBAA34C1D24}"/>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34</a:t>
            </a:fld>
            <a:endParaRPr lang="en-US">
              <a:solidFill>
                <a:prstClr val="black">
                  <a:tint val="75000"/>
                </a:prstClr>
              </a:solidFill>
              <a:latin typeface="Calibri" panose="020F0502020204030204"/>
            </a:endParaRPr>
          </a:p>
        </p:txBody>
      </p:sp>
      <p:graphicFrame>
        <p:nvGraphicFramePr>
          <p:cNvPr id="4" name="Content Placeholder 4">
            <a:extLst>
              <a:ext uri="{FF2B5EF4-FFF2-40B4-BE49-F238E27FC236}">
                <a16:creationId xmlns:a16="http://schemas.microsoft.com/office/drawing/2014/main" id="{824BCC97-C46C-3CC9-9D6F-CBEF6A647F96}"/>
              </a:ext>
            </a:extLst>
          </p:cNvPr>
          <p:cNvGraphicFramePr>
            <a:graphicFrameLocks/>
          </p:cNvGraphicFramePr>
          <p:nvPr/>
        </p:nvGraphicFramePr>
        <p:xfrm>
          <a:off x="191546" y="1776929"/>
          <a:ext cx="5920364" cy="1626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D87823-67CB-B17C-59F5-62AD765D6568}"/>
              </a:ext>
            </a:extLst>
          </p:cNvPr>
          <p:cNvSpPr txBox="1"/>
          <p:nvPr/>
        </p:nvSpPr>
        <p:spPr>
          <a:xfrm>
            <a:off x="553287" y="1410300"/>
            <a:ext cx="5011615"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PVS Version 1, 2019</a:t>
            </a:r>
          </a:p>
        </p:txBody>
      </p:sp>
      <p:graphicFrame>
        <p:nvGraphicFramePr>
          <p:cNvPr id="6" name="Content Placeholder 4">
            <a:extLst>
              <a:ext uri="{FF2B5EF4-FFF2-40B4-BE49-F238E27FC236}">
                <a16:creationId xmlns:a16="http://schemas.microsoft.com/office/drawing/2014/main" id="{E42AACD9-09DB-694D-7C41-CC0F8E872821}"/>
              </a:ext>
            </a:extLst>
          </p:cNvPr>
          <p:cNvGraphicFramePr>
            <a:graphicFrameLocks/>
          </p:cNvGraphicFramePr>
          <p:nvPr/>
        </p:nvGraphicFramePr>
        <p:xfrm>
          <a:off x="192816" y="3859801"/>
          <a:ext cx="6265134" cy="1867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16354BFD-345C-A6DB-6685-B5C6B7705A8B}"/>
              </a:ext>
            </a:extLst>
          </p:cNvPr>
          <p:cNvSpPr txBox="1"/>
          <p:nvPr/>
        </p:nvSpPr>
        <p:spPr>
          <a:xfrm>
            <a:off x="628650" y="3493172"/>
            <a:ext cx="4570743" cy="300082"/>
          </a:xfrm>
          <a:prstGeom prst="rect">
            <a:avLst/>
          </a:prstGeom>
          <a:noFill/>
        </p:spPr>
        <p:txBody>
          <a:bodyPr wrap="square">
            <a:spAutoFit/>
          </a:bodyPr>
          <a:lstStyle/>
          <a:p>
            <a:pPr defTabSz="685800"/>
            <a:r>
              <a:rPr lang="en-US" sz="1350" dirty="0">
                <a:solidFill>
                  <a:prstClr val="black"/>
                </a:solidFill>
                <a:latin typeface="Calibri" panose="020F0502020204030204"/>
              </a:rPr>
              <a:t>PVS Version 2, 2021</a:t>
            </a:r>
          </a:p>
        </p:txBody>
      </p:sp>
      <p:sp>
        <p:nvSpPr>
          <p:cNvPr id="9" name="TextBox 8">
            <a:extLst>
              <a:ext uri="{FF2B5EF4-FFF2-40B4-BE49-F238E27FC236}">
                <a16:creationId xmlns:a16="http://schemas.microsoft.com/office/drawing/2014/main" id="{69FCF96A-5A70-4D0C-1193-488DCEB67089}"/>
              </a:ext>
            </a:extLst>
          </p:cNvPr>
          <p:cNvSpPr txBox="1"/>
          <p:nvPr/>
        </p:nvSpPr>
        <p:spPr>
          <a:xfrm>
            <a:off x="6802721" y="1120916"/>
            <a:ext cx="2149733" cy="2700739"/>
          </a:xfrm>
          <a:prstGeom prst="rect">
            <a:avLst/>
          </a:prstGeom>
          <a:noFill/>
        </p:spPr>
        <p:txBody>
          <a:bodyPr wrap="square" rtlCol="0">
            <a:spAutoFit/>
          </a:bodyPr>
          <a:lstStyle/>
          <a:p>
            <a:pPr defTabSz="685800"/>
            <a:r>
              <a:rPr lang="en-US" sz="1350" b="1" dirty="0">
                <a:solidFill>
                  <a:prstClr val="black"/>
                </a:solidFill>
                <a:latin typeface="Calibri" panose="020F0502020204030204"/>
              </a:rPr>
              <a:t>2019 Results</a:t>
            </a:r>
          </a:p>
          <a:p>
            <a:pPr marL="173831" indent="-173831" defTabSz="685800">
              <a:buFont typeface="Arial" panose="020B0604020202020204" pitchFamily="34" charset="0"/>
              <a:buChar char="•"/>
            </a:pPr>
            <a:r>
              <a:rPr lang="en-US" sz="1200" dirty="0" err="1">
                <a:solidFill>
                  <a:prstClr val="black"/>
                </a:solidFill>
                <a:latin typeface="Calibri" panose="020F0502020204030204"/>
              </a:rPr>
              <a:t>ID’d</a:t>
            </a:r>
            <a:r>
              <a:rPr lang="en-US" sz="1200" dirty="0">
                <a:solidFill>
                  <a:prstClr val="black"/>
                </a:solidFill>
                <a:latin typeface="Calibri" panose="020F0502020204030204"/>
              </a:rPr>
              <a:t> specific quality improvement opportunities</a:t>
            </a:r>
          </a:p>
          <a:p>
            <a:pPr marL="173831" indent="-173831" defTabSz="685800">
              <a:buFont typeface="Arial" panose="020B0604020202020204" pitchFamily="34" charset="0"/>
              <a:buChar char="•"/>
            </a:pPr>
            <a:r>
              <a:rPr lang="en-US" sz="1200" dirty="0">
                <a:solidFill>
                  <a:prstClr val="black"/>
                </a:solidFill>
                <a:latin typeface="Calibri" panose="020F0502020204030204"/>
              </a:rPr>
              <a:t>Quantified the dollar amount that could have been saved if the bottom 50% of PCPs had practiced similar to the to 50% of PCP’s.</a:t>
            </a:r>
          </a:p>
          <a:p>
            <a:pPr marL="173831" indent="-173831" defTabSz="685800">
              <a:buFont typeface="Arial" panose="020B0604020202020204" pitchFamily="34" charset="0"/>
              <a:buChar char="•"/>
            </a:pPr>
            <a:r>
              <a:rPr lang="en-US" sz="1200" dirty="0">
                <a:solidFill>
                  <a:prstClr val="black"/>
                </a:solidFill>
                <a:latin typeface="Calibri" panose="020F0502020204030204"/>
              </a:rPr>
              <a:t>“The data is no good.” led to a public review of the data and methods.</a:t>
            </a:r>
          </a:p>
          <a:p>
            <a:pPr marL="173831" indent="-173831" defTabSz="685800">
              <a:buFont typeface="Arial" panose="020B0604020202020204" pitchFamily="34" charset="0"/>
              <a:buChar char="•"/>
            </a:pPr>
            <a:r>
              <a:rPr lang="en-US" sz="1200" dirty="0">
                <a:solidFill>
                  <a:prstClr val="black"/>
                </a:solidFill>
                <a:latin typeface="Calibri" panose="020F0502020204030204"/>
              </a:rPr>
              <a:t>No provider organizations requested their report.</a:t>
            </a:r>
          </a:p>
        </p:txBody>
      </p:sp>
      <p:sp>
        <p:nvSpPr>
          <p:cNvPr id="11" name="TextBox 10">
            <a:extLst>
              <a:ext uri="{FF2B5EF4-FFF2-40B4-BE49-F238E27FC236}">
                <a16:creationId xmlns:a16="http://schemas.microsoft.com/office/drawing/2014/main" id="{43E0FD5F-671C-2D6D-0737-89DD27118F56}"/>
              </a:ext>
            </a:extLst>
          </p:cNvPr>
          <p:cNvSpPr txBox="1"/>
          <p:nvPr/>
        </p:nvSpPr>
        <p:spPr>
          <a:xfrm>
            <a:off x="6802722" y="3939317"/>
            <a:ext cx="2248331" cy="1962076"/>
          </a:xfrm>
          <a:prstGeom prst="rect">
            <a:avLst/>
          </a:prstGeom>
          <a:noFill/>
        </p:spPr>
        <p:txBody>
          <a:bodyPr wrap="square">
            <a:spAutoFit/>
          </a:bodyPr>
          <a:lstStyle/>
          <a:p>
            <a:pPr defTabSz="685800"/>
            <a:r>
              <a:rPr lang="en-US" sz="1350" b="1" dirty="0">
                <a:solidFill>
                  <a:prstClr val="black"/>
                </a:solidFill>
                <a:latin typeface="Calibri" panose="020F0502020204030204"/>
              </a:rPr>
              <a:t>2021 Results</a:t>
            </a:r>
          </a:p>
          <a:p>
            <a:pPr marL="173831" indent="-173831" defTabSz="685800">
              <a:buFont typeface="Arial" panose="020B0604020202020204" pitchFamily="34" charset="0"/>
              <a:buChar char="•"/>
            </a:pPr>
            <a:r>
              <a:rPr lang="en-US" sz="1200" dirty="0">
                <a:solidFill>
                  <a:prstClr val="black"/>
                </a:solidFill>
                <a:latin typeface="Calibri" panose="020F0502020204030204"/>
              </a:rPr>
              <a:t>2</a:t>
            </a:r>
            <a:r>
              <a:rPr lang="en-US" sz="1200" baseline="30000" dirty="0">
                <a:solidFill>
                  <a:prstClr val="black"/>
                </a:solidFill>
                <a:latin typeface="Calibri" panose="020F0502020204030204"/>
              </a:rPr>
              <a:t>nd</a:t>
            </a:r>
            <a:r>
              <a:rPr lang="en-US" sz="1200" dirty="0">
                <a:solidFill>
                  <a:prstClr val="black"/>
                </a:solidFill>
                <a:latin typeface="Calibri" panose="020F0502020204030204"/>
              </a:rPr>
              <a:t> data point re potential savings similar to 1</a:t>
            </a:r>
            <a:r>
              <a:rPr lang="en-US" sz="1200" baseline="30000" dirty="0">
                <a:solidFill>
                  <a:prstClr val="black"/>
                </a:solidFill>
                <a:latin typeface="Calibri" panose="020F0502020204030204"/>
              </a:rPr>
              <a:t>st</a:t>
            </a:r>
            <a:r>
              <a:rPr lang="en-US" sz="1200" dirty="0">
                <a:solidFill>
                  <a:prstClr val="black"/>
                </a:solidFill>
                <a:latin typeface="Calibri" panose="020F0502020204030204"/>
              </a:rPr>
              <a:t> est. Increased understanding of  the data and methods.</a:t>
            </a:r>
          </a:p>
          <a:p>
            <a:pPr marL="173831" indent="-173831" defTabSz="685800">
              <a:buFont typeface="Arial" panose="020B0604020202020204" pitchFamily="34" charset="0"/>
              <a:buChar char="•"/>
            </a:pPr>
            <a:r>
              <a:rPr lang="en-US" sz="1200" dirty="0">
                <a:solidFill>
                  <a:prstClr val="black"/>
                </a:solidFill>
                <a:latin typeface="Calibri" panose="020F0502020204030204"/>
              </a:rPr>
              <a:t>Employers begin using </a:t>
            </a:r>
            <a:r>
              <a:rPr lang="en-US" sz="1200" dirty="0" err="1">
                <a:solidFill>
                  <a:prstClr val="black"/>
                </a:solidFill>
                <a:latin typeface="Calibri" panose="020F0502020204030204"/>
              </a:rPr>
              <a:t>Centivo’s</a:t>
            </a:r>
            <a:r>
              <a:rPr lang="en-US" sz="1200" dirty="0">
                <a:solidFill>
                  <a:prstClr val="black"/>
                </a:solidFill>
                <a:latin typeface="Calibri" panose="020F0502020204030204"/>
              </a:rPr>
              <a:t> PCP network.</a:t>
            </a:r>
          </a:p>
          <a:p>
            <a:pPr marL="173831" indent="-173831" defTabSz="685800">
              <a:buFont typeface="Arial" panose="020B0604020202020204" pitchFamily="34" charset="0"/>
              <a:buChar char="•"/>
            </a:pPr>
            <a:r>
              <a:rPr lang="en-US" sz="1200" dirty="0">
                <a:solidFill>
                  <a:prstClr val="black"/>
                </a:solidFill>
                <a:latin typeface="Calibri" panose="020F0502020204030204"/>
              </a:rPr>
              <a:t>Seven provider organizations accessed their organization’s report from the WHIO.</a:t>
            </a:r>
          </a:p>
        </p:txBody>
      </p:sp>
    </p:spTree>
    <p:extLst>
      <p:ext uri="{BB962C8B-B14F-4D97-AF65-F5344CB8AC3E}">
        <p14:creationId xmlns:p14="http://schemas.microsoft.com/office/powerpoint/2010/main" val="405840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C96E-165C-EB3E-3F21-EF311E307FF5}"/>
              </a:ext>
            </a:extLst>
          </p:cNvPr>
          <p:cNvSpPr>
            <a:spLocks noGrp="1"/>
          </p:cNvSpPr>
          <p:nvPr>
            <p:ph type="title"/>
          </p:nvPr>
        </p:nvSpPr>
        <p:spPr>
          <a:xfrm>
            <a:off x="289518" y="524731"/>
            <a:ext cx="7886700" cy="273845"/>
          </a:xfrm>
        </p:spPr>
        <p:txBody>
          <a:bodyPr>
            <a:normAutofit fontScale="90000"/>
          </a:bodyPr>
          <a:lstStyle/>
          <a:p>
            <a:r>
              <a:rPr lang="en-US" dirty="0"/>
              <a:t>Physician Value Study Continuing Evolution</a:t>
            </a:r>
          </a:p>
        </p:txBody>
      </p:sp>
      <p:sp>
        <p:nvSpPr>
          <p:cNvPr id="3" name="Slide Number Placeholder 2">
            <a:extLst>
              <a:ext uri="{FF2B5EF4-FFF2-40B4-BE49-F238E27FC236}">
                <a16:creationId xmlns:a16="http://schemas.microsoft.com/office/drawing/2014/main" id="{44CF7DA7-A579-EAD0-976F-EDBAA34C1D24}"/>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35</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80D87823-67CB-B17C-59F5-62AD765D6568}"/>
              </a:ext>
            </a:extLst>
          </p:cNvPr>
          <p:cNvSpPr txBox="1"/>
          <p:nvPr/>
        </p:nvSpPr>
        <p:spPr>
          <a:xfrm>
            <a:off x="818101" y="1363050"/>
            <a:ext cx="6990513" cy="4154984"/>
          </a:xfrm>
          <a:prstGeom prst="rect">
            <a:avLst/>
          </a:prstGeom>
          <a:noFill/>
        </p:spPr>
        <p:txBody>
          <a:bodyPr wrap="square" rtlCol="0">
            <a:spAutoFit/>
          </a:bodyPr>
          <a:lstStyle/>
          <a:p>
            <a:pPr defTabSz="685800"/>
            <a:r>
              <a:rPr lang="en-US" sz="2400" dirty="0">
                <a:solidFill>
                  <a:prstClr val="black"/>
                </a:solidFill>
                <a:latin typeface="Calibri" panose="020F0502020204030204"/>
              </a:rPr>
              <a:t>PVS Version 3.0 can help understand:</a:t>
            </a:r>
          </a:p>
          <a:p>
            <a:pPr defTabSz="685800"/>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Is physician performance consistent over time?</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How much impact do the Social Determinants of Health have on physician performance?</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What makes PVS results even more actionable for health care provider groups? </a:t>
            </a:r>
          </a:p>
          <a:p>
            <a:pPr marL="342900" indent="-342900" defTabSz="685800">
              <a:buFont typeface="Arial" panose="020B0604020202020204" pitchFamily="34" charset="0"/>
              <a:buChar char="•"/>
            </a:pPr>
            <a:endParaRPr lang="en-US" sz="2400" dirty="0">
              <a:solidFill>
                <a:prstClr val="black"/>
              </a:solidFill>
              <a:latin typeface="Calibri" panose="020F0502020204030204"/>
            </a:endParaRPr>
          </a:p>
          <a:p>
            <a:pPr marL="342900" indent="-342900" defTabSz="685800">
              <a:buFont typeface="Arial" panose="020B0604020202020204" pitchFamily="34" charset="0"/>
              <a:buChar char="•"/>
            </a:pPr>
            <a:r>
              <a:rPr lang="en-US" sz="2400" dirty="0">
                <a:solidFill>
                  <a:prstClr val="black"/>
                </a:solidFill>
                <a:latin typeface="Calibri" panose="020F0502020204030204"/>
              </a:rPr>
              <a:t>Can the results be replicated elsewhere?</a:t>
            </a:r>
          </a:p>
        </p:txBody>
      </p:sp>
      <p:sp>
        <p:nvSpPr>
          <p:cNvPr id="7" name="Oval 6">
            <a:extLst>
              <a:ext uri="{FF2B5EF4-FFF2-40B4-BE49-F238E27FC236}">
                <a16:creationId xmlns:a16="http://schemas.microsoft.com/office/drawing/2014/main" id="{3F29CBA8-1B2A-016E-BF20-0336F73AC796}"/>
              </a:ext>
            </a:extLst>
          </p:cNvPr>
          <p:cNvSpPr/>
          <p:nvPr/>
        </p:nvSpPr>
        <p:spPr>
          <a:xfrm>
            <a:off x="169753" y="5352296"/>
            <a:ext cx="1161106" cy="39533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85697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69D1-A8E4-4E90-B58B-95A75F32066A}"/>
              </a:ext>
            </a:extLst>
          </p:cNvPr>
          <p:cNvSpPr>
            <a:spLocks noGrp="1"/>
          </p:cNvSpPr>
          <p:nvPr>
            <p:ph type="title"/>
          </p:nvPr>
        </p:nvSpPr>
        <p:spPr>
          <a:xfrm>
            <a:off x="628649" y="959642"/>
            <a:ext cx="7886700" cy="482900"/>
          </a:xfrm>
        </p:spPr>
        <p:txBody>
          <a:bodyPr>
            <a:normAutofit/>
          </a:bodyPr>
          <a:lstStyle/>
          <a:p>
            <a:r>
              <a:rPr lang="en-US" sz="2250" dirty="0"/>
              <a:t>Wisconsin Health Information Organization (WHIO)</a:t>
            </a:r>
          </a:p>
        </p:txBody>
      </p:sp>
      <p:sp>
        <p:nvSpPr>
          <p:cNvPr id="4" name="Content Placeholder 3">
            <a:extLst>
              <a:ext uri="{FF2B5EF4-FFF2-40B4-BE49-F238E27FC236}">
                <a16:creationId xmlns:a16="http://schemas.microsoft.com/office/drawing/2014/main" id="{F104BDCE-8D63-410B-85B0-46ACE16E2A24}"/>
              </a:ext>
            </a:extLst>
          </p:cNvPr>
          <p:cNvSpPr>
            <a:spLocks noGrp="1"/>
          </p:cNvSpPr>
          <p:nvPr>
            <p:ph idx="1"/>
          </p:nvPr>
        </p:nvSpPr>
        <p:spPr>
          <a:xfrm>
            <a:off x="290631" y="2317767"/>
            <a:ext cx="5060731" cy="2140513"/>
          </a:xfrm>
        </p:spPr>
        <p:txBody>
          <a:bodyPr>
            <a:noAutofit/>
          </a:bodyPr>
          <a:lstStyle/>
          <a:p>
            <a:r>
              <a:rPr lang="en-US" sz="1500" dirty="0"/>
              <a:t>In 2008, WI State Statute Chapter 153 requires the WI Department of Health Services (DHS) to create a voluntary participation, statewide administrative claims database. WHIO incorporated as a public-private partnership to fulfill this role on behalf of DHS.</a:t>
            </a:r>
          </a:p>
          <a:p>
            <a:pPr marL="519113" lvl="2" indent="-214313">
              <a:buFont typeface="Courier New" panose="02070309020205020404" pitchFamily="49" charset="0"/>
              <a:buChar char="o"/>
            </a:pPr>
            <a:r>
              <a:rPr lang="en-US" sz="1500" dirty="0"/>
              <a:t>Purpose: To analyze and publicly report information on the cost, quality, and effectiveness of health care and maintain a centralized data repository. </a:t>
            </a:r>
          </a:p>
          <a:p>
            <a:pPr marL="173831" lvl="1" indent="-126206"/>
            <a:r>
              <a:rPr lang="en-US" sz="1500" dirty="0"/>
              <a:t>The WHIO is not a trade association and does not represent a stakeholder group.  </a:t>
            </a:r>
          </a:p>
          <a:p>
            <a:pPr marL="173831" lvl="1" indent="-126206"/>
            <a:r>
              <a:rPr lang="en-US" sz="1500" dirty="0"/>
              <a:t>The WHIO providers data and information to all organizations that are interested in improving the health of Wisconsinites and Wisconsin’s health care delivery system.</a:t>
            </a:r>
          </a:p>
          <a:p>
            <a:pPr marL="261938" lvl="1" indent="-214313">
              <a:buFont typeface="Courier New" panose="02070309020205020404" pitchFamily="49" charset="0"/>
              <a:buChar char="o"/>
            </a:pPr>
            <a:endParaRPr lang="en-US" sz="1725" dirty="0"/>
          </a:p>
          <a:p>
            <a:endParaRPr lang="en-US" sz="1500" dirty="0"/>
          </a:p>
        </p:txBody>
      </p:sp>
      <p:sp>
        <p:nvSpPr>
          <p:cNvPr id="3" name="Slide Number Placeholder 2">
            <a:extLst>
              <a:ext uri="{FF2B5EF4-FFF2-40B4-BE49-F238E27FC236}">
                <a16:creationId xmlns:a16="http://schemas.microsoft.com/office/drawing/2014/main" id="{EC3ED6FE-1A82-44ED-A8D5-960B82A3071C}"/>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36</a:t>
            </a:fld>
            <a:endParaRPr lang="en-US" dirty="0">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F65A5DAC-4FE1-9885-EB43-7283663A3B92}"/>
              </a:ext>
            </a:extLst>
          </p:cNvPr>
          <p:cNvSpPr txBox="1"/>
          <p:nvPr/>
        </p:nvSpPr>
        <p:spPr>
          <a:xfrm>
            <a:off x="5507119" y="2611723"/>
            <a:ext cx="3430890" cy="1962076"/>
          </a:xfrm>
          <a:prstGeom prst="rect">
            <a:avLst/>
          </a:prstGeom>
          <a:noFill/>
          <a:ln w="22225" cap="rnd">
            <a:solidFill>
              <a:schemeClr val="accent1"/>
            </a:solidFill>
          </a:ln>
        </p:spPr>
        <p:txBody>
          <a:bodyPr wrap="square">
            <a:spAutoFit/>
          </a:bodyPr>
          <a:lstStyle/>
          <a:p>
            <a:pPr defTabSz="685800"/>
            <a:r>
              <a:rPr lang="en-US" sz="1350" dirty="0">
                <a:solidFill>
                  <a:prstClr val="black"/>
                </a:solidFill>
                <a:latin typeface="Calibri" panose="020F0502020204030204"/>
              </a:rPr>
              <a:t>As of December 31, 2023, WHIO data includes: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5.36 million insured lives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$375 billion in charges</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866 million claims (medical and pharmacy)</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Commercial, self-funded employers, Medicaid, and Medicare Advantage</a:t>
            </a:r>
          </a:p>
          <a:p>
            <a:pPr marL="431006" indent="-257175" defTabSz="685800">
              <a:buFont typeface="Courier New" panose="02070309020205020404" pitchFamily="49" charset="0"/>
              <a:buChar char="o"/>
            </a:pPr>
            <a:r>
              <a:rPr lang="en-US" sz="1350" dirty="0">
                <a:solidFill>
                  <a:prstClr val="black"/>
                </a:solidFill>
                <a:latin typeface="Calibri" panose="020F0502020204030204"/>
              </a:rPr>
              <a:t>Social and economic data (SERF)</a:t>
            </a:r>
          </a:p>
        </p:txBody>
      </p:sp>
      <p:sp>
        <p:nvSpPr>
          <p:cNvPr id="9" name="TextBox 8">
            <a:extLst>
              <a:ext uri="{FF2B5EF4-FFF2-40B4-BE49-F238E27FC236}">
                <a16:creationId xmlns:a16="http://schemas.microsoft.com/office/drawing/2014/main" id="{5E604791-24B0-B0EC-0AC5-DDD0C95000F7}"/>
              </a:ext>
            </a:extLst>
          </p:cNvPr>
          <p:cNvSpPr txBox="1"/>
          <p:nvPr/>
        </p:nvSpPr>
        <p:spPr>
          <a:xfrm>
            <a:off x="290630" y="1517243"/>
            <a:ext cx="8934386" cy="748859"/>
          </a:xfrm>
          <a:prstGeom prst="rect">
            <a:avLst/>
          </a:prstGeom>
          <a:noFill/>
        </p:spPr>
        <p:txBody>
          <a:bodyPr wrap="square">
            <a:spAutoFit/>
          </a:bodyPr>
          <a:lstStyle/>
          <a:p>
            <a:pPr defTabSz="685800">
              <a:lnSpc>
                <a:spcPct val="107000"/>
              </a:lnSpc>
              <a:spcAft>
                <a:spcPts val="600"/>
              </a:spcAft>
            </a:pPr>
            <a:r>
              <a:rPr lang="en-US" b="1" dirty="0">
                <a:solidFill>
                  <a:srgbClr val="002E6C"/>
                </a:solidFill>
                <a:latin typeface="Calibri" panose="020F0502020204030204" pitchFamily="34" charset="0"/>
                <a:ea typeface="Calibri" panose="020F0502020204030204" pitchFamily="34" charset="0"/>
                <a:cs typeface="Times New Roman" panose="02020603050405020304" pitchFamily="18" charset="0"/>
              </a:rPr>
              <a:t>Vision: Better health, health care, and health care value gained from objective information. </a:t>
            </a:r>
          </a:p>
          <a:p>
            <a:pPr defTabSz="685800">
              <a:lnSpc>
                <a:spcPct val="107000"/>
              </a:lnSpc>
              <a:spcAft>
                <a:spcPts val="600"/>
              </a:spcAft>
            </a:pPr>
            <a:r>
              <a:rPr lang="en-US" b="1" dirty="0">
                <a:solidFill>
                  <a:srgbClr val="002E6C"/>
                </a:solidFill>
                <a:latin typeface="Calibri" panose="020F0502020204030204" pitchFamily="34" charset="0"/>
                <a:ea typeface="Calibri" panose="020F0502020204030204" pitchFamily="34" charset="0"/>
                <a:cs typeface="Times New Roman" panose="02020603050405020304" pitchFamily="18" charset="0"/>
              </a:rPr>
              <a:t>Mission: To create more health data and better information to advance actions.</a:t>
            </a:r>
          </a:p>
        </p:txBody>
      </p:sp>
    </p:spTree>
    <p:extLst>
      <p:ext uri="{BB962C8B-B14F-4D97-AF65-F5344CB8AC3E}">
        <p14:creationId xmlns:p14="http://schemas.microsoft.com/office/powerpoint/2010/main" val="400814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BC2D-FC4B-4B24-8B09-279A1CF95BC0}"/>
              </a:ext>
            </a:extLst>
          </p:cNvPr>
          <p:cNvSpPr>
            <a:spLocks noGrp="1"/>
          </p:cNvSpPr>
          <p:nvPr>
            <p:ph type="title"/>
          </p:nvPr>
        </p:nvSpPr>
        <p:spPr>
          <a:xfrm>
            <a:off x="259480" y="980218"/>
            <a:ext cx="8620423" cy="564305"/>
          </a:xfrm>
        </p:spPr>
        <p:txBody>
          <a:bodyPr>
            <a:normAutofit/>
          </a:bodyPr>
          <a:lstStyle/>
          <a:p>
            <a:r>
              <a:rPr lang="en-US" sz="2400" dirty="0"/>
              <a:t>Why claims data is used for the PVS</a:t>
            </a:r>
          </a:p>
        </p:txBody>
      </p:sp>
      <p:sp>
        <p:nvSpPr>
          <p:cNvPr id="11" name="TextBox 10">
            <a:extLst>
              <a:ext uri="{FF2B5EF4-FFF2-40B4-BE49-F238E27FC236}">
                <a16:creationId xmlns:a16="http://schemas.microsoft.com/office/drawing/2014/main" id="{62312783-3C5C-49AE-B0C8-05FB697D27D4}"/>
              </a:ext>
            </a:extLst>
          </p:cNvPr>
          <p:cNvSpPr txBox="1"/>
          <p:nvPr/>
        </p:nvSpPr>
        <p:spPr>
          <a:xfrm>
            <a:off x="5699581" y="1449636"/>
            <a:ext cx="1972400" cy="323165"/>
          </a:xfrm>
          <a:prstGeom prst="rect">
            <a:avLst/>
          </a:prstGeom>
          <a:noFill/>
        </p:spPr>
        <p:txBody>
          <a:bodyPr wrap="square" rtlCol="0">
            <a:spAutoFit/>
          </a:bodyPr>
          <a:lstStyle/>
          <a:p>
            <a:pPr defTabSz="685800"/>
            <a:r>
              <a:rPr lang="en-US" sz="1500" dirty="0">
                <a:solidFill>
                  <a:prstClr val="black"/>
                </a:solidFill>
                <a:latin typeface="Calibri" panose="020F0502020204030204"/>
              </a:rPr>
              <a:t>WHIO’s Data System</a:t>
            </a:r>
          </a:p>
        </p:txBody>
      </p:sp>
      <p:sp>
        <p:nvSpPr>
          <p:cNvPr id="15" name="Rectangle 14">
            <a:extLst>
              <a:ext uri="{FF2B5EF4-FFF2-40B4-BE49-F238E27FC236}">
                <a16:creationId xmlns:a16="http://schemas.microsoft.com/office/drawing/2014/main" id="{573B5F8D-CECF-42CB-93E7-646383B12AE3}"/>
              </a:ext>
            </a:extLst>
          </p:cNvPr>
          <p:cNvSpPr/>
          <p:nvPr/>
        </p:nvSpPr>
        <p:spPr>
          <a:xfrm>
            <a:off x="4772023" y="4625618"/>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A Results</a:t>
            </a:r>
          </a:p>
        </p:txBody>
      </p:sp>
      <p:sp>
        <p:nvSpPr>
          <p:cNvPr id="16" name="Rectangle 15">
            <a:extLst>
              <a:ext uri="{FF2B5EF4-FFF2-40B4-BE49-F238E27FC236}">
                <a16:creationId xmlns:a16="http://schemas.microsoft.com/office/drawing/2014/main" id="{FD3ABF1B-0A7F-4DF7-A87E-54BBE44B9D1A}"/>
              </a:ext>
            </a:extLst>
          </p:cNvPr>
          <p:cNvSpPr/>
          <p:nvPr/>
        </p:nvSpPr>
        <p:spPr>
          <a:xfrm>
            <a:off x="6079099" y="4658773"/>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B Results</a:t>
            </a:r>
          </a:p>
        </p:txBody>
      </p:sp>
      <p:sp>
        <p:nvSpPr>
          <p:cNvPr id="17" name="Rectangle 16">
            <a:extLst>
              <a:ext uri="{FF2B5EF4-FFF2-40B4-BE49-F238E27FC236}">
                <a16:creationId xmlns:a16="http://schemas.microsoft.com/office/drawing/2014/main" id="{6E84320D-7300-4F93-A410-DB2A2794AD3F}"/>
              </a:ext>
            </a:extLst>
          </p:cNvPr>
          <p:cNvSpPr/>
          <p:nvPr/>
        </p:nvSpPr>
        <p:spPr>
          <a:xfrm>
            <a:off x="7560389" y="4658773"/>
            <a:ext cx="999203" cy="5751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C Results</a:t>
            </a:r>
          </a:p>
        </p:txBody>
      </p:sp>
      <p:sp>
        <p:nvSpPr>
          <p:cNvPr id="19" name="Oval 18">
            <a:extLst>
              <a:ext uri="{FF2B5EF4-FFF2-40B4-BE49-F238E27FC236}">
                <a16:creationId xmlns:a16="http://schemas.microsoft.com/office/drawing/2014/main" id="{81D48430-4C78-4CBC-B782-04594820068B}"/>
              </a:ext>
            </a:extLst>
          </p:cNvPr>
          <p:cNvSpPr/>
          <p:nvPr/>
        </p:nvSpPr>
        <p:spPr>
          <a:xfrm>
            <a:off x="4819726" y="1904369"/>
            <a:ext cx="951500" cy="5643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1</a:t>
            </a:r>
          </a:p>
          <a:p>
            <a:pPr algn="ctr" defTabSz="685800"/>
            <a:r>
              <a:rPr lang="en-US" sz="1050" dirty="0">
                <a:solidFill>
                  <a:prstClr val="black"/>
                </a:solidFill>
                <a:latin typeface="Calibri" panose="020F0502020204030204"/>
              </a:rPr>
              <a:t>Data</a:t>
            </a:r>
          </a:p>
        </p:txBody>
      </p:sp>
      <p:sp>
        <p:nvSpPr>
          <p:cNvPr id="21" name="Oval 20">
            <a:extLst>
              <a:ext uri="{FF2B5EF4-FFF2-40B4-BE49-F238E27FC236}">
                <a16:creationId xmlns:a16="http://schemas.microsoft.com/office/drawing/2014/main" id="{86E485FE-4196-446B-8642-2E7783520153}"/>
              </a:ext>
            </a:extLst>
          </p:cNvPr>
          <p:cNvSpPr/>
          <p:nvPr/>
        </p:nvSpPr>
        <p:spPr>
          <a:xfrm>
            <a:off x="6119066" y="1891614"/>
            <a:ext cx="886058" cy="6020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2</a:t>
            </a:r>
          </a:p>
          <a:p>
            <a:pPr algn="ctr" defTabSz="685800"/>
            <a:r>
              <a:rPr lang="en-US" sz="1050" dirty="0">
                <a:solidFill>
                  <a:prstClr val="black"/>
                </a:solidFill>
                <a:latin typeface="Calibri" panose="020F0502020204030204"/>
              </a:rPr>
              <a:t>Data</a:t>
            </a:r>
          </a:p>
        </p:txBody>
      </p:sp>
      <p:sp>
        <p:nvSpPr>
          <p:cNvPr id="22" name="Oval 21">
            <a:extLst>
              <a:ext uri="{FF2B5EF4-FFF2-40B4-BE49-F238E27FC236}">
                <a16:creationId xmlns:a16="http://schemas.microsoft.com/office/drawing/2014/main" id="{095D24D7-F455-4FAC-B479-FBC613AB9214}"/>
              </a:ext>
            </a:extLst>
          </p:cNvPr>
          <p:cNvSpPr/>
          <p:nvPr/>
        </p:nvSpPr>
        <p:spPr>
          <a:xfrm>
            <a:off x="7447504" y="1904369"/>
            <a:ext cx="886058" cy="564305"/>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Payer 3</a:t>
            </a:r>
          </a:p>
          <a:p>
            <a:pPr algn="ctr" defTabSz="685800"/>
            <a:r>
              <a:rPr lang="en-US" sz="1050" dirty="0">
                <a:solidFill>
                  <a:prstClr val="black"/>
                </a:solidFill>
                <a:latin typeface="Calibri" panose="020F0502020204030204"/>
              </a:rPr>
              <a:t>Data</a:t>
            </a:r>
          </a:p>
        </p:txBody>
      </p:sp>
      <p:sp>
        <p:nvSpPr>
          <p:cNvPr id="26" name="Rectangle: Rounded Corners 25">
            <a:extLst>
              <a:ext uri="{FF2B5EF4-FFF2-40B4-BE49-F238E27FC236}">
                <a16:creationId xmlns:a16="http://schemas.microsoft.com/office/drawing/2014/main" id="{569A28DE-1026-4CB5-8A8A-72B209DEB8DC}"/>
              </a:ext>
            </a:extLst>
          </p:cNvPr>
          <p:cNvSpPr/>
          <p:nvPr/>
        </p:nvSpPr>
        <p:spPr>
          <a:xfrm>
            <a:off x="4569692" y="2677926"/>
            <a:ext cx="3989900" cy="1711402"/>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black"/>
              </a:solidFill>
              <a:latin typeface="Calibri" panose="020F0502020204030204"/>
            </a:endParaRPr>
          </a:p>
        </p:txBody>
      </p:sp>
      <p:cxnSp>
        <p:nvCxnSpPr>
          <p:cNvPr id="36" name="Straight Arrow Connector 35">
            <a:extLst>
              <a:ext uri="{FF2B5EF4-FFF2-40B4-BE49-F238E27FC236}">
                <a16:creationId xmlns:a16="http://schemas.microsoft.com/office/drawing/2014/main" id="{9D7919B7-4CF3-40B3-8F39-4129C7710D37}"/>
              </a:ext>
            </a:extLst>
          </p:cNvPr>
          <p:cNvCxnSpPr>
            <a:cxnSpLocks/>
            <a:stCxn id="26" idx="2"/>
            <a:endCxn id="15" idx="0"/>
          </p:cNvCxnSpPr>
          <p:nvPr/>
        </p:nvCxnSpPr>
        <p:spPr>
          <a:xfrm flipH="1">
            <a:off x="5271625" y="4389327"/>
            <a:ext cx="1293017" cy="2362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B589DC6F-5436-4144-972F-70C8EF2D362C}"/>
              </a:ext>
            </a:extLst>
          </p:cNvPr>
          <p:cNvCxnSpPr>
            <a:cxnSpLocks/>
            <a:stCxn id="26" idx="2"/>
            <a:endCxn id="17" idx="0"/>
          </p:cNvCxnSpPr>
          <p:nvPr/>
        </p:nvCxnSpPr>
        <p:spPr>
          <a:xfrm>
            <a:off x="6564642" y="4389327"/>
            <a:ext cx="1495349" cy="269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856FA5A-8819-463F-B486-F8D737D278F4}"/>
              </a:ext>
            </a:extLst>
          </p:cNvPr>
          <p:cNvCxnSpPr>
            <a:cxnSpLocks/>
            <a:stCxn id="19" idx="4"/>
            <a:endCxn id="26" idx="0"/>
          </p:cNvCxnSpPr>
          <p:nvPr/>
        </p:nvCxnSpPr>
        <p:spPr>
          <a:xfrm>
            <a:off x="5295477" y="2468674"/>
            <a:ext cx="1269166" cy="209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DECA790D-66F5-48B7-A69D-4A5C74C65B91}"/>
              </a:ext>
            </a:extLst>
          </p:cNvPr>
          <p:cNvCxnSpPr>
            <a:cxnSpLocks/>
            <a:stCxn id="21" idx="4"/>
            <a:endCxn id="26" idx="0"/>
          </p:cNvCxnSpPr>
          <p:nvPr/>
        </p:nvCxnSpPr>
        <p:spPr>
          <a:xfrm>
            <a:off x="6562095" y="2493619"/>
            <a:ext cx="2547" cy="1843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8CF23D76-C3CB-4426-ACA2-A21B834EC534}"/>
              </a:ext>
            </a:extLst>
          </p:cNvPr>
          <p:cNvCxnSpPr>
            <a:cxnSpLocks/>
            <a:stCxn id="22" idx="4"/>
            <a:endCxn id="26" idx="0"/>
          </p:cNvCxnSpPr>
          <p:nvPr/>
        </p:nvCxnSpPr>
        <p:spPr>
          <a:xfrm flipH="1">
            <a:off x="6564643" y="2468674"/>
            <a:ext cx="1325891" cy="209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224B8E5A-9444-44E1-ACFB-D744EE8C3409}"/>
              </a:ext>
            </a:extLst>
          </p:cNvPr>
          <p:cNvSpPr/>
          <p:nvPr/>
        </p:nvSpPr>
        <p:spPr>
          <a:xfrm>
            <a:off x="4719483" y="3194349"/>
            <a:ext cx="3692626" cy="2680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Claims Reconciliation updates and removes duplicate claims</a:t>
            </a:r>
          </a:p>
        </p:txBody>
      </p:sp>
      <p:sp>
        <p:nvSpPr>
          <p:cNvPr id="49" name="Rectangle 48">
            <a:extLst>
              <a:ext uri="{FF2B5EF4-FFF2-40B4-BE49-F238E27FC236}">
                <a16:creationId xmlns:a16="http://schemas.microsoft.com/office/drawing/2014/main" id="{9CF856B9-B825-454E-A669-C28328416138}"/>
              </a:ext>
            </a:extLst>
          </p:cNvPr>
          <p:cNvSpPr/>
          <p:nvPr/>
        </p:nvSpPr>
        <p:spPr>
          <a:xfrm>
            <a:off x="4732389" y="3560938"/>
            <a:ext cx="3692626" cy="268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WHIO ID creates a longitudinal patient record; de-identification </a:t>
            </a:r>
          </a:p>
        </p:txBody>
      </p:sp>
      <p:sp>
        <p:nvSpPr>
          <p:cNvPr id="50" name="Rectangle 49">
            <a:extLst>
              <a:ext uri="{FF2B5EF4-FFF2-40B4-BE49-F238E27FC236}">
                <a16:creationId xmlns:a16="http://schemas.microsoft.com/office/drawing/2014/main" id="{F24E6448-FDDC-4677-81BC-8F8A8A72DD48}"/>
              </a:ext>
            </a:extLst>
          </p:cNvPr>
          <p:cNvSpPr/>
          <p:nvPr/>
        </p:nvSpPr>
        <p:spPr>
          <a:xfrm>
            <a:off x="4732389" y="3917096"/>
            <a:ext cx="3692626" cy="31796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Provider Registry connects physicians to a provider organization</a:t>
            </a:r>
          </a:p>
        </p:txBody>
      </p:sp>
      <p:cxnSp>
        <p:nvCxnSpPr>
          <p:cNvPr id="62" name="Straight Arrow Connector 61">
            <a:extLst>
              <a:ext uri="{FF2B5EF4-FFF2-40B4-BE49-F238E27FC236}">
                <a16:creationId xmlns:a16="http://schemas.microsoft.com/office/drawing/2014/main" id="{505379A4-2438-46FB-9F06-AFDF48BD844B}"/>
              </a:ext>
            </a:extLst>
          </p:cNvPr>
          <p:cNvCxnSpPr>
            <a:cxnSpLocks/>
            <a:stCxn id="26" idx="2"/>
            <a:endCxn id="16" idx="0"/>
          </p:cNvCxnSpPr>
          <p:nvPr/>
        </p:nvCxnSpPr>
        <p:spPr>
          <a:xfrm>
            <a:off x="6564642" y="4389327"/>
            <a:ext cx="14059" cy="269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21279693-471D-4A2F-9777-672328A3D99C}"/>
              </a:ext>
            </a:extLst>
          </p:cNvPr>
          <p:cNvSpPr>
            <a:spLocks noGrp="1"/>
          </p:cNvSpPr>
          <p:nvPr>
            <p:ph type="sldNum" sz="quarter" idx="12"/>
          </p:nvPr>
        </p:nvSpPr>
        <p:spPr/>
        <p:txBody>
          <a:bodyPr/>
          <a:lstStyle/>
          <a:p>
            <a:pPr defTabSz="685800"/>
            <a:fld id="{6DC9D8BE-FD19-4EE1-A2B6-5B642EADF45B}" type="slidenum">
              <a:rPr lang="en-US">
                <a:solidFill>
                  <a:prstClr val="black">
                    <a:tint val="75000"/>
                  </a:prstClr>
                </a:solidFill>
                <a:latin typeface="Calibri" panose="020F0502020204030204"/>
              </a:rPr>
              <a:pPr defTabSz="685800"/>
              <a:t>37</a:t>
            </a:fld>
            <a:endParaRPr lang="en-US" dirty="0">
              <a:solidFill>
                <a:prstClr val="black">
                  <a:tint val="75000"/>
                </a:prstClr>
              </a:solidFill>
              <a:latin typeface="Calibri" panose="020F0502020204030204"/>
            </a:endParaRPr>
          </a:p>
        </p:txBody>
      </p:sp>
      <p:sp>
        <p:nvSpPr>
          <p:cNvPr id="7" name="Text Placeholder 2">
            <a:extLst>
              <a:ext uri="{FF2B5EF4-FFF2-40B4-BE49-F238E27FC236}">
                <a16:creationId xmlns:a16="http://schemas.microsoft.com/office/drawing/2014/main" id="{6EAF85A5-D6CD-1624-55F9-4708E33E60B2}"/>
              </a:ext>
            </a:extLst>
          </p:cNvPr>
          <p:cNvSpPr txBox="1">
            <a:spLocks/>
          </p:cNvSpPr>
          <p:nvPr/>
        </p:nvSpPr>
        <p:spPr>
          <a:xfrm>
            <a:off x="399422" y="1672289"/>
            <a:ext cx="3944541" cy="359108"/>
          </a:xfrm>
          <a:prstGeom prst="rect">
            <a:avLst/>
          </a:prstGeom>
          <a:noFill/>
          <a:ln w="22225">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50">
              <a:spcBef>
                <a:spcPts val="563"/>
              </a:spcBef>
              <a:buNone/>
            </a:pPr>
            <a:r>
              <a:rPr lang="en-US" sz="1800" dirty="0">
                <a:solidFill>
                  <a:prstClr val="black"/>
                </a:solidFill>
              </a:rPr>
              <a:t>Claims Data	</a:t>
            </a:r>
          </a:p>
        </p:txBody>
      </p:sp>
      <p:sp>
        <p:nvSpPr>
          <p:cNvPr id="8" name="Content Placeholder 3">
            <a:extLst>
              <a:ext uri="{FF2B5EF4-FFF2-40B4-BE49-F238E27FC236}">
                <a16:creationId xmlns:a16="http://schemas.microsoft.com/office/drawing/2014/main" id="{FEB2D3C6-C299-BAC4-EC1E-234553A8BB5B}"/>
              </a:ext>
            </a:extLst>
          </p:cNvPr>
          <p:cNvSpPr txBox="1">
            <a:spLocks/>
          </p:cNvSpPr>
          <p:nvPr/>
        </p:nvSpPr>
        <p:spPr>
          <a:xfrm>
            <a:off x="399422" y="2027393"/>
            <a:ext cx="3944541" cy="3264195"/>
          </a:xfrm>
          <a:prstGeom prst="rect">
            <a:avLst/>
          </a:prstGeom>
          <a:ln w="22225">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8588" indent="-128588" defTabSz="514350">
              <a:spcBef>
                <a:spcPts val="563"/>
              </a:spcBef>
            </a:pPr>
            <a:r>
              <a:rPr lang="en-US" sz="1350" dirty="0">
                <a:solidFill>
                  <a:prstClr val="black"/>
                </a:solidFill>
              </a:rPr>
              <a:t>In use for over 30 years by many organizations </a:t>
            </a:r>
          </a:p>
          <a:p>
            <a:pPr marL="128588" indent="-128588" defTabSz="514350">
              <a:spcBef>
                <a:spcPts val="563"/>
              </a:spcBef>
            </a:pPr>
            <a:r>
              <a:rPr lang="en-US" sz="1350" dirty="0">
                <a:solidFill>
                  <a:prstClr val="black"/>
                </a:solidFill>
              </a:rPr>
              <a:t>Gold standard for utilization and cost evaluations. Also used for quality process measures.</a:t>
            </a:r>
          </a:p>
          <a:p>
            <a:pPr marL="128588" indent="-128588" defTabSz="514350">
              <a:spcBef>
                <a:spcPts val="563"/>
              </a:spcBef>
            </a:pPr>
            <a:r>
              <a:rPr lang="en-US" sz="1350" dirty="0">
                <a:solidFill>
                  <a:prstClr val="black"/>
                </a:solidFill>
              </a:rPr>
              <a:t>Highly standardized and structured data using nationally recognized ontologies (e.g., ICD10, CPT); training and audit processes are in place to minimize errors.</a:t>
            </a:r>
          </a:p>
          <a:p>
            <a:pPr marL="128588" indent="-128588" defTabSz="514350">
              <a:spcBef>
                <a:spcPts val="563"/>
              </a:spcBef>
            </a:pPr>
            <a:r>
              <a:rPr lang="en-US" sz="1350" dirty="0">
                <a:solidFill>
                  <a:prstClr val="black"/>
                </a:solidFill>
              </a:rPr>
              <a:t>Initial short comings have been researched and addressed with nationally known methods and products.</a:t>
            </a:r>
          </a:p>
          <a:p>
            <a:pPr marL="128588" indent="-128588" defTabSz="514350">
              <a:spcBef>
                <a:spcPts val="563"/>
              </a:spcBef>
            </a:pPr>
            <a:r>
              <a:rPr lang="en-US" sz="1350" dirty="0">
                <a:solidFill>
                  <a:prstClr val="black"/>
                </a:solidFill>
              </a:rPr>
              <a:t>When limited to a single payer, the claims data may not be geographically broad or robust enough for provider comparison.</a:t>
            </a:r>
          </a:p>
          <a:p>
            <a:pPr marL="385763" lvl="1" indent="-128588" defTabSz="514350">
              <a:spcBef>
                <a:spcPts val="281"/>
              </a:spcBef>
              <a:buFont typeface="Courier New" panose="02070309020205020404" pitchFamily="49" charset="0"/>
              <a:buChar char="o"/>
            </a:pPr>
            <a:r>
              <a:rPr lang="en-US" sz="1350" dirty="0">
                <a:solidFill>
                  <a:prstClr val="black"/>
                </a:solidFill>
              </a:rPr>
              <a:t>APCD data is an exception to this. </a:t>
            </a:r>
          </a:p>
        </p:txBody>
      </p:sp>
      <p:sp>
        <p:nvSpPr>
          <p:cNvPr id="33" name="Rectangle 32">
            <a:extLst>
              <a:ext uri="{FF2B5EF4-FFF2-40B4-BE49-F238E27FC236}">
                <a16:creationId xmlns:a16="http://schemas.microsoft.com/office/drawing/2014/main" id="{B6C08365-2241-80EF-F61F-F96141242556}"/>
              </a:ext>
            </a:extLst>
          </p:cNvPr>
          <p:cNvSpPr/>
          <p:nvPr/>
        </p:nvSpPr>
        <p:spPr>
          <a:xfrm>
            <a:off x="4719483" y="2805477"/>
            <a:ext cx="3692626" cy="272326"/>
          </a:xfrm>
          <a:prstGeom prst="rect">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Calibri" panose="020F0502020204030204"/>
              </a:rPr>
              <a:t>Multiple automated and human data quality assessments</a:t>
            </a:r>
          </a:p>
        </p:txBody>
      </p:sp>
    </p:spTree>
    <p:extLst>
      <p:ext uri="{BB962C8B-B14F-4D97-AF65-F5344CB8AC3E}">
        <p14:creationId xmlns:p14="http://schemas.microsoft.com/office/powerpoint/2010/main" val="3357786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69D1-A8E4-4E90-B58B-95A75F32066A}"/>
              </a:ext>
            </a:extLst>
          </p:cNvPr>
          <p:cNvSpPr>
            <a:spLocks noGrp="1"/>
          </p:cNvSpPr>
          <p:nvPr>
            <p:ph type="title"/>
          </p:nvPr>
        </p:nvSpPr>
        <p:spPr>
          <a:xfrm>
            <a:off x="628650" y="365129"/>
            <a:ext cx="7886700" cy="521280"/>
          </a:xfrm>
        </p:spPr>
        <p:txBody>
          <a:bodyPr>
            <a:normAutofit/>
          </a:bodyPr>
          <a:lstStyle/>
          <a:p>
            <a:r>
              <a:rPr lang="en-US" sz="2250" dirty="0"/>
              <a:t>Derived data elements used in the PVSv3</a:t>
            </a:r>
          </a:p>
        </p:txBody>
      </p:sp>
      <p:sp>
        <p:nvSpPr>
          <p:cNvPr id="3" name="Slide Number Placeholder 2">
            <a:extLst>
              <a:ext uri="{FF2B5EF4-FFF2-40B4-BE49-F238E27FC236}">
                <a16:creationId xmlns:a16="http://schemas.microsoft.com/office/drawing/2014/main" id="{EC3ED6FE-1A82-44ED-A8D5-960B82A3071C}"/>
              </a:ext>
            </a:extLst>
          </p:cNvPr>
          <p:cNvSpPr>
            <a:spLocks noGrp="1"/>
          </p:cNvSpPr>
          <p:nvPr>
            <p:ph type="sldNum" sz="quarter" idx="12"/>
          </p:nvPr>
        </p:nvSpPr>
        <p:spPr/>
        <p:txBody>
          <a:bodyPr/>
          <a:lstStyle/>
          <a:p>
            <a:pPr defTabSz="685800"/>
            <a:fld id="{65B8C468-F1BA-4B07-87CC-570EBD6E29B9}" type="slidenum">
              <a:rPr lang="en-US">
                <a:solidFill>
                  <a:prstClr val="black">
                    <a:tint val="75000"/>
                  </a:prstClr>
                </a:solidFill>
                <a:latin typeface="Calibri" panose="020F0502020204030204"/>
              </a:rPr>
              <a:pPr defTabSz="685800"/>
              <a:t>38</a:t>
            </a:fld>
            <a:endParaRPr lang="en-US"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A9974187-7BDF-9269-117E-90218B9BD385}"/>
              </a:ext>
            </a:extLst>
          </p:cNvPr>
          <p:cNvPicPr>
            <a:picLocks noChangeAspect="1"/>
          </p:cNvPicPr>
          <p:nvPr/>
        </p:nvPicPr>
        <p:blipFill>
          <a:blip r:embed="rId3"/>
          <a:srcRect t="12510" b="9911"/>
          <a:stretch/>
        </p:blipFill>
        <p:spPr>
          <a:xfrm>
            <a:off x="-149290" y="1208299"/>
            <a:ext cx="9078686" cy="4460063"/>
          </a:xfrm>
          <a:prstGeom prst="rect">
            <a:avLst/>
          </a:prstGeom>
        </p:spPr>
      </p:pic>
    </p:spTree>
    <p:extLst>
      <p:ext uri="{BB962C8B-B14F-4D97-AF65-F5344CB8AC3E}">
        <p14:creationId xmlns:p14="http://schemas.microsoft.com/office/powerpoint/2010/main" val="1801062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6BA9-CE10-4D8B-A11B-4F52ED4B53C0}"/>
              </a:ext>
            </a:extLst>
          </p:cNvPr>
          <p:cNvSpPr>
            <a:spLocks noGrp="1"/>
          </p:cNvSpPr>
          <p:nvPr>
            <p:ph type="title"/>
          </p:nvPr>
        </p:nvSpPr>
        <p:spPr/>
        <p:txBody>
          <a:bodyPr>
            <a:normAutofit/>
          </a:bodyPr>
          <a:lstStyle/>
          <a:p>
            <a:r>
              <a:rPr lang="en-US" dirty="0"/>
              <a:t>Physician Value Study Objectives </a:t>
            </a:r>
          </a:p>
        </p:txBody>
      </p:sp>
      <p:sp>
        <p:nvSpPr>
          <p:cNvPr id="3" name="Slide Number Placeholder 2">
            <a:extLst>
              <a:ext uri="{FF2B5EF4-FFF2-40B4-BE49-F238E27FC236}">
                <a16:creationId xmlns:a16="http://schemas.microsoft.com/office/drawing/2014/main" id="{1DE91206-0C48-4874-9B0A-E3C0326E424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sp>
        <p:nvSpPr>
          <p:cNvPr id="5" name="Rectangle 4">
            <a:extLst>
              <a:ext uri="{FF2B5EF4-FFF2-40B4-BE49-F238E27FC236}">
                <a16:creationId xmlns:a16="http://schemas.microsoft.com/office/drawing/2014/main" id="{F7C2DC51-BBD5-4159-864C-BF860D56C472}"/>
              </a:ext>
            </a:extLst>
          </p:cNvPr>
          <p:cNvSpPr/>
          <p:nvPr/>
        </p:nvSpPr>
        <p:spPr>
          <a:xfrm>
            <a:off x="628650" y="1219295"/>
            <a:ext cx="7886700" cy="4042132"/>
          </a:xfrm>
          <a:prstGeom prst="rect">
            <a:avLst/>
          </a:prstGeom>
        </p:spPr>
        <p:txBody>
          <a:bodyPr wrap="square" anchor="t">
            <a:spAutoFit/>
          </a:bodyPr>
          <a:lstStyle/>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Evaluate the quality and efficiency of each PCP</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Provide PCPs with information re: the actions they can take to improve the quality of care they deliver</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Quantify the amount of money that could be saved by a) moving patients to higher efficiency PCPs and/or b) improving the performance of lower performing PCPs</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Assess which clinical care patterns differentiate higher and lower efficiency PCPs</a:t>
            </a:r>
          </a:p>
          <a:p>
            <a:pPr marL="457200" marR="0" lvl="0" indent="-457200" algn="l" defTabSz="685800" rtl="0" eaLnBrk="1" fontAlgn="auto" latinLnBrk="0" hangingPunct="1">
              <a:lnSpc>
                <a:spcPct val="100000"/>
              </a:lnSpc>
              <a:spcBef>
                <a:spcPts val="750"/>
              </a:spcBef>
              <a:spcAft>
                <a:spcPts val="300"/>
              </a:spcAft>
              <a:buClrTx/>
              <a:buSzTx/>
              <a:buFont typeface="+mj-lt"/>
              <a:buAutoNum type="arabicPeriod"/>
              <a:tabLst/>
              <a:defRPr/>
            </a:pPr>
            <a:r>
              <a:rPr kumimoji="0" lang="en-US" sz="2000" b="0" i="0" u="none" strike="noStrike" kern="1200" cap="none" spc="0" normalizeH="0" baseline="0" noProof="0" dirty="0">
                <a:ln>
                  <a:noFill/>
                </a:ln>
                <a:solidFill>
                  <a:srgbClr val="404041"/>
                </a:solidFill>
                <a:effectLst/>
                <a:uLnTx/>
                <a:uFillTx/>
                <a:latin typeface="Arial" charset="0"/>
                <a:ea typeface="+mn-ea"/>
                <a:cs typeface="Arial" charset="0"/>
                <a:sym typeface="Arial"/>
              </a:rPr>
              <a:t>Determine the savings potential among S</a:t>
            </a:r>
            <a:r>
              <a:rPr kumimoji="0" lang="en-US" sz="2000" b="0" i="0" u="none" strike="noStrike" kern="1200" cap="none" spc="0" normalizeH="0" baseline="0" noProof="0" dirty="0">
                <a:ln>
                  <a:noFill/>
                </a:ln>
                <a:solidFill>
                  <a:srgbClr val="404041"/>
                </a:solidFill>
                <a:effectLst/>
                <a:uLnTx/>
                <a:uFillTx/>
                <a:latin typeface="Arial" panose="020B0604020202020204"/>
                <a:ea typeface="+mn-ea"/>
                <a:cs typeface="+mn-cs"/>
              </a:rPr>
              <a:t>pecialists who perform a set of commonly performed procedures that comprise a substantial portion of the specialty care spending</a:t>
            </a:r>
          </a:p>
        </p:txBody>
      </p:sp>
    </p:spTree>
    <p:extLst>
      <p:ext uri="{BB962C8B-B14F-4D97-AF65-F5344CB8AC3E}">
        <p14:creationId xmlns:p14="http://schemas.microsoft.com/office/powerpoint/2010/main" val="3462475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E581-D43B-CFAD-0C97-E37AC5960D9C}"/>
              </a:ext>
            </a:extLst>
          </p:cNvPr>
          <p:cNvSpPr>
            <a:spLocks noGrp="1"/>
          </p:cNvSpPr>
          <p:nvPr>
            <p:ph type="title"/>
          </p:nvPr>
        </p:nvSpPr>
        <p:spPr/>
        <p:txBody>
          <a:bodyPr/>
          <a:lstStyle/>
          <a:p>
            <a:r>
              <a:rPr lang="en-US" dirty="0"/>
              <a:t>2023 Insurance Company Revenue &amp; Profits in Wisconsin*</a:t>
            </a:r>
          </a:p>
        </p:txBody>
      </p:sp>
      <p:sp>
        <p:nvSpPr>
          <p:cNvPr id="3" name="Content Placeholder 2">
            <a:extLst>
              <a:ext uri="{FF2B5EF4-FFF2-40B4-BE49-F238E27FC236}">
                <a16:creationId xmlns:a16="http://schemas.microsoft.com/office/drawing/2014/main" id="{2F4C33B0-CE7B-F334-1DBD-599E491AC299}"/>
              </a:ext>
            </a:extLst>
          </p:cNvPr>
          <p:cNvSpPr>
            <a:spLocks noGrp="1"/>
          </p:cNvSpPr>
          <p:nvPr>
            <p:ph idx="1"/>
          </p:nvPr>
        </p:nvSpPr>
        <p:spPr/>
        <p:txBody>
          <a:bodyPr>
            <a:normAutofit fontScale="25000" lnSpcReduction="20000"/>
          </a:bodyPr>
          <a:lstStyle/>
          <a:p>
            <a:endParaRPr lang="en-US" dirty="0"/>
          </a:p>
          <a:p>
            <a:pPr marL="0" indent="0" algn="ctr">
              <a:buNone/>
            </a:pPr>
            <a:r>
              <a:rPr lang="en-US" sz="8000" b="1" dirty="0"/>
              <a:t>UnitedHealthcare</a:t>
            </a:r>
          </a:p>
          <a:p>
            <a:pPr lvl="7">
              <a:buClr>
                <a:schemeClr val="bg2"/>
              </a:buClr>
            </a:pPr>
            <a:r>
              <a:rPr lang="en-US" sz="8000" dirty="0"/>
              <a:t>WI net income: </a:t>
            </a:r>
            <a:r>
              <a:rPr lang="en-US" sz="8000" b="1" dirty="0"/>
              <a:t>$1.24 Billion</a:t>
            </a:r>
          </a:p>
          <a:p>
            <a:pPr lvl="7">
              <a:buClr>
                <a:schemeClr val="bg2"/>
              </a:buClr>
            </a:pPr>
            <a:r>
              <a:rPr lang="en-US" sz="8000" dirty="0"/>
              <a:t>WI total revenue: </a:t>
            </a:r>
            <a:r>
              <a:rPr lang="en-US" sz="8000" b="1" dirty="0"/>
              <a:t>$17.9 Billion</a:t>
            </a:r>
          </a:p>
          <a:p>
            <a:pPr lvl="1" algn="ctr"/>
            <a:endParaRPr lang="en-US" sz="8000" b="1" dirty="0"/>
          </a:p>
          <a:p>
            <a:pPr marL="0" indent="0" algn="ctr">
              <a:buNone/>
            </a:pPr>
            <a:r>
              <a:rPr lang="en-US" sz="8000" b="1" dirty="0"/>
              <a:t>Anthem Blue Cross Blue Shield</a:t>
            </a:r>
          </a:p>
          <a:p>
            <a:pPr lvl="7">
              <a:buClr>
                <a:schemeClr val="bg2"/>
              </a:buClr>
            </a:pPr>
            <a:r>
              <a:rPr lang="en-US" sz="8000" dirty="0"/>
              <a:t>WI net income:  </a:t>
            </a:r>
            <a:r>
              <a:rPr lang="en-US" sz="8000" b="1"/>
              <a:t>$148 </a:t>
            </a:r>
            <a:r>
              <a:rPr lang="en-US" sz="8000" b="1" dirty="0"/>
              <a:t>Million</a:t>
            </a:r>
          </a:p>
          <a:p>
            <a:pPr lvl="7">
              <a:buClr>
                <a:schemeClr val="bg2"/>
              </a:buClr>
            </a:pPr>
            <a:r>
              <a:rPr lang="en-US" sz="8000" dirty="0"/>
              <a:t>WI total revenue: </a:t>
            </a:r>
            <a:r>
              <a:rPr lang="en-US" sz="8000" b="1" dirty="0"/>
              <a:t>$922 Million</a:t>
            </a:r>
          </a:p>
          <a:p>
            <a:pPr algn="ctr"/>
            <a:endParaRPr lang="en-US" sz="8000" dirty="0"/>
          </a:p>
          <a:p>
            <a:pPr marL="0" indent="0" algn="ctr">
              <a:buNone/>
            </a:pPr>
            <a:r>
              <a:rPr lang="en-US" sz="8000" b="1" dirty="0"/>
              <a:t>Dean Health Plan</a:t>
            </a:r>
          </a:p>
          <a:p>
            <a:pPr lvl="7">
              <a:buClr>
                <a:schemeClr val="bg2"/>
              </a:buClr>
            </a:pPr>
            <a:r>
              <a:rPr lang="en-US" sz="8000" dirty="0"/>
              <a:t>WI net income:  </a:t>
            </a:r>
            <a:r>
              <a:rPr lang="en-US" sz="8000" b="1" dirty="0"/>
              <a:t>$16 Million</a:t>
            </a:r>
          </a:p>
          <a:p>
            <a:pPr lvl="7">
              <a:buClr>
                <a:schemeClr val="bg2"/>
              </a:buClr>
            </a:pPr>
            <a:r>
              <a:rPr lang="en-US" sz="8000" dirty="0"/>
              <a:t>WI total revenue: </a:t>
            </a:r>
            <a:r>
              <a:rPr lang="en-US" sz="8000" b="1" dirty="0"/>
              <a:t>$1.6 Billion</a:t>
            </a:r>
          </a:p>
          <a:p>
            <a:pPr algn="ctr"/>
            <a:endParaRPr lang="en-US" sz="8000" dirty="0"/>
          </a:p>
          <a:p>
            <a:endParaRPr lang="en-US" sz="3200" b="1" dirty="0"/>
          </a:p>
          <a:p>
            <a:pPr marL="0" indent="0">
              <a:buNone/>
            </a:pPr>
            <a:r>
              <a:rPr lang="en-US" sz="6400" dirty="0"/>
              <a:t>* </a:t>
            </a:r>
            <a:r>
              <a:rPr lang="en-US" sz="6400" i="1" dirty="0"/>
              <a:t>Wisconsin Office of the Commissioner of Insurance</a:t>
            </a:r>
          </a:p>
          <a:p>
            <a:endParaRPr lang="en-US" sz="3200" b="1" dirty="0"/>
          </a:p>
          <a:p>
            <a:pPr lvl="1"/>
            <a:endParaRPr lang="en-US" sz="2000" dirty="0"/>
          </a:p>
          <a:p>
            <a:endParaRPr lang="en-US" sz="2300" dirty="0"/>
          </a:p>
          <a:p>
            <a:pPr lvl="1"/>
            <a:endParaRPr lang="en-US" sz="2000" b="1" dirty="0"/>
          </a:p>
          <a:p>
            <a:endParaRPr lang="en-US" sz="2300" b="1"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0E5040B-37AF-E8DB-D87A-11570361779B}"/>
              </a:ext>
            </a:extLst>
          </p:cNvPr>
          <p:cNvSpPr>
            <a:spLocks noGrp="1"/>
          </p:cNvSpPr>
          <p:nvPr>
            <p:ph type="sldNum" sz="quarter" idx="12"/>
          </p:nvPr>
        </p:nvSpPr>
        <p:spPr/>
        <p:txBody>
          <a:bodyPr/>
          <a:lstStyle/>
          <a:p>
            <a:fld id="{D54235AD-07B3-448F-9BCC-59AFFD7381AD}" type="slidenum">
              <a:rPr lang="en-US" altLang="en-US" smtClean="0"/>
              <a:pPr/>
              <a:t>4</a:t>
            </a:fld>
            <a:endParaRPr lang="en-US" altLang="en-US" dirty="0"/>
          </a:p>
        </p:txBody>
      </p:sp>
    </p:spTree>
    <p:extLst>
      <p:ext uri="{BB962C8B-B14F-4D97-AF65-F5344CB8AC3E}">
        <p14:creationId xmlns:p14="http://schemas.microsoft.com/office/powerpoint/2010/main" val="2923718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8F0A3-98E0-4838-91D3-5B52388F4861}"/>
              </a:ext>
            </a:extLst>
          </p:cNvPr>
          <p:cNvSpPr>
            <a:spLocks noGrp="1"/>
          </p:cNvSpPr>
          <p:nvPr>
            <p:ph type="title"/>
          </p:nvPr>
        </p:nvSpPr>
        <p:spPr/>
        <p:txBody>
          <a:bodyPr/>
          <a:lstStyle/>
          <a:p>
            <a:r>
              <a:rPr lang="en-US" dirty="0"/>
              <a:t>Methods for V3.0</a:t>
            </a:r>
          </a:p>
        </p:txBody>
      </p:sp>
      <p:sp>
        <p:nvSpPr>
          <p:cNvPr id="3" name="Content Placeholder 2">
            <a:extLst>
              <a:ext uri="{FF2B5EF4-FFF2-40B4-BE49-F238E27FC236}">
                <a16:creationId xmlns:a16="http://schemas.microsoft.com/office/drawing/2014/main" id="{B2574C7C-21EB-438F-BBD2-F0B97BE6B087}"/>
              </a:ext>
            </a:extLst>
          </p:cNvPr>
          <p:cNvSpPr>
            <a:spLocks noGrp="1"/>
          </p:cNvSpPr>
          <p:nvPr>
            <p:ph idx="1"/>
          </p:nvPr>
        </p:nvSpPr>
        <p:spPr>
          <a:xfrm>
            <a:off x="628650" y="742386"/>
            <a:ext cx="8207532" cy="5658416"/>
          </a:xfrm>
        </p:spPr>
        <p:txBody>
          <a:bodyPr>
            <a:normAutofit lnSpcReduction="10000"/>
          </a:bodyPr>
          <a:lstStyle/>
          <a:p>
            <a:pPr lvl="1"/>
            <a:endParaRPr lang="en-US" dirty="0"/>
          </a:p>
          <a:p>
            <a:r>
              <a:rPr lang="en-US" dirty="0"/>
              <a:t>Data Source:  WHIO, with data from 2</a:t>
            </a:r>
            <a:r>
              <a:rPr lang="en-US" dirty="0">
                <a:solidFill>
                  <a:srgbClr val="313131"/>
                </a:solidFill>
                <a:effectLst/>
                <a:latin typeface="Arial" panose="020B0604020202020204" pitchFamily="34" charset="0"/>
                <a:ea typeface="Arial" panose="020B0604020202020204" pitchFamily="34" charset="0"/>
                <a:cs typeface="Arial" panose="020B0604020202020204" pitchFamily="34" charset="0"/>
              </a:rPr>
              <a:t>021-2022, </a:t>
            </a:r>
            <a:r>
              <a:rPr lang="en-US" dirty="0">
                <a:solidFill>
                  <a:srgbClr val="313131"/>
                </a:solidFill>
                <a:latin typeface="Arial" panose="020B0604020202020204" pitchFamily="34" charset="0"/>
                <a:ea typeface="Arial" panose="020B0604020202020204" pitchFamily="34" charset="0"/>
                <a:cs typeface="Arial" panose="020B0604020202020204" pitchFamily="34" charset="0"/>
              </a:rPr>
              <a:t>including </a:t>
            </a:r>
            <a:r>
              <a:rPr lang="en-US" dirty="0">
                <a:solidFill>
                  <a:srgbClr val="313131"/>
                </a:solidFill>
                <a:effectLst/>
                <a:latin typeface="Arial" panose="020B0604020202020204" pitchFamily="34" charset="0"/>
                <a:ea typeface="Arial" panose="020B0604020202020204" pitchFamily="34" charset="0"/>
                <a:cs typeface="Arial" panose="020B0604020202020204" pitchFamily="34" charset="0"/>
              </a:rPr>
              <a:t>runout </a:t>
            </a:r>
            <a:r>
              <a:rPr lang="en-US" dirty="0">
                <a:solidFill>
                  <a:srgbClr val="313131"/>
                </a:solidFill>
                <a:effectLst/>
                <a:latin typeface="Calibri" panose="020F0502020204030204" pitchFamily="34" charset="0"/>
                <a:ea typeface="Arial" panose="020B0604020202020204" pitchFamily="34" charset="0"/>
              </a:rPr>
              <a:t> </a:t>
            </a:r>
          </a:p>
          <a:p>
            <a:r>
              <a:rPr lang="en-US" dirty="0"/>
              <a:t>Patients will be included if they had both medical and pharmacy benefits throughout the entire time period</a:t>
            </a:r>
          </a:p>
          <a:p>
            <a:r>
              <a:rPr lang="en-US" dirty="0"/>
              <a:t>Attribution of patients to PCPs -Used assigned PCP if the patient had one, If no assigned PCP, will impute PCP (based on most cost) </a:t>
            </a:r>
          </a:p>
          <a:p>
            <a:r>
              <a:rPr lang="en-US" dirty="0"/>
              <a:t>Quality of care based on Evidence-Based Medicine quality measures (EBMs) from Optum Episode Treatment Groups (ETGs) that we believe are reasonably handled by a PCP; requires at least 30 ETG observations</a:t>
            </a:r>
          </a:p>
          <a:p>
            <a:r>
              <a:rPr lang="en-US" dirty="0"/>
              <a:t>Cost efficiency is based on average normalized allowed amounts as our measure of “cost of care” to determine cost efficient resource use</a:t>
            </a:r>
          </a:p>
          <a:p>
            <a:pPr>
              <a:spcBef>
                <a:spcPts val="1200"/>
              </a:spcBef>
              <a:spcAft>
                <a:spcPts val="600"/>
              </a:spcAft>
            </a:pPr>
            <a:r>
              <a:rPr lang="en-US" dirty="0"/>
              <a:t>We will utilize Aitia’s causal learning platform to 1) predict the cost for each patient for each disease after adjusting for potential confounders (e.g., age, gender, complications, comorbidities, diagnoses, line of business etc.) and Optum’s Episode Risk Groups </a:t>
            </a:r>
          </a:p>
          <a:p>
            <a:pPr>
              <a:spcBef>
                <a:spcPts val="1200"/>
              </a:spcBef>
              <a:spcAft>
                <a:spcPts val="600"/>
              </a:spcAft>
            </a:pPr>
            <a:r>
              <a:rPr lang="en-US" dirty="0"/>
              <a:t>Cost efficiency score = log(</a:t>
            </a:r>
            <a:r>
              <a:rPr lang="en-US" dirty="0" err="1"/>
              <a:t>predicted_cost</a:t>
            </a:r>
            <a:r>
              <a:rPr lang="en-US" dirty="0"/>
              <a:t> / </a:t>
            </a:r>
            <a:r>
              <a:rPr lang="en-US" dirty="0" err="1"/>
              <a:t>actual_cost</a:t>
            </a:r>
            <a:r>
              <a:rPr lang="en-US" dirty="0"/>
              <a:t>); aggregated to the attributed physician to show actual costs relative to predicted costs</a:t>
            </a:r>
            <a:endParaRPr lang="en-US" strike="sngStrike" dirty="0"/>
          </a:p>
          <a:p>
            <a:endParaRPr lang="en-US" dirty="0"/>
          </a:p>
          <a:p>
            <a:endParaRPr lang="en-US" dirty="0"/>
          </a:p>
          <a:p>
            <a:pPr marL="342900"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D769377-2241-47ED-BDA8-B6132BEE376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spTree>
    <p:extLst>
      <p:ext uri="{BB962C8B-B14F-4D97-AF65-F5344CB8AC3E}">
        <p14:creationId xmlns:p14="http://schemas.microsoft.com/office/powerpoint/2010/main" val="1966765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1AEDC6-1DFE-4DCC-9C59-FE9FB2EC72A2}"/>
              </a:ext>
            </a:extLst>
          </p:cNvPr>
          <p:cNvSpPr>
            <a:spLocks noGrp="1"/>
          </p:cNvSpPr>
          <p:nvPr>
            <p:ph type="title"/>
          </p:nvPr>
        </p:nvSpPr>
        <p:spPr/>
        <p:txBody>
          <a:bodyPr/>
          <a:lstStyle/>
          <a:p>
            <a:r>
              <a:rPr lang="en-US" dirty="0"/>
              <a:t>Methods (cont.)</a:t>
            </a:r>
          </a:p>
        </p:txBody>
      </p:sp>
      <p:sp>
        <p:nvSpPr>
          <p:cNvPr id="4" name="Slide Number Placeholder 3">
            <a:extLst>
              <a:ext uri="{FF2B5EF4-FFF2-40B4-BE49-F238E27FC236}">
                <a16:creationId xmlns:a16="http://schemas.microsoft.com/office/drawing/2014/main" id="{EC91B7FC-5D62-45FE-98FA-91008459E4D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grpSp>
        <p:nvGrpSpPr>
          <p:cNvPr id="16" name="Group 15">
            <a:extLst>
              <a:ext uri="{FF2B5EF4-FFF2-40B4-BE49-F238E27FC236}">
                <a16:creationId xmlns:a16="http://schemas.microsoft.com/office/drawing/2014/main" id="{74A85C83-4D06-470F-BA06-957F35359544}"/>
              </a:ext>
            </a:extLst>
          </p:cNvPr>
          <p:cNvGrpSpPr/>
          <p:nvPr/>
        </p:nvGrpSpPr>
        <p:grpSpPr>
          <a:xfrm>
            <a:off x="412955" y="1245712"/>
            <a:ext cx="3542241" cy="2542400"/>
            <a:chOff x="327993" y="3753208"/>
            <a:chExt cx="3542241" cy="2542400"/>
          </a:xfrm>
        </p:grpSpPr>
        <p:pic>
          <p:nvPicPr>
            <p:cNvPr id="17" name="Picture 7">
              <a:extLst>
                <a:ext uri="{FF2B5EF4-FFF2-40B4-BE49-F238E27FC236}">
                  <a16:creationId xmlns:a16="http://schemas.microsoft.com/office/drawing/2014/main" id="{EF22A8B7-D302-49F7-B91F-FBA77333A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93" y="3770626"/>
              <a:ext cx="3542241" cy="252498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B7E59A-9903-47AD-A369-615C1FB90632}"/>
                </a:ext>
              </a:extLst>
            </p:cNvPr>
            <p:cNvSpPr/>
            <p:nvPr/>
          </p:nvSpPr>
          <p:spPr>
            <a:xfrm>
              <a:off x="1367246" y="3753208"/>
              <a:ext cx="1897214" cy="19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9" name="AutoShape 3" descr="https://gnshealthcare.atlassian.net/wiki/download/thumbnails/882999493/image2019-8-29_12-22-4.png?version=1&amp;modificationDate=1567095726182&amp;cacheVersion=1&amp;api=v2&amp;width=337&amp;height=250">
            <a:extLst>
              <a:ext uri="{FF2B5EF4-FFF2-40B4-BE49-F238E27FC236}">
                <a16:creationId xmlns:a16="http://schemas.microsoft.com/office/drawing/2014/main" id="{1873A08F-28A8-44C6-8FFD-7F7236B4CC91}"/>
              </a:ext>
            </a:extLst>
          </p:cNvPr>
          <p:cNvSpPr>
            <a:spLocks noChangeAspect="1" noChangeArrowheads="1"/>
          </p:cNvSpPr>
          <p:nvPr/>
        </p:nvSpPr>
        <p:spPr bwMode="auto">
          <a:xfrm>
            <a:off x="4239416" y="45537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1"/>
              </a:solidFill>
              <a:effectLst/>
              <a:uLnTx/>
              <a:uFillTx/>
              <a:latin typeface="Arial" panose="020B0604020202020204"/>
              <a:ea typeface="+mn-ea"/>
              <a:cs typeface="+mn-cs"/>
            </a:endParaRPr>
          </a:p>
        </p:txBody>
      </p:sp>
      <p:cxnSp>
        <p:nvCxnSpPr>
          <p:cNvPr id="20" name="Straight Arrow Connector 19">
            <a:extLst>
              <a:ext uri="{FF2B5EF4-FFF2-40B4-BE49-F238E27FC236}">
                <a16:creationId xmlns:a16="http://schemas.microsoft.com/office/drawing/2014/main" id="{0C58CD9C-FA12-4B08-9FA3-5D70771582D0}"/>
              </a:ext>
            </a:extLst>
          </p:cNvPr>
          <p:cNvCxnSpPr>
            <a:cxnSpLocks/>
          </p:cNvCxnSpPr>
          <p:nvPr/>
        </p:nvCxnSpPr>
        <p:spPr>
          <a:xfrm flipH="1">
            <a:off x="2300039" y="1723765"/>
            <a:ext cx="20987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DD09E88-1A38-4898-9308-7C4CEC6230FB}"/>
              </a:ext>
            </a:extLst>
          </p:cNvPr>
          <p:cNvSpPr txBox="1"/>
          <p:nvPr/>
        </p:nvSpPr>
        <p:spPr>
          <a:xfrm>
            <a:off x="4103584" y="1578798"/>
            <a:ext cx="4864991"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If a PCP’s or Specialist’s actual episode costs = predicted cost, the efficiency score is zero</a:t>
            </a:r>
            <a:endParaRPr kumimoji="0" lang="en-US" sz="1200" b="0" i="0" u="none" strike="sngStrike" kern="1200" cap="none" spc="0" normalizeH="0" baseline="0" noProof="0" dirty="0">
              <a:ln>
                <a:noFill/>
              </a:ln>
              <a:solidFill>
                <a:srgbClr val="404041"/>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DC792A65-4D46-426B-8AF2-E9A3C2B60C3C}"/>
              </a:ext>
            </a:extLst>
          </p:cNvPr>
          <p:cNvCxnSpPr>
            <a:cxnSpLocks/>
          </p:cNvCxnSpPr>
          <p:nvPr/>
        </p:nvCxnSpPr>
        <p:spPr>
          <a:xfrm flipH="1">
            <a:off x="2549912" y="2894539"/>
            <a:ext cx="1599017"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B9AD4E-19CE-483E-9931-8CB47C1CCF10}"/>
              </a:ext>
            </a:extLst>
          </p:cNvPr>
          <p:cNvSpPr txBox="1"/>
          <p:nvPr/>
        </p:nvSpPr>
        <p:spPr>
          <a:xfrm>
            <a:off x="4103584" y="2771863"/>
            <a:ext cx="48649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PCPs and Specialists whose actual episode costs &lt; predicted cost (higher performing)</a:t>
            </a:r>
          </a:p>
        </p:txBody>
      </p:sp>
      <p:cxnSp>
        <p:nvCxnSpPr>
          <p:cNvPr id="24" name="Straight Arrow Connector 23">
            <a:extLst>
              <a:ext uri="{FF2B5EF4-FFF2-40B4-BE49-F238E27FC236}">
                <a16:creationId xmlns:a16="http://schemas.microsoft.com/office/drawing/2014/main" id="{B3425A6C-92BD-452E-912A-B8E5EB89D74F}"/>
              </a:ext>
            </a:extLst>
          </p:cNvPr>
          <p:cNvCxnSpPr>
            <a:cxnSpLocks/>
          </p:cNvCxnSpPr>
          <p:nvPr/>
        </p:nvCxnSpPr>
        <p:spPr>
          <a:xfrm flipH="1">
            <a:off x="2184075" y="2315404"/>
            <a:ext cx="1964854"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474EB19-F7F6-4A6F-971E-31B8FE1D83BC}"/>
              </a:ext>
            </a:extLst>
          </p:cNvPr>
          <p:cNvSpPr txBox="1"/>
          <p:nvPr/>
        </p:nvSpPr>
        <p:spPr>
          <a:xfrm>
            <a:off x="4103584" y="2180225"/>
            <a:ext cx="48649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1"/>
                </a:solidFill>
                <a:effectLst/>
                <a:uLnTx/>
                <a:uFillTx/>
                <a:latin typeface="Arial" panose="020B0604020202020204"/>
                <a:ea typeface="+mn-ea"/>
                <a:cs typeface="+mn-cs"/>
              </a:rPr>
              <a:t>PCP’s and Specialists whose actual episode costs &gt; predicted cost (lower performing)</a:t>
            </a:r>
          </a:p>
        </p:txBody>
      </p:sp>
    </p:spTree>
    <p:extLst>
      <p:ext uri="{BB962C8B-B14F-4D97-AF65-F5344CB8AC3E}">
        <p14:creationId xmlns:p14="http://schemas.microsoft.com/office/powerpoint/2010/main" val="279874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122A-1D3B-447D-8136-A45ACB27ADEF}"/>
              </a:ext>
            </a:extLst>
          </p:cNvPr>
          <p:cNvSpPr>
            <a:spLocks noGrp="1"/>
          </p:cNvSpPr>
          <p:nvPr>
            <p:ph type="title"/>
          </p:nvPr>
        </p:nvSpPr>
        <p:spPr>
          <a:xfrm>
            <a:off x="393289" y="102918"/>
            <a:ext cx="8249777" cy="850811"/>
          </a:xfrm>
        </p:spPr>
        <p:txBody>
          <a:bodyPr>
            <a:normAutofit fontScale="90000"/>
          </a:bodyPr>
          <a:lstStyle/>
          <a:p>
            <a:r>
              <a:rPr lang="en-US" dirty="0"/>
              <a:t>We Will Take Account of Confidence Intervals Around Point Estimates When Developing Quality &amp; Efficiency </a:t>
            </a:r>
            <a:r>
              <a:rPr lang="en-US"/>
              <a:t>Rankings </a:t>
            </a:r>
            <a:endParaRPr lang="en-US" dirty="0"/>
          </a:p>
        </p:txBody>
      </p:sp>
      <p:sp>
        <p:nvSpPr>
          <p:cNvPr id="3" name="Slide Number Placeholder 2">
            <a:extLst>
              <a:ext uri="{FF2B5EF4-FFF2-40B4-BE49-F238E27FC236}">
                <a16:creationId xmlns:a16="http://schemas.microsoft.com/office/drawing/2014/main" id="{E9D1D19A-1D55-47B0-9A27-9679D25741A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750" b="0" i="0" u="none" strike="noStrike" kern="1200" cap="none" spc="0" normalizeH="0" baseline="0" noProof="0" smtClean="0">
                <a:ln>
                  <a:noFill/>
                </a:ln>
                <a:solidFill>
                  <a:srgbClr val="999999">
                    <a:lumMod val="50000"/>
                  </a:srgbClr>
                </a:solidFill>
                <a:effectLst/>
                <a:uLnTx/>
                <a:uFillTx/>
                <a:latin typeface="Arial"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50" b="0" i="0" u="none" strike="noStrike" kern="1200" cap="none" spc="0" normalizeH="0" baseline="0" noProof="0">
              <a:ln>
                <a:noFill/>
              </a:ln>
              <a:solidFill>
                <a:srgbClr val="999999">
                  <a:lumMod val="50000"/>
                </a:srgbClr>
              </a:solidFill>
              <a:effectLst/>
              <a:uLnTx/>
              <a:uFillTx/>
              <a:latin typeface="Arial" charset="0"/>
              <a:cs typeface="Arial" charset="0"/>
            </a:endParaRPr>
          </a:p>
        </p:txBody>
      </p:sp>
      <p:graphicFrame>
        <p:nvGraphicFramePr>
          <p:cNvPr id="12" name="Table 11">
            <a:extLst>
              <a:ext uri="{FF2B5EF4-FFF2-40B4-BE49-F238E27FC236}">
                <a16:creationId xmlns:a16="http://schemas.microsoft.com/office/drawing/2014/main" id="{90C8728A-3F59-44E1-B830-F724133218E4}"/>
              </a:ext>
            </a:extLst>
          </p:cNvPr>
          <p:cNvGraphicFramePr>
            <a:graphicFrameLocks noGrp="1"/>
          </p:cNvGraphicFramePr>
          <p:nvPr/>
        </p:nvGraphicFramePr>
        <p:xfrm>
          <a:off x="602707" y="1589149"/>
          <a:ext cx="7776154" cy="2956560"/>
        </p:xfrm>
        <a:graphic>
          <a:graphicData uri="http://schemas.openxmlformats.org/drawingml/2006/table">
            <a:tbl>
              <a:tblPr firstRow="1" bandRow="1">
                <a:tableStyleId>{5C22544A-7EE6-4342-B048-85BDC9FD1C3A}</a:tableStyleId>
              </a:tblPr>
              <a:tblGrid>
                <a:gridCol w="918142">
                  <a:extLst>
                    <a:ext uri="{9D8B030D-6E8A-4147-A177-3AD203B41FA5}">
                      <a16:colId xmlns:a16="http://schemas.microsoft.com/office/drawing/2014/main" val="799606864"/>
                    </a:ext>
                  </a:extLst>
                </a:gridCol>
                <a:gridCol w="2257268">
                  <a:extLst>
                    <a:ext uri="{9D8B030D-6E8A-4147-A177-3AD203B41FA5}">
                      <a16:colId xmlns:a16="http://schemas.microsoft.com/office/drawing/2014/main" val="2123149772"/>
                    </a:ext>
                  </a:extLst>
                </a:gridCol>
                <a:gridCol w="4600744">
                  <a:extLst>
                    <a:ext uri="{9D8B030D-6E8A-4147-A177-3AD203B41FA5}">
                      <a16:colId xmlns:a16="http://schemas.microsoft.com/office/drawing/2014/main" val="905980826"/>
                    </a:ext>
                  </a:extLst>
                </a:gridCol>
              </a:tblGrid>
              <a:tr h="444468">
                <a:tc>
                  <a:txBody>
                    <a:bodyPr/>
                    <a:lstStyle/>
                    <a:p>
                      <a:pPr algn="l" fontAlgn="b"/>
                      <a:r>
                        <a:rPr lang="en-US" sz="1200">
                          <a:effectLst/>
                        </a:rPr>
                        <a:t>PCP Ranking</a:t>
                      </a:r>
                      <a:endParaRPr lang="en-US" sz="1200" b="1">
                        <a:effectLst/>
                        <a:latin typeface="Calibri" panose="020F0502020204030204" pitchFamily="34" charset="0"/>
                      </a:endParaRPr>
                    </a:p>
                  </a:txBody>
                  <a:tcPr/>
                </a:tc>
                <a:tc>
                  <a:txBody>
                    <a:bodyPr/>
                    <a:lstStyle/>
                    <a:p>
                      <a:pPr algn="l"/>
                      <a:r>
                        <a:rPr lang="en-US" sz="1200" dirty="0"/>
                        <a:t>Quality Ranking Name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Quality Ranking Description</a:t>
                      </a:r>
                    </a:p>
                  </a:txBody>
                  <a:tcPr/>
                </a:tc>
                <a:extLst>
                  <a:ext uri="{0D108BD9-81ED-4DB2-BD59-A6C34878D82A}">
                    <a16:rowId xmlns:a16="http://schemas.microsoft.com/office/drawing/2014/main" val="178490041"/>
                  </a:ext>
                </a:extLst>
              </a:tr>
              <a:tr h="503731">
                <a:tc>
                  <a:txBody>
                    <a:bodyPr/>
                    <a:lstStyle/>
                    <a:p>
                      <a:pPr algn="l" fontAlgn="b"/>
                      <a:r>
                        <a:rPr lang="en-US" sz="1600">
                          <a:effectLst/>
                        </a:rPr>
                        <a:t>1</a:t>
                      </a:r>
                      <a:endParaRPr lang="en-US" sz="1600">
                        <a:effectLst/>
                        <a:latin typeface="Calibri" panose="020F0502020204030204" pitchFamily="34" charset="0"/>
                      </a:endParaRPr>
                    </a:p>
                  </a:txBody>
                  <a:tcPr/>
                </a:tc>
                <a:tc>
                  <a:txBody>
                    <a:bodyPr/>
                    <a:lstStyle/>
                    <a:p>
                      <a:pPr algn="l" fontAlgn="b"/>
                      <a:r>
                        <a:rPr lang="en-US" sz="1400">
                          <a:effectLst/>
                        </a:rPr>
                        <a:t>Outstanding Performers</a:t>
                      </a:r>
                      <a:endParaRPr lang="en-US" sz="1400">
                        <a:solidFill>
                          <a:srgbClr val="091E42"/>
                        </a:solidFill>
                        <a:effectLst/>
                        <a:latin typeface="Helvetica Neue"/>
                      </a:endParaRPr>
                    </a:p>
                  </a:txBody>
                  <a:tcPr/>
                </a:tc>
                <a:tc>
                  <a:txBody>
                    <a:bodyPr/>
                    <a:lstStyle/>
                    <a:p>
                      <a:pPr fontAlgn="b"/>
                      <a:r>
                        <a:rPr lang="en-US" sz="1400">
                          <a:effectLst/>
                        </a:rPr>
                        <a:t>we’re 80% confident these providers perform better than the 75th percentile</a:t>
                      </a:r>
                      <a:endParaRPr lang="en-US" sz="1400">
                        <a:solidFill>
                          <a:srgbClr val="091E42"/>
                        </a:solidFill>
                        <a:effectLst/>
                        <a:latin typeface="Helvetica Neue"/>
                      </a:endParaRPr>
                    </a:p>
                  </a:txBody>
                  <a:tcPr/>
                </a:tc>
                <a:extLst>
                  <a:ext uri="{0D108BD9-81ED-4DB2-BD59-A6C34878D82A}">
                    <a16:rowId xmlns:a16="http://schemas.microsoft.com/office/drawing/2014/main" val="3654770553"/>
                  </a:ext>
                </a:extLst>
              </a:tr>
              <a:tr h="711149">
                <a:tc>
                  <a:txBody>
                    <a:bodyPr/>
                    <a:lstStyle/>
                    <a:p>
                      <a:pPr algn="l" fontAlgn="b"/>
                      <a:r>
                        <a:rPr lang="en-US" sz="1600">
                          <a:effectLst/>
                        </a:rPr>
                        <a:t>2</a:t>
                      </a:r>
                      <a:endParaRPr lang="en-US" sz="1600">
                        <a:effectLst/>
                        <a:latin typeface="Calibri" panose="020F0502020204030204" pitchFamily="34" charset="0"/>
                      </a:endParaRPr>
                    </a:p>
                  </a:txBody>
                  <a:tcPr/>
                </a:tc>
                <a:tc>
                  <a:txBody>
                    <a:bodyPr/>
                    <a:lstStyle/>
                    <a:p>
                      <a:pPr algn="l" fontAlgn="b"/>
                      <a:r>
                        <a:rPr lang="en-US" sz="1400">
                          <a:effectLst/>
                        </a:rPr>
                        <a:t>Good Performers</a:t>
                      </a:r>
                      <a:endParaRPr lang="en-US" sz="1400">
                        <a:solidFill>
                          <a:srgbClr val="091E42"/>
                        </a:solidFill>
                        <a:effectLst/>
                        <a:latin typeface="Helvetica Neue"/>
                      </a:endParaRPr>
                    </a:p>
                  </a:txBody>
                  <a:tcPr/>
                </a:tc>
                <a:tc>
                  <a:txBody>
                    <a:bodyPr/>
                    <a:lstStyle/>
                    <a:p>
                      <a:pPr fontAlgn="b"/>
                      <a:r>
                        <a:rPr lang="en-US" sz="1400">
                          <a:effectLst/>
                        </a:rPr>
                        <a:t>we’re 80% confident these providers perform better than the 50th percentile, but not better than the 75th percentile</a:t>
                      </a:r>
                      <a:endParaRPr lang="en-US" sz="1400">
                        <a:solidFill>
                          <a:srgbClr val="091E42"/>
                        </a:solidFill>
                        <a:effectLst/>
                        <a:latin typeface="Helvetica Neue"/>
                      </a:endParaRPr>
                    </a:p>
                  </a:txBody>
                  <a:tcPr/>
                </a:tc>
                <a:extLst>
                  <a:ext uri="{0D108BD9-81ED-4DB2-BD59-A6C34878D82A}">
                    <a16:rowId xmlns:a16="http://schemas.microsoft.com/office/drawing/2014/main" val="1481745729"/>
                  </a:ext>
                </a:extLst>
              </a:tr>
              <a:tr h="711149">
                <a:tc>
                  <a:txBody>
                    <a:bodyPr/>
                    <a:lstStyle/>
                    <a:p>
                      <a:pPr algn="l" fontAlgn="b"/>
                      <a:r>
                        <a:rPr lang="en-US" sz="1600">
                          <a:effectLst/>
                        </a:rPr>
                        <a:t>3</a:t>
                      </a:r>
                      <a:endParaRPr lang="en-US" sz="1600">
                        <a:effectLst/>
                        <a:latin typeface="Calibri" panose="020F0502020204030204" pitchFamily="34" charset="0"/>
                      </a:endParaRPr>
                    </a:p>
                  </a:txBody>
                  <a:tcPr/>
                </a:tc>
                <a:tc>
                  <a:txBody>
                    <a:bodyPr/>
                    <a:lstStyle/>
                    <a:p>
                      <a:pPr algn="l" fontAlgn="b"/>
                      <a:r>
                        <a:rPr lang="en-US" sz="1400">
                          <a:effectLst/>
                        </a:rPr>
                        <a:t>Typical Performers</a:t>
                      </a:r>
                      <a:endParaRPr lang="en-US" sz="1400">
                        <a:solidFill>
                          <a:srgbClr val="091E42"/>
                        </a:solidFill>
                        <a:effectLst/>
                        <a:latin typeface="Helvetica Neue"/>
                      </a:endParaRPr>
                    </a:p>
                  </a:txBody>
                  <a:tcPr/>
                </a:tc>
                <a:tc>
                  <a:txBody>
                    <a:bodyPr/>
                    <a:lstStyle/>
                    <a:p>
                      <a:pPr fontAlgn="b"/>
                      <a:r>
                        <a:rPr lang="en-US" sz="1400">
                          <a:effectLst/>
                        </a:rPr>
                        <a:t>we’re neither 80% confident performance is better than the 75th percentile nor 80% confident performance is worse than the 50th percentile</a:t>
                      </a:r>
                      <a:endParaRPr lang="en-US" sz="1400">
                        <a:solidFill>
                          <a:srgbClr val="091E42"/>
                        </a:solidFill>
                        <a:effectLst/>
                        <a:latin typeface="Helvetica Neue"/>
                      </a:endParaRPr>
                    </a:p>
                  </a:txBody>
                  <a:tcPr/>
                </a:tc>
                <a:extLst>
                  <a:ext uri="{0D108BD9-81ED-4DB2-BD59-A6C34878D82A}">
                    <a16:rowId xmlns:a16="http://schemas.microsoft.com/office/drawing/2014/main" val="443273978"/>
                  </a:ext>
                </a:extLst>
              </a:tr>
              <a:tr h="503731">
                <a:tc>
                  <a:txBody>
                    <a:bodyPr/>
                    <a:lstStyle/>
                    <a:p>
                      <a:pPr algn="l" fontAlgn="b"/>
                      <a:r>
                        <a:rPr lang="en-US" sz="1600">
                          <a:effectLst/>
                        </a:rPr>
                        <a:t>4</a:t>
                      </a:r>
                      <a:endParaRPr lang="en-US" sz="1600">
                        <a:effectLst/>
                        <a:latin typeface="Calibri" panose="020F0502020204030204" pitchFamily="34" charset="0"/>
                      </a:endParaRPr>
                    </a:p>
                  </a:txBody>
                  <a:tcPr/>
                </a:tc>
                <a:tc>
                  <a:txBody>
                    <a:bodyPr/>
                    <a:lstStyle/>
                    <a:p>
                      <a:pPr algn="l" fontAlgn="b"/>
                      <a:r>
                        <a:rPr lang="en-US" sz="1400" dirty="0">
                          <a:effectLst/>
                        </a:rPr>
                        <a:t>Below Average Performers</a:t>
                      </a:r>
                      <a:endParaRPr lang="en-US" sz="1400" dirty="0">
                        <a:solidFill>
                          <a:srgbClr val="091E42"/>
                        </a:solidFill>
                        <a:effectLst/>
                        <a:latin typeface="Helvetica Neue"/>
                      </a:endParaRPr>
                    </a:p>
                  </a:txBody>
                  <a:tcPr/>
                </a:tc>
                <a:tc>
                  <a:txBody>
                    <a:bodyPr/>
                    <a:lstStyle/>
                    <a:p>
                      <a:pPr fontAlgn="b"/>
                      <a:r>
                        <a:rPr lang="en-US" sz="1400" dirty="0">
                          <a:effectLst/>
                        </a:rPr>
                        <a:t>we’re 80% confident performance is worse than the 50th percentile</a:t>
                      </a:r>
                      <a:endParaRPr lang="en-US" sz="1400" dirty="0">
                        <a:solidFill>
                          <a:srgbClr val="091E42"/>
                        </a:solidFill>
                        <a:effectLst/>
                        <a:latin typeface="Helvetica Neue"/>
                      </a:endParaRPr>
                    </a:p>
                  </a:txBody>
                  <a:tcPr/>
                </a:tc>
                <a:extLst>
                  <a:ext uri="{0D108BD9-81ED-4DB2-BD59-A6C34878D82A}">
                    <a16:rowId xmlns:a16="http://schemas.microsoft.com/office/drawing/2014/main" val="4294302744"/>
                  </a:ext>
                </a:extLst>
              </a:tr>
            </a:tbl>
          </a:graphicData>
        </a:graphic>
      </p:graphicFrame>
    </p:spTree>
    <p:extLst>
      <p:ext uri="{BB962C8B-B14F-4D97-AF65-F5344CB8AC3E}">
        <p14:creationId xmlns:p14="http://schemas.microsoft.com/office/powerpoint/2010/main" val="2130758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1651-2465-4058-ADBC-5E8578D10D03}"/>
              </a:ext>
            </a:extLst>
          </p:cNvPr>
          <p:cNvSpPr>
            <a:spLocks noGrp="1"/>
          </p:cNvSpPr>
          <p:nvPr>
            <p:ph type="title"/>
          </p:nvPr>
        </p:nvSpPr>
        <p:spPr/>
        <p:txBody>
          <a:bodyPr>
            <a:normAutofit fontScale="90000"/>
          </a:bodyPr>
          <a:lstStyle/>
          <a:p>
            <a:r>
              <a:rPr lang="en-US" dirty="0">
                <a:solidFill>
                  <a:schemeClr val="tx1"/>
                </a:solidFill>
              </a:rPr>
              <a:t>2018 and 2019 Combined Annual </a:t>
            </a:r>
            <a:r>
              <a:rPr lang="en-US" dirty="0"/>
              <a:t>Cost &amp; Potential Annual </a:t>
            </a:r>
            <a:r>
              <a:rPr lang="en-US"/>
              <a:t>Cost Savings</a:t>
            </a:r>
            <a:endParaRPr lang="en-US" dirty="0"/>
          </a:p>
        </p:txBody>
      </p:sp>
      <p:graphicFrame>
        <p:nvGraphicFramePr>
          <p:cNvPr id="5" name="Content Placeholder 4">
            <a:extLst>
              <a:ext uri="{FF2B5EF4-FFF2-40B4-BE49-F238E27FC236}">
                <a16:creationId xmlns:a16="http://schemas.microsoft.com/office/drawing/2014/main" id="{509C239C-CDD3-4C94-B048-F455FAD1A0C4}"/>
              </a:ext>
            </a:extLst>
          </p:cNvPr>
          <p:cNvGraphicFramePr>
            <a:graphicFrameLocks noGrp="1"/>
          </p:cNvGraphicFramePr>
          <p:nvPr>
            <p:ph idx="1"/>
          </p:nvPr>
        </p:nvGraphicFramePr>
        <p:xfrm>
          <a:off x="1041149" y="1502876"/>
          <a:ext cx="7125076" cy="3132499"/>
        </p:xfrm>
        <a:graphic>
          <a:graphicData uri="http://schemas.openxmlformats.org/drawingml/2006/table">
            <a:tbl>
              <a:tblPr firstRow="1" bandRow="1">
                <a:tableStyleId>{5C22544A-7EE6-4342-B048-85BDC9FD1C3A}</a:tableStyleId>
              </a:tblPr>
              <a:tblGrid>
                <a:gridCol w="1700183">
                  <a:extLst>
                    <a:ext uri="{9D8B030D-6E8A-4147-A177-3AD203B41FA5}">
                      <a16:colId xmlns:a16="http://schemas.microsoft.com/office/drawing/2014/main" val="325312974"/>
                    </a:ext>
                  </a:extLst>
                </a:gridCol>
                <a:gridCol w="1693420">
                  <a:extLst>
                    <a:ext uri="{9D8B030D-6E8A-4147-A177-3AD203B41FA5}">
                      <a16:colId xmlns:a16="http://schemas.microsoft.com/office/drawing/2014/main" val="3253561631"/>
                    </a:ext>
                  </a:extLst>
                </a:gridCol>
                <a:gridCol w="1851356">
                  <a:extLst>
                    <a:ext uri="{9D8B030D-6E8A-4147-A177-3AD203B41FA5}">
                      <a16:colId xmlns:a16="http://schemas.microsoft.com/office/drawing/2014/main" val="1201177005"/>
                    </a:ext>
                  </a:extLst>
                </a:gridCol>
                <a:gridCol w="1880117">
                  <a:extLst>
                    <a:ext uri="{9D8B030D-6E8A-4147-A177-3AD203B41FA5}">
                      <a16:colId xmlns:a16="http://schemas.microsoft.com/office/drawing/2014/main" val="1988939210"/>
                    </a:ext>
                  </a:extLst>
                </a:gridCol>
              </a:tblGrid>
              <a:tr h="1065896">
                <a:tc>
                  <a:txBody>
                    <a:bodyPr/>
                    <a:lstStyle/>
                    <a:p>
                      <a:endParaRPr lang="en-US" sz="1100"/>
                    </a:p>
                  </a:txBody>
                  <a:tcPr marL="68580" marR="68580" marT="34290" marB="34290"/>
                </a:tc>
                <a:tc>
                  <a:txBody>
                    <a:bodyPr/>
                    <a:lstStyle/>
                    <a:p>
                      <a:pPr algn="ctr"/>
                      <a:endParaRPr lang="en-US" sz="1600" dirty="0"/>
                    </a:p>
                    <a:p>
                      <a:pPr algn="ctr"/>
                      <a:r>
                        <a:rPr lang="en-US" sz="1600" dirty="0"/>
                        <a:t>Primary Care Physicians</a:t>
                      </a:r>
                      <a:endParaRPr lang="en-US" sz="1600" dirty="0">
                        <a:solidFill>
                          <a:srgbClr val="FF0000"/>
                        </a:solidFill>
                      </a:endParaRPr>
                    </a:p>
                  </a:txBody>
                  <a:tcPr marL="68580" marR="68580" marT="34290" marB="34290"/>
                </a:tc>
                <a:tc>
                  <a:txBody>
                    <a:bodyPr/>
                    <a:lstStyle/>
                    <a:p>
                      <a:pPr algn="ctr"/>
                      <a:endParaRPr lang="en-US" sz="1600" dirty="0"/>
                    </a:p>
                    <a:p>
                      <a:pPr algn="ctr"/>
                      <a:r>
                        <a:rPr lang="en-US" sz="1600" dirty="0"/>
                        <a:t>10 Specialist Procedures</a:t>
                      </a:r>
                      <a:endParaRPr lang="en-US" sz="1600" dirty="0">
                        <a:solidFill>
                          <a:srgbClr val="FF0000"/>
                        </a:solidFill>
                      </a:endParaRPr>
                    </a:p>
                  </a:txBody>
                  <a:tcPr marL="68580" marR="68580" marT="34290" marB="34290"/>
                </a:tc>
                <a:tc>
                  <a:txBody>
                    <a:bodyPr/>
                    <a:lstStyle/>
                    <a:p>
                      <a:pPr algn="ctr"/>
                      <a:endParaRPr lang="en-US" sz="1600" dirty="0">
                        <a:solidFill>
                          <a:schemeClr val="bg1"/>
                        </a:solidFill>
                      </a:endParaRPr>
                    </a:p>
                    <a:p>
                      <a:pPr algn="ctr"/>
                      <a:r>
                        <a:rPr lang="en-US" sz="1600" dirty="0">
                          <a:solidFill>
                            <a:schemeClr val="bg1"/>
                          </a:solidFill>
                        </a:rPr>
                        <a:t>PCPs + Specialist Procedures</a:t>
                      </a:r>
                    </a:p>
                  </a:txBody>
                  <a:tcPr marL="68580" marR="68580" marT="34290" marB="34290"/>
                </a:tc>
                <a:extLst>
                  <a:ext uri="{0D108BD9-81ED-4DB2-BD59-A6C34878D82A}">
                    <a16:rowId xmlns:a16="http://schemas.microsoft.com/office/drawing/2014/main" val="2213261772"/>
                  </a:ext>
                </a:extLst>
              </a:tr>
              <a:tr h="932814">
                <a:tc>
                  <a:txBody>
                    <a:bodyPr/>
                    <a:lstStyle/>
                    <a:p>
                      <a:pPr algn="ctr"/>
                      <a:endParaRPr lang="en-US" sz="1600" dirty="0"/>
                    </a:p>
                    <a:p>
                      <a:pPr algn="ctr"/>
                      <a:r>
                        <a:rPr lang="en-US" sz="1600" dirty="0"/>
                        <a:t>Total Annual Cost</a:t>
                      </a:r>
                    </a:p>
                  </a:txBody>
                  <a:tcPr marL="68580" marR="68580" marT="34290" marB="34290"/>
                </a:tc>
                <a:tc>
                  <a:txBody>
                    <a:bodyPr/>
                    <a:lstStyle/>
                    <a:p>
                      <a:pPr algn="ctr"/>
                      <a:endParaRPr lang="en-US" sz="1600" dirty="0"/>
                    </a:p>
                    <a:p>
                      <a:pPr algn="ctr"/>
                      <a:r>
                        <a:rPr lang="en-US" sz="1600" dirty="0"/>
                        <a:t>$810M</a:t>
                      </a:r>
                    </a:p>
                  </a:txBody>
                  <a:tcPr marL="68580" marR="68580" marT="34290" marB="34290"/>
                </a:tc>
                <a:tc>
                  <a:txBody>
                    <a:bodyPr/>
                    <a:lstStyle/>
                    <a:p>
                      <a:pPr algn="ctr"/>
                      <a:endParaRPr lang="en-US" sz="1600" dirty="0"/>
                    </a:p>
                    <a:p>
                      <a:pPr algn="ctr"/>
                      <a:r>
                        <a:rPr lang="en-US" sz="1600" dirty="0"/>
                        <a:t>$681M</a:t>
                      </a:r>
                    </a:p>
                  </a:txBody>
                  <a:tcPr marL="68580" marR="68580" marT="34290" marB="34290"/>
                </a:tc>
                <a:tc>
                  <a:txBody>
                    <a:bodyPr/>
                    <a:lstStyle/>
                    <a:p>
                      <a:pPr algn="ctr"/>
                      <a:endParaRPr lang="en-US" sz="1600" dirty="0"/>
                    </a:p>
                    <a:p>
                      <a:pPr algn="ctr"/>
                      <a:r>
                        <a:rPr lang="en-US" sz="1600" dirty="0"/>
                        <a:t>$1.49B</a:t>
                      </a:r>
                    </a:p>
                  </a:txBody>
                  <a:tcPr marL="68580" marR="68580" marT="34290" marB="34290"/>
                </a:tc>
                <a:extLst>
                  <a:ext uri="{0D108BD9-81ED-4DB2-BD59-A6C34878D82A}">
                    <a16:rowId xmlns:a16="http://schemas.microsoft.com/office/drawing/2014/main" val="2246045590"/>
                  </a:ext>
                </a:extLst>
              </a:tr>
              <a:tr h="1133789">
                <a:tc>
                  <a:txBody>
                    <a:bodyPr/>
                    <a:lstStyle/>
                    <a:p>
                      <a:pPr algn="ctr"/>
                      <a:endParaRPr lang="en-US" sz="1600" dirty="0"/>
                    </a:p>
                    <a:p>
                      <a:pPr algn="ctr"/>
                      <a:r>
                        <a:rPr lang="en-US" sz="1600" dirty="0"/>
                        <a:t>Potential</a:t>
                      </a:r>
                    </a:p>
                    <a:p>
                      <a:pPr algn="ctr"/>
                      <a:r>
                        <a:rPr lang="en-US" sz="1600" dirty="0"/>
                        <a:t>Annual Savings</a:t>
                      </a:r>
                    </a:p>
                  </a:txBody>
                  <a:tcPr marL="68580" marR="68580" marT="34290" marB="34290"/>
                </a:tc>
                <a:tc>
                  <a:txBody>
                    <a:bodyPr/>
                    <a:lstStyle/>
                    <a:p>
                      <a:pPr algn="ctr"/>
                      <a:endParaRPr lang="en-US" sz="1600" dirty="0"/>
                    </a:p>
                    <a:p>
                      <a:pPr algn="ctr"/>
                      <a:r>
                        <a:rPr lang="en-US" sz="1600" dirty="0"/>
                        <a:t>  $324.7M (40%)</a:t>
                      </a:r>
                    </a:p>
                  </a:txBody>
                  <a:tcPr marL="68580" marR="68580" marT="34290" marB="34290"/>
                </a:tc>
                <a:tc>
                  <a:txBody>
                    <a:bodyPr/>
                    <a:lstStyle/>
                    <a:p>
                      <a:pPr algn="ctr"/>
                      <a:endParaRPr lang="en-US" sz="1600" dirty="0"/>
                    </a:p>
                    <a:p>
                      <a:pPr algn="ctr"/>
                      <a:r>
                        <a:rPr lang="en-US" sz="1600" dirty="0"/>
                        <a:t>  $57.65M (8.5%)</a:t>
                      </a:r>
                    </a:p>
                  </a:txBody>
                  <a:tcPr marL="68580" marR="68580" marT="34290" marB="34290"/>
                </a:tc>
                <a:tc>
                  <a:txBody>
                    <a:bodyPr/>
                    <a:lstStyle/>
                    <a:p>
                      <a:pPr algn="ctr"/>
                      <a:endParaRPr lang="en-US" sz="1600" dirty="0"/>
                    </a:p>
                    <a:p>
                      <a:pPr algn="ctr"/>
                      <a:r>
                        <a:rPr lang="en-US" sz="1600" dirty="0"/>
                        <a:t>  $382.35M (25.7%)</a:t>
                      </a:r>
                    </a:p>
                  </a:txBody>
                  <a:tcPr marL="68580" marR="68580" marT="34290" marB="34290"/>
                </a:tc>
                <a:extLst>
                  <a:ext uri="{0D108BD9-81ED-4DB2-BD59-A6C34878D82A}">
                    <a16:rowId xmlns:a16="http://schemas.microsoft.com/office/drawing/2014/main" val="1496714528"/>
                  </a:ext>
                </a:extLst>
              </a:tr>
            </a:tbl>
          </a:graphicData>
        </a:graphic>
      </p:graphicFrame>
      <p:sp>
        <p:nvSpPr>
          <p:cNvPr id="4" name="Slide Number Placeholder 3">
            <a:extLst>
              <a:ext uri="{FF2B5EF4-FFF2-40B4-BE49-F238E27FC236}">
                <a16:creationId xmlns:a16="http://schemas.microsoft.com/office/drawing/2014/main" id="{7178BEB0-8C53-4A60-AE5A-89EDB9DABBD7}"/>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8839FE3B-8E3F-044C-826D-7234E4618AD6}" type="slidenum">
              <a:rPr kumimoji="0" lang="en-US" sz="563" b="0" i="0" u="none" strike="noStrike" kern="1200" cap="none" spc="0" normalizeH="0" baseline="0" noProof="0">
                <a:ln>
                  <a:noFill/>
                </a:ln>
                <a:solidFill>
                  <a:srgbClr val="999999">
                    <a:lumMod val="50000"/>
                  </a:srgbClr>
                </a:solidFill>
                <a:effectLst/>
                <a:uLnTx/>
                <a:uFillTx/>
                <a:latin typeface="Arial" charset="0"/>
                <a:cs typeface="Arial" charset="0"/>
              </a:rPr>
              <a:pPr marL="0" marR="0" lvl="0" indent="0" algn="l" defTabSz="342900" rtl="0" eaLnBrk="1" fontAlgn="auto" latinLnBrk="0" hangingPunct="1">
                <a:lnSpc>
                  <a:spcPct val="100000"/>
                </a:lnSpc>
                <a:spcBef>
                  <a:spcPts val="0"/>
                </a:spcBef>
                <a:spcAft>
                  <a:spcPts val="0"/>
                </a:spcAft>
                <a:buClrTx/>
                <a:buSzTx/>
                <a:buFontTx/>
                <a:buNone/>
                <a:tabLst/>
                <a:defRPr/>
              </a:pPr>
              <a:t>43</a:t>
            </a:fld>
            <a:endParaRPr kumimoji="0" lang="en-US" sz="563" b="0" i="0" u="none" strike="noStrike" kern="1200" cap="none" spc="0" normalizeH="0" baseline="0" noProof="0">
              <a:ln>
                <a:noFill/>
              </a:ln>
              <a:solidFill>
                <a:srgbClr val="999999">
                  <a:lumMod val="50000"/>
                </a:srgbClr>
              </a:solidFill>
              <a:effectLst/>
              <a:uLnTx/>
              <a:uFillTx/>
              <a:latin typeface="Arial" charset="0"/>
              <a:cs typeface="Arial" charset="0"/>
            </a:endParaRPr>
          </a:p>
        </p:txBody>
      </p:sp>
      <p:sp>
        <p:nvSpPr>
          <p:cNvPr id="3" name="TextBox 2">
            <a:extLst>
              <a:ext uri="{FF2B5EF4-FFF2-40B4-BE49-F238E27FC236}">
                <a16:creationId xmlns:a16="http://schemas.microsoft.com/office/drawing/2014/main" id="{86ACCDD1-B112-4517-B6E1-C117BD0188A2}"/>
              </a:ext>
            </a:extLst>
          </p:cNvPr>
          <p:cNvSpPr txBox="1"/>
          <p:nvPr/>
        </p:nvSpPr>
        <p:spPr>
          <a:xfrm>
            <a:off x="1771651" y="4946650"/>
            <a:ext cx="5803900"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1927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E57C-B6C9-EB4C-8F3D-6E38D5017402}"/>
              </a:ext>
            </a:extLst>
          </p:cNvPr>
          <p:cNvSpPr>
            <a:spLocks noGrp="1"/>
          </p:cNvSpPr>
          <p:nvPr>
            <p:ph type="ctrTitle"/>
          </p:nvPr>
        </p:nvSpPr>
        <p:spPr>
          <a:xfrm>
            <a:off x="685800" y="2209800"/>
            <a:ext cx="7772400" cy="794657"/>
          </a:xfrm>
        </p:spPr>
        <p:txBody>
          <a:bodyPr/>
          <a:lstStyle/>
          <a:p>
            <a:pPr algn="ctr"/>
            <a:r>
              <a:rPr lang="en-US" sz="3200" b="1" dirty="0"/>
              <a:t>Thank You!</a:t>
            </a:r>
          </a:p>
        </p:txBody>
      </p:sp>
      <p:sp>
        <p:nvSpPr>
          <p:cNvPr id="3" name="Subtitle 2">
            <a:extLst>
              <a:ext uri="{FF2B5EF4-FFF2-40B4-BE49-F238E27FC236}">
                <a16:creationId xmlns:a16="http://schemas.microsoft.com/office/drawing/2014/main" id="{70250B54-89D5-C944-826B-DF73BF282167}"/>
              </a:ext>
            </a:extLst>
          </p:cNvPr>
          <p:cNvSpPr>
            <a:spLocks noGrp="1"/>
          </p:cNvSpPr>
          <p:nvPr>
            <p:ph type="subTitle" idx="1"/>
          </p:nvPr>
        </p:nvSpPr>
        <p:spPr>
          <a:xfrm>
            <a:off x="685800" y="3004457"/>
            <a:ext cx="7772400" cy="1719944"/>
          </a:xfrm>
        </p:spPr>
        <p:txBody>
          <a:bodyPr>
            <a:normAutofit fontScale="25000" lnSpcReduction="20000"/>
          </a:bodyPr>
          <a:lstStyle/>
          <a:p>
            <a:pPr algn="ctr"/>
            <a:r>
              <a:rPr lang="en-US" sz="7200" b="1" i="1" dirty="0"/>
              <a:t>A recording of today’s webinar as well as presenter slides will be made available. Watch your inbox or visit bhcgwi.org.</a:t>
            </a:r>
          </a:p>
          <a:p>
            <a:pPr algn="ctr"/>
            <a:endParaRPr lang="en-US" sz="5600" dirty="0"/>
          </a:p>
          <a:p>
            <a:pPr algn="ctr"/>
            <a:r>
              <a:rPr lang="en-US" sz="6400" b="1" dirty="0"/>
              <a:t>For more information about BHCG programs and membership, please contact:</a:t>
            </a:r>
          </a:p>
          <a:p>
            <a:endParaRPr lang="en-US" sz="6400" dirty="0"/>
          </a:p>
          <a:p>
            <a:pPr algn="ctr"/>
            <a:r>
              <a:rPr lang="en-US" sz="6400" b="1" dirty="0"/>
              <a:t>Jeffrey Kluever</a:t>
            </a:r>
          </a:p>
          <a:p>
            <a:pPr algn="ctr"/>
            <a:r>
              <a:rPr lang="en-US" sz="6400" b="1" dirty="0"/>
              <a:t>262-875-3312 X1</a:t>
            </a:r>
          </a:p>
          <a:p>
            <a:pPr algn="ctr"/>
            <a:r>
              <a:rPr lang="en-US" sz="6400" b="1" dirty="0">
                <a:hlinkClick r:id="rId2"/>
              </a:rPr>
              <a:t>jkluever@bhcgwi.org</a:t>
            </a:r>
            <a:endParaRPr lang="en-US" sz="6400" b="1" dirty="0"/>
          </a:p>
          <a:p>
            <a:endParaRPr lang="en-US" dirty="0"/>
          </a:p>
          <a:p>
            <a:endParaRPr lang="en-US" dirty="0"/>
          </a:p>
          <a:p>
            <a:pPr algn="ctr"/>
            <a:endParaRPr lang="en-US" dirty="0"/>
          </a:p>
        </p:txBody>
      </p:sp>
    </p:spTree>
    <p:extLst>
      <p:ext uri="{BB962C8B-B14F-4D97-AF65-F5344CB8AC3E}">
        <p14:creationId xmlns:p14="http://schemas.microsoft.com/office/powerpoint/2010/main" val="81906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E581-D43B-CFAD-0C97-E37AC5960D9C}"/>
              </a:ext>
            </a:extLst>
          </p:cNvPr>
          <p:cNvSpPr>
            <a:spLocks noGrp="1"/>
          </p:cNvSpPr>
          <p:nvPr>
            <p:ph type="title"/>
          </p:nvPr>
        </p:nvSpPr>
        <p:spPr/>
        <p:txBody>
          <a:bodyPr/>
          <a:lstStyle/>
          <a:p>
            <a:r>
              <a:rPr lang="en-US" dirty="0"/>
              <a:t>2023 Insurance Company Revenue &amp; Profits in Wisconsin* (</a:t>
            </a:r>
            <a:r>
              <a:rPr lang="en-US" i="1" dirty="0"/>
              <a:t>cont.)</a:t>
            </a:r>
            <a:endParaRPr lang="en-US" dirty="0"/>
          </a:p>
        </p:txBody>
      </p:sp>
      <p:sp>
        <p:nvSpPr>
          <p:cNvPr id="3" name="Content Placeholder 2">
            <a:extLst>
              <a:ext uri="{FF2B5EF4-FFF2-40B4-BE49-F238E27FC236}">
                <a16:creationId xmlns:a16="http://schemas.microsoft.com/office/drawing/2014/main" id="{2F4C33B0-CE7B-F334-1DBD-599E491AC299}"/>
              </a:ext>
            </a:extLst>
          </p:cNvPr>
          <p:cNvSpPr>
            <a:spLocks noGrp="1"/>
          </p:cNvSpPr>
          <p:nvPr>
            <p:ph idx="1"/>
          </p:nvPr>
        </p:nvSpPr>
        <p:spPr/>
        <p:txBody>
          <a:bodyPr>
            <a:normAutofit fontScale="25000" lnSpcReduction="20000"/>
          </a:bodyPr>
          <a:lstStyle/>
          <a:p>
            <a:endParaRPr lang="en-US" dirty="0"/>
          </a:p>
          <a:p>
            <a:pPr marL="0" indent="0" algn="ctr">
              <a:buNone/>
            </a:pPr>
            <a:r>
              <a:rPr lang="en-US" sz="8000" b="1" dirty="0"/>
              <a:t>Network Health</a:t>
            </a:r>
          </a:p>
          <a:p>
            <a:pPr lvl="7">
              <a:buClr>
                <a:schemeClr val="bg2"/>
              </a:buClr>
            </a:pPr>
            <a:r>
              <a:rPr lang="en-US" sz="8000" dirty="0"/>
              <a:t>WI net income: </a:t>
            </a:r>
            <a:r>
              <a:rPr lang="en-US" sz="8000" b="1" dirty="0"/>
              <a:t>$25.3 Million</a:t>
            </a:r>
          </a:p>
          <a:p>
            <a:pPr lvl="7">
              <a:buClr>
                <a:schemeClr val="bg2"/>
              </a:buClr>
            </a:pPr>
            <a:r>
              <a:rPr lang="en-US" sz="8000" dirty="0"/>
              <a:t>WI total revenue: </a:t>
            </a:r>
            <a:r>
              <a:rPr lang="en-US" sz="8000" b="1" dirty="0"/>
              <a:t>$443 Million</a:t>
            </a:r>
          </a:p>
          <a:p>
            <a:pPr lvl="1" algn="ctr"/>
            <a:endParaRPr lang="en-US" sz="8000" b="1" dirty="0"/>
          </a:p>
          <a:p>
            <a:pPr marL="0" indent="0" algn="ctr">
              <a:buNone/>
            </a:pPr>
            <a:r>
              <a:rPr lang="en-US" sz="8000" b="1" dirty="0"/>
              <a:t>Security Health Plan</a:t>
            </a:r>
          </a:p>
          <a:p>
            <a:pPr lvl="7">
              <a:buClr>
                <a:schemeClr val="bg2"/>
              </a:buClr>
            </a:pPr>
            <a:r>
              <a:rPr lang="en-US" sz="8000" dirty="0"/>
              <a:t>WI net income:  </a:t>
            </a:r>
            <a:r>
              <a:rPr lang="en-US" sz="8000" b="1" dirty="0"/>
              <a:t>$11 Million</a:t>
            </a:r>
          </a:p>
          <a:p>
            <a:pPr lvl="7">
              <a:buClr>
                <a:schemeClr val="bg2"/>
              </a:buClr>
            </a:pPr>
            <a:r>
              <a:rPr lang="en-US" sz="8000" dirty="0"/>
              <a:t>WI total revenue: </a:t>
            </a:r>
            <a:r>
              <a:rPr lang="en-US" sz="8000" b="1" dirty="0"/>
              <a:t>$1.4 Billion</a:t>
            </a:r>
          </a:p>
          <a:p>
            <a:pPr algn="ctr"/>
            <a:endParaRPr lang="en-US" sz="8000" dirty="0"/>
          </a:p>
          <a:p>
            <a:endParaRPr lang="en-US" sz="3200" b="1" dirty="0"/>
          </a:p>
          <a:p>
            <a:endParaRPr lang="en-US" sz="3200" b="1" dirty="0"/>
          </a:p>
          <a:p>
            <a:pPr lvl="1"/>
            <a:endParaRPr lang="en-US" sz="2000" dirty="0"/>
          </a:p>
          <a:p>
            <a:endParaRPr lang="en-US" sz="2300" dirty="0"/>
          </a:p>
          <a:p>
            <a:pPr lvl="1"/>
            <a:endParaRPr lang="en-US" sz="2000" b="1" dirty="0"/>
          </a:p>
          <a:p>
            <a:endParaRPr lang="en-US" sz="2300" b="1" dirty="0"/>
          </a:p>
          <a:p>
            <a:endParaRPr lang="en-US" dirty="0"/>
          </a:p>
          <a:p>
            <a:endParaRPr lang="en-US" dirty="0"/>
          </a:p>
          <a:p>
            <a:endParaRPr lang="en-US" dirty="0"/>
          </a:p>
          <a:p>
            <a:endParaRPr lang="en-US" dirty="0"/>
          </a:p>
          <a:p>
            <a:pPr marL="0" indent="0">
              <a:buNone/>
            </a:pPr>
            <a:endParaRPr lang="en-US" dirty="0"/>
          </a:p>
          <a:p>
            <a:pPr marL="0" indent="0">
              <a:buNone/>
            </a:pPr>
            <a:r>
              <a:rPr lang="en-US" sz="6400" dirty="0"/>
              <a:t>* </a:t>
            </a:r>
            <a:r>
              <a:rPr lang="en-US" sz="6400" i="1" dirty="0"/>
              <a:t>Wisconsin Office of the Commissioner of Insurance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0E5040B-37AF-E8DB-D87A-11570361779B}"/>
              </a:ext>
            </a:extLst>
          </p:cNvPr>
          <p:cNvSpPr>
            <a:spLocks noGrp="1"/>
          </p:cNvSpPr>
          <p:nvPr>
            <p:ph type="sldNum" sz="quarter" idx="12"/>
          </p:nvPr>
        </p:nvSpPr>
        <p:spPr/>
        <p:txBody>
          <a:bodyPr/>
          <a:lstStyle/>
          <a:p>
            <a:fld id="{D54235AD-07B3-448F-9BCC-59AFFD7381AD}" type="slidenum">
              <a:rPr lang="en-US" altLang="en-US" smtClean="0"/>
              <a:pPr/>
              <a:t>5</a:t>
            </a:fld>
            <a:endParaRPr lang="en-US" altLang="en-US" dirty="0"/>
          </a:p>
        </p:txBody>
      </p:sp>
    </p:spTree>
    <p:extLst>
      <p:ext uri="{BB962C8B-B14F-4D97-AF65-F5344CB8AC3E}">
        <p14:creationId xmlns:p14="http://schemas.microsoft.com/office/powerpoint/2010/main" val="281314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096962"/>
          </a:xfrm>
        </p:spPr>
        <p:txBody>
          <a:bodyPr/>
          <a:lstStyle/>
          <a:p>
            <a:r>
              <a:rPr lang="en-US" dirty="0"/>
              <a:t>Thank You to Our Educational Sponsor</a:t>
            </a:r>
          </a:p>
        </p:txBody>
      </p:sp>
      <p:sp>
        <p:nvSpPr>
          <p:cNvPr id="3" name="Content Placeholder 2"/>
          <p:cNvSpPr>
            <a:spLocks noGrp="1"/>
          </p:cNvSpPr>
          <p:nvPr>
            <p:ph idx="1"/>
          </p:nvPr>
        </p:nvSpPr>
        <p:spPr/>
        <p:txBody>
          <a:bodyPr/>
          <a:lstStyle/>
          <a:p>
            <a:pPr lvl="1"/>
            <a:endParaRPr lang="en-US" dirty="0"/>
          </a:p>
          <a:p>
            <a:pPr marL="0" indent="0">
              <a:buNone/>
            </a:pPr>
            <a:endParaRPr lang="en-US" dirty="0"/>
          </a:p>
          <a:p>
            <a:pPr marL="0" indent="0">
              <a:buNone/>
            </a:pPr>
            <a:endParaRPr lang="en-US" dirty="0"/>
          </a:p>
          <a:p>
            <a:pPr lvl="1"/>
            <a:endParaRPr lang="en-US" dirty="0"/>
          </a:p>
        </p:txBody>
      </p:sp>
      <p:sp>
        <p:nvSpPr>
          <p:cNvPr id="5" name="Slide Number Placeholder 4"/>
          <p:cNvSpPr>
            <a:spLocks noGrp="1"/>
          </p:cNvSpPr>
          <p:nvPr>
            <p:ph type="sldNum" sz="quarter" idx="12"/>
          </p:nvPr>
        </p:nvSpPr>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627CD93-DB7E-4722-9CC1-C5F1E2275160}" type="slidenum">
              <a:rPr kumimoji="0" lang="en-US" sz="1000" b="1"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Content Placeholder 5" descr="Logo&#10;&#10;Description automatically generated">
            <a:extLst>
              <a:ext uri="{FF2B5EF4-FFF2-40B4-BE49-F238E27FC236}">
                <a16:creationId xmlns:a16="http://schemas.microsoft.com/office/drawing/2014/main" id="{BEF16956-8234-8F6D-9DD2-3716B498F86F}"/>
              </a:ext>
            </a:extLst>
          </p:cNvPr>
          <p:cNvPicPr>
            <a:picLocks noChangeAspect="1"/>
          </p:cNvPicPr>
          <p:nvPr/>
        </p:nvPicPr>
        <p:blipFill>
          <a:blip r:embed="rId3"/>
          <a:stretch>
            <a:fillRect/>
          </a:stretch>
        </p:blipFill>
        <p:spPr>
          <a:xfrm>
            <a:off x="3089869" y="2327593"/>
            <a:ext cx="3266699" cy="2324801"/>
          </a:xfrm>
          <a:prstGeom prst="rect">
            <a:avLst/>
          </a:prstGeom>
        </p:spPr>
      </p:pic>
    </p:spTree>
    <p:extLst>
      <p:ext uri="{BB962C8B-B14F-4D97-AF65-F5344CB8AC3E}">
        <p14:creationId xmlns:p14="http://schemas.microsoft.com/office/powerpoint/2010/main" val="222359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2D438938-2706-4FFA-A4E1-844A5FE8912D}"/>
              </a:ext>
            </a:extLst>
          </p:cNvPr>
          <p:cNvSpPr>
            <a:spLocks noGrp="1"/>
          </p:cNvSpPr>
          <p:nvPr>
            <p:ph idx="1"/>
          </p:nvPr>
        </p:nvSpPr>
        <p:spPr>
          <a:xfrm>
            <a:off x="762003" y="1628079"/>
            <a:ext cx="7802134" cy="4237462"/>
          </a:xfrm>
        </p:spPr>
        <p:txBody>
          <a:bodyPr>
            <a:normAutofit fontScale="92500" lnSpcReduction="10000"/>
          </a:bodyPr>
          <a:lstStyle/>
          <a:p>
            <a:pPr eaLnBrk="1" hangingPunct="1">
              <a:lnSpc>
                <a:spcPct val="120000"/>
              </a:lnSpc>
            </a:pPr>
            <a:r>
              <a:rPr lang="en-US" sz="1800" b="1" kern="0" dirty="0">
                <a:effectLst/>
                <a:ea typeface="Times New Roman" panose="02020603050405020304" pitchFamily="18" charset="0"/>
                <a:cs typeface="Helvetica" panose="020B0604020202020204" pitchFamily="34" charset="0"/>
              </a:rPr>
              <a:t>Keynote Presentation: What Does It Take to Drive the Change Needed in Health Care?</a:t>
            </a:r>
          </a:p>
          <a:p>
            <a:pPr lvl="1">
              <a:lnSpc>
                <a:spcPct val="120000"/>
              </a:lnSpc>
            </a:pPr>
            <a:r>
              <a:rPr lang="en-US" sz="1600" i="1" kern="0" dirty="0">
                <a:effectLst/>
                <a:ea typeface="Times New Roman" panose="02020603050405020304" pitchFamily="18" charset="0"/>
                <a:cs typeface="Helvetica" panose="020B0604020202020204" pitchFamily="34" charset="0"/>
              </a:rPr>
              <a:t>Cora </a:t>
            </a:r>
            <a:r>
              <a:rPr lang="en-US" sz="1600" i="1" kern="0" dirty="0" err="1">
                <a:effectLst/>
                <a:ea typeface="Times New Roman" panose="02020603050405020304" pitchFamily="18" charset="0"/>
                <a:cs typeface="Helvetica" panose="020B0604020202020204" pitchFamily="34" charset="0"/>
              </a:rPr>
              <a:t>Opsahl</a:t>
            </a:r>
            <a:r>
              <a:rPr lang="en-US" sz="1600" i="1" kern="0" dirty="0">
                <a:effectLst/>
                <a:ea typeface="Times New Roman" panose="02020603050405020304" pitchFamily="18" charset="0"/>
                <a:cs typeface="Helvetica" panose="020B0604020202020204" pitchFamily="34" charset="0"/>
              </a:rPr>
              <a:t>, Director, 32BJ Health Fund</a:t>
            </a:r>
          </a:p>
          <a:p>
            <a:pPr>
              <a:lnSpc>
                <a:spcPct val="120000"/>
              </a:lnSpc>
            </a:pPr>
            <a:r>
              <a:rPr lang="en-US" sz="1800" b="1" kern="0" dirty="0">
                <a:effectLst/>
                <a:ea typeface="Times New Roman" panose="02020603050405020304" pitchFamily="18" charset="0"/>
                <a:cs typeface="Helvetica" panose="020B0604020202020204" pitchFamily="34" charset="0"/>
              </a:rPr>
              <a:t>Presentation: Delivering Health Care Value in Wisconsin</a:t>
            </a:r>
          </a:p>
          <a:p>
            <a:pPr lvl="1">
              <a:lnSpc>
                <a:spcPct val="120000"/>
              </a:lnSpc>
            </a:pPr>
            <a:r>
              <a:rPr lang="en-US" sz="1600" i="1" kern="0" dirty="0">
                <a:effectLst/>
                <a:ea typeface="Times New Roman" panose="02020603050405020304" pitchFamily="18" charset="0"/>
                <a:cs typeface="Helvetica" panose="020B0604020202020204" pitchFamily="34" charset="0"/>
              </a:rPr>
              <a:t>Ashok Subramanian</a:t>
            </a:r>
            <a:r>
              <a:rPr lang="en-US" sz="1600" i="1" kern="0" dirty="0">
                <a:ea typeface="Times New Roman" panose="02020603050405020304" pitchFamily="18" charset="0"/>
                <a:cs typeface="Helvetica" panose="020B0604020202020204" pitchFamily="34" charset="0"/>
              </a:rPr>
              <a:t>, CEO, </a:t>
            </a:r>
            <a:r>
              <a:rPr lang="en-US" sz="1600" i="1" kern="0" dirty="0" err="1">
                <a:ea typeface="Times New Roman" panose="02020603050405020304" pitchFamily="18" charset="0"/>
                <a:cs typeface="Helvetica" panose="020B0604020202020204" pitchFamily="34" charset="0"/>
              </a:rPr>
              <a:t>Centivo</a:t>
            </a:r>
            <a:endParaRPr lang="en-US" sz="1600" i="1" kern="0" dirty="0">
              <a:ea typeface="Times New Roman" panose="02020603050405020304" pitchFamily="18" charset="0"/>
              <a:cs typeface="Helvetica" panose="020B0604020202020204" pitchFamily="34" charset="0"/>
            </a:endParaRPr>
          </a:p>
          <a:p>
            <a:pPr>
              <a:lnSpc>
                <a:spcPct val="120000"/>
              </a:lnSpc>
            </a:pPr>
            <a:r>
              <a:rPr lang="en-US" sz="1800" b="1" kern="0" dirty="0">
                <a:effectLst/>
                <a:ea typeface="Times New Roman" panose="02020603050405020304" pitchFamily="18" charset="0"/>
                <a:cs typeface="Helvetica" panose="020B0604020202020204" pitchFamily="34" charset="0"/>
              </a:rPr>
              <a:t>Panel Discussion: Supporting Positive Change in Health Care Delivery</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Cora </a:t>
            </a:r>
            <a:r>
              <a:rPr lang="en-US" sz="1600" i="1" kern="0" dirty="0" err="1">
                <a:ea typeface="Times New Roman" panose="02020603050405020304" pitchFamily="18" charset="0"/>
                <a:cs typeface="Helvetica" panose="020B0604020202020204" pitchFamily="34" charset="0"/>
              </a:rPr>
              <a:t>Opshal</a:t>
            </a:r>
            <a:endParaRPr lang="en-US" sz="1600" i="1" kern="0" dirty="0">
              <a:ea typeface="Times New Roman" panose="02020603050405020304" pitchFamily="18" charset="0"/>
              <a:cs typeface="Helvetica" panose="020B0604020202020204" pitchFamily="34" charset="0"/>
            </a:endParaRPr>
          </a:p>
          <a:p>
            <a:pPr lvl="1">
              <a:spcBef>
                <a:spcPts val="0"/>
              </a:spcBef>
              <a:spcAft>
                <a:spcPts val="0"/>
              </a:spcAft>
            </a:pPr>
            <a:r>
              <a:rPr lang="en-US" sz="1600" i="1" kern="0" dirty="0">
                <a:effectLst/>
                <a:ea typeface="Times New Roman" panose="02020603050405020304" pitchFamily="18" charset="0"/>
                <a:cs typeface="Helvetica" panose="020B0604020202020204" pitchFamily="34" charset="0"/>
              </a:rPr>
              <a:t>Ashok Subramanian</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Pam Hannon, Retirement and Healthcare Leader, Total Rewards, GE HealthCare</a:t>
            </a:r>
          </a:p>
          <a:p>
            <a:pPr marL="457200" lvl="1" indent="0">
              <a:spcBef>
                <a:spcPts val="0"/>
              </a:spcBef>
              <a:spcAft>
                <a:spcPts val="0"/>
              </a:spcAft>
              <a:buNone/>
            </a:pPr>
            <a:endParaRPr lang="en-US" sz="1400" i="1" kern="0" dirty="0">
              <a:ea typeface="Times New Roman" panose="02020603050405020304" pitchFamily="18" charset="0"/>
              <a:cs typeface="Helvetica" panose="020B0604020202020204" pitchFamily="34" charset="0"/>
            </a:endParaRPr>
          </a:p>
          <a:p>
            <a:pPr>
              <a:spcBef>
                <a:spcPts val="0"/>
              </a:spcBef>
              <a:spcAft>
                <a:spcPts val="0"/>
              </a:spcAft>
            </a:pPr>
            <a:r>
              <a:rPr lang="en-US" sz="1800" b="1" kern="0" dirty="0">
                <a:effectLst/>
                <a:ea typeface="Times New Roman" panose="02020603050405020304" pitchFamily="18" charset="0"/>
                <a:cs typeface="Helvetica" panose="020B0604020202020204" pitchFamily="34" charset="0"/>
              </a:rPr>
              <a:t>Panel Discussion: Physician Value Study 3.0 – New Opportunities to Impact Health Care Value</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Earl Steinberg, MD, MPP, Adjunct Professor of Medicine and Health Policy and Management, Johns Hopkins University; CEO, QC Health, LLC</a:t>
            </a:r>
          </a:p>
          <a:p>
            <a:pPr lvl="1">
              <a:spcBef>
                <a:spcPts val="0"/>
              </a:spcBef>
              <a:spcAft>
                <a:spcPts val="0"/>
              </a:spcAft>
            </a:pPr>
            <a:r>
              <a:rPr lang="en-US" sz="1600" i="1" kern="0" dirty="0">
                <a:ea typeface="Times New Roman" panose="02020603050405020304" pitchFamily="18" charset="0"/>
                <a:cs typeface="Helvetica" panose="020B0604020202020204" pitchFamily="34" charset="0"/>
              </a:rPr>
              <a:t>Wayne Jenkins, MD, Chief Medical Officer, </a:t>
            </a:r>
            <a:r>
              <a:rPr lang="en-US" sz="1600" i="1" kern="0" dirty="0" err="1">
                <a:ea typeface="Times New Roman" panose="02020603050405020304" pitchFamily="18" charset="0"/>
                <a:cs typeface="Helvetica" panose="020B0604020202020204" pitchFamily="34" charset="0"/>
              </a:rPr>
              <a:t>Centivo</a:t>
            </a:r>
            <a:endParaRPr lang="en-US" sz="1600" i="1" kern="0" dirty="0">
              <a:ea typeface="Times New Roman" panose="02020603050405020304" pitchFamily="18" charset="0"/>
              <a:cs typeface="Helvetica" panose="020B0604020202020204" pitchFamily="34" charset="0"/>
            </a:endParaRPr>
          </a:p>
          <a:p>
            <a:pPr lvl="1">
              <a:spcBef>
                <a:spcPts val="0"/>
              </a:spcBef>
              <a:spcAft>
                <a:spcPts val="0"/>
              </a:spcAft>
            </a:pPr>
            <a:r>
              <a:rPr lang="en-US" sz="1600" i="1" kern="0" dirty="0">
                <a:effectLst/>
                <a:ea typeface="Times New Roman" panose="02020603050405020304" pitchFamily="18" charset="0"/>
                <a:cs typeface="Helvetica" panose="020B0604020202020204" pitchFamily="34" charset="0"/>
              </a:rPr>
              <a:t>Dana Richardson, CEO, Wisconsin Health Information Organization</a:t>
            </a:r>
          </a:p>
          <a:p>
            <a:pPr lvl="1">
              <a:lnSpc>
                <a:spcPct val="120000"/>
              </a:lnSpc>
            </a:pPr>
            <a:endParaRPr lang="en-US" sz="1400" i="1" kern="0" dirty="0">
              <a:effectLst/>
              <a:ea typeface="Times New Roman" panose="02020603050405020304" pitchFamily="18" charset="0"/>
              <a:cs typeface="Helvetica" panose="020B0604020202020204" pitchFamily="34" charset="0"/>
            </a:endParaRPr>
          </a:p>
          <a:p>
            <a:pPr lvl="1">
              <a:lnSpc>
                <a:spcPct val="120000"/>
              </a:lnSpc>
            </a:pPr>
            <a:endParaRPr lang="en-US" sz="2100" b="1" kern="0" dirty="0">
              <a:effectLst/>
              <a:ea typeface="Times New Roman" panose="02020603050405020304" pitchFamily="18"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F5151C4A-D0F1-4511-A561-F21326F8982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4235AD-07B3-448F-9BCC-59AFFD7381AD}" type="slidenum">
              <a:rPr kumimoji="0" lang="en-US" altLang="en-US" sz="900" b="0" i="0" u="none" strike="noStrike" kern="1200" cap="none" spc="0" normalizeH="0" baseline="0" noProof="0" smtClean="0">
                <a:ln>
                  <a:noFill/>
                </a:ln>
                <a:solidFill>
                  <a:srgbClr val="212C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altLang="en-US" sz="900" b="0" i="0" u="none" strike="noStrike" kern="1200" cap="none" spc="0" normalizeH="0" baseline="0" noProof="0" dirty="0">
              <a:ln>
                <a:noFill/>
              </a:ln>
              <a:solidFill>
                <a:srgbClr val="212C65"/>
              </a:solidFill>
              <a:effectLst/>
              <a:uLnTx/>
              <a:uFillTx/>
              <a:latin typeface="Calibri"/>
              <a:ea typeface="+mn-ea"/>
              <a:cs typeface="+mn-cs"/>
            </a:endParaRPr>
          </a:p>
        </p:txBody>
      </p:sp>
      <p:sp>
        <p:nvSpPr>
          <p:cNvPr id="3" name="TextBox 2">
            <a:extLst>
              <a:ext uri="{FF2B5EF4-FFF2-40B4-BE49-F238E27FC236}">
                <a16:creationId xmlns:a16="http://schemas.microsoft.com/office/drawing/2014/main" id="{8E5C12FF-BB8B-984B-AAE7-AF436CA25669}"/>
              </a:ext>
            </a:extLst>
          </p:cNvPr>
          <p:cNvSpPr txBox="1"/>
          <p:nvPr/>
        </p:nvSpPr>
        <p:spPr>
          <a:xfrm>
            <a:off x="822960" y="467274"/>
            <a:ext cx="739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Agenda</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8592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5AB904-30A4-8C4B-9B35-614E4CF739F7}"/>
              </a:ext>
            </a:extLst>
          </p:cNvPr>
          <p:cNvSpPr>
            <a:spLocks noGrp="1"/>
          </p:cNvSpPr>
          <p:nvPr>
            <p:ph type="title"/>
          </p:nvPr>
        </p:nvSpPr>
        <p:spPr/>
        <p:txBody>
          <a:bodyPr/>
          <a:lstStyle/>
          <a:p>
            <a:pPr eaLnBrk="1" hangingPunct="1">
              <a:lnSpc>
                <a:spcPct val="120000"/>
              </a:lnSpc>
            </a:pPr>
            <a:r>
              <a:rPr lang="en-US" sz="2800" b="1" kern="0" dirty="0">
                <a:effectLst/>
                <a:ea typeface="Times New Roman" panose="02020603050405020304" pitchFamily="18" charset="0"/>
                <a:cs typeface="Helvetica" panose="020B0604020202020204" pitchFamily="34" charset="0"/>
              </a:rPr>
              <a:t>Keynote Presentation: What Does It Take to Drive the Change Needed in Health Care?</a:t>
            </a:r>
          </a:p>
        </p:txBody>
      </p:sp>
      <p:sp>
        <p:nvSpPr>
          <p:cNvPr id="6" name="Text Placeholder 5">
            <a:extLst>
              <a:ext uri="{FF2B5EF4-FFF2-40B4-BE49-F238E27FC236}">
                <a16:creationId xmlns:a16="http://schemas.microsoft.com/office/drawing/2014/main" id="{048D018E-7007-0443-803D-E93F892DAF47}"/>
              </a:ext>
            </a:extLst>
          </p:cNvPr>
          <p:cNvSpPr>
            <a:spLocks noGrp="1"/>
          </p:cNvSpPr>
          <p:nvPr>
            <p:ph type="body" idx="1"/>
          </p:nvPr>
        </p:nvSpPr>
        <p:spPr>
          <a:xfrm>
            <a:off x="-265769" y="1858537"/>
            <a:ext cx="6744628" cy="990600"/>
          </a:xfrm>
        </p:spPr>
        <p:txBody>
          <a:bodyPr>
            <a:normAutofit/>
          </a:bodyPr>
          <a:lstStyle/>
          <a:p>
            <a:pPr lvl="1" algn="ctr">
              <a:lnSpc>
                <a:spcPct val="120000"/>
              </a:lnSpc>
            </a:pPr>
            <a:r>
              <a:rPr lang="en-US" sz="2400" i="1" kern="0" dirty="0">
                <a:solidFill>
                  <a:schemeClr val="bg2"/>
                </a:solidFill>
                <a:effectLst/>
                <a:ea typeface="Times New Roman" panose="02020603050405020304" pitchFamily="18" charset="0"/>
                <a:cs typeface="Helvetica" panose="020B0604020202020204" pitchFamily="34" charset="0"/>
              </a:rPr>
              <a:t>Cora </a:t>
            </a:r>
            <a:r>
              <a:rPr lang="en-US" sz="2400" i="1" kern="0" dirty="0" err="1">
                <a:solidFill>
                  <a:schemeClr val="bg2"/>
                </a:solidFill>
                <a:effectLst/>
                <a:ea typeface="Times New Roman" panose="02020603050405020304" pitchFamily="18" charset="0"/>
                <a:cs typeface="Helvetica" panose="020B0604020202020204" pitchFamily="34" charset="0"/>
              </a:rPr>
              <a:t>Opsahl</a:t>
            </a:r>
            <a:r>
              <a:rPr lang="en-US" sz="2400" i="1" kern="0" dirty="0">
                <a:solidFill>
                  <a:schemeClr val="bg2"/>
                </a:solidFill>
                <a:effectLst/>
                <a:ea typeface="Times New Roman" panose="02020603050405020304" pitchFamily="18" charset="0"/>
                <a:cs typeface="Helvetica" panose="020B0604020202020204" pitchFamily="34" charset="0"/>
              </a:rPr>
              <a:t>, Director, 32BJ Health Fund</a:t>
            </a:r>
          </a:p>
          <a:p>
            <a:endParaRPr lang="en-US" sz="1425" dirty="0">
              <a:solidFill>
                <a:schemeClr val="bg2"/>
              </a:solidFill>
            </a:endParaRPr>
          </a:p>
        </p:txBody>
      </p:sp>
      <p:sp>
        <p:nvSpPr>
          <p:cNvPr id="4" name="Footer Placeholder 3">
            <a:extLst>
              <a:ext uri="{FF2B5EF4-FFF2-40B4-BE49-F238E27FC236}">
                <a16:creationId xmlns:a16="http://schemas.microsoft.com/office/drawing/2014/main" id="{AD222A38-1D53-B44E-B83C-51039B8DDD97}"/>
              </a:ext>
            </a:extLst>
          </p:cNvPr>
          <p:cNvSpPr>
            <a:spLocks noGrp="1"/>
          </p:cNvSpPr>
          <p:nvPr>
            <p:ph type="ftr" sz="quarter" idx="11"/>
          </p:nvPr>
        </p:nvSpPr>
        <p:spPr/>
        <p:txBody>
          <a:bodyPr/>
          <a:lstStyle/>
          <a:p>
            <a:pPr defTabSz="685800">
              <a:defRPr/>
            </a:pPr>
            <a:r>
              <a:rPr lang="en-US" sz="506" dirty="0">
                <a:solidFill>
                  <a:srgbClr val="212C65"/>
                </a:solidFill>
                <a:latin typeface="Calibri"/>
              </a:rPr>
              <a:t>Business Health Care Group </a:t>
            </a:r>
          </a:p>
        </p:txBody>
      </p:sp>
      <p:sp>
        <p:nvSpPr>
          <p:cNvPr id="5" name="Slide Number Placeholder 4">
            <a:extLst>
              <a:ext uri="{FF2B5EF4-FFF2-40B4-BE49-F238E27FC236}">
                <a16:creationId xmlns:a16="http://schemas.microsoft.com/office/drawing/2014/main" id="{57A50A37-3E0C-1A49-850E-605411C855CC}"/>
              </a:ext>
            </a:extLst>
          </p:cNvPr>
          <p:cNvSpPr>
            <a:spLocks noGrp="1"/>
          </p:cNvSpPr>
          <p:nvPr>
            <p:ph type="sldNum" sz="quarter" idx="12"/>
          </p:nvPr>
        </p:nvSpPr>
        <p:spPr/>
        <p:txBody>
          <a:bodyPr/>
          <a:lstStyle/>
          <a:p>
            <a:pPr defTabSz="685800">
              <a:defRPr/>
            </a:pPr>
            <a:fld id="{0627CD93-DB7E-4722-9CC1-C5F1E2275160}" type="slidenum">
              <a:rPr lang="en-US" sz="563">
                <a:solidFill>
                  <a:prstClr val="black">
                    <a:tint val="75000"/>
                  </a:prstClr>
                </a:solidFill>
                <a:latin typeface="Calibri"/>
              </a:rPr>
              <a:pPr defTabSz="685800">
                <a:defRPr/>
              </a:pPr>
              <a:t>8</a:t>
            </a:fld>
            <a:endParaRPr lang="en-US" sz="563" dirty="0">
              <a:solidFill>
                <a:prstClr val="black">
                  <a:tint val="75000"/>
                </a:prstClr>
              </a:solidFill>
              <a:latin typeface="Calibri"/>
            </a:endParaRPr>
          </a:p>
        </p:txBody>
      </p:sp>
    </p:spTree>
    <p:extLst>
      <p:ext uri="{BB962C8B-B14F-4D97-AF65-F5344CB8AC3E}">
        <p14:creationId xmlns:p14="http://schemas.microsoft.com/office/powerpoint/2010/main" val="2282284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A0D0-C2B1-EE21-0C55-D42C870F330A}"/>
              </a:ext>
            </a:extLst>
          </p:cNvPr>
          <p:cNvSpPr>
            <a:spLocks noGrp="1"/>
          </p:cNvSpPr>
          <p:nvPr>
            <p:ph type="ctrTitle"/>
          </p:nvPr>
        </p:nvSpPr>
        <p:spPr/>
        <p:txBody>
          <a:bodyPr/>
          <a:lstStyle/>
          <a:p>
            <a:r>
              <a:rPr lang="en-US" dirty="0"/>
              <a:t>What Does It Take to Drive the Change Needed in Health Care?</a:t>
            </a:r>
          </a:p>
        </p:txBody>
      </p:sp>
      <p:sp>
        <p:nvSpPr>
          <p:cNvPr id="3" name="Text Placeholder 2">
            <a:extLst>
              <a:ext uri="{FF2B5EF4-FFF2-40B4-BE49-F238E27FC236}">
                <a16:creationId xmlns:a16="http://schemas.microsoft.com/office/drawing/2014/main" id="{136E1B64-2C11-408A-1965-9BFFC859BA6E}"/>
              </a:ext>
            </a:extLst>
          </p:cNvPr>
          <p:cNvSpPr>
            <a:spLocks noGrp="1"/>
          </p:cNvSpPr>
          <p:nvPr>
            <p:ph type="body" idx="1"/>
          </p:nvPr>
        </p:nvSpPr>
        <p:spPr/>
        <p:txBody>
          <a:bodyPr/>
          <a:lstStyle/>
          <a:p>
            <a:r>
              <a:rPr lang="en-US" dirty="0"/>
              <a:t>Cora Opsahl</a:t>
            </a:r>
          </a:p>
          <a:p>
            <a:r>
              <a:rPr lang="en-US" dirty="0"/>
              <a:t>32BJ Health Fund</a:t>
            </a:r>
          </a:p>
        </p:txBody>
      </p:sp>
    </p:spTree>
    <p:extLst>
      <p:ext uri="{BB962C8B-B14F-4D97-AF65-F5344CB8AC3E}">
        <p14:creationId xmlns:p14="http://schemas.microsoft.com/office/powerpoint/2010/main" val="2659919498"/>
      </p:ext>
    </p:extLst>
  </p:cSld>
  <p:clrMapOvr>
    <a:masterClrMapping/>
  </p:clrMapOvr>
</p:sld>
</file>

<file path=ppt/theme/theme1.xml><?xml version="1.0" encoding="utf-8"?>
<a:theme xmlns:a="http://schemas.openxmlformats.org/drawingml/2006/main" name="BHCG">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VS " id="{74AAB665-4D06-2E49-823A-A280B7C8BA74}" vid="{0BECA9DD-F6E5-3448-94E3-1DCD60A71BEC}"/>
    </a:ext>
  </a:extLst>
</a:theme>
</file>

<file path=ppt/theme/theme2.xml><?xml version="1.0" encoding="utf-8"?>
<a:theme xmlns:a="http://schemas.openxmlformats.org/drawingml/2006/main" name="1_Office Theme">
  <a:themeElements>
    <a:clrScheme name="BHCG 2017">
      <a:dk1>
        <a:sysClr val="windowText" lastClr="000000"/>
      </a:dk1>
      <a:lt1>
        <a:sysClr val="window" lastClr="FFFFFF"/>
      </a:lt1>
      <a:dk2>
        <a:srgbClr val="212C65"/>
      </a:dk2>
      <a:lt2>
        <a:srgbClr val="EB9322"/>
      </a:lt2>
      <a:accent1>
        <a:srgbClr val="9BBB59"/>
      </a:accent1>
      <a:accent2>
        <a:srgbClr val="6E925E"/>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2BJ Health Fund Theme">
  <a:themeElements>
    <a:clrScheme name="32BJ Health Fund Analytics">
      <a:dk1>
        <a:srgbClr val="000000"/>
      </a:dk1>
      <a:lt1>
        <a:sysClr val="window" lastClr="FFFFFF"/>
      </a:lt1>
      <a:dk2>
        <a:srgbClr val="004165"/>
      </a:dk2>
      <a:lt2>
        <a:srgbClr val="B2B2B2"/>
      </a:lt2>
      <a:accent1>
        <a:srgbClr val="0368A8"/>
      </a:accent1>
      <a:accent2>
        <a:srgbClr val="300076"/>
      </a:accent2>
      <a:accent3>
        <a:srgbClr val="4FBB40"/>
      </a:accent3>
      <a:accent4>
        <a:srgbClr val="FFC100"/>
      </a:accent4>
      <a:accent5>
        <a:srgbClr val="49A0DD"/>
      </a:accent5>
      <a:accent6>
        <a:srgbClr val="9682B4"/>
      </a:accent6>
      <a:hlink>
        <a:srgbClr val="004165"/>
      </a:hlink>
      <a:folHlink>
        <a:srgbClr val="AFAFA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001_32BJ_template" id="{FA7F600D-38BA-439A-A6AE-28A3345DF8E9}" vid="{2C99054B-F38D-4940-9B0F-684CC1BD7435}"/>
    </a:ext>
  </a:extLst>
</a:theme>
</file>

<file path=ppt/theme/theme4.xml><?xml version="1.0" encoding="utf-8"?>
<a:theme xmlns:a="http://schemas.openxmlformats.org/drawingml/2006/main" name="2_Office Theme">
  <a:themeElements>
    <a:clrScheme name="GNS">
      <a:dk1>
        <a:srgbClr val="404041"/>
      </a:dk1>
      <a:lt1>
        <a:srgbClr val="FFFFFF"/>
      </a:lt1>
      <a:dk2>
        <a:srgbClr val="0079B1"/>
      </a:dk2>
      <a:lt2>
        <a:srgbClr val="E7E6E6"/>
      </a:lt2>
      <a:accent1>
        <a:srgbClr val="0079B1"/>
      </a:accent1>
      <a:accent2>
        <a:srgbClr val="C5D330"/>
      </a:accent2>
      <a:accent3>
        <a:srgbClr val="FBB03B"/>
      </a:accent3>
      <a:accent4>
        <a:srgbClr val="F15924"/>
      </a:accent4>
      <a:accent5>
        <a:srgbClr val="004057"/>
      </a:accent5>
      <a:accent6>
        <a:srgbClr val="999999"/>
      </a:accent6>
      <a:hlink>
        <a:srgbClr val="0563C1"/>
      </a:hlink>
      <a:folHlink>
        <a:srgbClr val="C5D3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_GNS Corporate Introduction_L&amp;J" id="{77B17F4D-2A8F-4E93-9F80-60EE7E33B7A4}" vid="{0B217604-9506-484A-B8A1-B55518D391B4}"/>
    </a:ext>
  </a:extLst>
</a:theme>
</file>

<file path=ppt/theme/theme5.xml><?xml version="1.0" encoding="utf-8"?>
<a:theme xmlns:a="http://schemas.openxmlformats.org/drawingml/2006/main" name="WHIO PowerPoint Template 2018 - Bottom L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IO PowerPoint Template 2018.pptx [Read-Only]" id="{D2D956D3-981C-4575-9786-4938AF35BB4A}" vid="{AED32E8E-1DE1-4828-B2C4-1B0AC2C42518}"/>
    </a:ext>
  </a:extLst>
</a:theme>
</file>

<file path=ppt/theme/theme6.xml><?xml version="1.0" encoding="utf-8"?>
<a:theme xmlns:a="http://schemas.openxmlformats.org/drawingml/2006/main" name="THEME-Centivo-MSOffice">
  <a:themeElements>
    <a:clrScheme name="THEME-Centivo-Colors">
      <a:dk1>
        <a:sysClr val="windowText" lastClr="000000"/>
      </a:dk1>
      <a:lt1>
        <a:sysClr val="window" lastClr="FFFFFF"/>
      </a:lt1>
      <a:dk2>
        <a:srgbClr val="1A3C34"/>
      </a:dk2>
      <a:lt2>
        <a:srgbClr val="F5F2E3"/>
      </a:lt2>
      <a:accent1>
        <a:srgbClr val="F15D2A"/>
      </a:accent1>
      <a:accent2>
        <a:srgbClr val="CAC1E6"/>
      </a:accent2>
      <a:accent3>
        <a:srgbClr val="486F7E"/>
      </a:accent3>
      <a:accent4>
        <a:srgbClr val="D9FEBA"/>
      </a:accent4>
      <a:accent5>
        <a:srgbClr val="EBE70E"/>
      </a:accent5>
      <a:accent6>
        <a:srgbClr val="403CA8"/>
      </a:accent6>
      <a:hlink>
        <a:srgbClr val="403CA8"/>
      </a:hlink>
      <a:folHlink>
        <a:srgbClr val="44190A"/>
      </a:folHlink>
    </a:clrScheme>
    <a:fontScheme name="THEME-Centivo-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Gray 100">
      <a:srgbClr val="212121"/>
    </a:custClr>
    <a:custClr name="Gray 90">
      <a:srgbClr val="444B55"/>
    </a:custClr>
    <a:custClr name="Gray 80">
      <a:srgbClr val="59616E"/>
    </a:custClr>
    <a:custClr name="Gray 70">
      <a:srgbClr val="707A89"/>
    </a:custClr>
    <a:custClr name="Gray 60">
      <a:srgbClr val="8C97A9"/>
    </a:custClr>
    <a:custClr name="Gray 50">
      <a:srgbClr val="AEB9CB"/>
    </a:custClr>
    <a:custClr name="Gray 40">
      <a:srgbClr val="CFD8EF"/>
    </a:custClr>
    <a:custClr name="Gray 30">
      <a:srgbClr val="EBEFF5"/>
    </a:custClr>
    <a:custClr name="Gray 10">
      <a:srgbClr val="F7F8FC"/>
    </a:custClr>
  </a:custClrLst>
  <a:extLst>
    <a:ext uri="{05A4C25C-085E-4340-85A3-A5531E510DB2}">
      <thm15:themeFamily xmlns:thm15="http://schemas.microsoft.com/office/thememl/2012/main" name="Presentation3" id="{EA2BB5DD-812B-4308-9F91-40FA1ED756B3}" vid="{748DA54C-C98A-42F2-AEC8-FBABBE58065F}"/>
    </a:ext>
  </a:extLst>
</a:theme>
</file>

<file path=ppt/theme/theme7.xml><?xml version="1.0" encoding="utf-8"?>
<a:theme xmlns:a="http://schemas.openxmlformats.org/drawingml/2006/main" name="2_THEME-Centivo-MSOffice">
  <a:themeElements>
    <a:clrScheme name="THEME-Centivo-Colors">
      <a:dk1>
        <a:srgbClr val="000000"/>
      </a:dk1>
      <a:lt1>
        <a:srgbClr val="FFFFFF"/>
      </a:lt1>
      <a:dk2>
        <a:srgbClr val="1A3C34"/>
      </a:dk2>
      <a:lt2>
        <a:srgbClr val="F5F2E3"/>
      </a:lt2>
      <a:accent1>
        <a:srgbClr val="F15D2A"/>
      </a:accent1>
      <a:accent2>
        <a:srgbClr val="CAC1E6"/>
      </a:accent2>
      <a:accent3>
        <a:srgbClr val="486F7E"/>
      </a:accent3>
      <a:accent4>
        <a:srgbClr val="D9FEBA"/>
      </a:accent4>
      <a:accent5>
        <a:srgbClr val="EBE70E"/>
      </a:accent5>
      <a:accent6>
        <a:srgbClr val="403CA8"/>
      </a:accent6>
      <a:hlink>
        <a:srgbClr val="403CA8"/>
      </a:hlink>
      <a:folHlink>
        <a:srgbClr val="4419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BHCG</Template>
  <TotalTime>2463</TotalTime>
  <Words>3924</Words>
  <Application>Microsoft Office PowerPoint</Application>
  <PresentationFormat>On-screen Show (4:3)</PresentationFormat>
  <Paragraphs>522</Paragraphs>
  <Slides>44</Slides>
  <Notes>17</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44</vt:i4>
      </vt:variant>
    </vt:vector>
  </HeadingPairs>
  <TitlesOfParts>
    <vt:vector size="66" baseType="lpstr">
      <vt:lpstr>Aptos</vt:lpstr>
      <vt:lpstr>Arial</vt:lpstr>
      <vt:lpstr>Calibri</vt:lpstr>
      <vt:lpstr>Calibri Light</vt:lpstr>
      <vt:lpstr>Cambria</vt:lpstr>
      <vt:lpstr>Courier New</vt:lpstr>
      <vt:lpstr>Franklin Gothic Book</vt:lpstr>
      <vt:lpstr>Franklin Gothic Medium</vt:lpstr>
      <vt:lpstr>Helvetica</vt:lpstr>
      <vt:lpstr>Helvetica Neue</vt:lpstr>
      <vt:lpstr>Lato</vt:lpstr>
      <vt:lpstr>Montserrat ExtraBold</vt:lpstr>
      <vt:lpstr>Rockwell</vt:lpstr>
      <vt:lpstr>Tahoma</vt:lpstr>
      <vt:lpstr>Times New Roman</vt:lpstr>
      <vt:lpstr>BHCG</vt:lpstr>
      <vt:lpstr>1_Office Theme</vt:lpstr>
      <vt:lpstr>32BJ Health Fund Theme</vt:lpstr>
      <vt:lpstr>2_Office Theme</vt:lpstr>
      <vt:lpstr>WHIO PowerPoint Template 2018 - Bottom Line</vt:lpstr>
      <vt:lpstr>THEME-Centivo-MSOffice</vt:lpstr>
      <vt:lpstr>2_THEME-Centivo-MSOffice</vt:lpstr>
      <vt:lpstr> Game Changer: BHCG’s Wisconsin Solution – A Template for Fixing U.S. Health Care?</vt:lpstr>
      <vt:lpstr>Welcome</vt:lpstr>
      <vt:lpstr>2024 Commonwealth Fund Report</vt:lpstr>
      <vt:lpstr>2023 Insurance Company Revenue &amp; Profits in Wisconsin*</vt:lpstr>
      <vt:lpstr>2023 Insurance Company Revenue &amp; Profits in Wisconsin* (cont.)</vt:lpstr>
      <vt:lpstr>Thank You to Our Educational Sponsor</vt:lpstr>
      <vt:lpstr>PowerPoint Presentation</vt:lpstr>
      <vt:lpstr>Keynote Presentation: What Does It Take to Drive the Change Needed in Health Care?</vt:lpstr>
      <vt:lpstr>What Does It Take to Drive the Change Needed in Health Care?</vt:lpstr>
      <vt:lpstr>Who is the 32BJ Health Fund?</vt:lpstr>
      <vt:lpstr>High and rising costs threatens our ability provide affordable healthcare</vt:lpstr>
      <vt:lpstr>What Does It Take to Drive the Change Needed in Health Care?</vt:lpstr>
      <vt:lpstr>Data is What Drives Our Decisions</vt:lpstr>
      <vt:lpstr>Why You Should Care About Your Data</vt:lpstr>
      <vt:lpstr>Win/Win Cost Containment Programs</vt:lpstr>
      <vt:lpstr>Create Programs that Save Money and Enhance the Member Experience</vt:lpstr>
      <vt:lpstr>New Tools to Purchase Better</vt:lpstr>
      <vt:lpstr>The intersection of benefits and policy</vt:lpstr>
      <vt:lpstr>PowerPoint Presentation</vt:lpstr>
      <vt:lpstr>“The path to big, systemic change is collective action. That takes Sister Courage.” —Gloria Feldt</vt:lpstr>
      <vt:lpstr>Thank you    Email: copsahl@32bjfunds.com</vt:lpstr>
      <vt:lpstr>Presentation: Delivering Health Care Value in Wisconsin  </vt:lpstr>
      <vt:lpstr>BHCG + Centivo: A partnership built for Wisconsin employees</vt:lpstr>
      <vt:lpstr>Healthcare under traditional employer plans remains inaccessible and unaffordable for most Americans </vt:lpstr>
      <vt:lpstr>Centivo + BHCG: Built for innovation and security</vt:lpstr>
      <vt:lpstr>In under 3 years since launch…</vt:lpstr>
      <vt:lpstr>BHCG &amp; Centivo are working at scale</vt:lpstr>
      <vt:lpstr>O&amp;H Danish Bakery and Centivo</vt:lpstr>
      <vt:lpstr>PowerPoint Presentation</vt:lpstr>
      <vt:lpstr>PowerPoint Presentation</vt:lpstr>
      <vt:lpstr>PowerPoint Presentation</vt:lpstr>
      <vt:lpstr>PowerPoint Presentation</vt:lpstr>
      <vt:lpstr>PowerPoint Presentation</vt:lpstr>
      <vt:lpstr>Physician Value Study Change Model</vt:lpstr>
      <vt:lpstr>Physician Value Study Continuing Evolution</vt:lpstr>
      <vt:lpstr>Wisconsin Health Information Organization (WHIO)</vt:lpstr>
      <vt:lpstr>Why claims data is used for the PVS</vt:lpstr>
      <vt:lpstr>Derived data elements used in the PVSv3</vt:lpstr>
      <vt:lpstr>Physician Value Study Objectives </vt:lpstr>
      <vt:lpstr>Methods for V3.0</vt:lpstr>
      <vt:lpstr>Methods (cont.)</vt:lpstr>
      <vt:lpstr>We Will Take Account of Confidence Intervals Around Point Estimates When Developing Quality &amp; Efficiency Rankings </vt:lpstr>
      <vt:lpstr>2018 and 2019 Combined Annual Cost &amp; Potential Annual Cost Savings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Frontier: The Impact of Anti-Obesity Drugs</dc:title>
  <dc:creator>Mary Rode</dc:creator>
  <cp:lastModifiedBy>Mary Rode</cp:lastModifiedBy>
  <cp:revision>27</cp:revision>
  <dcterms:created xsi:type="dcterms:W3CDTF">2024-05-13T15:59:51Z</dcterms:created>
  <dcterms:modified xsi:type="dcterms:W3CDTF">2024-10-01T19:12:07Z</dcterms:modified>
</cp:coreProperties>
</file>