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53" r:id="rId2"/>
    <p:sldMasterId id="2147483755" r:id="rId3"/>
    <p:sldMasterId id="2147483757" r:id="rId4"/>
    <p:sldMasterId id="2147483761" r:id="rId5"/>
    <p:sldMasterId id="2147483771" r:id="rId6"/>
    <p:sldMasterId id="2147483780" r:id="rId7"/>
    <p:sldMasterId id="2147483783" r:id="rId8"/>
    <p:sldMasterId id="2147483793" r:id="rId9"/>
    <p:sldMasterId id="2147483802" r:id="rId10"/>
  </p:sldMasterIdLst>
  <p:notesMasterIdLst>
    <p:notesMasterId r:id="rId32"/>
  </p:notesMasterIdLst>
  <p:sldIdLst>
    <p:sldId id="256" r:id="rId11"/>
    <p:sldId id="257" r:id="rId12"/>
    <p:sldId id="345" r:id="rId13"/>
    <p:sldId id="312" r:id="rId14"/>
    <p:sldId id="317" r:id="rId15"/>
    <p:sldId id="316" r:id="rId16"/>
    <p:sldId id="315" r:id="rId17"/>
    <p:sldId id="314" r:id="rId18"/>
    <p:sldId id="313" r:id="rId19"/>
    <p:sldId id="321" r:id="rId20"/>
    <p:sldId id="337" r:id="rId21"/>
    <p:sldId id="320" r:id="rId22"/>
    <p:sldId id="319" r:id="rId23"/>
    <p:sldId id="318" r:id="rId24"/>
    <p:sldId id="338" r:id="rId25"/>
    <p:sldId id="339" r:id="rId26"/>
    <p:sldId id="340" r:id="rId27"/>
    <p:sldId id="341" r:id="rId28"/>
    <p:sldId id="343" r:id="rId29"/>
    <p:sldId id="342" r:id="rId30"/>
    <p:sldId id="344" r:id="rId31"/>
  </p:sldIdLst>
  <p:sldSz cx="9144000" cy="5143500" type="screen16x9"/>
  <p:notesSz cx="6858000" cy="9144000"/>
  <p:custDataLst>
    <p:tags r:id="rId3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Trebuchet MS" charset="0"/>
        <a:ea typeface="Trebuchet MS" charset="0"/>
        <a:cs typeface="Trebuchet MS" charset="0"/>
      </a:defRPr>
    </a:lvl1pPr>
    <a:lvl2pPr marL="4572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Trebuchet MS" charset="0"/>
        <a:ea typeface="Trebuchet MS" charset="0"/>
        <a:cs typeface="Trebuchet MS" charset="0"/>
      </a:defRPr>
    </a:lvl2pPr>
    <a:lvl3pPr marL="9144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Trebuchet MS" charset="0"/>
        <a:ea typeface="Trebuchet MS" charset="0"/>
        <a:cs typeface="Trebuchet MS" charset="0"/>
      </a:defRPr>
    </a:lvl3pPr>
    <a:lvl4pPr marL="13716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Trebuchet MS" charset="0"/>
        <a:ea typeface="Trebuchet MS" charset="0"/>
        <a:cs typeface="Trebuchet MS" charset="0"/>
      </a:defRPr>
    </a:lvl4pPr>
    <a:lvl5pPr marL="18288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Trebuchet MS" charset="0"/>
        <a:ea typeface="Trebuchet MS" charset="0"/>
        <a:cs typeface="Trebuchet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charset="0"/>
        <a:ea typeface="Trebuchet MS" charset="0"/>
        <a:cs typeface="Trebuchet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charset="0"/>
        <a:ea typeface="Trebuchet MS" charset="0"/>
        <a:cs typeface="Trebuchet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charset="0"/>
        <a:ea typeface="Trebuchet MS" charset="0"/>
        <a:cs typeface="Trebuchet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charset="0"/>
        <a:ea typeface="Trebuchet MS" charset="0"/>
        <a:cs typeface="Trebuchet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D74"/>
    <a:srgbClr val="47A0CD"/>
    <a:srgbClr val="3592C1"/>
    <a:srgbClr val="2195CF"/>
    <a:srgbClr val="2277C4"/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6357" autoAdjust="0"/>
  </p:normalViewPr>
  <p:slideViewPr>
    <p:cSldViewPr>
      <p:cViewPr varScale="1">
        <p:scale>
          <a:sx n="145" d="100"/>
          <a:sy n="145" d="100"/>
        </p:scale>
        <p:origin x="5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13" /><Relationship Type="http://schemas.openxmlformats.org/officeDocument/2006/relationships/slide" Target="slides/slide8.xml" Id="rId18" /><Relationship Type="http://schemas.openxmlformats.org/officeDocument/2006/relationships/slide" Target="slides/slide16.xml" Id="rId26" /><Relationship Type="http://schemas.openxmlformats.org/officeDocument/2006/relationships/slide" Target="slides/slide11.xml" Id="rId21" /><Relationship Type="http://schemas.openxmlformats.org/officeDocument/2006/relationships/presProps" Target="presProps.xml" Id="rId34" /><Relationship Type="http://schemas.openxmlformats.org/officeDocument/2006/relationships/slideMaster" Target="slideMasters/slideMaster7.xml" Id="rId7" /><Relationship Type="http://schemas.openxmlformats.org/officeDocument/2006/relationships/slide" Target="slides/slide2.xml" Id="rId12" /><Relationship Type="http://schemas.openxmlformats.org/officeDocument/2006/relationships/slide" Target="slides/slide7.xml" Id="rId17" /><Relationship Type="http://schemas.openxmlformats.org/officeDocument/2006/relationships/slide" Target="slides/slide15.xml" Id="rId25" /><Relationship Type="http://schemas.openxmlformats.org/officeDocument/2006/relationships/tags" Target="tags/tag1.xml" Id="rId33" /><Relationship Type="http://schemas.openxmlformats.org/officeDocument/2006/relationships/slideMaster" Target="slideMasters/slideMaster2.xml" Id="rId2" /><Relationship Type="http://schemas.openxmlformats.org/officeDocument/2006/relationships/slide" Target="slides/slide6.xml" Id="rId16" /><Relationship Type="http://schemas.openxmlformats.org/officeDocument/2006/relationships/slide" Target="slides/slide10.xml" Id="rId20" /><Relationship Type="http://schemas.openxmlformats.org/officeDocument/2006/relationships/slide" Target="slides/slide19.xml" Id="rId29" /><Relationship Type="http://schemas.openxmlformats.org/officeDocument/2006/relationships/slideMaster" Target="slideMasters/slideMaster1.xml" Id="rId1" /><Relationship Type="http://schemas.openxmlformats.org/officeDocument/2006/relationships/slideMaster" Target="slideMasters/slideMaster6.xml" Id="rId6" /><Relationship Type="http://schemas.openxmlformats.org/officeDocument/2006/relationships/slide" Target="slides/slide1.xml" Id="rId11" /><Relationship Type="http://schemas.openxmlformats.org/officeDocument/2006/relationships/slide" Target="slides/slide14.xml" Id="rId24" /><Relationship Type="http://schemas.openxmlformats.org/officeDocument/2006/relationships/notesMaster" Target="notesMasters/notesMaster1.xml" Id="rId32" /><Relationship Type="http://schemas.openxmlformats.org/officeDocument/2006/relationships/tableStyles" Target="tableStyles.xml" Id="rId37" /><Relationship Type="http://schemas.openxmlformats.org/officeDocument/2006/relationships/slideMaster" Target="slideMasters/slideMaster5.xml" Id="rId5" /><Relationship Type="http://schemas.openxmlformats.org/officeDocument/2006/relationships/slide" Target="slides/slide5.xml" Id="rId15" /><Relationship Type="http://schemas.openxmlformats.org/officeDocument/2006/relationships/slide" Target="slides/slide13.xml" Id="rId23" /><Relationship Type="http://schemas.openxmlformats.org/officeDocument/2006/relationships/slide" Target="slides/slide18.xml" Id="rId28" /><Relationship Type="http://schemas.openxmlformats.org/officeDocument/2006/relationships/theme" Target="theme/theme1.xml" Id="rId36" /><Relationship Type="http://schemas.openxmlformats.org/officeDocument/2006/relationships/slideMaster" Target="slideMasters/slideMaster10.xml" Id="rId10" /><Relationship Type="http://schemas.openxmlformats.org/officeDocument/2006/relationships/slide" Target="slides/slide9.xml" Id="rId19" /><Relationship Type="http://schemas.openxmlformats.org/officeDocument/2006/relationships/slide" Target="slides/slide21.xml" Id="rId31" /><Relationship Type="http://schemas.openxmlformats.org/officeDocument/2006/relationships/slideMaster" Target="slideMasters/slideMaster4.xml" Id="rId4" /><Relationship Type="http://schemas.openxmlformats.org/officeDocument/2006/relationships/slideMaster" Target="slideMasters/slideMaster9.xml" Id="rId9" /><Relationship Type="http://schemas.openxmlformats.org/officeDocument/2006/relationships/slide" Target="slides/slide4.xml" Id="rId14" /><Relationship Type="http://schemas.openxmlformats.org/officeDocument/2006/relationships/slide" Target="slides/slide12.xml" Id="rId22" /><Relationship Type="http://schemas.openxmlformats.org/officeDocument/2006/relationships/slide" Target="slides/slide17.xml" Id="rId27" /><Relationship Type="http://schemas.openxmlformats.org/officeDocument/2006/relationships/slide" Target="slides/slide20.xml" Id="rId30" /><Relationship Type="http://schemas.openxmlformats.org/officeDocument/2006/relationships/viewProps" Target="viewProps.xml" Id="rId35" /><Relationship Type="http://schemas.openxmlformats.org/officeDocument/2006/relationships/slideMaster" Target="slideMasters/slideMaster8.xml" Id="rId8" /><Relationship Type="http://schemas.openxmlformats.org/officeDocument/2006/relationships/slideMaster" Target="slideMasters/slideMaster3.xml" Id="rId3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D5E5-3325-439F-BB60-84A54B97F80C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44C3-8D62-43C4-976C-D411F4213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0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344C3-8D62-43C4-976C-D411F42134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480" y="2715766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095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59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48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98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89C0B3-A2B8-9085-1B2F-91C510495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E67363-21C2-59A0-51C7-B82934B515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7761" y="841773"/>
            <a:ext cx="3989146" cy="160019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A944B-9DB1-2335-C63E-C4EEA51157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7761" y="2701529"/>
            <a:ext cx="3989146" cy="89097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E2F9-86FA-8C6F-A85A-2B790A16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4860" y="4645368"/>
            <a:ext cx="3429000" cy="273844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F38E2-B695-5AF0-3024-9B4431D3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0394" y="4626470"/>
            <a:ext cx="39929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B27FA6-2119-2E21-6383-A8C69500021A}"/>
              </a:ext>
            </a:extLst>
          </p:cNvPr>
          <p:cNvCxnSpPr/>
          <p:nvPr/>
        </p:nvCxnSpPr>
        <p:spPr>
          <a:xfrm>
            <a:off x="7639176" y="4761845"/>
            <a:ext cx="731218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9C98B77-812A-B67B-18AC-504ECED74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5" y="4566639"/>
            <a:ext cx="1316314" cy="3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7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D0946B-8DA5-08B1-2375-8D4A8147D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DA25A-18DD-79F1-709B-C011B8248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412" y="1463973"/>
            <a:ext cx="5581177" cy="875014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D4545-5253-C46A-2795-4BBD1E391415}"/>
              </a:ext>
            </a:extLst>
          </p:cNvPr>
          <p:cNvCxnSpPr>
            <a:cxnSpLocks/>
          </p:cNvCxnSpPr>
          <p:nvPr/>
        </p:nvCxnSpPr>
        <p:spPr>
          <a:xfrm>
            <a:off x="4002015" y="2865826"/>
            <a:ext cx="11399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8229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F3D1-E657-84A6-6313-2D7B45DF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857B2-8361-78F4-921A-654B5569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BBD4D2-8116-1C0D-CC23-1FA3D501E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B3632D-2E20-3A61-08AB-5B4CC0FDC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01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176C7C-C24C-3AFB-C2C4-48D03ABC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A0744-D3C8-2C63-6F3F-A3C1CA7F6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036655-D885-2B6E-F74F-43B6E43E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82" y="951931"/>
            <a:ext cx="7150636" cy="299397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2181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176C7C-C24C-3AFB-C2C4-48D03ABC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A0744-D3C8-2C63-6F3F-A3C1CA7F6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036655-D885-2B6E-F74F-43B6E43E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73845"/>
            <a:ext cx="7886700" cy="689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588AF6-274D-2EBC-4403-58181C018D73}"/>
              </a:ext>
            </a:extLst>
          </p:cNvPr>
          <p:cNvCxnSpPr/>
          <p:nvPr/>
        </p:nvCxnSpPr>
        <p:spPr>
          <a:xfrm>
            <a:off x="476881" y="876553"/>
            <a:ext cx="82381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08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5CBF-295F-8226-2157-9476B591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F6BE3-71AE-EA2E-881F-47C94FA82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B7250-5FD8-4A27-B2A7-69A842AB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9A8BA4-CC9E-E5D7-5054-0256EDA87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96B6A1-E447-A438-1308-1BB61E5C0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24083D-70E4-4DDB-5435-63F5D96C5B2A}"/>
              </a:ext>
            </a:extLst>
          </p:cNvPr>
          <p:cNvCxnSpPr/>
          <p:nvPr/>
        </p:nvCxnSpPr>
        <p:spPr>
          <a:xfrm>
            <a:off x="476881" y="876553"/>
            <a:ext cx="82381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975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EB95D-A537-E522-D2D4-A53C6348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5582" y="1430463"/>
            <a:ext cx="2949178" cy="28121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F505212-268E-1E4F-9FF1-4542DA2F6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F9E72AF-BED3-CB79-77DC-3F39B76B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3968E-C0F0-D896-31F3-763306C7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29834"/>
            <a:ext cx="4247891" cy="71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8F3FD-A63F-56C6-FF8E-77F74ECDF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23226" y="218003"/>
            <a:ext cx="3593315" cy="41777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766319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431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EB95D-A537-E522-D2D4-A53C6348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9571" y="1430463"/>
            <a:ext cx="2949178" cy="28121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F505212-268E-1E4F-9FF1-4542DA2F6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F9E72AF-BED3-CB79-77DC-3F39B76B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3968E-C0F0-D896-31F3-763306C7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421" y="273845"/>
            <a:ext cx="3965576" cy="689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8F3FD-A63F-56C6-FF8E-77F74ECDF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951" y="218003"/>
            <a:ext cx="3593315" cy="41777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4652361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A56A-F2C9-F2A2-CA7B-1D639BAB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BB0B-9BD9-78D2-C789-5551C518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9889-7283-D29A-9A18-A4D91065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916918"/>
            <a:ext cx="2949178" cy="247887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D86788-6596-213D-FB7E-B82F63FE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97DAE9-3F9B-02D7-FFDA-7870BDACA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A361F7-5057-E7A4-5489-5F450E2251B1}"/>
              </a:ext>
            </a:extLst>
          </p:cNvPr>
          <p:cNvCxnSpPr>
            <a:cxnSpLocks/>
          </p:cNvCxnSpPr>
          <p:nvPr/>
        </p:nvCxnSpPr>
        <p:spPr>
          <a:xfrm>
            <a:off x="629841" y="1684979"/>
            <a:ext cx="294917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95850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F3D1-E657-84A6-6313-2D7B45DF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857B2-8361-78F4-921A-654B5569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C003A6-C4E3-0B9D-F8FA-FDDA7DAA3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72F5B8-A94F-9070-27DA-9E0F2C090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7448BF-3722-B70B-D685-4E64D604A22E}"/>
              </a:ext>
            </a:extLst>
          </p:cNvPr>
          <p:cNvCxnSpPr/>
          <p:nvPr/>
        </p:nvCxnSpPr>
        <p:spPr>
          <a:xfrm>
            <a:off x="476881" y="876553"/>
            <a:ext cx="8238116" cy="0"/>
          </a:xfrm>
          <a:prstGeom prst="line">
            <a:avLst/>
          </a:prstGeom>
          <a:ln>
            <a:solidFill>
              <a:schemeClr val="bg1">
                <a:alpha val="1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42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 - Blue">
    <p:bg>
      <p:bgPr>
        <a:solidFill>
          <a:srgbClr val="21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FA944B-9DB1-2335-C63E-C4EEA51157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7427" y="2509286"/>
            <a:ext cx="3989146" cy="27384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E2F9-86FA-8C6F-A85A-2B790A16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4860" y="4645368"/>
            <a:ext cx="3429000" cy="273844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F38E2-B695-5AF0-3024-9B4431D3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0394" y="4626470"/>
            <a:ext cx="39929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B27FA6-2119-2E21-6383-A8C69500021A}"/>
              </a:ext>
            </a:extLst>
          </p:cNvPr>
          <p:cNvCxnSpPr/>
          <p:nvPr/>
        </p:nvCxnSpPr>
        <p:spPr>
          <a:xfrm>
            <a:off x="7639176" y="4761845"/>
            <a:ext cx="731218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9C98B77-812A-B67B-18AC-504ECED74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5" y="4566639"/>
            <a:ext cx="1316314" cy="3232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0AAA63-3919-A405-DEF2-4EF2E8296E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77426" y="1619497"/>
            <a:ext cx="3989146" cy="609032"/>
          </a:xfrm>
        </p:spPr>
        <p:txBody>
          <a:bodyPr anchor="b">
            <a:normAutofit/>
          </a:bodyPr>
          <a:lstStyle>
            <a:lvl1pPr algn="ctr">
              <a:defRPr sz="21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7225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9036655-D885-2B6E-F74F-43B6E43E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82" y="951931"/>
            <a:ext cx="7150636" cy="299397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C5404-1A2D-9458-98CD-12DE61C8F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7B281-C812-601B-AADC-4E60A0209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36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176C7C-C24C-3AFB-C2C4-48D03ABC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A0744-D3C8-2C63-6F3F-A3C1CA7F6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036655-D885-2B6E-F74F-43B6E43E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73845"/>
            <a:ext cx="7886700" cy="689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588AF6-274D-2EBC-4403-58181C018D73}"/>
              </a:ext>
            </a:extLst>
          </p:cNvPr>
          <p:cNvCxnSpPr/>
          <p:nvPr/>
        </p:nvCxnSpPr>
        <p:spPr>
          <a:xfrm>
            <a:off x="476881" y="876553"/>
            <a:ext cx="8238116" cy="0"/>
          </a:xfrm>
          <a:prstGeom prst="line">
            <a:avLst/>
          </a:prstGeom>
          <a:ln>
            <a:solidFill>
              <a:schemeClr val="bg1">
                <a:alpha val="1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33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5CBF-295F-8226-2157-9476B591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F6BE3-71AE-EA2E-881F-47C94FA82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B7250-5FD8-4A27-B2A7-69A842AB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972FE4-184B-409F-6E87-2DE0C4418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AF83DD-7563-C330-B4EB-8A5E6C64B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668DBB-8D53-155F-5AEE-6607EC3B4DE6}"/>
              </a:ext>
            </a:extLst>
          </p:cNvPr>
          <p:cNvCxnSpPr/>
          <p:nvPr/>
        </p:nvCxnSpPr>
        <p:spPr>
          <a:xfrm>
            <a:off x="476881" y="876553"/>
            <a:ext cx="8238116" cy="0"/>
          </a:xfrm>
          <a:prstGeom prst="line">
            <a:avLst/>
          </a:prstGeom>
          <a:ln>
            <a:solidFill>
              <a:schemeClr val="bg1">
                <a:alpha val="1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94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EB95D-A537-E522-D2D4-A53C6348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5582" y="1430463"/>
            <a:ext cx="2949178" cy="28121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3968E-C0F0-D896-31F3-763306C7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29834"/>
            <a:ext cx="4247891" cy="71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8F3FD-A63F-56C6-FF8E-77F74ECDF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23226" y="218003"/>
            <a:ext cx="3593315" cy="41777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54277E-1ACA-B820-1F90-892B6EF51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843FCE-8665-A934-EBC0-53E70E87B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40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EB95D-A537-E522-D2D4-A53C6348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9571" y="1430463"/>
            <a:ext cx="2949178" cy="28121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3968E-C0F0-D896-31F3-763306C7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421" y="273845"/>
            <a:ext cx="3965576" cy="689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8F3FD-A63F-56C6-FF8E-77F74ECDF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951" y="218003"/>
            <a:ext cx="3593315" cy="41777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B0EA84-0DA8-5C82-7AC8-84E31B39D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23B6C0-EF3F-F9DD-0439-61D4C54F6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88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A56A-F2C9-F2A2-CA7B-1D639BAB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BB0B-9BD9-78D2-C789-5551C518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9889-7283-D29A-9A18-A4D91065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916918"/>
            <a:ext cx="2949178" cy="247887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26430B-BED4-8083-CABB-FAAC51443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ED4AB7-B33B-F285-F1AC-81813135A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8AA474-0B8A-2399-2FD5-EAEC11C8B601}"/>
              </a:ext>
            </a:extLst>
          </p:cNvPr>
          <p:cNvCxnSpPr>
            <a:cxnSpLocks/>
          </p:cNvCxnSpPr>
          <p:nvPr/>
        </p:nvCxnSpPr>
        <p:spPr>
          <a:xfrm>
            <a:off x="629841" y="1715890"/>
            <a:ext cx="2949178" cy="0"/>
          </a:xfrm>
          <a:prstGeom prst="line">
            <a:avLst/>
          </a:prstGeom>
          <a:ln>
            <a:solidFill>
              <a:schemeClr val="bg1">
                <a:alpha val="1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7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66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- Blue">
    <p:bg>
      <p:bgPr>
        <a:solidFill>
          <a:srgbClr val="21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509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02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89C0B3-A2B8-9085-1B2F-91C510495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E67363-21C2-59A0-51C7-B82934B515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7761" y="841773"/>
            <a:ext cx="3989146" cy="160019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A944B-9DB1-2335-C63E-C4EEA51157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7761" y="2701529"/>
            <a:ext cx="3989146" cy="89097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E2F9-86FA-8C6F-A85A-2B790A16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4860" y="4645368"/>
            <a:ext cx="3429000" cy="273844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baseline="30000">
                <a:latin typeface="Open Sans" panose="020B0606030504020204" pitchFamily="34" charset="0"/>
              </a:rPr>
              <a:t>© 2023 All Rights Reserved. Reinhart Boerner Van Deuren s.c.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F38E2-B695-5AF0-3024-9B4431D3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0394" y="4626470"/>
            <a:ext cx="39929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B27FA6-2119-2E21-6383-A8C69500021A}"/>
              </a:ext>
            </a:extLst>
          </p:cNvPr>
          <p:cNvCxnSpPr/>
          <p:nvPr/>
        </p:nvCxnSpPr>
        <p:spPr>
          <a:xfrm>
            <a:off x="7639176" y="4761845"/>
            <a:ext cx="731218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9C98B77-812A-B67B-18AC-504ECED74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5" y="4566639"/>
            <a:ext cx="1316314" cy="3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12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D0946B-8DA5-08B1-2375-8D4A8147D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DA25A-18DD-79F1-709B-C011B8248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412" y="1463973"/>
            <a:ext cx="5581177" cy="875014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D4545-5253-C46A-2795-4BBD1E391415}"/>
              </a:ext>
            </a:extLst>
          </p:cNvPr>
          <p:cNvCxnSpPr>
            <a:cxnSpLocks/>
          </p:cNvCxnSpPr>
          <p:nvPr/>
        </p:nvCxnSpPr>
        <p:spPr>
          <a:xfrm>
            <a:off x="4002015" y="2865826"/>
            <a:ext cx="11399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1760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F3D1-E657-84A6-6313-2D7B45DF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857B2-8361-78F4-921A-654B5569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BBD4D2-8116-1C0D-CC23-1FA3D501E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Deuren s.c.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B3632D-2E20-3A61-08AB-5B4CC0FDC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54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176C7C-C24C-3AFB-C2C4-48D03ABC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Deuren s.c.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A0744-D3C8-2C63-6F3F-A3C1CA7F6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036655-D885-2B6E-F74F-43B6E43E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82" y="951931"/>
            <a:ext cx="7150636" cy="299397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4532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176C7C-C24C-3AFB-C2C4-48D03ABC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Deuren s.c.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A0744-D3C8-2C63-6F3F-A3C1CA7F6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036655-D885-2B6E-F74F-43B6E43E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73845"/>
            <a:ext cx="7886700" cy="689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588AF6-274D-2EBC-4403-58181C018D73}"/>
              </a:ext>
            </a:extLst>
          </p:cNvPr>
          <p:cNvCxnSpPr/>
          <p:nvPr/>
        </p:nvCxnSpPr>
        <p:spPr>
          <a:xfrm>
            <a:off x="476881" y="876553"/>
            <a:ext cx="82381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170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5CBF-295F-8226-2157-9476B591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F6BE3-71AE-EA2E-881F-47C94FA82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B7250-5FD8-4A27-B2A7-69A842AB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9A8BA4-CC9E-E5D7-5054-0256EDA87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Deuren s.c.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96B6A1-E447-A438-1308-1BB61E5C0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24083D-70E4-4DDB-5435-63F5D96C5B2A}"/>
              </a:ext>
            </a:extLst>
          </p:cNvPr>
          <p:cNvCxnSpPr/>
          <p:nvPr/>
        </p:nvCxnSpPr>
        <p:spPr>
          <a:xfrm>
            <a:off x="476881" y="876553"/>
            <a:ext cx="82381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74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EB95D-A537-E522-D2D4-A53C6348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5582" y="1430463"/>
            <a:ext cx="2949178" cy="28121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F505212-268E-1E4F-9FF1-4542DA2F6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Deuren s.c.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F9E72AF-BED3-CB79-77DC-3F39B76B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3968E-C0F0-D896-31F3-763306C7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29834"/>
            <a:ext cx="4247891" cy="71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8F3FD-A63F-56C6-FF8E-77F74ECDF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23226" y="218003"/>
            <a:ext cx="3593315" cy="41777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8633393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EB95D-A537-E522-D2D4-A53C6348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9571" y="1430463"/>
            <a:ext cx="2949178" cy="28121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F505212-268E-1E4F-9FF1-4542DA2F6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Deuren s.c.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F9E72AF-BED3-CB79-77DC-3F39B76B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3968E-C0F0-D896-31F3-763306C7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421" y="273845"/>
            <a:ext cx="3965576" cy="689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8F3FD-A63F-56C6-FF8E-77F74ECDF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951" y="218003"/>
            <a:ext cx="3593315" cy="41777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679496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2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796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A56A-F2C9-F2A2-CA7B-1D639BAB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BB0B-9BD9-78D2-C789-5551C518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9889-7283-D29A-9A18-A4D91065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916918"/>
            <a:ext cx="2949178" cy="247887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D86788-6596-213D-FB7E-B82F63FE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Deuren s.c.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97DAE9-3F9B-02D7-FFDA-7870BDACA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A361F7-5057-E7A4-5489-5F450E2251B1}"/>
              </a:ext>
            </a:extLst>
          </p:cNvPr>
          <p:cNvCxnSpPr>
            <a:cxnSpLocks/>
          </p:cNvCxnSpPr>
          <p:nvPr/>
        </p:nvCxnSpPr>
        <p:spPr>
          <a:xfrm>
            <a:off x="629841" y="1684979"/>
            <a:ext cx="294917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18723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EB95D-A537-E522-D2D4-A53C6348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5582" y="1430463"/>
            <a:ext cx="2949178" cy="28121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F505212-268E-1E4F-9FF1-4542DA2F6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Deuren s.c.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F9E72AF-BED3-CB79-77DC-3F39B76B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3968E-C0F0-D896-31F3-763306C7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29834"/>
            <a:ext cx="4247891" cy="71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8F3FD-A63F-56C6-FF8E-77F74ECDF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23226" y="218003"/>
            <a:ext cx="3593315" cy="41777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6332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F3D1-E657-84A6-6313-2D7B45DF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857B2-8361-78F4-921A-654B5569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C003A6-C4E3-0B9D-F8FA-FDDA7DAA3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72F5B8-A94F-9070-27DA-9E0F2C090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7448BF-3722-B70B-D685-4E64D604A22E}"/>
              </a:ext>
            </a:extLst>
          </p:cNvPr>
          <p:cNvCxnSpPr/>
          <p:nvPr/>
        </p:nvCxnSpPr>
        <p:spPr>
          <a:xfrm>
            <a:off x="476881" y="876553"/>
            <a:ext cx="8238116" cy="0"/>
          </a:xfrm>
          <a:prstGeom prst="line">
            <a:avLst/>
          </a:prstGeom>
          <a:ln>
            <a:solidFill>
              <a:schemeClr val="bg1">
                <a:alpha val="1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3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 - Blue">
    <p:bg>
      <p:bgPr>
        <a:solidFill>
          <a:srgbClr val="21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FA944B-9DB1-2335-C63E-C4EEA51157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7427" y="2509286"/>
            <a:ext cx="3989146" cy="27384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E2F9-86FA-8C6F-A85A-2B790A16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4860" y="4645368"/>
            <a:ext cx="3429000" cy="273844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F38E2-B695-5AF0-3024-9B4431D3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0394" y="4626470"/>
            <a:ext cx="39929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B27FA6-2119-2E21-6383-A8C69500021A}"/>
              </a:ext>
            </a:extLst>
          </p:cNvPr>
          <p:cNvCxnSpPr/>
          <p:nvPr/>
        </p:nvCxnSpPr>
        <p:spPr>
          <a:xfrm>
            <a:off x="7639176" y="4761845"/>
            <a:ext cx="731218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9C98B77-812A-B67B-18AC-504ECED74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5" y="4566639"/>
            <a:ext cx="1316314" cy="3232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0AAA63-3919-A405-DEF2-4EF2E8296E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77426" y="1619497"/>
            <a:ext cx="3989146" cy="609032"/>
          </a:xfrm>
        </p:spPr>
        <p:txBody>
          <a:bodyPr anchor="b">
            <a:normAutofit/>
          </a:bodyPr>
          <a:lstStyle>
            <a:lvl1pPr algn="ctr">
              <a:defRPr sz="21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73092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9036655-D885-2B6E-F74F-43B6E43E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82" y="951931"/>
            <a:ext cx="7150636" cy="299397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C5404-1A2D-9458-98CD-12DE61C8F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7B281-C812-601B-AADC-4E60A0209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28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176C7C-C24C-3AFB-C2C4-48D03ABC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A0744-D3C8-2C63-6F3F-A3C1CA7F6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036655-D885-2B6E-F74F-43B6E43E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73845"/>
            <a:ext cx="7886700" cy="689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588AF6-274D-2EBC-4403-58181C018D73}"/>
              </a:ext>
            </a:extLst>
          </p:cNvPr>
          <p:cNvCxnSpPr/>
          <p:nvPr/>
        </p:nvCxnSpPr>
        <p:spPr>
          <a:xfrm>
            <a:off x="476881" y="876553"/>
            <a:ext cx="8238116" cy="0"/>
          </a:xfrm>
          <a:prstGeom prst="line">
            <a:avLst/>
          </a:prstGeom>
          <a:ln>
            <a:solidFill>
              <a:schemeClr val="bg1">
                <a:alpha val="1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457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5CBF-295F-8226-2157-9476B591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F6BE3-71AE-EA2E-881F-47C94FA82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B7250-5FD8-4A27-B2A7-69A842AB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972FE4-184B-409F-6E87-2DE0C4418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AF83DD-7563-C330-B4EB-8A5E6C64B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668DBB-8D53-155F-5AEE-6607EC3B4DE6}"/>
              </a:ext>
            </a:extLst>
          </p:cNvPr>
          <p:cNvCxnSpPr/>
          <p:nvPr/>
        </p:nvCxnSpPr>
        <p:spPr>
          <a:xfrm>
            <a:off x="476881" y="876553"/>
            <a:ext cx="8238116" cy="0"/>
          </a:xfrm>
          <a:prstGeom prst="line">
            <a:avLst/>
          </a:prstGeom>
          <a:ln>
            <a:solidFill>
              <a:schemeClr val="bg1">
                <a:alpha val="1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694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EB95D-A537-E522-D2D4-A53C6348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5582" y="1430463"/>
            <a:ext cx="2949178" cy="28121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3968E-C0F0-D896-31F3-763306C7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29834"/>
            <a:ext cx="4247891" cy="71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8F3FD-A63F-56C6-FF8E-77F74ECDF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23226" y="218003"/>
            <a:ext cx="3593315" cy="41777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54277E-1ACA-B820-1F90-892B6EF51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843FCE-8665-A934-EBC0-53E70E87B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32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EB95D-A537-E522-D2D4-A53C6348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9571" y="1430463"/>
            <a:ext cx="2949178" cy="28121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3968E-C0F0-D896-31F3-763306C7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421" y="273845"/>
            <a:ext cx="3965576" cy="689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8F3FD-A63F-56C6-FF8E-77F74ECDF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951" y="218003"/>
            <a:ext cx="3593315" cy="41777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B0EA84-0DA8-5C82-7AC8-84E31B39D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23B6C0-EF3F-F9DD-0439-61D4C54F6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7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A56A-F2C9-F2A2-CA7B-1D639BAB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BB0B-9BD9-78D2-C789-5551C518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9889-7283-D29A-9A18-A4D91065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916918"/>
            <a:ext cx="2949178" cy="247887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26430B-BED4-8083-CABB-FAAC51443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ED4AB7-B33B-F285-F1AC-81813135A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8AA474-0B8A-2399-2FD5-EAEC11C8B601}"/>
              </a:ext>
            </a:extLst>
          </p:cNvPr>
          <p:cNvCxnSpPr>
            <a:cxnSpLocks/>
          </p:cNvCxnSpPr>
          <p:nvPr/>
        </p:nvCxnSpPr>
        <p:spPr>
          <a:xfrm>
            <a:off x="629841" y="1715890"/>
            <a:ext cx="2949178" cy="0"/>
          </a:xfrm>
          <a:prstGeom prst="line">
            <a:avLst/>
          </a:prstGeom>
          <a:ln>
            <a:solidFill>
              <a:schemeClr val="bg1">
                <a:alpha val="1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10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537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- Blue">
    <p:bg>
      <p:bgPr>
        <a:solidFill>
          <a:srgbClr val="21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35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57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48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72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70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7053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>
                <a:solidFill>
                  <a:srgbClr val="47A0CD"/>
                </a:solidFill>
              </a:rPr>
              <a:t>© 2022 All Rights Reserved</a:t>
            </a:r>
          </a:p>
          <a:p>
            <a:r>
              <a:rPr lang="en-US" sz="550" dirty="0">
                <a:solidFill>
                  <a:srgbClr val="47A0CD"/>
                </a:solidFill>
              </a:rPr>
              <a:t>Reinhart Boerner Van Deuren s.c.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728433"/>
            <a:ext cx="3048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2C334C62-C1D2-4BBC-9778-A954AB5ECDE6}" type="slidenum">
              <a:rPr lang="en-US" sz="800" smtClean="0">
                <a:solidFill>
                  <a:srgbClr val="47A0CD"/>
                </a:solidFill>
              </a:rPr>
              <a:t>‹#›</a:t>
            </a:fld>
            <a:endParaRPr lang="en-US" sz="800" dirty="0">
              <a:solidFill>
                <a:srgbClr val="47A0C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22BF8-2880-C748-9C24-AB1F51960C2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2900" y="4705350"/>
            <a:ext cx="9525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1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spc="-15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9F"/>
          </a:solidFill>
          <a:latin typeface="Trebuchet MS" charset="0"/>
          <a:ea typeface="Trebuchet MS" charset="0"/>
          <a:cs typeface="Trebuchet M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9F"/>
          </a:solidFill>
          <a:latin typeface="Trebuchet MS" charset="0"/>
          <a:ea typeface="Trebuchet MS" charset="0"/>
          <a:cs typeface="Trebuchet M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9F"/>
          </a:solidFill>
          <a:latin typeface="Trebuchet MS" charset="0"/>
          <a:ea typeface="Trebuchet MS" charset="0"/>
          <a:cs typeface="Trebuchet M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9F"/>
          </a:solidFill>
          <a:latin typeface="Trebuchet MS" charset="0"/>
          <a:ea typeface="Trebuchet MS" charset="0"/>
          <a:cs typeface="Trebuchet MS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9F"/>
          </a:solidFill>
          <a:latin typeface="Trebuchet MS" charset="0"/>
          <a:ea typeface="Trebuchet MS" charset="0"/>
          <a:cs typeface="Trebuchet M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9F"/>
          </a:solidFill>
          <a:latin typeface="Trebuchet MS" charset="0"/>
          <a:ea typeface="Trebuchet MS" charset="0"/>
          <a:cs typeface="Trebuchet M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9F"/>
          </a:solidFill>
          <a:latin typeface="Trebuchet MS" charset="0"/>
          <a:ea typeface="Trebuchet MS" charset="0"/>
          <a:cs typeface="Trebuchet M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9F"/>
          </a:solidFill>
          <a:latin typeface="Trebuchet MS" charset="0"/>
          <a:ea typeface="Trebuchet MS" charset="0"/>
          <a:cs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§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28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6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98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4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447C3-B131-E2AA-540D-D6220022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73845"/>
            <a:ext cx="7886700" cy="68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A16FD-0684-1B10-94E8-151F448A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265" y="1369219"/>
            <a:ext cx="728908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32B3-5772-4139-E9B0-5B570D377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Deuren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2543C-A880-F758-BA00-6FEA985EB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2740AC-4049-46F6-58D0-9E1ED0814932}"/>
              </a:ext>
            </a:extLst>
          </p:cNvPr>
          <p:cNvCxnSpPr/>
          <p:nvPr/>
        </p:nvCxnSpPr>
        <p:spPr>
          <a:xfrm>
            <a:off x="7639176" y="4761845"/>
            <a:ext cx="731218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B268DAF-1FB7-80DE-6065-1110232E74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85" y="4566640"/>
            <a:ext cx="1316314" cy="323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A65ADA-2949-6983-7164-F5DC26703F9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2900" y="4705350"/>
            <a:ext cx="9525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3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2"/>
          </a:solidFill>
          <a:latin typeface="Merriweather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1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447C3-B131-E2AA-540D-D6220022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73845"/>
            <a:ext cx="7886700" cy="68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A16FD-0684-1B10-94E8-151F448A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265" y="1369219"/>
            <a:ext cx="728908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32B3-5772-4139-E9B0-5B570D377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2543C-A880-F758-BA00-6FEA985EB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2740AC-4049-46F6-58D0-9E1ED0814932}"/>
              </a:ext>
            </a:extLst>
          </p:cNvPr>
          <p:cNvCxnSpPr/>
          <p:nvPr/>
        </p:nvCxnSpPr>
        <p:spPr>
          <a:xfrm>
            <a:off x="7639176" y="4761845"/>
            <a:ext cx="7312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B268DAF-1FB7-80DE-6065-1110232E74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87" y="4566640"/>
            <a:ext cx="1316310" cy="3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Merriweather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2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447C3-B131-E2AA-540D-D6220022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73845"/>
            <a:ext cx="7886700" cy="68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A16FD-0684-1B10-94E8-151F448A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265" y="1369219"/>
            <a:ext cx="728908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32B3-5772-4139-E9B0-5B570D377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solidFill>
                  <a:srgbClr val="000068"/>
                </a:solidFill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solidFill>
                  <a:srgbClr val="000068"/>
                </a:solidFill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2543C-A880-F758-BA00-6FEA985EB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2740AC-4049-46F6-58D0-9E1ED0814932}"/>
              </a:ext>
            </a:extLst>
          </p:cNvPr>
          <p:cNvCxnSpPr/>
          <p:nvPr/>
        </p:nvCxnSpPr>
        <p:spPr>
          <a:xfrm>
            <a:off x="7639176" y="4761845"/>
            <a:ext cx="731218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B268DAF-1FB7-80DE-6065-1110232E74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85" y="4566640"/>
            <a:ext cx="1316314" cy="3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0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60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2"/>
          </a:solidFill>
          <a:latin typeface="Merriweather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1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447C3-B131-E2AA-540D-D6220022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81" y="273845"/>
            <a:ext cx="7886700" cy="68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A16FD-0684-1B10-94E8-151F448A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265" y="1369219"/>
            <a:ext cx="728908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32B3-5772-4139-E9B0-5B570D377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8590" y="4639823"/>
            <a:ext cx="35762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aseline="30000" dirty="0">
                <a:latin typeface="Open Sans" panose="020B0606030504020204" pitchFamily="34" charset="0"/>
              </a:rPr>
              <a:t>© 2023 All Rights Reserved. Reinhart Boerner Van </a:t>
            </a:r>
            <a:r>
              <a:rPr lang="en-US" baseline="30000" dirty="0" err="1">
                <a:latin typeface="Open Sans" panose="020B0606030504020204" pitchFamily="34" charset="0"/>
              </a:rPr>
              <a:t>Deuren</a:t>
            </a:r>
            <a:r>
              <a:rPr lang="en-US" baseline="30000" dirty="0">
                <a:latin typeface="Open Sans" panose="020B0606030504020204" pitchFamily="34" charset="0"/>
              </a:rPr>
              <a:t> </a:t>
            </a:r>
            <a:r>
              <a:rPr lang="en-US" baseline="30000" dirty="0" err="1">
                <a:latin typeface="Open Sans" panose="020B0606030504020204" pitchFamily="34" charset="0"/>
              </a:rPr>
              <a:t>s.c.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2543C-A880-F758-BA00-6FEA985EB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704" y="4594402"/>
            <a:ext cx="3992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18C48B6-A972-4529-99E0-7656875AAE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2740AC-4049-46F6-58D0-9E1ED0814932}"/>
              </a:ext>
            </a:extLst>
          </p:cNvPr>
          <p:cNvCxnSpPr/>
          <p:nvPr/>
        </p:nvCxnSpPr>
        <p:spPr>
          <a:xfrm>
            <a:off x="7639176" y="4761845"/>
            <a:ext cx="7312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B268DAF-1FB7-80DE-6065-1110232E74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87" y="4566640"/>
            <a:ext cx="1316310" cy="3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Merriweather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8409F-0E72-9B40-B1D2-B44341CF0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1153263"/>
            <a:ext cx="8915400" cy="1406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BHCG Members-Only Meeting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Increased Fiduciary Risk: Johnson &amp; Johnson Risk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40819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8284-C7D2-3747-25D8-144C0FE5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3350"/>
            <a:ext cx="8915400" cy="463550"/>
          </a:xfrm>
        </p:spPr>
        <p:txBody>
          <a:bodyPr/>
          <a:lstStyle/>
          <a:p>
            <a:pPr algn="ctr"/>
            <a:r>
              <a:rPr lang="en-US" dirty="0"/>
              <a:t>Exclusive Benefit/Prudent Expert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1642-0835-F2FD-FB6D-7AC6FD65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819150"/>
            <a:ext cx="8915400" cy="38862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b="1" u="sng" dirty="0"/>
              <a:t>Exclusive Benefit</a:t>
            </a:r>
            <a:r>
              <a:rPr lang="en-US" sz="1800" dirty="0"/>
              <a:t>: Actions must be for the exclusive purpose of providing benefits to plan participants and beneficiaries and defraying the plans’ reasonable administrative expenses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Actions taken with an eye toward plan sponsor’s business goals (or other goals of third parties) may violate this duty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Try to avoid, limit or eliminate conflicts of interest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Be impartial in how you administer the plan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0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84AF-237A-EE7A-BD30-BEE3385E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49275"/>
          </a:xfrm>
        </p:spPr>
        <p:txBody>
          <a:bodyPr/>
          <a:lstStyle/>
          <a:p>
            <a:pPr algn="ctr"/>
            <a:r>
              <a:rPr lang="en-US" dirty="0"/>
              <a:t>Exclusive Benefit/Prudent Expert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2A2A-90F6-BAAB-9903-DB04655B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38100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b="1" u="sng" dirty="0"/>
              <a:t>Prudent Expert</a:t>
            </a:r>
            <a:r>
              <a:rPr lang="en-US" sz="1800" dirty="0"/>
              <a:t>: Use the level of care that a “prudent [person] knowledgeable about such matters” would use in the same situation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you do not have this expertise yourself, then hire outside experts / educate yourself</a:t>
            </a:r>
          </a:p>
          <a:p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/>
              <a:t>DOL Guidance</a:t>
            </a:r>
            <a:r>
              <a:rPr lang="en-US" dirty="0"/>
              <a:t>:  The fiduciary should appropriately consider all the facts and circumstances that apply – e.g., ensure that investments are diverse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“Substantive prudence” – maybe 20% of the risk?</a:t>
            </a:r>
          </a:p>
          <a:p>
            <a:pPr lvl="2"/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u="sng" dirty="0"/>
              <a:t>Procedural prudence</a:t>
            </a:r>
            <a:r>
              <a:rPr lang="en-US" dirty="0"/>
              <a:t>”: A fiduciary’s conduct is evaluated according to the result of a decision as well as the process used to make the decision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Maybe 80% of the risk?</a:t>
            </a:r>
          </a:p>
        </p:txBody>
      </p:sp>
    </p:spTree>
    <p:extLst>
      <p:ext uri="{BB962C8B-B14F-4D97-AF65-F5344CB8AC3E}">
        <p14:creationId xmlns:p14="http://schemas.microsoft.com/office/powerpoint/2010/main" val="420836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7EDFA-A449-B2A3-E5F6-4EEE10AC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8763000" cy="484610"/>
          </a:xfrm>
        </p:spPr>
        <p:txBody>
          <a:bodyPr/>
          <a:lstStyle/>
          <a:p>
            <a:pPr algn="ctr"/>
            <a:r>
              <a:rPr lang="en-US" dirty="0"/>
              <a:t>Procedural Prudence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FCBB1-097C-98BC-DF3E-ACB9EC6B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4114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Identify factors relevant to the decision-making process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Identify necessary fact-finding steps and background information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Identify required expertise and knowledge needed; when necessary, consult with outside experts (</a:t>
            </a:r>
            <a:r>
              <a:rPr lang="en-US" sz="1800" i="1" dirty="0"/>
              <a:t>e.g.</a:t>
            </a:r>
            <a:r>
              <a:rPr lang="en-US" sz="1800" dirty="0"/>
              <a:t>, accountant, actuary, legal counsel)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Evaluate relevant criteria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Document the evaluation, decision and monitoring in writing</a:t>
            </a:r>
          </a:p>
        </p:txBody>
      </p:sp>
    </p:spTree>
    <p:extLst>
      <p:ext uri="{BB962C8B-B14F-4D97-AF65-F5344CB8AC3E}">
        <p14:creationId xmlns:p14="http://schemas.microsoft.com/office/powerpoint/2010/main" val="155483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0F3E-5635-1B69-2216-BFCCEF0A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8763000" cy="544478"/>
          </a:xfrm>
        </p:spPr>
        <p:txBody>
          <a:bodyPr/>
          <a:lstStyle/>
          <a:p>
            <a:pPr algn="ctr"/>
            <a:r>
              <a:rPr lang="en-US" dirty="0"/>
              <a:t>Plan Adherence/Disclosure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B393A-929F-F54F-2CBA-0546FE11C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7131"/>
            <a:ext cx="8915400" cy="4114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u="sng" dirty="0"/>
              <a:t>Actions must be in accordance with the</a:t>
            </a:r>
            <a:r>
              <a:rPr lang="en-US" sz="1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Plan document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Summary Plan description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documents under which Plan operates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come up with respect to power to amend Plan and power to pick service providers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Unless it is contrary to ERISA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Provide all legally-required documents (</a:t>
            </a:r>
            <a:r>
              <a:rPr lang="en-US" sz="1800" i="1" dirty="0"/>
              <a:t>e.g.</a:t>
            </a:r>
            <a:r>
              <a:rPr lang="en-US" sz="1800" dirty="0"/>
              <a:t>, summary plan descriptions)</a:t>
            </a:r>
          </a:p>
        </p:txBody>
      </p:sp>
    </p:spTree>
    <p:extLst>
      <p:ext uri="{BB962C8B-B14F-4D97-AF65-F5344CB8AC3E}">
        <p14:creationId xmlns:p14="http://schemas.microsoft.com/office/powerpoint/2010/main" val="287813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DB0E-99C8-1AEE-57D9-B792EB18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625474"/>
          </a:xfrm>
        </p:spPr>
        <p:txBody>
          <a:bodyPr/>
          <a:lstStyle/>
          <a:p>
            <a:pPr algn="ctr"/>
            <a:r>
              <a:rPr lang="en-US" dirty="0"/>
              <a:t>Duty to Monitor / No Prohibited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E4DDB-94C9-1C34-ADB7-323C25768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4038600"/>
          </a:xfrm>
        </p:spPr>
        <p:txBody>
          <a:bodyPr>
            <a:norm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800" b="0" dirty="0"/>
              <a:t>Fiduciary must review activities/processes of other fiduciaries to whom it delegates responsibility; also must assess delegated fiduciaries’ compliance with applicable law and with plan provisions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en-US" dirty="0"/>
              <a:t>So, sometimes it may be a good idea to audit service providers (e.g., TPAs and PBMs)</a:t>
            </a:r>
            <a:endParaRPr lang="en-US" b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800" b="0" dirty="0"/>
              <a:t>Depth</a:t>
            </a:r>
            <a:r>
              <a:rPr lang="en-US" sz="1800" b="0" baseline="0" dirty="0"/>
              <a:t> and frequency must be consistent with the needs of plans in light of the complexity of operations and foreseeable risks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sz="1800" b="0" baseline="0" dirty="0"/>
          </a:p>
          <a:p>
            <a:pPr defTabSz="9144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ERISA generally prohibits the use of “plan assets” to pay a “party in interest” – this is called a “prohibited transaction”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500" dirty="0"/>
              <a:t>But important exceptions are available – e.g., reasonable fees paid to service providers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65223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411F2-79F1-1447-2356-9CD4DDEFE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74CE-8352-938A-B0CA-FC8E43B7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8763000" cy="549275"/>
          </a:xfrm>
        </p:spPr>
        <p:txBody>
          <a:bodyPr/>
          <a:lstStyle/>
          <a:p>
            <a:pPr algn="ctr"/>
            <a:r>
              <a:rPr lang="en-US" dirty="0"/>
              <a:t>Health Plan Fee 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065D4-7AAD-FA07-42B0-BF0579D5A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4038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Must health plan fiduciaries manage fees that vendors are paid?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Definitely “yes”, with respect to “plan assets” (e.g., participant contributions and amounts held in a trust or, perhaps, assets which should have been held in a trust)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DOL’s 2015 publication “Understanding Your Fiduciary Responsibilities under a Group Health Plan”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When “fees for services are paid out of plan assets, fiduciaries need to understand the fees … [and] fees charged to a plan [must] be ‘reasonable’”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Less clear for “pure employer funds”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Excessive fee litigation in the retirement plan area is extensive – thousands of cases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299833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4272A-E862-715B-6C92-243FB675A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BAD7-008F-5A16-9C23-A9345FEB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8763000" cy="549275"/>
          </a:xfrm>
        </p:spPr>
        <p:txBody>
          <a:bodyPr/>
          <a:lstStyle/>
          <a:p>
            <a:pPr algn="ctr"/>
            <a:r>
              <a:rPr lang="en-US" dirty="0"/>
              <a:t>Health Plan Fee 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D280F-ADA8-1BE6-E518-B72FAA3ED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403860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Excessive fee litigation in the health plan space is relatively rare and sporadic. When it’s occurred, it’s usually been focused on lawsuits against TPA / insurer, not employer / plan sponsor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Recent examples include the following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2017: DOL sues, then settles with, </a:t>
            </a:r>
            <a:r>
              <a:rPr lang="en-US" sz="1800" dirty="0" err="1"/>
              <a:t>MagnaCare</a:t>
            </a:r>
            <a:r>
              <a:rPr lang="en-US" sz="1800" dirty="0"/>
              <a:t>. Claim was that TPA violated ERISA by charging plans an undisclosed markup over actual amounts it paid to providers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2019: The Depot, Inc. v. Caring for Montanans (9</a:t>
            </a:r>
            <a:r>
              <a:rPr lang="en-US" sz="1800" baseline="30000" dirty="0"/>
              <a:t>th</a:t>
            </a:r>
            <a:r>
              <a:rPr lang="en-US" sz="1800" dirty="0"/>
              <a:t> Cir.). Claim was that insurer charged extra fees and used those as a “kickback” to local chamber of commerce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2010s: BCBS of Michigan pays hundreds of millions over “hidden fees” (lawsuits primarily brought by self-funded employer clients)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Did that help “fend off” participant lawsuits against employers, for failing to monitor?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2023: Plaintiff-side law firm advertises in this space (</a:t>
            </a:r>
            <a:r>
              <a:rPr lang="en-US" sz="1800" dirty="0" err="1"/>
              <a:t>Petsmart</a:t>
            </a:r>
            <a:r>
              <a:rPr lang="en-US" sz="1800" dirty="0"/>
              <a:t>, Target, State Farm were targets)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150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A2C75-A6BE-5DFF-4730-848B84017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53A45-D594-5257-C97B-17CCCCAE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4038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74B16-3CD5-5A81-D6F7-2F4938305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9050"/>
            <a:ext cx="5143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9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4742E-ED6A-7D79-66F4-788AD6650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2D7C-7113-0336-AE09-8867919B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8763000" cy="549275"/>
          </a:xfrm>
        </p:spPr>
        <p:txBody>
          <a:bodyPr/>
          <a:lstStyle/>
          <a:p>
            <a:pPr algn="ctr"/>
            <a:r>
              <a:rPr lang="en-US" dirty="0"/>
              <a:t>Health Plan Fee 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93CC-9841-AF2A-DB4B-1FB4A363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4038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February 2024: Erie County sues diabetes drug manufacturers and PBMs (CVS, ESI, OptumRx) over “insulin pricing scheme” (high costs that its self-funded health plan paid for insulin)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February 2024: Johnson and Johnson (“J&amp;J”) hit with sophisticated, detailed complaint from employee who lives in Madison, WI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Claims “mismanagement” of plan demonstrated by high-cost prescription drugs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E.g., plan agreed to pay (allegedly) $10,239 for a 90-day supply of generic form of drug </a:t>
            </a:r>
            <a:r>
              <a:rPr lang="en-US" sz="1500" dirty="0" err="1"/>
              <a:t>Aubagio</a:t>
            </a:r>
            <a:r>
              <a:rPr lang="en-US" sz="1500" dirty="0"/>
              <a:t>, supposedly available for $40 - $77 at a local grocery store / pharmacy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Also, claims here apparently paid through a trust – raising fiduciary risks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Complaint includes summary chart of 42 drugs with alleged cost of $28,000, for which J&amp;J plan agreed to pay $167,000 (a “markup of 498%”)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Complaint attacks process by which PBM (ESI) was hired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Focus on “transparent” pricing v. “spread” pricing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Nice “shout-out” in favor of Navitus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646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08596-BB48-2E7C-057F-C33DD6A0D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A883-944B-3B17-B2CC-B032A556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8763000" cy="549275"/>
          </a:xfrm>
        </p:spPr>
        <p:txBody>
          <a:bodyPr/>
          <a:lstStyle/>
          <a:p>
            <a:pPr algn="ctr"/>
            <a:r>
              <a:rPr lang="en-US" dirty="0"/>
              <a:t>Health Plan Fee 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1AB44-770E-6896-6E7D-EA0EE1E6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4038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J&amp;J will likely have some good defenses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Just because drugs were priced highly does not mean that participant was harmed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/>
              <a:t>Rebates may have brought down price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/>
              <a:t>Plan may have paid cost (not participant)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/>
              <a:t>PBM may have steered enrollee to other, alternative, cheaper drugs and not been worried about list price of certain high-cost drugs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dirty="0"/>
              <a:t>Not clear that enrollee here was actually “harmed” – not clear that she purchased any high-cost drugs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/>
              <a:t>In other words, this particular enrollee may not have “standing” to sue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dirty="0"/>
              <a:t>This claim was made in March 2024 by J&amp;J lawyers in a court filing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dirty="0"/>
              <a:t>In April 4, 2024 response, plaintiff’s lawyer claimed that plaintiff was harmed because amount plaintiff paid in premiums and out-of-pocket costs was “inflated by [J&amp;J’s] conduct”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>
              <a:buFont typeface="Courier New" panose="02070309020205020404" pitchFamily="49" charset="0"/>
              <a:buChar char="o"/>
            </a:pPr>
            <a:endParaRPr lang="en-US" sz="1500" dirty="0"/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009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981200" y="2114550"/>
            <a:ext cx="5271174" cy="21960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 Paul Page, Chief Legal Officer, Navitus Health Solutions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 Stephanie Argentine, Chief People Officer &amp; Head of Legal Affairs, </a:t>
            </a:r>
            <a:r>
              <a:rPr lang="en-US" sz="1800" dirty="0" err="1">
                <a:solidFill>
                  <a:schemeClr val="bg1"/>
                </a:solidFill>
              </a:rPr>
              <a:t>Centivo</a:t>
            </a:r>
            <a:endParaRPr lang="en-US" sz="1800" dirty="0">
              <a:solidFill>
                <a:schemeClr val="bg1"/>
              </a:solidFill>
            </a:endParaRP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 John Barlament, Shareholder, Reinhart Boerner Van Deuren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 Dave Osterndorf, Chief Actuary, </a:t>
            </a:r>
            <a:r>
              <a:rPr lang="en-US" sz="1800" dirty="0" err="1">
                <a:solidFill>
                  <a:schemeClr val="bg1"/>
                </a:solidFill>
              </a:rPr>
              <a:t>Centivo</a:t>
            </a:r>
            <a:endParaRPr lang="en-US" sz="1800" dirty="0">
              <a:solidFill>
                <a:schemeClr val="bg1"/>
              </a:solidFill>
            </a:endParaRP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 Jeffrey Kluever, Executive Director, BHCG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971550"/>
            <a:ext cx="7086600" cy="87597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 b="1" u="sng" dirty="0"/>
              <a:t>Speakers / Moderator</a:t>
            </a:r>
          </a:p>
        </p:txBody>
      </p:sp>
    </p:spTree>
    <p:extLst>
      <p:ext uri="{BB962C8B-B14F-4D97-AF65-F5344CB8AC3E}">
        <p14:creationId xmlns:p14="http://schemas.microsoft.com/office/powerpoint/2010/main" val="4111168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3C877-A293-87AE-8BC5-C9D43657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11BF-747E-4277-223F-744931D2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8763000" cy="549275"/>
          </a:xfrm>
        </p:spPr>
        <p:txBody>
          <a:bodyPr/>
          <a:lstStyle/>
          <a:p>
            <a:pPr algn="ctr"/>
            <a:r>
              <a:rPr lang="en-US" dirty="0"/>
              <a:t>Health Plan Fee 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8559-C242-6223-7923-55DBCDCEF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4038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Also attacked consultants / brokers as having a financial bias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Cited to media reports that consultants act as “gatekeepers” and demand commissions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Allegedly, consultant blocked PBM from employer client unless consultant received $1 - $6.50 per prescription that was to be processed under plan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Also that consultants may share in rebates that PBMs receive from drug manufacturers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Claims that some brokers, “while purporting to manage an open RFP process for their client prescription-drug plans, will refuse to solicit bids from PBMs that decline to offer the [broker] kickbacks or other forms of indirect compensation”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Will CAA price transparency rules help reveal this to employers? If so, what should employers do about this?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011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B3E6A-1F6C-F57A-AA73-649CC6D4F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8E1B-294E-BA57-F677-8CB05E3A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8763000" cy="549275"/>
          </a:xfrm>
        </p:spPr>
        <p:txBody>
          <a:bodyPr/>
          <a:lstStyle/>
          <a:p>
            <a:pPr algn="ctr"/>
            <a:r>
              <a:rPr lang="en-US" dirty="0"/>
              <a:t>Panel Discussion / Audience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6D859-C28F-84AF-03E7-E1B6D983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4038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What are strategies that plan sponsors should take in light of these allegations?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What steps have plan sponsors taken in the retirement plan context? Can those steps / concepts be used in the health plan context?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Plan document / summary plan description changes which can help?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Limitations periods (e.g., all lawsuits must occur within 6 months or a year after harm occurs)?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Venue provisions (e.g., force lawsuits to occur in a more-favorable court, not a “plaintiff-friendly” court)?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94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A3D83-9F02-3B62-EC06-D2387B92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13B3-76DC-08B5-E745-CC5B01F01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2114550"/>
            <a:ext cx="5271174" cy="21960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ERISA fiduciary status and identification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Fiduciary duties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Recent health plan litigation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Claims in J&amp;J complaint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Action steps / strategies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3EB98-23AB-263B-B084-7028278DF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971550"/>
            <a:ext cx="7086600" cy="87597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Presentation Objectives</a:t>
            </a:r>
          </a:p>
        </p:txBody>
      </p:sp>
    </p:spTree>
    <p:extLst>
      <p:ext uri="{BB962C8B-B14F-4D97-AF65-F5344CB8AC3E}">
        <p14:creationId xmlns:p14="http://schemas.microsoft.com/office/powerpoint/2010/main" val="386650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1CF4-84E7-1034-9958-95ECDAE8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839200" cy="46227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ERISA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5CDA-1307-67F7-03A3-4C8A84E9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64651"/>
            <a:ext cx="8915400" cy="414549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Due to perceived abuses by employers and other plan sponsors with respect to retirement and health plans, Congress enacted the Employee Retirement Income Security Act in 1974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ERISA imposes a large number of requirements on plan sponsors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e.g.</a:t>
            </a:r>
            <a:r>
              <a:rPr lang="en-US" dirty="0"/>
              <a:t>, Form 5500; nondiscrimination rules (ERISA Section 510); mandatory coverage requirements (</a:t>
            </a:r>
            <a:r>
              <a:rPr lang="en-US" i="1" dirty="0"/>
              <a:t>e.g.</a:t>
            </a:r>
            <a:r>
              <a:rPr lang="en-US" dirty="0"/>
              <a:t>, coverage for mastectomies)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ERISA enforced by the federal government (Department of Labor (“DOL”) primarily) but also IRS (which deals with parallel tax code rules)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542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6E9A-9030-4E20-51EA-4F18D5D4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8763000" cy="500645"/>
          </a:xfrm>
        </p:spPr>
        <p:txBody>
          <a:bodyPr/>
          <a:lstStyle/>
          <a:p>
            <a:pPr algn="ctr"/>
            <a:r>
              <a:rPr lang="en-US" dirty="0"/>
              <a:t>ERISA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8A2FD-F6F4-9F02-4C7B-8710CD6A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33995"/>
            <a:ext cx="8915400" cy="43761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Congress imposed among the highest known legal requirements under ERISA upon those who are “Fiduciaries”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Concept of a “Fiduciary” is one who acts in the best interests of a third party who is relying upon the fiduciary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i="1" dirty="0"/>
              <a:t>e.g.</a:t>
            </a:r>
            <a:r>
              <a:rPr lang="en-US" sz="1800" dirty="0"/>
              <a:t>, the executor of a will, who cannot misinterpret the will and take benefits for himself/herself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Every ERISA-covered Plan must have a “Named Fiduciary” and a “Plan Administrator” (often the same)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“Point person/entity” who must oversee the Plan and satisfy various obligations (</a:t>
            </a:r>
            <a:r>
              <a:rPr lang="en-US" i="1" dirty="0"/>
              <a:t>e.g.</a:t>
            </a:r>
            <a:r>
              <a:rPr lang="en-US" dirty="0"/>
              <a:t>, Form 5500; summary plan description distribution)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In addition, certain people will be a “Fiduciary” based on their actions or responsibilities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940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901E6-DBE9-6CBE-1EFD-60A58DE43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817"/>
            <a:ext cx="8458200" cy="446661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1A558-4EB7-CAFF-1AEE-460F8970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4381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92D74"/>
                </a:solidFill>
              </a:rPr>
              <a:t>Are You a Fiduciary?</a:t>
            </a:r>
          </a:p>
        </p:txBody>
      </p:sp>
    </p:spTree>
    <p:extLst>
      <p:ext uri="{BB962C8B-B14F-4D97-AF65-F5344CB8AC3E}">
        <p14:creationId xmlns:p14="http://schemas.microsoft.com/office/powerpoint/2010/main" val="408330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2C1C-8C84-1703-6A9D-AD73BDB9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" y="255879"/>
            <a:ext cx="8839202" cy="53495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73D6F"/>
                </a:solidFill>
                <a:cs typeface="Cambria" pitchFamily="18" charset="0"/>
              </a:rPr>
              <a:t>“Settlor” Exception -Which Hat Are You Wearing?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F957-35BD-A71D-4718-CFDA8E51E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068867"/>
            <a:ext cx="4698999" cy="3911600"/>
          </a:xfr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Fiduciary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 administration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 of amendment / termination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Holding / </a:t>
            </a:r>
            <a:r>
              <a:rPr lang="en-US" sz="180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nvesting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assets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 communications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 claims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Decisions in your fiduciary role are subject to ERISA’s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09C256-C40C-6F80-FC87-30FB7C1B1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00" y="1047750"/>
            <a:ext cx="42799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u="sng" dirty="0"/>
              <a:t>Settlor</a:t>
            </a:r>
          </a:p>
          <a:p>
            <a:pPr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800" b="0" u="none" baseline="0" dirty="0"/>
              <a:t> Plan design</a:t>
            </a:r>
          </a:p>
          <a:p>
            <a:pPr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800" b="0" u="none" baseline="0" dirty="0"/>
              <a:t> Amendment or termination</a:t>
            </a:r>
          </a:p>
          <a:p>
            <a:pPr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800" b="0" u="none" baseline="0" dirty="0"/>
              <a:t> Employer contributions</a:t>
            </a:r>
          </a:p>
          <a:p>
            <a:pPr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800" b="0" u="none" baseline="0" dirty="0"/>
              <a:t> Employee communications</a:t>
            </a:r>
          </a:p>
          <a:p>
            <a:pPr marL="0" indent="0">
              <a:buNone/>
              <a:tabLst>
                <a:tab pos="228600" algn="l"/>
              </a:tabLst>
            </a:pPr>
            <a:endParaRPr lang="en-US" sz="1800" b="0" u="none" baseline="0" dirty="0"/>
          </a:p>
          <a:p>
            <a:pPr>
              <a:buFont typeface="Arial" pitchFamily="34" charset="0"/>
              <a:buNone/>
              <a:tabLst>
                <a:tab pos="228600" algn="l"/>
              </a:tabLst>
            </a:pPr>
            <a:r>
              <a:rPr lang="en-US" sz="1800" b="0" i="1" u="none" baseline="0" dirty="0"/>
              <a:t>Decisions in your role as an employee of the plan sponsor are not subject to ERISA</a:t>
            </a:r>
          </a:p>
        </p:txBody>
      </p:sp>
      <p:pic>
        <p:nvPicPr>
          <p:cNvPr id="12" name="Graphic 11" descr="Small cowboy hat">
            <a:extLst>
              <a:ext uri="{FF2B5EF4-FFF2-40B4-BE49-F238E27FC236}">
                <a16:creationId xmlns:a16="http://schemas.microsoft.com/office/drawing/2014/main" id="{4A8A5BC9-73BE-65B9-5F35-8B6DB14D3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69533">
            <a:off x="1621185" y="792704"/>
            <a:ext cx="923925" cy="457200"/>
          </a:xfrm>
          <a:prstGeom prst="rect">
            <a:avLst/>
          </a:prstGeom>
        </p:spPr>
      </p:pic>
      <p:pic>
        <p:nvPicPr>
          <p:cNvPr id="14" name="Graphic 13" descr="A fedora with feather">
            <a:extLst>
              <a:ext uri="{FF2B5EF4-FFF2-40B4-BE49-F238E27FC236}">
                <a16:creationId xmlns:a16="http://schemas.microsoft.com/office/drawing/2014/main" id="{C1EDDD03-76A4-36E4-FF63-5637CDF88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89069">
            <a:off x="6202188" y="647056"/>
            <a:ext cx="8286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3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71F1-1E8E-932D-A9A1-FCE2EF50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228"/>
            <a:ext cx="8686800" cy="533400"/>
          </a:xfrm>
        </p:spPr>
        <p:txBody>
          <a:bodyPr/>
          <a:lstStyle/>
          <a:p>
            <a:pPr algn="ctr"/>
            <a:r>
              <a:rPr lang="en-US" dirty="0"/>
              <a:t>Fiduciary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880F3-E1A0-69A0-6A2B-708879CF7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95350"/>
            <a:ext cx="8915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Personal liability for:</a:t>
            </a:r>
          </a:p>
          <a:p>
            <a:pPr marL="0" indent="0">
              <a:buNone/>
            </a:pPr>
            <a:endParaRPr lang="en-US" sz="1800" b="1" u="sng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 Losses from breach of fiduciary duties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 </a:t>
            </a:r>
            <a:r>
              <a:rPr lang="en-US" sz="1800" u="sng" dirty="0"/>
              <a:t>Breaches by other fiduciaries if</a:t>
            </a:r>
            <a:r>
              <a:rPr lang="en-US" sz="1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Your failure allowed the breach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You knowingly participated in the breach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You concealed the breach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You do not take appropriate remedial action to correct the breach</a:t>
            </a:r>
          </a:p>
        </p:txBody>
      </p:sp>
    </p:spTree>
    <p:extLst>
      <p:ext uri="{BB962C8B-B14F-4D97-AF65-F5344CB8AC3E}">
        <p14:creationId xmlns:p14="http://schemas.microsoft.com/office/powerpoint/2010/main" val="40437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94FA-BF4D-1C84-2C1F-F23BA4F6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Are An ERISA Fiduciary’s Core Duties?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4FBA-16D4-E659-FD6A-BF888817B4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57400" y="1352550"/>
            <a:ext cx="4419600" cy="274320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Exclusive Benefit Duty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Prudent Expert Duty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Plan Adherence Duty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Disclosure Duty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Duty to Monitor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Not violate other rules/laws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u="sng" dirty="0">
                <a:solidFill>
                  <a:schemeClr val="bg1"/>
                </a:solidFill>
              </a:rPr>
              <a:t>Retirement plans / funded health plans</a:t>
            </a:r>
            <a:r>
              <a:rPr lang="en-US" sz="1800" dirty="0">
                <a:solidFill>
                  <a:schemeClr val="bg1"/>
                </a:solidFill>
              </a:rPr>
              <a:t>: diversify assets &amp; maintain tax-qualified status of trust</a:t>
            </a:r>
          </a:p>
        </p:txBody>
      </p:sp>
    </p:spTree>
    <p:extLst>
      <p:ext uri="{BB962C8B-B14F-4D97-AF65-F5344CB8AC3E}">
        <p14:creationId xmlns:p14="http://schemas.microsoft.com/office/powerpoint/2010/main" val="18518548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6.05.04"/>
  <p:tag name="AS_TITLE" val="Aspose.Slides for .NET 4.0"/>
  <p:tag name="AS_VERSION" val="16.4.0.0"/>
</p:tagLst>
</file>

<file path=ppt/theme/theme1.xml><?xml version="1.0" encoding="utf-8"?>
<a:theme xmlns:a="http://schemas.openxmlformats.org/drawingml/2006/main" name="Firm Template - Blue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2017_Firm_Templat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charset="0"/>
            <a:ea typeface="Trebuchet MS" charset="0"/>
            <a:cs typeface="Trebuchet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charset="0"/>
            <a:ea typeface="Trebuchet MS" charset="0"/>
            <a:cs typeface="Trebuchet M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2022_RBVD_SC_16-9.pptx" id="{8A2A097C-8A0F-4470-B9C9-4A3ADEE0D65E}" vid="{4E9DF910-49CA-44A7-8995-0A701B75D15B}"/>
    </a:ext>
  </a:extLst>
</a:theme>
</file>

<file path=ppt/theme/theme10.xml><?xml version="1.0" encoding="utf-8"?>
<a:theme xmlns:a="http://schemas.openxmlformats.org/drawingml/2006/main" name="1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Reinhart SC" id="{14B94CD9-5251-473D-AF56-7D84B1501EC3}" vid="{DFB7A1B9-2E10-4715-88D5-BD7CFA9E82D9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RBVD_SC_16-9.pptx" id="{8A2A097C-8A0F-4470-B9C9-4A3ADEE0D65E}" vid="{9F5AD4BC-E105-4FEF-BEFC-4BF5BD0AB074}"/>
    </a:ext>
  </a:extLst>
</a:theme>
</file>

<file path=ppt/theme/theme3.xml><?xml version="1.0" encoding="utf-8"?>
<a:theme xmlns:a="http://schemas.openxmlformats.org/drawingml/2006/main" name="Blue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RBVD_SC_16-9.pptx" id="{8A2A097C-8A0F-4470-B9C9-4A3ADEE0D65E}" vid="{284C68C2-1F91-44BE-933B-1631F8526AB8}"/>
    </a:ext>
  </a:extLst>
</a:theme>
</file>

<file path=ppt/theme/theme4.xml><?xml version="1.0" encoding="utf-8"?>
<a:theme xmlns:a="http://schemas.openxmlformats.org/drawingml/2006/main" name="White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RBVD_SC_16-9.pptx" id="{8A2A097C-8A0F-4470-B9C9-4A3ADEE0D65E}" vid="{C031F64F-F5AD-41BD-B55F-9DC2415AEEFE}"/>
    </a:ext>
  </a:extLst>
</a:theme>
</file>

<file path=ppt/theme/theme5.xml><?xml version="1.0" encoding="utf-8"?>
<a:theme xmlns:a="http://schemas.openxmlformats.org/drawingml/2006/main" name="PP Reinhart Theme">
  <a:themeElements>
    <a:clrScheme name="Custom 1">
      <a:dk1>
        <a:srgbClr val="174992"/>
      </a:dk1>
      <a:lt1>
        <a:sysClr val="window" lastClr="FFFFFF"/>
      </a:lt1>
      <a:dk2>
        <a:srgbClr val="21275C"/>
      </a:dk2>
      <a:lt2>
        <a:srgbClr val="E7E6E6"/>
      </a:lt2>
      <a:accent1>
        <a:srgbClr val="40B4E2"/>
      </a:accent1>
      <a:accent2>
        <a:srgbClr val="C47C5A"/>
      </a:accent2>
      <a:accent3>
        <a:srgbClr val="174992"/>
      </a:accent3>
      <a:accent4>
        <a:srgbClr val="FFC000"/>
      </a:accent4>
      <a:accent5>
        <a:srgbClr val="5B9BD5"/>
      </a:accent5>
      <a:accent6>
        <a:srgbClr val="70AD47"/>
      </a:accent6>
      <a:hlink>
        <a:srgbClr val="174992"/>
      </a:hlink>
      <a:folHlink>
        <a:srgbClr val="40B4E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Reinhart Theme" id="{F253AA79-5A37-4BC5-AA14-78201DCBCA73}" vid="{FBCE70D7-ED48-450B-BC6B-31D184416BB0}"/>
    </a:ext>
  </a:extLst>
</a:theme>
</file>

<file path=ppt/theme/theme6.xml><?xml version="1.0" encoding="utf-8"?>
<a:theme xmlns:a="http://schemas.openxmlformats.org/drawingml/2006/main" name="1_Office Theme">
  <a:themeElements>
    <a:clrScheme name="Custom 1">
      <a:dk1>
        <a:srgbClr val="174992"/>
      </a:dk1>
      <a:lt1>
        <a:sysClr val="window" lastClr="FFFFFF"/>
      </a:lt1>
      <a:dk2>
        <a:srgbClr val="21275C"/>
      </a:dk2>
      <a:lt2>
        <a:srgbClr val="E7E6E6"/>
      </a:lt2>
      <a:accent1>
        <a:srgbClr val="40B4E2"/>
      </a:accent1>
      <a:accent2>
        <a:srgbClr val="C47C5A"/>
      </a:accent2>
      <a:accent3>
        <a:srgbClr val="174992"/>
      </a:accent3>
      <a:accent4>
        <a:srgbClr val="FFC000"/>
      </a:accent4>
      <a:accent5>
        <a:srgbClr val="5B9BD5"/>
      </a:accent5>
      <a:accent6>
        <a:srgbClr val="70AD47"/>
      </a:accent6>
      <a:hlink>
        <a:srgbClr val="174992"/>
      </a:hlink>
      <a:folHlink>
        <a:srgbClr val="40B4E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Reinhart SC" id="{14B94CD9-5251-473D-AF56-7D84B1501EC3}" vid="{6CBC6BE3-38AE-4CCE-87E1-95A92CF1C959}"/>
    </a:ext>
  </a:extLst>
</a:theme>
</file>

<file path=ppt/theme/theme7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Reinhart SC" id="{14B94CD9-5251-473D-AF56-7D84B1501EC3}" vid="{DFB7A1B9-2E10-4715-88D5-BD7CFA9E82D9}"/>
    </a:ext>
  </a:extLst>
</a:theme>
</file>

<file path=ppt/theme/theme8.xml><?xml version="1.0" encoding="utf-8"?>
<a:theme xmlns:a="http://schemas.openxmlformats.org/drawingml/2006/main" name="1_PP Reinhart Theme">
  <a:themeElements>
    <a:clrScheme name="Custom 1">
      <a:dk1>
        <a:srgbClr val="174992"/>
      </a:dk1>
      <a:lt1>
        <a:sysClr val="window" lastClr="FFFFFF"/>
      </a:lt1>
      <a:dk2>
        <a:srgbClr val="21275C"/>
      </a:dk2>
      <a:lt2>
        <a:srgbClr val="E7E6E6"/>
      </a:lt2>
      <a:accent1>
        <a:srgbClr val="40B4E2"/>
      </a:accent1>
      <a:accent2>
        <a:srgbClr val="C47C5A"/>
      </a:accent2>
      <a:accent3>
        <a:srgbClr val="174992"/>
      </a:accent3>
      <a:accent4>
        <a:srgbClr val="FFC000"/>
      </a:accent4>
      <a:accent5>
        <a:srgbClr val="5B9BD5"/>
      </a:accent5>
      <a:accent6>
        <a:srgbClr val="70AD47"/>
      </a:accent6>
      <a:hlink>
        <a:srgbClr val="174992"/>
      </a:hlink>
      <a:folHlink>
        <a:srgbClr val="40B4E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Reinhart Theme" id="{F253AA79-5A37-4BC5-AA14-78201DCBCA73}" vid="{FBCE70D7-ED48-450B-BC6B-31D184416BB0}"/>
    </a:ext>
  </a:extLst>
</a:theme>
</file>

<file path=ppt/theme/theme9.xml><?xml version="1.0" encoding="utf-8"?>
<a:theme xmlns:a="http://schemas.openxmlformats.org/drawingml/2006/main" name="2_Office Theme">
  <a:themeElements>
    <a:clrScheme name="Custom 1">
      <a:dk1>
        <a:srgbClr val="174992"/>
      </a:dk1>
      <a:lt1>
        <a:sysClr val="window" lastClr="FFFFFF"/>
      </a:lt1>
      <a:dk2>
        <a:srgbClr val="21275C"/>
      </a:dk2>
      <a:lt2>
        <a:srgbClr val="E7E6E6"/>
      </a:lt2>
      <a:accent1>
        <a:srgbClr val="40B4E2"/>
      </a:accent1>
      <a:accent2>
        <a:srgbClr val="C47C5A"/>
      </a:accent2>
      <a:accent3>
        <a:srgbClr val="174992"/>
      </a:accent3>
      <a:accent4>
        <a:srgbClr val="FFC000"/>
      </a:accent4>
      <a:accent5>
        <a:srgbClr val="5B9BD5"/>
      </a:accent5>
      <a:accent6>
        <a:srgbClr val="70AD47"/>
      </a:accent6>
      <a:hlink>
        <a:srgbClr val="174992"/>
      </a:hlink>
      <a:folHlink>
        <a:srgbClr val="40B4E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Reinhart SC" id="{14B94CD9-5251-473D-AF56-7D84B1501EC3}" vid="{6CBC6BE3-38AE-4CCE-87E1-95A92CF1C959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 R E I N H A R T ! 5 1 6 6 9 9 1 7 . 2 < / d o c u m e n t i d >  
     < s e n d e r i d > J B A R L A M E < / s e n d e r i d >  
     < s e n d e r e m a i l > J B A R L A M E N T @ R E I N H A R T L A W . C O M < / s e n d e r e m a i l >  
     < l a s t m o d i f i e d > 2 0 2 4 - 0 4 - 2 2 T 1 7 : 4 4 : 2 2 . 0 0 0 0 0 0 0 - 0 5 : 0 0 < / l a s t m o d i f i e d >  
     < d a t a b a s e > R E I N H A R T 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1348</TotalTime>
  <Words>1768</Words>
  <Application>Microsoft Office PowerPoint</Application>
  <PresentationFormat>On-screen Show (16:9)</PresentationFormat>
  <Paragraphs>153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Calibri</vt:lpstr>
      <vt:lpstr>Cambria</vt:lpstr>
      <vt:lpstr>Courier New</vt:lpstr>
      <vt:lpstr>Merriweather</vt:lpstr>
      <vt:lpstr>Open Sans</vt:lpstr>
      <vt:lpstr>Trebuchet MS</vt:lpstr>
      <vt:lpstr>Wingdings</vt:lpstr>
      <vt:lpstr>Firm Template - Blue</vt:lpstr>
      <vt:lpstr>Blank</vt:lpstr>
      <vt:lpstr>Blue Blank</vt:lpstr>
      <vt:lpstr>White Blank</vt:lpstr>
      <vt:lpstr>PP Reinhart Theme</vt:lpstr>
      <vt:lpstr>1_Office Theme</vt:lpstr>
      <vt:lpstr>Blank Slide</vt:lpstr>
      <vt:lpstr>1_PP Reinhart Theme</vt:lpstr>
      <vt:lpstr>2_Office Theme</vt:lpstr>
      <vt:lpstr>1_Blank Slide</vt:lpstr>
      <vt:lpstr>BHCG Members-Only Meeting  Increased Fiduciary Risk: Johnson &amp; Johnson Risk</vt:lpstr>
      <vt:lpstr>Speakers / Moderator</vt:lpstr>
      <vt:lpstr>Presentation Objectives</vt:lpstr>
      <vt:lpstr>ERISA in General</vt:lpstr>
      <vt:lpstr>ERISA in General</vt:lpstr>
      <vt:lpstr>Are You a Fiduciary?</vt:lpstr>
      <vt:lpstr>“Settlor” Exception -Which Hat Are You Wearing?</vt:lpstr>
      <vt:lpstr>Fiduciary Liability</vt:lpstr>
      <vt:lpstr>What Are An ERISA Fiduciary’s Core Duties?</vt:lpstr>
      <vt:lpstr>Exclusive Benefit/Prudent Expert Rules</vt:lpstr>
      <vt:lpstr>Exclusive Benefit/Prudent Expert Rules</vt:lpstr>
      <vt:lpstr>Procedural Prudence</vt:lpstr>
      <vt:lpstr>Plan Adherence/Disclosure Duties</vt:lpstr>
      <vt:lpstr>Duty to Monitor / No Prohibited Transactions</vt:lpstr>
      <vt:lpstr>Health Plan Fee Litigation</vt:lpstr>
      <vt:lpstr>Health Plan Fee Litigation</vt:lpstr>
      <vt:lpstr>PowerPoint Presentation</vt:lpstr>
      <vt:lpstr>Health Plan Fee Litigation</vt:lpstr>
      <vt:lpstr>Health Plan Fee Litigation</vt:lpstr>
      <vt:lpstr>Health Plan Fee Litigation</vt:lpstr>
      <vt:lpstr>Panel Discussion / Audience Questions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ATTORNEY-CLIENT PRIVILEGED</dc:title>
  <dc:subject/>
  <dc:creator>Reinhart</dc:creator>
  <cp:keywords/>
  <dc:description/>
  <cp:lastModifiedBy>John L. Barlament</cp:lastModifiedBy>
  <cp:revision>127</cp:revision>
  <cp:lastPrinted>1601-01-01T00:00:00Z</cp:lastPrinted>
  <dcterms:created xsi:type="dcterms:W3CDTF">2023-02-15T20:45:47Z</dcterms:created>
  <dcterms:modified xsi:type="dcterms:W3CDTF">2024-04-22T22:44:22Z</dcterms:modified>
  <cp:category/>
</cp:coreProperties>
</file>