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75" r:id="rId2"/>
  </p:sldMasterIdLst>
  <p:notesMasterIdLst>
    <p:notesMasterId r:id="rId28"/>
  </p:notesMasterIdLst>
  <p:handoutMasterIdLst>
    <p:handoutMasterId r:id="rId29"/>
  </p:handoutMasterIdLst>
  <p:sldIdLst>
    <p:sldId id="257" r:id="rId3"/>
    <p:sldId id="357" r:id="rId4"/>
    <p:sldId id="1588" r:id="rId5"/>
    <p:sldId id="1589" r:id="rId6"/>
    <p:sldId id="1592" r:id="rId7"/>
    <p:sldId id="1593" r:id="rId8"/>
    <p:sldId id="1596" r:id="rId9"/>
    <p:sldId id="1597" r:id="rId10"/>
    <p:sldId id="1598" r:id="rId11"/>
    <p:sldId id="1599" r:id="rId12"/>
    <p:sldId id="1600" r:id="rId13"/>
    <p:sldId id="1601" r:id="rId14"/>
    <p:sldId id="1602" r:id="rId15"/>
    <p:sldId id="384" r:id="rId16"/>
    <p:sldId id="386" r:id="rId17"/>
    <p:sldId id="381" r:id="rId18"/>
    <p:sldId id="382" r:id="rId19"/>
    <p:sldId id="387" r:id="rId20"/>
    <p:sldId id="1609" r:id="rId21"/>
    <p:sldId id="1579" r:id="rId22"/>
    <p:sldId id="1585" r:id="rId23"/>
    <p:sldId id="1586" r:id="rId24"/>
    <p:sldId id="1581" r:id="rId25"/>
    <p:sldId id="1595" r:id="rId26"/>
    <p:sldId id="1587" r:id="rId2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20" userDrawn="1">
          <p15:clr>
            <a:srgbClr val="A4A3A4"/>
          </p15:clr>
        </p15:guide>
        <p15:guide id="4" pos="5400" userDrawn="1">
          <p15:clr>
            <a:srgbClr val="A4A3A4"/>
          </p15:clr>
        </p15:guide>
        <p15:guide id="5" pos="6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Rode" initials="MR" lastIdx="45" clrIdx="0">
    <p:extLst>
      <p:ext uri="{19B8F6BF-5375-455C-9EA6-DF929625EA0E}">
        <p15:presenceInfo xmlns:p15="http://schemas.microsoft.com/office/powerpoint/2012/main" userId="62baea22ce5ef6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3" autoAdjust="0"/>
    <p:restoredTop sz="94648" autoAdjust="0"/>
  </p:normalViewPr>
  <p:slideViewPr>
    <p:cSldViewPr snapToGrid="0" snapToObjects="1" showGuides="1">
      <p:cViewPr varScale="1">
        <p:scale>
          <a:sx n="78" d="100"/>
          <a:sy n="78" d="100"/>
        </p:scale>
        <p:origin x="941" y="62"/>
      </p:cViewPr>
      <p:guideLst>
        <p:guide orient="horz" pos="2160"/>
        <p:guide pos="3840"/>
        <p:guide pos="2520"/>
        <p:guide pos="5400"/>
        <p:guide pos="6144"/>
      </p:guideLst>
    </p:cSldViewPr>
  </p:slideViewPr>
  <p:outlineViewPr>
    <p:cViewPr>
      <p:scale>
        <a:sx n="33" d="100"/>
        <a:sy n="33" d="100"/>
      </p:scale>
      <p:origin x="0" y="-169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iLonglais\OneDrive%20-%20Centivo\Documents\Jami\Client\Combined%20Clients\2022%20KPI%20Partnership%20Metr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iLonglais\OneDrive%20-%20Centivo\Documents\Jami\Client\Combined%20Clients\2022%20KPI%20Partnership%20Metr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/>
                </a:solidFill>
              </a:rPr>
              <a:t>PMPM spend by service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PieCharts!$B$4</c:f>
              <c:strCache>
                <c:ptCount val="1"/>
                <c:pt idx="0">
                  <c:v>% Total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D5-4592-B4DE-B457535F1FE7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D5-4592-B4DE-B457535F1FE7}"/>
              </c:ext>
            </c:extLst>
          </c:dPt>
          <c:dPt>
            <c:idx val="2"/>
            <c:bubble3D val="0"/>
            <c:spPr>
              <a:solidFill>
                <a:srgbClr val="403C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D5-4592-B4DE-B457535F1FE7}"/>
              </c:ext>
            </c:extLst>
          </c:dPt>
          <c:dPt>
            <c:idx val="3"/>
            <c:bubble3D val="0"/>
            <c:spPr>
              <a:solidFill>
                <a:srgbClr val="CAC1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D5-4592-B4DE-B457535F1FE7}"/>
              </c:ext>
            </c:extLst>
          </c:dPt>
          <c:dPt>
            <c:idx val="4"/>
            <c:bubble3D val="0"/>
            <c:spPr>
              <a:solidFill>
                <a:srgbClr val="486F7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D5-4592-B4DE-B457535F1FE7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3D5-4592-B4DE-B457535F1F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PieCharts!$A$5:$A$9</c:f>
              <c:strCache>
                <c:ptCount val="5"/>
                <c:pt idx="0">
                  <c:v>Primary Care</c:v>
                </c:pt>
                <c:pt idx="1">
                  <c:v>Specialty Care</c:v>
                </c:pt>
                <c:pt idx="2">
                  <c:v>Inpatient Facility</c:v>
                </c:pt>
                <c:pt idx="3">
                  <c:v>Outpatient Facility</c:v>
                </c:pt>
                <c:pt idx="4">
                  <c:v>Pharmacy</c:v>
                </c:pt>
              </c:strCache>
            </c:strRef>
          </c:cat>
          <c:val>
            <c:numRef>
              <c:f>PieCharts!$B$5:$B$9</c:f>
              <c:numCache>
                <c:formatCode>0%</c:formatCode>
                <c:ptCount val="5"/>
                <c:pt idx="0">
                  <c:v>0.10259907901265715</c:v>
                </c:pt>
                <c:pt idx="1">
                  <c:v>0.18359110637487172</c:v>
                </c:pt>
                <c:pt idx="2">
                  <c:v>0.18458056744158655</c:v>
                </c:pt>
                <c:pt idx="3">
                  <c:v>0.34217713759249013</c:v>
                </c:pt>
                <c:pt idx="4">
                  <c:v>0.18705210957839438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D5-4592-B4DE-B457535F1FE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PMPM spend by service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PieCharts!$B$4</c:f>
              <c:strCache>
                <c:ptCount val="1"/>
                <c:pt idx="0">
                  <c:v>% Total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52-4A2D-B0A6-7436E1E56CB5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52-4A2D-B0A6-7436E1E56CB5}"/>
              </c:ext>
            </c:extLst>
          </c:dPt>
          <c:dPt>
            <c:idx val="2"/>
            <c:bubble3D val="0"/>
            <c:spPr>
              <a:solidFill>
                <a:srgbClr val="403C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52-4A2D-B0A6-7436E1E56CB5}"/>
              </c:ext>
            </c:extLst>
          </c:dPt>
          <c:dPt>
            <c:idx val="3"/>
            <c:bubble3D val="0"/>
            <c:spPr>
              <a:solidFill>
                <a:srgbClr val="CAC1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52-4A2D-B0A6-7436E1E56CB5}"/>
              </c:ext>
            </c:extLst>
          </c:dPt>
          <c:dPt>
            <c:idx val="4"/>
            <c:bubble3D val="0"/>
            <c:spPr>
              <a:solidFill>
                <a:srgbClr val="486F7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52-4A2D-B0A6-7436E1E56CB5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DB52-4A2D-B0A6-7436E1E56C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PieCharts!$A$15:$A$19</c:f>
              <c:strCache>
                <c:ptCount val="5"/>
                <c:pt idx="0">
                  <c:v>Primary Care</c:v>
                </c:pt>
                <c:pt idx="1">
                  <c:v>Specialty Care</c:v>
                </c:pt>
                <c:pt idx="2">
                  <c:v>Inpatient Facility</c:v>
                </c:pt>
                <c:pt idx="3">
                  <c:v>Outpatient Facility</c:v>
                </c:pt>
                <c:pt idx="4">
                  <c:v>Pharmacy</c:v>
                </c:pt>
              </c:strCache>
            </c:strRef>
          </c:cat>
          <c:val>
            <c:numRef>
              <c:f>PieCharts!$B$15:$B$19</c:f>
              <c:numCache>
                <c:formatCode>0%</c:formatCode>
                <c:ptCount val="5"/>
                <c:pt idx="0">
                  <c:v>7.3960476001041109E-2</c:v>
                </c:pt>
                <c:pt idx="1">
                  <c:v>0.20987089720038898</c:v>
                </c:pt>
                <c:pt idx="2">
                  <c:v>0.20710966092275049</c:v>
                </c:pt>
                <c:pt idx="3">
                  <c:v>0.33153469441511124</c:v>
                </c:pt>
                <c:pt idx="4">
                  <c:v>0.17752427146070818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52-4A2D-B0A6-7436E1E56C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/>
                </a:solidFill>
              </a:rPr>
              <a:t>PMPM spend by service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PieCharts!$B$4</c:f>
              <c:strCache>
                <c:ptCount val="1"/>
                <c:pt idx="0">
                  <c:v>% Total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FA-4FFD-86CB-81BFB0DACDC8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FA-4FFD-86CB-81BFB0DACDC8}"/>
              </c:ext>
            </c:extLst>
          </c:dPt>
          <c:dPt>
            <c:idx val="2"/>
            <c:bubble3D val="0"/>
            <c:spPr>
              <a:solidFill>
                <a:srgbClr val="403C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FA-4FFD-86CB-81BFB0DACDC8}"/>
              </c:ext>
            </c:extLst>
          </c:dPt>
          <c:dPt>
            <c:idx val="3"/>
            <c:bubble3D val="0"/>
            <c:spPr>
              <a:solidFill>
                <a:srgbClr val="CAC1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FA-4FFD-86CB-81BFB0DACDC8}"/>
              </c:ext>
            </c:extLst>
          </c:dPt>
          <c:dPt>
            <c:idx val="4"/>
            <c:bubble3D val="0"/>
            <c:spPr>
              <a:solidFill>
                <a:srgbClr val="486F7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FA-4FFD-86CB-81BFB0DACDC8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FD86DC7C-C919-49D3-96E3-D00D5DCC026F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4FA-4FFD-86CB-81BFB0DAC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PieCharts!$A$24:$A$28</c:f>
              <c:strCache>
                <c:ptCount val="5"/>
                <c:pt idx="0">
                  <c:v>Primary Care</c:v>
                </c:pt>
                <c:pt idx="1">
                  <c:v>Specialty Care</c:v>
                </c:pt>
                <c:pt idx="2">
                  <c:v>Inpatient Facility</c:v>
                </c:pt>
                <c:pt idx="3">
                  <c:v>Outpatient Facility</c:v>
                </c:pt>
                <c:pt idx="4">
                  <c:v>Pharmacy</c:v>
                </c:pt>
              </c:strCache>
            </c:strRef>
          </c:cat>
          <c:val>
            <c:numRef>
              <c:f>PieCharts!$B$24:$B$28</c:f>
              <c:numCache>
                <c:formatCode>0%</c:formatCode>
                <c:ptCount val="5"/>
                <c:pt idx="0">
                  <c:v>0.13996458510604176</c:v>
                </c:pt>
                <c:pt idx="1">
                  <c:v>0.19454332865789634</c:v>
                </c:pt>
                <c:pt idx="2">
                  <c:v>0.21290944844383813</c:v>
                </c:pt>
                <c:pt idx="3">
                  <c:v>0.3416284399623381</c:v>
                </c:pt>
                <c:pt idx="4">
                  <c:v>0.11095419782988566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FA-4FFD-86CB-81BFB0DACDC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D156C9-9987-0532-9B5B-E3BD164446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E5687-EDD5-DC28-41B6-F202B19C78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3374E-EC60-824C-B5EB-3E5550A60A5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DD6A9-49EA-8253-32CB-32D3BC7634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71654-895A-D457-D814-307BBBA3BF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B0E3-8466-0646-BEBB-32578B6FB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9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CB68EE-66F1-49ED-825F-FDAD43B291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945113-B5F9-4FDB-83F6-EDF626F887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B21448-5C7B-4650-8333-1CAC91691629}" type="datetimeFigureOut">
              <a:rPr lang="en-US" altLang="en-US"/>
              <a:pPr/>
              <a:t>11/15/2023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57F23BF-93B3-4054-948B-A1401DE885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FE3C06-33E3-4C71-90E0-72AC65089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42528-CAB3-4DED-8236-62CC334C5F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636C6-4215-4DA8-B1AA-D8D3D332A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D1C6D6-4F07-4674-A555-90B9A9F6763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43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C6D6-4F07-4674-A555-90B9A9F6763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150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C6D6-4F07-4674-A555-90B9A9F67637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150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C6D6-4F07-4674-A555-90B9A9F6763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491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D601C-CB69-5641-A4A8-3F2D779C57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0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Compared to members who visited preferred providers*, members who visited non-preferred providers cost approximately</a:t>
            </a:r>
          </a:p>
          <a:p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15% more in primary care ($74 vs. $65 PMPM)</a:t>
            </a:r>
          </a:p>
          <a:p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2.7x more in specialty care ($543 vs. $204 PMPM)</a:t>
            </a:r>
          </a:p>
          <a:p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3.5x more in outpatient care ($834 vs. $240 PMPM)</a:t>
            </a:r>
          </a:p>
          <a:p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4x more in inpatient care ($633 vs. $156 PMPM)”</a:t>
            </a:r>
          </a:p>
          <a:p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*based on GSN scores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D601C-CB69-5641-A4A8-3F2D779C57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42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D601C-CB69-5641-A4A8-3F2D779C57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7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C6D6-4F07-4674-A555-90B9A9F67637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931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375C8-4C43-4B68-AF88-EF50467B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0DBA0-7CEA-420A-A615-8FECF5E47E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99286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ol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2EA45B-D4AA-008E-EB41-399591566617}"/>
              </a:ext>
            </a:extLst>
          </p:cNvPr>
          <p:cNvSpPr/>
          <p:nvPr userDrawn="1"/>
        </p:nvSpPr>
        <p:spPr>
          <a:xfrm>
            <a:off x="381000" y="381000"/>
            <a:ext cx="11430000" cy="5486400"/>
          </a:xfrm>
          <a:prstGeom prst="roundRect">
            <a:avLst>
              <a:gd name="adj" fmla="val 456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A10D-2D1F-8445-B657-BA1DBC13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7840" y="6446520"/>
            <a:ext cx="2194560" cy="138499"/>
          </a:xfrm>
        </p:spPr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359AC-C6FA-4B1B-27B3-D517B7B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46520"/>
            <a:ext cx="228600" cy="138499"/>
          </a:xfrm>
        </p:spPr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20DB3C6-D817-CB69-D5C9-50CED1EE3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590" y="6353817"/>
            <a:ext cx="1480751" cy="231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043-161F-22F6-0EA1-7724A02275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078768"/>
            <a:ext cx="5273040" cy="1329595"/>
          </a:xfrm>
        </p:spPr>
        <p:txBody>
          <a:bodyPr wrap="square" anchor="b">
            <a:sp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Title: Insert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DF503-5CBB-4E33-4587-83582B6F00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792538"/>
            <a:ext cx="5273040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Presenter(s). Title. Date. Location</a:t>
            </a:r>
          </a:p>
        </p:txBody>
      </p:sp>
    </p:spTree>
    <p:extLst>
      <p:ext uri="{BB962C8B-B14F-4D97-AF65-F5344CB8AC3E}">
        <p14:creationId xmlns:p14="http://schemas.microsoft.com/office/powerpoint/2010/main" val="249052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A10D-2D1F-8445-B657-BA1DBC13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7840" y="6446520"/>
            <a:ext cx="2194560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359AC-C6FA-4B1B-27B3-D517B7B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46520"/>
            <a:ext cx="228600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A499C8-A504-461E-869C-A99E6D6C2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C716A6-EC83-6787-FE9A-52379BBD49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381000"/>
            <a:ext cx="11430000" cy="4252303"/>
          </a:xfrm>
          <a:prstGeom prst="roundRect">
            <a:avLst>
              <a:gd name="adj" fmla="val 5027"/>
            </a:avLst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 placeholder]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043-161F-22F6-0EA1-7724A02275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4048" y="5029200"/>
            <a:ext cx="11426952" cy="387798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Title: Insert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DF503-5CBB-4E33-4587-83582B6F00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4048" y="5532120"/>
            <a:ext cx="11426952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Presenter(s). Title. Date. Location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7E36D4-B6FD-1F72-1927-EA9057A32C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6326483"/>
            <a:ext cx="3539542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7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EF9F-3D59-B0A6-BB8C-6D697339A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140321"/>
            <a:ext cx="5349240" cy="443198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545B-F37C-4747-156B-DD5476B0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E79E-F6BB-4109-A3A2-EDD6714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A46471-D696-46C6-EFB6-00B3473F0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40080"/>
            <a:ext cx="5349240" cy="307777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Slide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B9DAF3F-0AE4-76E6-2FA8-1E064762A3C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1001" y="2286000"/>
            <a:ext cx="5349239" cy="3565525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502920" indent="-18288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Agenda level 1, 20pt</a:t>
            </a:r>
          </a:p>
          <a:p>
            <a:pPr lvl="1"/>
            <a:r>
              <a:rPr lang="en-US"/>
              <a:t>Agenda level 2, 14pt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85CEE2E-1DC2-6D07-7ED7-D9181BD070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51601" y="640080"/>
            <a:ext cx="5349239" cy="5211445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502920" indent="-18288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Agenda level 1, 20pt</a:t>
            </a:r>
          </a:p>
          <a:p>
            <a:pPr lvl="1"/>
            <a:r>
              <a:rPr lang="en-US"/>
              <a:t>Agenda level 2, 14pt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14FB600E-FA29-5B16-A6C5-C3FE96A56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6326483"/>
            <a:ext cx="3539542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1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48F7404C-ECC6-DC4D-7B7D-CADCD3B770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4995" y="381000"/>
            <a:ext cx="6675120" cy="5486400"/>
          </a:xfrm>
          <a:prstGeom prst="roundRect">
            <a:avLst>
              <a:gd name="adj" fmla="val 5027"/>
            </a:avLst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 placeholder]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EC2D48-22D4-CF21-D8F3-2853FA5D22DC}"/>
              </a:ext>
            </a:extLst>
          </p:cNvPr>
          <p:cNvSpPr/>
          <p:nvPr userDrawn="1"/>
        </p:nvSpPr>
        <p:spPr>
          <a:xfrm>
            <a:off x="381000" y="381000"/>
            <a:ext cx="4480560" cy="5486400"/>
          </a:xfrm>
          <a:prstGeom prst="roundRect">
            <a:avLst>
              <a:gd name="adj" fmla="val 45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293C4-9242-1AA9-5E2A-87718D424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33803"/>
            <a:ext cx="3566160" cy="1218795"/>
          </a:xfrm>
        </p:spPr>
        <p:txBody>
          <a:bodyPr anchor="b">
            <a:sp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Divider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D7BDC-1886-4A72-817D-1F413D3AA4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94760"/>
            <a:ext cx="3566160" cy="3693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Divider slide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3CB11-F193-A436-D666-05CD841E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B700-563C-BA0E-47C4-31AA5D05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C8C2318-ED8A-ECC4-B55B-19EF52BA46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0" y="6219259"/>
            <a:ext cx="480233" cy="3657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A2B5D9-9BA6-8A22-B830-8592A8AACB14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1C0840-2523-D34E-8B15-3E6DFB869550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62F75F8-91C9-AF77-482B-8B5134C46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66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48F7404C-ECC6-DC4D-7B7D-CADCD3B770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4995" y="381000"/>
            <a:ext cx="6675120" cy="5486400"/>
          </a:xfrm>
          <a:prstGeom prst="roundRect">
            <a:avLst>
              <a:gd name="adj" fmla="val 5027"/>
            </a:avLst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 placeholder]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EC2D48-22D4-CF21-D8F3-2853FA5D22DC}"/>
              </a:ext>
            </a:extLst>
          </p:cNvPr>
          <p:cNvSpPr/>
          <p:nvPr userDrawn="1"/>
        </p:nvSpPr>
        <p:spPr>
          <a:xfrm>
            <a:off x="381000" y="381000"/>
            <a:ext cx="4480560" cy="5486400"/>
          </a:xfrm>
          <a:prstGeom prst="roundRect">
            <a:avLst>
              <a:gd name="adj" fmla="val 456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293C4-9242-1AA9-5E2A-87718D424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33803"/>
            <a:ext cx="3566160" cy="1218795"/>
          </a:xfrm>
        </p:spPr>
        <p:txBody>
          <a:bodyPr anchor="b">
            <a:sp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Divider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D7BDC-1886-4A72-817D-1F413D3AA4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94760"/>
            <a:ext cx="3566160" cy="3693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Divider slide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3CB11-F193-A436-D666-05CD841E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B700-563C-BA0E-47C4-31AA5D05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21B40E-79D9-2F3B-0065-ABD0E9240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0" y="6219259"/>
            <a:ext cx="480233" cy="3657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DBA12BB-65E5-9B75-A625-9E2FA2C63555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8D709B-A68C-BE49-F8FE-0F9B2F7E2B22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58B6ED8-0E95-8E9B-DDAF-775F6044E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748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48F7404C-ECC6-DC4D-7B7D-CADCD3B770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4995" y="381000"/>
            <a:ext cx="6675120" cy="5486400"/>
          </a:xfrm>
          <a:prstGeom prst="roundRect">
            <a:avLst>
              <a:gd name="adj" fmla="val 5027"/>
            </a:avLst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 placeholder]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EC2D48-22D4-CF21-D8F3-2853FA5D22DC}"/>
              </a:ext>
            </a:extLst>
          </p:cNvPr>
          <p:cNvSpPr/>
          <p:nvPr userDrawn="1"/>
        </p:nvSpPr>
        <p:spPr>
          <a:xfrm>
            <a:off x="381000" y="381000"/>
            <a:ext cx="4480560" cy="5486400"/>
          </a:xfrm>
          <a:prstGeom prst="roundRect">
            <a:avLst>
              <a:gd name="adj" fmla="val 45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293C4-9242-1AA9-5E2A-87718D424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33803"/>
            <a:ext cx="3566160" cy="1218795"/>
          </a:xfrm>
        </p:spPr>
        <p:txBody>
          <a:bodyPr anchor="b">
            <a:sp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D7BDC-1886-4A72-817D-1F413D3AA4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94760"/>
            <a:ext cx="3566160" cy="3693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Divider slide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3CB11-F193-A436-D666-05CD841E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B700-563C-BA0E-47C4-31AA5D05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CAC77C2-055A-7556-2F79-2799B8698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0" y="6219259"/>
            <a:ext cx="480233" cy="3657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B8C16F-F4F6-D88F-52B3-4B49DD3F5B32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DDEFE6-08E1-453C-C53A-086967B38ADA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9C1B8B1-A7EB-A3D4-66A7-7FD137FBF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80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48F7404C-ECC6-DC4D-7B7D-CADCD3B770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4995" y="381000"/>
            <a:ext cx="6675120" cy="5486400"/>
          </a:xfrm>
          <a:prstGeom prst="roundRect">
            <a:avLst>
              <a:gd name="adj" fmla="val 5027"/>
            </a:avLst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 placeholder]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EC2D48-22D4-CF21-D8F3-2853FA5D22DC}"/>
              </a:ext>
            </a:extLst>
          </p:cNvPr>
          <p:cNvSpPr/>
          <p:nvPr userDrawn="1"/>
        </p:nvSpPr>
        <p:spPr>
          <a:xfrm>
            <a:off x="381000" y="381000"/>
            <a:ext cx="4480560" cy="5486400"/>
          </a:xfrm>
          <a:prstGeom prst="roundRect">
            <a:avLst>
              <a:gd name="adj" fmla="val 456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293C4-9242-1AA9-5E2A-87718D424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33803"/>
            <a:ext cx="3566160" cy="1218795"/>
          </a:xfrm>
        </p:spPr>
        <p:txBody>
          <a:bodyPr anchor="b">
            <a:sp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Divider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D7BDC-1886-4A72-817D-1F413D3AA4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94760"/>
            <a:ext cx="3566160" cy="3693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Divider slide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3CB11-F193-A436-D666-05CD841E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B700-563C-BA0E-47C4-31AA5D05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6F430FC-6D7B-429D-91DA-408BD4517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0" y="6219259"/>
            <a:ext cx="480233" cy="3657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F5E4E7-83CA-6F25-7270-42A334E7A2E2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6A0AB3-687D-F14F-0766-2CF6ABA4A11C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AE3E1B8-07BE-B890-8496-A1B7AF367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911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2EA45B-D4AA-008E-EB41-399591566617}"/>
              </a:ext>
            </a:extLst>
          </p:cNvPr>
          <p:cNvSpPr/>
          <p:nvPr userDrawn="1"/>
        </p:nvSpPr>
        <p:spPr>
          <a:xfrm>
            <a:off x="381000" y="381000"/>
            <a:ext cx="11430000" cy="5486400"/>
          </a:xfrm>
          <a:prstGeom prst="roundRect">
            <a:avLst>
              <a:gd name="adj" fmla="val 4562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A10D-2D1F-8445-B657-BA1DBC13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7840" y="6446520"/>
            <a:ext cx="2194560" cy="138499"/>
          </a:xfrm>
        </p:spPr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359AC-C6FA-4B1B-27B3-D517B7B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46520"/>
            <a:ext cx="228600" cy="138499"/>
          </a:xfrm>
        </p:spPr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20DB3C6-D817-CB69-D5C9-50CED1EE3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0" y="6219259"/>
            <a:ext cx="480233" cy="365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DC043-161F-22F6-0EA1-7724A02275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798965"/>
            <a:ext cx="5273040" cy="609398"/>
          </a:xfrm>
        </p:spPr>
        <p:txBody>
          <a:bodyPr wrap="square" anchor="b">
            <a:sp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Divider slide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DF503-5CBB-4E33-4587-83582B6F00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792538"/>
            <a:ext cx="5273040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Divider slide </a:t>
            </a:r>
            <a:r>
              <a:rPr lang="en-US" err="1"/>
              <a:t>subheader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663E06-25F1-7FB1-5C1A-4E9171A522CB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4B2E3E-346B-AC13-088E-2B95E9E4342D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FDA9B9C-35E0-2769-FB52-AD9CDC63A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43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EF9F-3D59-B0A6-BB8C-6D697339A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143000"/>
            <a:ext cx="1143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1D8D-BA5C-5EB4-E243-7D2F467589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86000"/>
            <a:ext cx="11430000" cy="356616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Bef>
                <a:spcPts val="600"/>
              </a:spcBef>
              <a:defRPr/>
            </a:lvl5pPr>
            <a:lvl6pPr>
              <a:spcBef>
                <a:spcPts val="600"/>
              </a:spcBef>
              <a:defRPr/>
            </a:lvl6pPr>
            <a:lvl8pPr>
              <a:spcAft>
                <a:spcPts val="600"/>
              </a:spcAft>
              <a:defRPr/>
            </a:lvl8pPr>
          </a:lstStyle>
          <a:p>
            <a:pPr lvl="0"/>
            <a:r>
              <a:rPr lang="en-US"/>
              <a:t>Bullet list level 1, 14pt</a:t>
            </a:r>
          </a:p>
          <a:p>
            <a:pPr lvl="1"/>
            <a:r>
              <a:rPr lang="en-US"/>
              <a:t>Bullet list level 2, 12pt</a:t>
            </a:r>
          </a:p>
          <a:p>
            <a:pPr lvl="2"/>
            <a:r>
              <a:rPr lang="en-US"/>
              <a:t>Heading 1, 20pt</a:t>
            </a:r>
          </a:p>
          <a:p>
            <a:pPr lvl="3"/>
            <a:r>
              <a:rPr lang="en-US"/>
              <a:t>Heading 2, 14pt bold</a:t>
            </a:r>
          </a:p>
          <a:p>
            <a:pPr lvl="4"/>
            <a:r>
              <a:rPr lang="en-US"/>
              <a:t>Body, 14pt</a:t>
            </a:r>
          </a:p>
          <a:p>
            <a:pPr lvl="5"/>
            <a:r>
              <a:rPr lang="en-US"/>
              <a:t>Number list level 1, 14pt</a:t>
            </a:r>
          </a:p>
          <a:p>
            <a:pPr lvl="6"/>
            <a:r>
              <a:rPr lang="en-US"/>
              <a:t>Number list level 2, 12pt</a:t>
            </a:r>
          </a:p>
          <a:p>
            <a:pPr lvl="7"/>
            <a:r>
              <a:rPr lang="en-US"/>
              <a:t>Callout, 14pt</a:t>
            </a:r>
          </a:p>
          <a:p>
            <a:pPr lvl="8"/>
            <a:r>
              <a:rPr lang="en-US"/>
              <a:t>Footnote, 8pt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545B-F37C-4747-156B-DD5476B0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E79E-F6BB-4109-A3A2-EDD6714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A46471-D696-46C6-EFB6-00B3473F0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40080"/>
            <a:ext cx="11430000" cy="307777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Slide </a:t>
            </a:r>
            <a:r>
              <a:rPr lang="en-US" err="1"/>
              <a:t>subheader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0DA395-A006-58D1-19F9-55E1BA624E9E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D9FF32-D0E3-636F-7641-2296D86291EF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6BC92F0-DDAF-2ED7-68E4-8D60FDFEF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55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EF9F-3D59-B0A6-BB8C-6D697339A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143000"/>
            <a:ext cx="1143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545B-F37C-4747-156B-DD5476B0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E79E-F6BB-4109-A3A2-EDD6714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A46471-D696-46C6-EFB6-00B3473F0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40080"/>
            <a:ext cx="11430000" cy="307777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Slide </a:t>
            </a:r>
            <a:r>
              <a:rPr lang="en-US" err="1"/>
              <a:t>subheader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DAB60AF-B344-B5B2-2BF4-B05F4C9F9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0" y="6219259"/>
            <a:ext cx="480233" cy="3657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7B994CB-E8CD-B325-06B7-548543A39F07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8BD3D6-C084-6DFA-D1F4-C6CD032EEE74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9A5DD6A-A49F-1234-78E7-CB4A76921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62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42" y="3429000"/>
            <a:ext cx="6694715" cy="828842"/>
          </a:xfrm>
        </p:spPr>
        <p:txBody>
          <a:bodyPr anchor="b"/>
          <a:lstStyle>
            <a:lvl1pPr algn="ctr">
              <a:defRPr sz="4000" b="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7942" y="4257842"/>
            <a:ext cx="6694715" cy="1095555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1DD17B-7925-4A26-9407-005302FC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40E6F-F2F9-4C3C-A9EA-19B7F89385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57240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EF9F-3D59-B0A6-BB8C-6D697339A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140321"/>
            <a:ext cx="4023360" cy="44319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1D8D-BA5C-5EB4-E243-7D2F467589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86000"/>
            <a:ext cx="4023360" cy="3566160"/>
          </a:xfrm>
        </p:spPr>
        <p:txBody>
          <a:bodyPr/>
          <a:lstStyle/>
          <a:p>
            <a:pPr lvl="0"/>
            <a:r>
              <a:rPr lang="en-US"/>
              <a:t>Bullet list level 1, 14pt</a:t>
            </a:r>
          </a:p>
          <a:p>
            <a:pPr lvl="1"/>
            <a:r>
              <a:rPr lang="en-US"/>
              <a:t>Bullet list level 2, 12pt</a:t>
            </a:r>
          </a:p>
          <a:p>
            <a:pPr lvl="2"/>
            <a:r>
              <a:rPr lang="en-US"/>
              <a:t>Heading 1, 20pt</a:t>
            </a:r>
          </a:p>
          <a:p>
            <a:pPr lvl="3"/>
            <a:r>
              <a:rPr lang="en-US"/>
              <a:t>Heading 2, 14pt bold</a:t>
            </a:r>
          </a:p>
          <a:p>
            <a:pPr lvl="4"/>
            <a:r>
              <a:rPr lang="en-US"/>
              <a:t>Body, 14pt</a:t>
            </a:r>
          </a:p>
          <a:p>
            <a:pPr lvl="5"/>
            <a:r>
              <a:rPr lang="en-US"/>
              <a:t>Number list level 1, 14pt</a:t>
            </a:r>
          </a:p>
          <a:p>
            <a:pPr lvl="6"/>
            <a:r>
              <a:rPr lang="en-US"/>
              <a:t>Number list level 2, 12pt</a:t>
            </a:r>
          </a:p>
          <a:p>
            <a:pPr lvl="7"/>
            <a:r>
              <a:rPr lang="en-US"/>
              <a:t>Callout, 14pt</a:t>
            </a:r>
          </a:p>
          <a:p>
            <a:pPr lvl="8"/>
            <a:r>
              <a:rPr lang="en-US"/>
              <a:t>Footnote, 8pt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545B-F37C-4747-156B-DD5476B0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E79E-F6BB-4109-A3A2-EDD6714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A46471-D696-46C6-EFB6-00B3473F0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40080"/>
            <a:ext cx="4023360" cy="307777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Slide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55A535-3371-D7CB-3AA0-125CCF2A3F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880" y="639762"/>
            <a:ext cx="6675120" cy="5212397"/>
          </a:xfrm>
        </p:spPr>
        <p:txBody>
          <a:bodyPr/>
          <a:lstStyle/>
          <a:p>
            <a:pPr lvl="0"/>
            <a:r>
              <a:rPr lang="en-US"/>
              <a:t>Bullet list level 1, 14pt</a:t>
            </a:r>
          </a:p>
          <a:p>
            <a:pPr lvl="1"/>
            <a:r>
              <a:rPr lang="en-US"/>
              <a:t>Bullet list level 2, 12pt</a:t>
            </a:r>
          </a:p>
          <a:p>
            <a:pPr lvl="2"/>
            <a:r>
              <a:rPr lang="en-US"/>
              <a:t>Heading 1, 20pt</a:t>
            </a:r>
          </a:p>
          <a:p>
            <a:pPr lvl="3"/>
            <a:r>
              <a:rPr lang="en-US"/>
              <a:t>Heading 2, 14pt bold</a:t>
            </a:r>
          </a:p>
          <a:p>
            <a:pPr lvl="4"/>
            <a:r>
              <a:rPr lang="en-US"/>
              <a:t>Body, 14pt</a:t>
            </a:r>
          </a:p>
          <a:p>
            <a:pPr lvl="5"/>
            <a:r>
              <a:rPr lang="en-US"/>
              <a:t>Number list level 1, 14pt</a:t>
            </a:r>
          </a:p>
          <a:p>
            <a:pPr lvl="6"/>
            <a:r>
              <a:rPr lang="en-US"/>
              <a:t>Number list level 2, 12pt</a:t>
            </a:r>
          </a:p>
          <a:p>
            <a:pPr lvl="7"/>
            <a:r>
              <a:rPr lang="en-US"/>
              <a:t>Callout, 14pt</a:t>
            </a:r>
          </a:p>
          <a:p>
            <a:pPr lvl="8"/>
            <a:r>
              <a:rPr lang="en-US"/>
              <a:t>Footnote, 8pt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3D2433-6C06-C2F9-A8AD-6AE6D36F3FC3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B74DD-8AD3-9F51-1E12-82C51DF9F775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8503A0A-A327-6DA8-C7F8-860AED9D4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90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EF9F-3D59-B0A6-BB8C-6D697339A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140321"/>
            <a:ext cx="5349240" cy="44319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1D8D-BA5C-5EB4-E243-7D2F467589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86000"/>
            <a:ext cx="5349240" cy="3566160"/>
          </a:xfrm>
        </p:spPr>
        <p:txBody>
          <a:bodyPr/>
          <a:lstStyle/>
          <a:p>
            <a:pPr lvl="0"/>
            <a:r>
              <a:rPr lang="en-US"/>
              <a:t>Bullet list level 1, 14pt</a:t>
            </a:r>
          </a:p>
          <a:p>
            <a:pPr lvl="1"/>
            <a:r>
              <a:rPr lang="en-US"/>
              <a:t>Bullet list level 2, 12pt</a:t>
            </a:r>
          </a:p>
          <a:p>
            <a:pPr lvl="2"/>
            <a:r>
              <a:rPr lang="en-US"/>
              <a:t>Heading 1, 20pt</a:t>
            </a:r>
          </a:p>
          <a:p>
            <a:pPr lvl="3"/>
            <a:r>
              <a:rPr lang="en-US"/>
              <a:t>Heading 2, 14pt bold</a:t>
            </a:r>
          </a:p>
          <a:p>
            <a:pPr lvl="4"/>
            <a:r>
              <a:rPr lang="en-US"/>
              <a:t>Body, 14pt</a:t>
            </a:r>
          </a:p>
          <a:p>
            <a:pPr lvl="5"/>
            <a:r>
              <a:rPr lang="en-US"/>
              <a:t>Number list level 1, 14pt</a:t>
            </a:r>
          </a:p>
          <a:p>
            <a:pPr lvl="6"/>
            <a:r>
              <a:rPr lang="en-US"/>
              <a:t>Number list level 2, 12pt</a:t>
            </a:r>
          </a:p>
          <a:p>
            <a:pPr lvl="7"/>
            <a:r>
              <a:rPr lang="en-US"/>
              <a:t>Callout, 14pt</a:t>
            </a:r>
          </a:p>
          <a:p>
            <a:pPr lvl="8"/>
            <a:r>
              <a:rPr lang="en-US"/>
              <a:t>Footnote, 8pt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545B-F37C-4747-156B-DD5476B0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E79E-F6BB-4109-A3A2-EDD6714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A46471-D696-46C6-EFB6-00B3473F0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40080"/>
            <a:ext cx="5349240" cy="307777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Slide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55A535-3371-D7CB-3AA0-125CCF2A3F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760" y="639762"/>
            <a:ext cx="5349240" cy="5212397"/>
          </a:xfrm>
        </p:spPr>
        <p:txBody>
          <a:bodyPr/>
          <a:lstStyle/>
          <a:p>
            <a:pPr lvl="0"/>
            <a:r>
              <a:rPr lang="en-US"/>
              <a:t>Bullet list level 1, 14pt</a:t>
            </a:r>
          </a:p>
          <a:p>
            <a:pPr lvl="1"/>
            <a:r>
              <a:rPr lang="en-US"/>
              <a:t>Bullet list level 2, 12pt</a:t>
            </a:r>
          </a:p>
          <a:p>
            <a:pPr lvl="2"/>
            <a:r>
              <a:rPr lang="en-US"/>
              <a:t>Heading 1, 20pt</a:t>
            </a:r>
          </a:p>
          <a:p>
            <a:pPr lvl="3"/>
            <a:r>
              <a:rPr lang="en-US"/>
              <a:t>Heading 2, 14pt bold</a:t>
            </a:r>
          </a:p>
          <a:p>
            <a:pPr lvl="4"/>
            <a:r>
              <a:rPr lang="en-US"/>
              <a:t>Body, 14pt</a:t>
            </a:r>
          </a:p>
          <a:p>
            <a:pPr lvl="5"/>
            <a:r>
              <a:rPr lang="en-US"/>
              <a:t>Number list level 1, 14pt</a:t>
            </a:r>
          </a:p>
          <a:p>
            <a:pPr lvl="6"/>
            <a:r>
              <a:rPr lang="en-US"/>
              <a:t>Number list level 2, 12pt</a:t>
            </a:r>
          </a:p>
          <a:p>
            <a:pPr lvl="7"/>
            <a:r>
              <a:rPr lang="en-US"/>
              <a:t>Callout, 14pt</a:t>
            </a:r>
          </a:p>
          <a:p>
            <a:pPr lvl="8"/>
            <a:r>
              <a:rPr lang="en-US"/>
              <a:t>Footnote, 8pt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47F35F-E1DB-A65F-3A58-6CAFF71FA93B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67FEA3-F2B6-4FDD-B6A0-59F739D74FB6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7A4AB6E-5E31-F266-CD85-85110ECE9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07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/2,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EF9F-3D59-B0A6-BB8C-6D697339A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140321"/>
            <a:ext cx="11430000" cy="44319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1D8D-BA5C-5EB4-E243-7D2F467589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86000"/>
            <a:ext cx="5349240" cy="3566160"/>
          </a:xfrm>
        </p:spPr>
        <p:txBody>
          <a:bodyPr/>
          <a:lstStyle/>
          <a:p>
            <a:pPr lvl="0"/>
            <a:r>
              <a:rPr lang="en-US"/>
              <a:t>Bullet list level 1, 14pt</a:t>
            </a:r>
          </a:p>
          <a:p>
            <a:pPr lvl="1"/>
            <a:r>
              <a:rPr lang="en-US"/>
              <a:t>Bullet list level 2, 12pt</a:t>
            </a:r>
          </a:p>
          <a:p>
            <a:pPr lvl="2"/>
            <a:r>
              <a:rPr lang="en-US"/>
              <a:t>Heading 1, 20pt</a:t>
            </a:r>
          </a:p>
          <a:p>
            <a:pPr lvl="3"/>
            <a:r>
              <a:rPr lang="en-US"/>
              <a:t>Heading 2, 14pt bold</a:t>
            </a:r>
          </a:p>
          <a:p>
            <a:pPr lvl="4"/>
            <a:r>
              <a:rPr lang="en-US"/>
              <a:t>Body, 14pt</a:t>
            </a:r>
          </a:p>
          <a:p>
            <a:pPr lvl="5"/>
            <a:r>
              <a:rPr lang="en-US"/>
              <a:t>Number list level 1, 14pt</a:t>
            </a:r>
          </a:p>
          <a:p>
            <a:pPr lvl="6"/>
            <a:r>
              <a:rPr lang="en-US"/>
              <a:t>Number list level 2, 12pt</a:t>
            </a:r>
          </a:p>
          <a:p>
            <a:pPr lvl="7"/>
            <a:r>
              <a:rPr lang="en-US"/>
              <a:t>Callout, 14pt</a:t>
            </a:r>
          </a:p>
          <a:p>
            <a:pPr lvl="8"/>
            <a:r>
              <a:rPr lang="en-US"/>
              <a:t>Footnote, 8pt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545B-F37C-4747-156B-DD5476B0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E79E-F6BB-4109-A3A2-EDD6714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A46471-D696-46C6-EFB6-00B3473F0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40080"/>
            <a:ext cx="11430000" cy="307777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Slide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55A535-3371-D7CB-3AA0-125CCF2A3F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760" y="2285999"/>
            <a:ext cx="5349240" cy="3566160"/>
          </a:xfrm>
        </p:spPr>
        <p:txBody>
          <a:bodyPr/>
          <a:lstStyle/>
          <a:p>
            <a:pPr lvl="0"/>
            <a:r>
              <a:rPr lang="en-US"/>
              <a:t>Bullet list level 1, 14pt</a:t>
            </a:r>
          </a:p>
          <a:p>
            <a:pPr lvl="1"/>
            <a:r>
              <a:rPr lang="en-US"/>
              <a:t>Bullet list level 2, 12pt</a:t>
            </a:r>
          </a:p>
          <a:p>
            <a:pPr lvl="2"/>
            <a:r>
              <a:rPr lang="en-US"/>
              <a:t>Heading 1, 20pt</a:t>
            </a:r>
          </a:p>
          <a:p>
            <a:pPr lvl="3"/>
            <a:r>
              <a:rPr lang="en-US"/>
              <a:t>Heading 2, 14pt bold</a:t>
            </a:r>
          </a:p>
          <a:p>
            <a:pPr lvl="4"/>
            <a:r>
              <a:rPr lang="en-US"/>
              <a:t>Body, 14pt</a:t>
            </a:r>
          </a:p>
          <a:p>
            <a:pPr lvl="5"/>
            <a:r>
              <a:rPr lang="en-US"/>
              <a:t>Number list level 1, 14pt</a:t>
            </a:r>
          </a:p>
          <a:p>
            <a:pPr lvl="6"/>
            <a:r>
              <a:rPr lang="en-US"/>
              <a:t>Number list level 2, 12pt</a:t>
            </a:r>
          </a:p>
          <a:p>
            <a:pPr lvl="7"/>
            <a:r>
              <a:rPr lang="en-US"/>
              <a:t>Callout, 14pt</a:t>
            </a:r>
          </a:p>
          <a:p>
            <a:pPr lvl="8"/>
            <a:r>
              <a:rPr lang="en-US"/>
              <a:t>Footnote, 8pt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E69B1-1CF5-6249-8DB1-71CD6B3654C0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88672B-E369-B481-91B4-1D5045A8DCB0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042E684-64B6-C295-3456-BA4C964D0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954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EF9F-3D59-B0A6-BB8C-6D697339A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140321"/>
            <a:ext cx="6675120" cy="44319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81D8D-BA5C-5EB4-E243-7D2F467589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86000"/>
            <a:ext cx="6675120" cy="3566160"/>
          </a:xfrm>
        </p:spPr>
        <p:txBody>
          <a:bodyPr/>
          <a:lstStyle/>
          <a:p>
            <a:pPr lvl="0"/>
            <a:r>
              <a:rPr lang="en-US"/>
              <a:t>Bullet list level 1, 14pt</a:t>
            </a:r>
          </a:p>
          <a:p>
            <a:pPr lvl="1"/>
            <a:r>
              <a:rPr lang="en-US"/>
              <a:t>Bullet list level 2, 12pt</a:t>
            </a:r>
          </a:p>
          <a:p>
            <a:pPr lvl="2"/>
            <a:r>
              <a:rPr lang="en-US"/>
              <a:t>Heading 1, 20pt</a:t>
            </a:r>
          </a:p>
          <a:p>
            <a:pPr lvl="3"/>
            <a:r>
              <a:rPr lang="en-US"/>
              <a:t>Heading 2, 14pt bold</a:t>
            </a:r>
          </a:p>
          <a:p>
            <a:pPr lvl="4"/>
            <a:r>
              <a:rPr lang="en-US"/>
              <a:t>Body, 14pt</a:t>
            </a:r>
          </a:p>
          <a:p>
            <a:pPr lvl="5"/>
            <a:r>
              <a:rPr lang="en-US"/>
              <a:t>Number list level 1, 14pt</a:t>
            </a:r>
          </a:p>
          <a:p>
            <a:pPr lvl="6"/>
            <a:r>
              <a:rPr lang="en-US"/>
              <a:t>Number list level 2, 12pt</a:t>
            </a:r>
          </a:p>
          <a:p>
            <a:pPr lvl="7"/>
            <a:r>
              <a:rPr lang="en-US"/>
              <a:t>Callout, 14pt</a:t>
            </a:r>
          </a:p>
          <a:p>
            <a:pPr lvl="8"/>
            <a:r>
              <a:rPr lang="en-US"/>
              <a:t>Footnote, 8pt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545B-F37C-4747-156B-DD5476B0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E79E-F6BB-4109-A3A2-EDD6714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A46471-D696-46C6-EFB6-00B3473F0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40080"/>
            <a:ext cx="6675120" cy="307777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Slide </a:t>
            </a:r>
            <a:r>
              <a:rPr lang="en-US" err="1"/>
              <a:t>subheader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55A535-3371-D7CB-3AA0-125CCF2A3F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787640" y="639762"/>
            <a:ext cx="4023360" cy="5212397"/>
          </a:xfrm>
        </p:spPr>
        <p:txBody>
          <a:bodyPr/>
          <a:lstStyle/>
          <a:p>
            <a:pPr lvl="0"/>
            <a:r>
              <a:rPr lang="en-US"/>
              <a:t>Bullet list level 1, 14pt</a:t>
            </a:r>
          </a:p>
          <a:p>
            <a:pPr lvl="1"/>
            <a:r>
              <a:rPr lang="en-US"/>
              <a:t>Bullet list level 2, 12pt</a:t>
            </a:r>
          </a:p>
          <a:p>
            <a:pPr lvl="2"/>
            <a:r>
              <a:rPr lang="en-US"/>
              <a:t>Heading 1, 20pt</a:t>
            </a:r>
          </a:p>
          <a:p>
            <a:pPr lvl="3"/>
            <a:r>
              <a:rPr lang="en-US"/>
              <a:t>Heading 2, 14pt bold</a:t>
            </a:r>
          </a:p>
          <a:p>
            <a:pPr lvl="4"/>
            <a:r>
              <a:rPr lang="en-US"/>
              <a:t>Body, 14pt</a:t>
            </a:r>
          </a:p>
          <a:p>
            <a:pPr lvl="5"/>
            <a:r>
              <a:rPr lang="en-US"/>
              <a:t>Number list level 1, 14pt</a:t>
            </a:r>
          </a:p>
          <a:p>
            <a:pPr lvl="6"/>
            <a:r>
              <a:rPr lang="en-US"/>
              <a:t>Number list level 2, 12pt</a:t>
            </a:r>
          </a:p>
          <a:p>
            <a:pPr lvl="7"/>
            <a:r>
              <a:rPr lang="en-US"/>
              <a:t>Callout, 14pt</a:t>
            </a:r>
          </a:p>
          <a:p>
            <a:pPr lvl="8"/>
            <a:r>
              <a:rPr lang="en-US"/>
              <a:t>Footnote, 8pt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7F5499-276B-05CF-C735-7E13B37C020A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8F0E51-11DE-7B8B-5423-1B2052132729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E253D4B-DDAA-7452-B4F6-C384218D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296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545B-F37C-4747-156B-DD5476B0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E79E-F6BB-4109-A3A2-EDD6714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2E5971-989B-97E3-DC94-5D9A346D4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0" y="6219259"/>
            <a:ext cx="480233" cy="3657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AB1B9F-CFDA-AEA8-C7EC-38EFEC7A031D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2E97A4-9A09-846C-22D7-44FC695CC07F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B65590E-FCE5-168F-F48D-1FD42F0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1302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43CBD9B-413B-359E-59B8-BF9132765A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381000"/>
            <a:ext cx="11430000" cy="5486400"/>
          </a:xfrm>
          <a:prstGeom prst="roundRect">
            <a:avLst>
              <a:gd name="adj" fmla="val 5027"/>
            </a:avLst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 placeholder]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545B-F37C-4747-156B-DD5476B0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E79E-F6BB-4109-A3A2-EDD6714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55A535-3371-D7CB-3AA0-125CCF2A3F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15200" y="639762"/>
            <a:ext cx="4023360" cy="5212397"/>
          </a:xfrm>
        </p:spPr>
        <p:txBody>
          <a:bodyPr anchor="ctr" anchorCtr="0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buNone/>
              <a:defRPr sz="2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Case Study</a:t>
            </a:r>
          </a:p>
          <a:p>
            <a:pPr lvl="1"/>
            <a:r>
              <a:rPr lang="en-US"/>
              <a:t>Key statement</a:t>
            </a:r>
          </a:p>
          <a:p>
            <a:pPr lvl="2"/>
            <a:r>
              <a:rPr lang="en-US"/>
              <a:t>Case study description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2A9CFDF-A6CA-F777-4367-00599BFC4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0" y="6219259"/>
            <a:ext cx="480233" cy="3657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0A3EAE-55C3-61D7-B6B7-CA1E2201B602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3FBF99-7D29-0DEC-58E6-31ACB0FE185E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FDEAB41-9B4B-E32E-92E2-B8D5E0E99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316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work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028958-219D-3D11-45CA-D56337BF1A10}"/>
              </a:ext>
            </a:extLst>
          </p:cNvPr>
          <p:cNvSpPr/>
          <p:nvPr userDrawn="1"/>
        </p:nvSpPr>
        <p:spPr>
          <a:xfrm>
            <a:off x="206812" y="190005"/>
            <a:ext cx="11777704" cy="5949472"/>
          </a:xfrm>
          <a:prstGeom prst="roundRect">
            <a:avLst>
              <a:gd name="adj" fmla="val 6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FEF9F-3D59-B0A6-BB8C-6D697339A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143000"/>
            <a:ext cx="512064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D545B-F37C-4747-156B-DD5476B0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DE79E-F6BB-4109-A3A2-EDD6714E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A46471-D696-46C6-EFB6-00B3473F0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640080"/>
            <a:ext cx="5120640" cy="307777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Slide </a:t>
            </a:r>
            <a:r>
              <a:rPr lang="en-US" err="1"/>
              <a:t>subheader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DAB60AF-B344-B5B2-2BF4-B05F4C9F9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0" y="6219259"/>
            <a:ext cx="480233" cy="365760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513B3749-E469-7B87-3653-84EFB7778D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8880" y="332510"/>
            <a:ext cx="5622119" cy="5648862"/>
          </a:xfrm>
          <a:prstGeom prst="roundRect">
            <a:avLst>
              <a:gd name="adj" fmla="val 4171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D6945E-73BA-DDFD-28FD-225872254C87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9140F7-1908-A489-1076-91350BCD1E3D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A71EBDB-24C2-08F3-5DB8-9F1277E6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232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2EA45B-D4AA-008E-EB41-399591566617}"/>
              </a:ext>
            </a:extLst>
          </p:cNvPr>
          <p:cNvSpPr/>
          <p:nvPr userDrawn="1"/>
        </p:nvSpPr>
        <p:spPr>
          <a:xfrm>
            <a:off x="381000" y="381000"/>
            <a:ext cx="11430000" cy="5486400"/>
          </a:xfrm>
          <a:prstGeom prst="roundRect">
            <a:avLst>
              <a:gd name="adj" fmla="val 4562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A10D-2D1F-8445-B657-BA1DBC13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7840" y="6446520"/>
            <a:ext cx="2194560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359AC-C6FA-4B1B-27B3-D517B7B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46520"/>
            <a:ext cx="228600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A499C8-A504-461E-869C-A99E6D6C2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DF503-5CBB-4E33-4587-83582B6F00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2286000"/>
            <a:ext cx="7315200" cy="1661993"/>
          </a:xfrm>
        </p:spPr>
        <p:txBody>
          <a:bodyPr wrap="square">
            <a:spAutoFit/>
          </a:bodyPr>
          <a:lstStyle>
            <a:lvl1pPr marL="0" indent="0" algn="ctr">
              <a:buNone/>
              <a:defRPr sz="3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Put an impactful statement here.</a:t>
            </a:r>
            <a:br>
              <a:rPr lang="en-US"/>
            </a:br>
            <a:r>
              <a:rPr lang="en-US"/>
              <a:t>Use this slide sparingly.</a:t>
            </a:r>
            <a:br>
              <a:rPr lang="en-US"/>
            </a:br>
            <a:r>
              <a:rPr lang="en-US"/>
              <a:t>1-2 per presentation max.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8062F00-1AF0-769C-3F9F-BA80DEDBCD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5600" y="4800600"/>
            <a:ext cx="822960" cy="626790"/>
          </a:xfrm>
          <a:prstGeom prst="rect">
            <a:avLst/>
          </a:prstGeom>
        </p:spPr>
      </p:pic>
      <p:pic>
        <p:nvPicPr>
          <p:cNvPr id="2" name="Graphic 3">
            <a:extLst>
              <a:ext uri="{FF2B5EF4-FFF2-40B4-BE49-F238E27FC236}">
                <a16:creationId xmlns:a16="http://schemas.microsoft.com/office/drawing/2014/main" id="{2EA42DFC-DE6B-2F50-E654-4722D8FE6D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6326483"/>
            <a:ext cx="3539542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65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FECDDD-F515-2098-CF73-3A62D1E1E6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381000"/>
            <a:ext cx="11430000" cy="5486400"/>
          </a:xfrm>
          <a:prstGeom prst="roundRect">
            <a:avLst>
              <a:gd name="adj" fmla="val 5027"/>
            </a:avLst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 placeholder]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A10D-2D1F-8445-B657-BA1DBC13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7840" y="6446520"/>
            <a:ext cx="2194560" cy="138499"/>
          </a:xfrm>
        </p:spPr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359AC-C6FA-4B1B-27B3-D517B7B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46520"/>
            <a:ext cx="228600" cy="138499"/>
          </a:xfrm>
        </p:spPr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043-161F-22F6-0EA1-7724A02275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706624"/>
            <a:ext cx="7315200" cy="830997"/>
          </a:xfrm>
        </p:spPr>
        <p:txBody>
          <a:bodyPr wrap="square" anchor="ctr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582531-A7C4-98ED-B08A-9954BDDABF1A}"/>
              </a:ext>
            </a:extLst>
          </p:cNvPr>
          <p:cNvGrpSpPr/>
          <p:nvPr userDrawn="1"/>
        </p:nvGrpSpPr>
        <p:grpSpPr>
          <a:xfrm>
            <a:off x="251929" y="6080166"/>
            <a:ext cx="3845058" cy="653143"/>
            <a:chOff x="251929" y="6080166"/>
            <a:chExt cx="3845058" cy="6531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A6F28C-A7AD-21D5-DC9B-AAFCC0650DE4}"/>
                </a:ext>
              </a:extLst>
            </p:cNvPr>
            <p:cNvSpPr/>
            <p:nvPr/>
          </p:nvSpPr>
          <p:spPr>
            <a:xfrm>
              <a:off x="251929" y="6080166"/>
              <a:ext cx="3845058" cy="6531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2149967-C5ED-24F7-71BF-C618B822D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1000" y="6326483"/>
              <a:ext cx="354330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881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Sol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2EA45B-D4AA-008E-EB41-399591566617}"/>
              </a:ext>
            </a:extLst>
          </p:cNvPr>
          <p:cNvSpPr/>
          <p:nvPr userDrawn="1"/>
        </p:nvSpPr>
        <p:spPr>
          <a:xfrm>
            <a:off x="381000" y="381000"/>
            <a:ext cx="11430000" cy="5486400"/>
          </a:xfrm>
          <a:prstGeom prst="roundRect">
            <a:avLst>
              <a:gd name="adj" fmla="val 4562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A10D-2D1F-8445-B657-BA1DBC13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7840" y="6446520"/>
            <a:ext cx="2194560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359AC-C6FA-4B1B-27B3-D517B7B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46520"/>
            <a:ext cx="228600" cy="1384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A499C8-A504-461E-869C-A99E6D6C2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DF503-5CBB-4E33-4587-83582B6F00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2708701"/>
            <a:ext cx="7315200" cy="830997"/>
          </a:xfrm>
        </p:spPr>
        <p:txBody>
          <a:bodyPr wrap="square" anchor="ctr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Thank you</a:t>
            </a:r>
          </a:p>
        </p:txBody>
      </p:sp>
      <p:pic>
        <p:nvPicPr>
          <p:cNvPr id="2" name="Graphic 3">
            <a:extLst>
              <a:ext uri="{FF2B5EF4-FFF2-40B4-BE49-F238E27FC236}">
                <a16:creationId xmlns:a16="http://schemas.microsoft.com/office/drawing/2014/main" id="{0F3FBC82-8821-A8A3-50E5-1A65F1729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6326483"/>
            <a:ext cx="3539542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91729"/>
            <a:ext cx="10972800" cy="10397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2601"/>
            <a:ext cx="10972800" cy="43735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B7A8BA-C34D-4D5D-AEB3-4F1C3500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235AD-07B3-448F-9BCC-59AFFD7381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4917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91729"/>
            <a:ext cx="10972800" cy="10397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2601"/>
            <a:ext cx="10972800" cy="43735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B7A8BA-C34D-4D5D-AEB3-4F1C3500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235AD-07B3-448F-9BCC-59AFFD7381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13675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7958"/>
            <a:ext cx="109728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52601"/>
            <a:ext cx="10972800" cy="43735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B7A8BA-C34D-4D5D-AEB3-4F1C35009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4235AD-07B3-448F-9BCC-59AFFD7381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827021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16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B04AC-9F82-4A4F-9A5D-38A11AEE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EB43-087D-4C3C-9611-B1A9F0B781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4132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98BB7F-56A2-4938-AB0A-62A26FBD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25586-0FBD-458A-BD23-749D99870DB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39921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EBFCF-EB70-4393-A252-F132C9A4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D85DE-E47D-48A1-BEBD-AA21AFD05C9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42920-B9B6-F224-3B8C-11B06B6BB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2601"/>
            <a:ext cx="10972800" cy="437356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6946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FECDDD-F515-2098-CF73-3A62D1E1E6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381000"/>
            <a:ext cx="11430000" cy="5486400"/>
          </a:xfrm>
          <a:prstGeom prst="roundRect">
            <a:avLst>
              <a:gd name="adj" fmla="val 5027"/>
            </a:avLst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 placeholder]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A10D-2D1F-8445-B657-BA1DBC13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7840" y="6446520"/>
            <a:ext cx="2194560" cy="138499"/>
          </a:xfrm>
        </p:spPr>
        <p:txBody>
          <a:bodyPr/>
          <a:lstStyle/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359AC-C6FA-4B1B-27B3-D517B7B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46520"/>
            <a:ext cx="228600" cy="138499"/>
          </a:xfrm>
        </p:spPr>
        <p:txBody>
          <a:bodyPr/>
          <a:lstStyle/>
          <a:p>
            <a:fld id="{2DA499C8-A504-461E-869C-A99E6D6C25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DC043-161F-22F6-0EA1-7724A02275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2078768"/>
            <a:ext cx="5273040" cy="1329595"/>
          </a:xfrm>
        </p:spPr>
        <p:txBody>
          <a:bodyPr wrap="square" anchor="b">
            <a:sp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Title: Insert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DF503-5CBB-4E33-4587-83582B6F00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2960" y="3792538"/>
            <a:ext cx="5273040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Presenter(s). Title. Date. Location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442A32E-D6FE-D879-97F9-2A96BCC2A4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590" y="6353817"/>
            <a:ext cx="1480751" cy="2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1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20202F-3B4A-4FD4-983E-02566BBCC2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7280" y="274638"/>
            <a:ext cx="10972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D66E017-1FDF-419C-A5E2-8806D060D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7280" y="1752601"/>
            <a:ext cx="109728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FCFC1-F331-433C-A8B1-23CD57FB2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30" y="6431280"/>
            <a:ext cx="40377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6777427-258A-4353-8E07-15BF5E8166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5" r:id="rId3"/>
    <p:sldLayoutId id="2147483774" r:id="rId4"/>
    <p:sldLayoutId id="2147483744" r:id="rId5"/>
    <p:sldLayoutId id="2147483740" r:id="rId6"/>
    <p:sldLayoutId id="2147483741" r:id="rId7"/>
    <p:sldLayoutId id="2147483742" r:id="rId8"/>
  </p:sldLayoutIdLst>
  <p:transition>
    <p:fade/>
  </p:transition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  <a:ea typeface="MS PGothic" pitchFamily="34" charset="-128"/>
        </a:defRPr>
      </a:lvl9pPr>
    </p:titleStyle>
    <p:bodyStyle>
      <a:lvl1pPr marL="231775" indent="-231775" algn="l" rtl="0" eaLnBrk="0" fontAlgn="base" hangingPunct="0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ts val="200"/>
        </a:spcBef>
        <a:spcAft>
          <a:spcPts val="20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AE9274-226B-2B81-136E-64ECC966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3000"/>
            <a:ext cx="11430000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Slide header, 32pt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81D2D-E023-B037-B27B-9327FC04B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11430000" cy="3566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Bullet list level 1, 14pt</a:t>
            </a:r>
          </a:p>
          <a:p>
            <a:pPr lvl="1"/>
            <a:r>
              <a:rPr lang="en-US"/>
              <a:t>Bullet list level 2, 12pt</a:t>
            </a:r>
          </a:p>
          <a:p>
            <a:pPr lvl="2"/>
            <a:r>
              <a:rPr lang="en-US"/>
              <a:t>Heading 1, 20pt</a:t>
            </a:r>
          </a:p>
          <a:p>
            <a:pPr lvl="3"/>
            <a:r>
              <a:rPr lang="en-US"/>
              <a:t>Heading 2, 14pt bold</a:t>
            </a:r>
          </a:p>
          <a:p>
            <a:pPr lvl="4"/>
            <a:r>
              <a:rPr lang="en-US"/>
              <a:t>Body, 14pt</a:t>
            </a:r>
          </a:p>
          <a:p>
            <a:pPr lvl="5"/>
            <a:r>
              <a:rPr lang="en-US"/>
              <a:t>Number list level 1, 14pt</a:t>
            </a:r>
          </a:p>
          <a:p>
            <a:pPr lvl="6"/>
            <a:r>
              <a:rPr lang="en-US"/>
              <a:t>Number list level 2, 12pt</a:t>
            </a:r>
          </a:p>
          <a:p>
            <a:pPr lvl="7"/>
            <a:r>
              <a:rPr lang="en-US"/>
              <a:t>Callout, 14pt</a:t>
            </a:r>
          </a:p>
          <a:p>
            <a:pPr lvl="8"/>
            <a:r>
              <a:rPr lang="en-US"/>
              <a:t>Footnote, 8pt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2AB2-F979-6751-BFC4-DC724F067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42120" y="6446520"/>
            <a:ext cx="219456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 |  © 2023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D3C2-1852-0BA0-C50A-0A5C0D59B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6680" y="6446520"/>
            <a:ext cx="27432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DA499C8-A504-461E-869C-A99E6D6C2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accent1"/>
        </a:buClr>
        <a:buFont typeface="+mj-lt"/>
        <a:buAutoNum type="arabicPeriod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" indent="-18288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None/>
        <a:defRPr sz="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40">
          <p15:clr>
            <a:srgbClr val="F26B43"/>
          </p15:clr>
        </p15:guide>
        <p15:guide id="4" orient="horz" pos="3696">
          <p15:clr>
            <a:srgbClr val="F26B43"/>
          </p15:clr>
        </p15:guide>
        <p15:guide id="5" pos="240">
          <p15:clr>
            <a:srgbClr val="F26B43"/>
          </p15:clr>
        </p15:guide>
        <p15:guide id="6" pos="7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27.jpeg"/><Relationship Id="rId21" Type="http://schemas.openxmlformats.org/officeDocument/2006/relationships/image" Target="../media/image44.jpe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0.png"/><Relationship Id="rId2" Type="http://schemas.openxmlformats.org/officeDocument/2006/relationships/image" Target="../media/image26.png"/><Relationship Id="rId16" Type="http://schemas.openxmlformats.org/officeDocument/2006/relationships/image" Target="../media/image39.svg"/><Relationship Id="rId20" Type="http://schemas.openxmlformats.org/officeDocument/2006/relationships/image" Target="../media/image43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microsoft.com/office/2007/relationships/hdphoto" Target="../media/hdphoto2.wdp"/><Relationship Id="rId17" Type="http://schemas.openxmlformats.org/officeDocument/2006/relationships/image" Target="../media/image59.png"/><Relationship Id="rId2" Type="http://schemas.openxmlformats.org/officeDocument/2006/relationships/image" Target="../media/image45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A220A9-E9B4-4ECC-B8BE-6B782096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7840" y="6446520"/>
            <a:ext cx="2194560" cy="1384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Confidential  |  © 2023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17405-1C6E-939A-C736-8DC7650E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46520"/>
            <a:ext cx="228600" cy="1384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99C8-A504-461E-869C-A99E6D6C250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35E586B-6386-E1AF-9F3F-106F44849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5" y="1731819"/>
            <a:ext cx="9476509" cy="2687828"/>
          </a:xfrm>
        </p:spPr>
        <p:txBody>
          <a:bodyPr/>
          <a:lstStyle/>
          <a:p>
            <a:r>
              <a:rPr lang="en-US"/>
              <a:t>At Centivo, we are committed to restoring healthcare affordability for American businesses and the workers who make them run—offering a proven alternative to traditional insurance carriers for self-funded employers.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BFB7EA-BE36-9225-D812-371096D3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23000" y="652402"/>
            <a:ext cx="711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6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A017-417B-5069-CA51-22AF8969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isn't our solution, it's YOUR solution.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23A99-A783-BD97-653E-E7B8B304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Confidential  |  © 2023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13779-33A8-43F8-9256-51EC7849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99C8-A504-461E-869C-A99E6D6C250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4E1271-E959-4ADB-2BB5-73A45F1DD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640080"/>
            <a:ext cx="11430000" cy="307777"/>
          </a:xfrm>
        </p:spPr>
        <p:txBody>
          <a:bodyPr/>
          <a:lstStyle/>
          <a:p>
            <a:r>
              <a:rPr lang="en-US"/>
              <a:t>A solution for Wisconsin employers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A4CD01-A080-9C59-8971-1BB4F0BC7269}"/>
              </a:ext>
            </a:extLst>
          </p:cNvPr>
          <p:cNvSpPr/>
          <p:nvPr/>
        </p:nvSpPr>
        <p:spPr>
          <a:xfrm>
            <a:off x="381000" y="2517610"/>
            <a:ext cx="11430000" cy="3024207"/>
          </a:xfrm>
          <a:prstGeom prst="roundRect">
            <a:avLst>
              <a:gd name="adj" fmla="val 8572"/>
            </a:avLst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19BFF0C-2B5E-7071-405C-AC2172E84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0998" y="3096772"/>
            <a:ext cx="3398240" cy="1874891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514FCD76-31D9-ED1C-B9A6-2CF3CEBC5C87}"/>
              </a:ext>
            </a:extLst>
          </p:cNvPr>
          <p:cNvSpPr/>
          <p:nvPr/>
        </p:nvSpPr>
        <p:spPr>
          <a:xfrm>
            <a:off x="6359236" y="2827639"/>
            <a:ext cx="5177444" cy="2377440"/>
          </a:xfrm>
          <a:prstGeom prst="roundRect">
            <a:avLst>
              <a:gd name="adj" fmla="val 1211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 anchorCtr="0"/>
          <a:lstStyle/>
          <a:p>
            <a:pPr marL="0" marR="0" lvl="4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03CA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High-Performance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03CA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03CA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Solution</a:t>
            </a:r>
          </a:p>
          <a:p>
            <a:pPr marL="0" marR="0" lvl="4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03CA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Centivo, a unique high-performance health plan, offers primary care-centered network solutions in the WI market.</a:t>
            </a:r>
          </a:p>
        </p:txBody>
      </p:sp>
    </p:spTree>
    <p:extLst>
      <p:ext uri="{BB962C8B-B14F-4D97-AF65-F5344CB8AC3E}">
        <p14:creationId xmlns:p14="http://schemas.microsoft.com/office/powerpoint/2010/main" val="158698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5D24-F89F-95C7-03BC-E607B99C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Built with the providers in your community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2FFA9E-27D0-D530-0926-DAFDC4CE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Confidential  |  © 2023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5C7F6-A94A-E9EB-B06F-6B9E8511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99C8-A504-461E-869C-A99E6D6C250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564A01-58A8-A141-B17D-919CEEC04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640080"/>
            <a:ext cx="11430000" cy="307777"/>
          </a:xfrm>
        </p:spPr>
        <p:txBody>
          <a:bodyPr/>
          <a:lstStyle/>
          <a:p>
            <a:r>
              <a:rPr lang="en-US">
                <a:cs typeface="Arial"/>
              </a:rPr>
              <a:t>Power of partnership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553B5D-8499-B37A-2E09-96891D79832E}"/>
              </a:ext>
            </a:extLst>
          </p:cNvPr>
          <p:cNvSpPr txBox="1"/>
          <p:nvPr/>
        </p:nvSpPr>
        <p:spPr>
          <a:xfrm>
            <a:off x="381000" y="5414326"/>
            <a:ext cx="11430000" cy="424368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2"/>
          </a:solidFill>
          <a:ln w="25400">
            <a:noFill/>
          </a:ln>
        </p:spPr>
        <p:txBody>
          <a:bodyPr wrap="square" lIns="182880" tIns="274320" rIns="182880" bIns="182880" anchor="ctr" anchorCtr="0">
            <a:no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rgbClr val="F15D2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A3C34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+ Traditional Network options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71E86938-5E8E-FDA2-969F-4A376CC0F213}"/>
              </a:ext>
            </a:extLst>
          </p:cNvPr>
          <p:cNvSpPr/>
          <p:nvPr/>
        </p:nvSpPr>
        <p:spPr>
          <a:xfrm>
            <a:off x="381000" y="2258691"/>
            <a:ext cx="11430000" cy="3593469"/>
          </a:xfrm>
          <a:prstGeom prst="roundRect">
            <a:avLst>
              <a:gd name="adj" fmla="val 8749"/>
            </a:avLst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264684-B059-5872-0687-C4AFE03E3F2B}"/>
              </a:ext>
            </a:extLst>
          </p:cNvPr>
          <p:cNvSpPr txBox="1"/>
          <p:nvPr/>
        </p:nvSpPr>
        <p:spPr>
          <a:xfrm>
            <a:off x="381000" y="2258692"/>
            <a:ext cx="11430000" cy="5944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 w="25400">
            <a:solidFill>
              <a:schemeClr val="tx2"/>
            </a:solidFill>
          </a:ln>
        </p:spPr>
        <p:txBody>
          <a:bodyPr wrap="square" lIns="182880" tIns="91440" rIns="182880" bIns="182880" anchor="ctr" anchorCtr="0">
            <a:no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>
                <a:srgbClr val="F15D2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High-Performance Network, ~14,000 doctors and growing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9E0D3A-4E5E-E30B-24AA-3C3ED962DACF}"/>
              </a:ext>
            </a:extLst>
          </p:cNvPr>
          <p:cNvGrpSpPr/>
          <p:nvPr/>
        </p:nvGrpSpPr>
        <p:grpSpPr>
          <a:xfrm>
            <a:off x="917195" y="3855433"/>
            <a:ext cx="10244448" cy="643716"/>
            <a:chOff x="917195" y="3870911"/>
            <a:chExt cx="10244448" cy="643716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00CB2F59-1BA2-6EA5-EDCE-F59E5FCC1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195" y="4021048"/>
              <a:ext cx="1076244" cy="343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8DE8A705-6DFC-3D1B-21D8-22C72BC1A8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6974" y="3914941"/>
              <a:ext cx="2532739" cy="555656"/>
            </a:xfrm>
            <a:prstGeom prst="rect">
              <a:avLst/>
            </a:prstGeom>
          </p:spPr>
        </p:pic>
        <p:pic>
          <p:nvPicPr>
            <p:cNvPr id="38" name="Picture 3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59DD52E-32C1-7204-4978-E28F1833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33965" y="3975815"/>
              <a:ext cx="965576" cy="433908"/>
            </a:xfrm>
            <a:prstGeom prst="rect">
              <a:avLst/>
            </a:prstGeom>
          </p:spPr>
        </p:pic>
        <p:pic>
          <p:nvPicPr>
            <p:cNvPr id="39" name="Picture 8" descr="Medical College of Wisconsin logo - Campus Compact">
              <a:extLst>
                <a:ext uri="{FF2B5EF4-FFF2-40B4-BE49-F238E27FC236}">
                  <a16:creationId xmlns:a16="http://schemas.microsoft.com/office/drawing/2014/main" id="{9F6D2BEA-BD16-0BF3-885F-71237F7C2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63076" y="3870911"/>
              <a:ext cx="729949" cy="64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2" descr="Milestone Pediatrics | Waukesha Pediatricians">
              <a:extLst>
                <a:ext uri="{FF2B5EF4-FFF2-40B4-BE49-F238E27FC236}">
                  <a16:creationId xmlns:a16="http://schemas.microsoft.com/office/drawing/2014/main" id="{A6E7DB42-E77A-857B-C424-AB4D60873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6558" y="3900481"/>
              <a:ext cx="1405085" cy="58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ealth Payment Systems">
              <a:extLst>
                <a:ext uri="{FF2B5EF4-FFF2-40B4-BE49-F238E27FC236}">
                  <a16:creationId xmlns:a16="http://schemas.microsoft.com/office/drawing/2014/main" id="{238FC7C9-DF53-C74E-CBF4-4877A3DDB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248" y="3977750"/>
              <a:ext cx="717182" cy="43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7DBB3D-CB05-0192-F647-B125E36BAF8D}"/>
              </a:ext>
            </a:extLst>
          </p:cNvPr>
          <p:cNvGrpSpPr/>
          <p:nvPr/>
        </p:nvGrpSpPr>
        <p:grpSpPr>
          <a:xfrm>
            <a:off x="949827" y="3123558"/>
            <a:ext cx="10124024" cy="494147"/>
            <a:chOff x="700989" y="3262588"/>
            <a:chExt cx="10124024" cy="494147"/>
          </a:xfrm>
        </p:grpSpPr>
        <p:pic>
          <p:nvPicPr>
            <p:cNvPr id="43" name="Picture 4" descr="Microsoft Customer Story-Advocate Aurora Health targets the national opioid  crisis with Azure Machine Learning and KenSci">
              <a:extLst>
                <a:ext uri="{FF2B5EF4-FFF2-40B4-BE49-F238E27FC236}">
                  <a16:creationId xmlns:a16="http://schemas.microsoft.com/office/drawing/2014/main" id="{1B52EFA4-ABBF-C944-E4F9-F97CF572A3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0989" y="3302071"/>
              <a:ext cx="2683572" cy="415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 descr="Logo&#10;&#10;Description automatically generated">
              <a:extLst>
                <a:ext uri="{FF2B5EF4-FFF2-40B4-BE49-F238E27FC236}">
                  <a16:creationId xmlns:a16="http://schemas.microsoft.com/office/drawing/2014/main" id="{681804DF-5616-7C8C-017C-4CEA745D8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9895" y="3319855"/>
              <a:ext cx="1512617" cy="379613"/>
            </a:xfrm>
            <a:prstGeom prst="rect">
              <a:avLst/>
            </a:prstGeom>
          </p:spPr>
        </p:pic>
        <p:pic>
          <p:nvPicPr>
            <p:cNvPr id="45" name="Picture 44" descr="Logo, company name&#10;&#10;Description automatically generated">
              <a:extLst>
                <a:ext uri="{FF2B5EF4-FFF2-40B4-BE49-F238E27FC236}">
                  <a16:creationId xmlns:a16="http://schemas.microsoft.com/office/drawing/2014/main" id="{DD1AC446-252C-5002-E6EB-581229614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130" b="20258"/>
            <a:stretch/>
          </p:blipFill>
          <p:spPr>
            <a:xfrm>
              <a:off x="6047846" y="3262588"/>
              <a:ext cx="1342373" cy="494147"/>
            </a:xfrm>
            <a:prstGeom prst="rect">
              <a:avLst/>
            </a:prstGeom>
          </p:spPr>
        </p:pic>
        <p:pic>
          <p:nvPicPr>
            <p:cNvPr id="46" name="Picture 4">
              <a:extLst>
                <a:ext uri="{FF2B5EF4-FFF2-40B4-BE49-F238E27FC236}">
                  <a16:creationId xmlns:a16="http://schemas.microsoft.com/office/drawing/2014/main" id="{7FF46329-FCD2-DC5F-162A-5027C4022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 bwMode="auto">
            <a:xfrm>
              <a:off x="7965553" y="3266930"/>
              <a:ext cx="879040" cy="485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>
              <a:extLst>
                <a:ext uri="{FF2B5EF4-FFF2-40B4-BE49-F238E27FC236}">
                  <a16:creationId xmlns:a16="http://schemas.microsoft.com/office/drawing/2014/main" id="{984A4F08-6633-93A3-F83F-2340D262A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474" b="89474" l="3125" r="98438">
                          <a14:foregroundMark x1="14375" y1="31579" x2="14375" y2="31579"/>
                          <a14:foregroundMark x1="9375" y1="41053" x2="9375" y2="41053"/>
                          <a14:foregroundMark x1="30938" y1="81053" x2="30938" y2="81053"/>
                          <a14:foregroundMark x1="34688" y1="81053" x2="34688" y2="81053"/>
                          <a14:foregroundMark x1="38125" y1="81053" x2="38125" y2="81053"/>
                          <a14:foregroundMark x1="44688" y1="81053" x2="44688" y2="81053"/>
                          <a14:foregroundMark x1="29688" y1="15789" x2="29688" y2="15789"/>
                          <a14:foregroundMark x1="30000" y1="54737" x2="30000" y2="54737"/>
                          <a14:foregroundMark x1="38438" y1="26316" x2="38438" y2="26316"/>
                          <a14:foregroundMark x1="39063" y1="57895" x2="39063" y2="57895"/>
                          <a14:foregroundMark x1="45313" y1="26316" x2="45313" y2="26316"/>
                          <a14:foregroundMark x1="45625" y1="60000" x2="45625" y2="60000"/>
                          <a14:foregroundMark x1="47500" y1="60000" x2="47500" y2="60000"/>
                          <a14:foregroundMark x1="47813" y1="51579" x2="47813" y2="51579"/>
                          <a14:foregroundMark x1="49688" y1="62105" x2="49688" y2="62105"/>
                          <a14:foregroundMark x1="57500" y1="64211" x2="57500" y2="64211"/>
                          <a14:foregroundMark x1="59375" y1="61053" x2="59375" y2="61053"/>
                          <a14:foregroundMark x1="59688" y1="18947" x2="59688" y2="18947"/>
                          <a14:foregroundMark x1="67500" y1="28421" x2="67500" y2="28421"/>
                          <a14:foregroundMark x1="74375" y1="28421" x2="74375" y2="28421"/>
                          <a14:foregroundMark x1="81563" y1="27368" x2="81563" y2="27368"/>
                          <a14:foregroundMark x1="88438" y1="21053" x2="88438" y2="21053"/>
                          <a14:foregroundMark x1="94688" y1="37895" x2="94688" y2="37895"/>
                          <a14:foregroundMark x1="53125" y1="28421" x2="53125" y2="28421"/>
                          <a14:foregroundMark x1="66875" y1="53684" x2="66875" y2="53684"/>
                          <a14:foregroundMark x1="73125" y1="63158" x2="73125" y2="63158"/>
                          <a14:foregroundMark x1="78125" y1="63158" x2="78125" y2="63158"/>
                          <a14:foregroundMark x1="80625" y1="57895" x2="80625" y2="57895"/>
                          <a14:foregroundMark x1="86563" y1="63158" x2="86563" y2="63158"/>
                          <a14:foregroundMark x1="88750" y1="64211" x2="88750" y2="64211"/>
                          <a14:foregroundMark x1="7187" y1="43158" x2="7187" y2="43158"/>
                          <a14:foregroundMark x1="13125" y1="11579" x2="13125" y2="11579"/>
                          <a14:foregroundMark x1="3125" y1="44211" x2="3125" y2="44211"/>
                          <a14:foregroundMark x1="16875" y1="89474" x2="16875" y2="89474"/>
                          <a14:foregroundMark x1="46563" y1="81053" x2="46563" y2="81053"/>
                          <a14:foregroundMark x1="48125" y1="81053" x2="48125" y2="81053"/>
                          <a14:foregroundMark x1="54688" y1="81053" x2="54688" y2="81053"/>
                          <a14:foregroundMark x1="68125" y1="81053" x2="68125" y2="81053"/>
                          <a14:foregroundMark x1="66875" y1="81053" x2="66875" y2="81053"/>
                          <a14:foregroundMark x1="62500" y1="81053" x2="62500" y2="81053"/>
                          <a14:foregroundMark x1="72500" y1="81053" x2="72500" y2="81053"/>
                          <a14:foregroundMark x1="80000" y1="81053" x2="80000" y2="81053"/>
                          <a14:foregroundMark x1="89688" y1="81053" x2="89688" y2="81053"/>
                          <a14:foregroundMark x1="94375" y1="81053" x2="94375" y2="81053"/>
                          <a14:foregroundMark x1="32188" y1="89474" x2="32188" y2="89474"/>
                          <a14:foregroundMark x1="29375" y1="89474" x2="84375" y2="87368"/>
                          <a14:foregroundMark x1="84375" y1="87368" x2="98438" y2="88421"/>
                          <a14:backgroundMark x1="3125" y1="6316" x2="3125" y2="6316"/>
                          <a14:backgroundMark x1="23750" y1="10526" x2="23750" y2="10526"/>
                          <a14:backgroundMark x1="26250" y1="11579" x2="26250" y2="11579"/>
                          <a14:backgroundMark x1="40938" y1="29474" x2="40938" y2="29474"/>
                          <a14:backgroundMark x1="47813" y1="29474" x2="47813" y2="29474"/>
                          <a14:backgroundMark x1="38438" y1="61053" x2="38438" y2="61053"/>
                          <a14:backgroundMark x1="43750" y1="64211" x2="43750" y2="64211"/>
                          <a14:backgroundMark x1="51563" y1="62105" x2="51563" y2="62105"/>
                          <a14:backgroundMark x1="55625" y1="67368" x2="55625" y2="67368"/>
                          <a14:backgroundMark x1="58125" y1="65263" x2="58125" y2="65263"/>
                          <a14:backgroundMark x1="71250" y1="61053" x2="71250" y2="61053"/>
                          <a14:backgroundMark x1="71875" y1="67368" x2="71875" y2="67368"/>
                          <a14:backgroundMark x1="85000" y1="61053" x2="85000" y2="61053"/>
                          <a14:backgroundMark x1="46250" y1="61053" x2="46250" y2="61053"/>
                          <a14:backgroundMark x1="48438" y1="52632" x2="48438" y2="52632"/>
                          <a14:backgroundMark x1="37813" y1="94737" x2="37813" y2="94737"/>
                          <a14:backgroundMark x1="36250" y1="94737" x2="36250" y2="94737"/>
                          <a14:backgroundMark x1="41875" y1="94737" x2="41875" y2="94737"/>
                          <a14:backgroundMark x1="48750" y1="95789" x2="48750" y2="95789"/>
                          <a14:backgroundMark x1="53750" y1="96842" x2="53750" y2="96842"/>
                          <a14:backgroundMark x1="60938" y1="95789" x2="60938" y2="95789"/>
                          <a14:backgroundMark x1="64688" y1="94737" x2="64688" y2="94737"/>
                          <a14:backgroundMark x1="70938" y1="95789" x2="70938" y2="95789"/>
                          <a14:backgroundMark x1="76563" y1="96842" x2="76563" y2="96842"/>
                          <a14:backgroundMark x1="82500" y1="95789" x2="82500" y2="95789"/>
                          <a14:backgroundMark x1="87500" y1="96842" x2="87500" y2="96842"/>
                          <a14:backgroundMark x1="88438" y1="84211" x2="88438" y2="84211"/>
                          <a14:backgroundMark x1="96563" y1="84211" x2="96563" y2="84211"/>
                          <a14:backgroundMark x1="95000" y1="84211" x2="95000" y2="84211"/>
                          <a14:backgroundMark x1="93125" y1="84211" x2="93125" y2="84211"/>
                          <a14:backgroundMark x1="91563" y1="84211" x2="91563" y2="84211"/>
                          <a14:backgroundMark x1="94688" y1="83158" x2="94688" y2="83158"/>
                          <a14:backgroundMark x1="99063" y1="87368" x2="99063" y2="87368"/>
                          <a14:backgroundMark x1="98750" y1="87368" x2="98750" y2="87368"/>
                          <a14:backgroundMark x1="76563" y1="83158" x2="76563" y2="83158"/>
                          <a14:backgroundMark x1="67813" y1="87368" x2="67813" y2="87368"/>
                          <a14:backgroundMark x1="66250" y1="84211" x2="66250" y2="84211"/>
                          <a14:backgroundMark x1="48125" y1="84211" x2="48125" y2="84211"/>
                          <a14:backgroundMark x1="45938" y1="84211" x2="45938" y2="84211"/>
                          <a14:backgroundMark x1="33125" y1="84211" x2="33125" y2="84211"/>
                          <a14:backgroundMark x1="35625" y1="83158" x2="35625" y2="83158"/>
                          <a14:backgroundMark x1="37813" y1="84211" x2="37813" y2="84211"/>
                          <a14:backgroundMark x1="39375" y1="84211" x2="39375" y2="84211"/>
                          <a14:backgroundMark x1="41875" y1="85263" x2="41875" y2="85263"/>
                          <a14:backgroundMark x1="44375" y1="85263" x2="44375" y2="85263"/>
                          <a14:backgroundMark x1="50313" y1="84211" x2="50313" y2="84211"/>
                          <a14:backgroundMark x1="31563" y1="90526" x2="31563" y2="90526"/>
                          <a14:backgroundMark x1="32813" y1="91579" x2="32813" y2="91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9928" y="3303620"/>
              <a:ext cx="1405085" cy="41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3FC1DF3-C7C7-876E-31C4-4A9580673D3B}"/>
              </a:ext>
            </a:extLst>
          </p:cNvPr>
          <p:cNvGrpSpPr/>
          <p:nvPr/>
        </p:nvGrpSpPr>
        <p:grpSpPr>
          <a:xfrm>
            <a:off x="1100566" y="4461720"/>
            <a:ext cx="10012043" cy="920243"/>
            <a:chOff x="827472" y="4637688"/>
            <a:chExt cx="10012043" cy="920243"/>
          </a:xfrm>
        </p:grpSpPr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152C405A-CEAB-04F0-6192-DAC40BE97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27472" y="4932031"/>
              <a:ext cx="1883234" cy="331556"/>
            </a:xfrm>
            <a:prstGeom prst="rect">
              <a:avLst/>
            </a:prstGeom>
          </p:spPr>
        </p:pic>
        <p:pic>
          <p:nvPicPr>
            <p:cNvPr id="50" name="Picture 6" descr="Tosa Pediatrics - Wauwatosa WI">
              <a:extLst>
                <a:ext uri="{FF2B5EF4-FFF2-40B4-BE49-F238E27FC236}">
                  <a16:creationId xmlns:a16="http://schemas.microsoft.com/office/drawing/2014/main" id="{D1C97343-FE11-354E-746A-CEADC9555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2661" y="4828759"/>
              <a:ext cx="1116854" cy="538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 descr="Pediatrician in Sheboygan, WI ❘ Sheboygan Pediatric Associates SC">
              <a:extLst>
                <a:ext uri="{FF2B5EF4-FFF2-40B4-BE49-F238E27FC236}">
                  <a16:creationId xmlns:a16="http://schemas.microsoft.com/office/drawing/2014/main" id="{368AC6EE-B704-ECEF-6D87-3AEA705C4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359" y="4683939"/>
              <a:ext cx="1680349" cy="82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6C560FC4-A2BD-3100-DB77-4974DCDCC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234361" y="4637688"/>
              <a:ext cx="2528139" cy="920243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F42864B-D3FB-E960-522C-9BA21D412972}"/>
                </a:ext>
              </a:extLst>
            </p:cNvPr>
            <p:cNvGrpSpPr/>
            <p:nvPr/>
          </p:nvGrpSpPr>
          <p:grpSpPr>
            <a:xfrm>
              <a:off x="8184153" y="4805521"/>
              <a:ext cx="1116855" cy="584576"/>
              <a:chOff x="9998278" y="3574457"/>
              <a:chExt cx="590697" cy="379344"/>
            </a:xfrm>
          </p:grpSpPr>
          <p:pic>
            <p:nvPicPr>
              <p:cNvPr id="54" name="Picture 53" descr="A picture containing font, text, logo, graphics&#10;&#10;Description automatically generated">
                <a:extLst>
                  <a:ext uri="{FF2B5EF4-FFF2-40B4-BE49-F238E27FC236}">
                    <a16:creationId xmlns:a16="http://schemas.microsoft.com/office/drawing/2014/main" id="{EE4CAF58-9F75-60A4-5EE6-D9A0418CC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hq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98278" y="3683588"/>
                <a:ext cx="590697" cy="270213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1984CDB-3089-DE6E-CE3D-DF5020FCCFF4}"/>
                  </a:ext>
                </a:extLst>
              </p:cNvPr>
              <p:cNvSpPr txBox="1"/>
              <p:nvPr/>
            </p:nvSpPr>
            <p:spPr>
              <a:xfrm>
                <a:off x="10439400" y="3574457"/>
                <a:ext cx="149575" cy="239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S PGothic" panose="020B0600070205080204" pitchFamily="34" charset="-128"/>
                    <a:cs typeface="+mn-cs"/>
                  </a:rPr>
                  <a:t>*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640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B3A771-0B65-E267-9E10-DF1B871A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0321"/>
            <a:ext cx="11155680" cy="443198"/>
          </a:xfrm>
        </p:spPr>
        <p:txBody>
          <a:bodyPr/>
          <a:lstStyle/>
          <a:p>
            <a:r>
              <a:rPr lang="en-US" sz="3200" spc="-10">
                <a:solidFill>
                  <a:schemeClr val="bg2"/>
                </a:solidFill>
              </a:rPr>
              <a:t>In &lt;2 years since launch – 35 employers and growing...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41F45-A704-0EDF-2DCC-42D6AD67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Confidential  |  © 2023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33C65A-AB56-80DD-E967-8E7D5B2B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99C8-A504-461E-869C-A99E6D6C250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9798AA-F53C-FF19-90D4-50FC2DA27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Proven success in the Wisconsin market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D7FE852-5BA3-97BE-BFDE-37053DAF036A}"/>
              </a:ext>
            </a:extLst>
          </p:cNvPr>
          <p:cNvSpPr/>
          <p:nvPr/>
        </p:nvSpPr>
        <p:spPr>
          <a:xfrm>
            <a:off x="381000" y="2286000"/>
            <a:ext cx="11430000" cy="3566160"/>
          </a:xfrm>
          <a:prstGeom prst="roundRect">
            <a:avLst>
              <a:gd name="adj" fmla="val 8321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8B7B86-90C9-3CD7-1F99-AC067806506D}"/>
              </a:ext>
            </a:extLst>
          </p:cNvPr>
          <p:cNvGrpSpPr/>
          <p:nvPr/>
        </p:nvGrpSpPr>
        <p:grpSpPr>
          <a:xfrm>
            <a:off x="1334700" y="2716074"/>
            <a:ext cx="9522597" cy="655130"/>
            <a:chOff x="1320333" y="2717064"/>
            <a:chExt cx="9522597" cy="655130"/>
          </a:xfrm>
        </p:grpSpPr>
        <p:pic>
          <p:nvPicPr>
            <p:cNvPr id="8" name="Picture 7" descr="A blue sign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0325391D-678F-95FE-5473-EAAC9905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1259" y="2748018"/>
              <a:ext cx="644150" cy="593222"/>
            </a:xfrm>
            <a:prstGeom prst="rect">
              <a:avLst/>
            </a:prstGeom>
          </p:spPr>
        </p:pic>
        <p:pic>
          <p:nvPicPr>
            <p:cNvPr id="9" name="Picture 8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8BD7D47B-A863-E738-B8F9-26B7AFFC3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333" y="2759697"/>
              <a:ext cx="1990303" cy="569864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07C38BC-D3B5-835C-D524-256E8F290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6032" y="2900332"/>
              <a:ext cx="1922054" cy="288594"/>
            </a:xfrm>
            <a:prstGeom prst="rect">
              <a:avLst/>
            </a:prstGeom>
          </p:spPr>
        </p:pic>
        <p:pic>
          <p:nvPicPr>
            <p:cNvPr id="11" name="Picture 4" descr="Brewer Company Logo">
              <a:extLst>
                <a:ext uri="{FF2B5EF4-FFF2-40B4-BE49-F238E27FC236}">
                  <a16:creationId xmlns:a16="http://schemas.microsoft.com/office/drawing/2014/main" id="{BFD981CF-80F0-0656-62D8-47B9F2A9F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709" y="2717064"/>
              <a:ext cx="900522" cy="65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2" descr="Featured - Denmark School District BoardDocs® LT">
              <a:extLst>
                <a:ext uri="{FF2B5EF4-FFF2-40B4-BE49-F238E27FC236}">
                  <a16:creationId xmlns:a16="http://schemas.microsoft.com/office/drawing/2014/main" id="{77513DE4-0893-A5BB-1025-372F92864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9854" y="2825366"/>
              <a:ext cx="1223076" cy="4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B0248E-CC34-DA5F-743C-A21B44E03FB1}"/>
              </a:ext>
            </a:extLst>
          </p:cNvPr>
          <p:cNvGrpSpPr/>
          <p:nvPr/>
        </p:nvGrpSpPr>
        <p:grpSpPr>
          <a:xfrm>
            <a:off x="926430" y="3785111"/>
            <a:ext cx="10339140" cy="607077"/>
            <a:chOff x="910421" y="3821387"/>
            <a:chExt cx="10339140" cy="607077"/>
          </a:xfrm>
        </p:grpSpPr>
        <p:pic>
          <p:nvPicPr>
            <p:cNvPr id="27" name="Picture 26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074EFA66-A9C7-2D13-8603-1FF4FB508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0375" y="3988272"/>
              <a:ext cx="1475866" cy="273306"/>
            </a:xfrm>
            <a:prstGeom prst="rect">
              <a:avLst/>
            </a:prstGeom>
          </p:spPr>
        </p:pic>
        <p:pic>
          <p:nvPicPr>
            <p:cNvPr id="28" name="Picture 2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B75D350E-BEE8-0B87-D85B-DDDF80D72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2453" y="4032846"/>
              <a:ext cx="1271731" cy="184158"/>
            </a:xfrm>
            <a:prstGeom prst="rect">
              <a:avLst/>
            </a:prstGeom>
          </p:spPr>
        </p:pic>
        <p:pic>
          <p:nvPicPr>
            <p:cNvPr id="29" name="Picture 2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B8CBFE0-C130-1300-D5CC-89DCEAF0B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421" y="3884301"/>
              <a:ext cx="1367198" cy="481249"/>
            </a:xfrm>
            <a:prstGeom prst="rect">
              <a:avLst/>
            </a:prstGeom>
          </p:spPr>
        </p:pic>
        <p:pic>
          <p:nvPicPr>
            <p:cNvPr id="30" name="Picture 29" descr="Text&#10;&#10;Description automatically generated">
              <a:extLst>
                <a:ext uri="{FF2B5EF4-FFF2-40B4-BE49-F238E27FC236}">
                  <a16:creationId xmlns:a16="http://schemas.microsoft.com/office/drawing/2014/main" id="{11826D0E-CFA5-4220-89F5-06B6B818F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78997" y="3821387"/>
              <a:ext cx="1720700" cy="60707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A281B2E-B56B-C706-6342-F3D69ECF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511" b="89362" l="2691" r="93722">
                          <a14:foregroundMark x1="4933" y1="42553" x2="4933" y2="42553"/>
                          <a14:foregroundMark x1="8072" y1="36170" x2="8072" y2="36170"/>
                          <a14:foregroundMark x1="12556" y1="25532" x2="12556" y2="25532"/>
                          <a14:foregroundMark x1="14350" y1="14894" x2="14350" y2="14894"/>
                          <a14:foregroundMark x1="2691" y1="17021" x2="2691" y2="17021"/>
                          <a14:foregroundMark x1="18386" y1="31915" x2="18386" y2="31915"/>
                          <a14:foregroundMark x1="18386" y1="31915" x2="18386" y2="31915"/>
                          <a14:foregroundMark x1="18386" y1="31915" x2="18386" y2="31915"/>
                          <a14:foregroundMark x1="26457" y1="21277" x2="26457" y2="21277"/>
                          <a14:foregroundMark x1="40807" y1="42553" x2="40807" y2="42553"/>
                          <a14:foregroundMark x1="46637" y1="46809" x2="46637" y2="46809"/>
                          <a14:foregroundMark x1="57399" y1="27660" x2="57399" y2="27660"/>
                          <a14:foregroundMark x1="69955" y1="34043" x2="69955" y2="34043"/>
                          <a14:foregroundMark x1="84753" y1="53191" x2="84753" y2="53191"/>
                          <a14:foregroundMark x1="82063" y1="36170" x2="82063" y2="36170"/>
                          <a14:foregroundMark x1="81614" y1="19149" x2="81614" y2="19149"/>
                          <a14:foregroundMark x1="88789" y1="34043" x2="88789" y2="34043"/>
                          <a14:foregroundMark x1="90135" y1="78723" x2="90135" y2="78723"/>
                          <a14:foregroundMark x1="93722" y1="89362" x2="93722" y2="893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96940" y="4018432"/>
              <a:ext cx="1009548" cy="212986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863E1EF2-1EC0-F426-6D20-669E14577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9243" y="3853557"/>
              <a:ext cx="430318" cy="54273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E6D0DA-FFE0-B712-6BD8-9FF83232D0DB}"/>
              </a:ext>
            </a:extLst>
          </p:cNvPr>
          <p:cNvGrpSpPr/>
          <p:nvPr/>
        </p:nvGrpSpPr>
        <p:grpSpPr>
          <a:xfrm>
            <a:off x="1203230" y="4806095"/>
            <a:ext cx="9785540" cy="632564"/>
            <a:chOff x="1108723" y="4839146"/>
            <a:chExt cx="9785540" cy="632564"/>
          </a:xfrm>
        </p:grpSpPr>
        <p:pic>
          <p:nvPicPr>
            <p:cNvPr id="34" name="Picture 33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D2DA8944-0AB0-8D3C-D92D-61B7B5EDB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477" y="5004078"/>
              <a:ext cx="1306762" cy="302700"/>
            </a:xfrm>
            <a:prstGeom prst="rect">
              <a:avLst/>
            </a:prstGeom>
          </p:spPr>
        </p:pic>
        <p:pic>
          <p:nvPicPr>
            <p:cNvPr id="35" name="Picture 34" descr="Logo&#10;&#10;Description automatically generated">
              <a:extLst>
                <a:ext uri="{FF2B5EF4-FFF2-40B4-BE49-F238E27FC236}">
                  <a16:creationId xmlns:a16="http://schemas.microsoft.com/office/drawing/2014/main" id="{2CBF4D58-B5A5-ED2B-E1B4-B6F2D109F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1457" y="4961780"/>
              <a:ext cx="781213" cy="387296"/>
            </a:xfrm>
            <a:prstGeom prst="rect">
              <a:avLst/>
            </a:prstGeom>
          </p:spPr>
        </p:pic>
        <p:pic>
          <p:nvPicPr>
            <p:cNvPr id="36" name="Picture 35" descr="Logo, company name&#10;&#10;Description automatically generated">
              <a:extLst>
                <a:ext uri="{FF2B5EF4-FFF2-40B4-BE49-F238E27FC236}">
                  <a16:creationId xmlns:a16="http://schemas.microsoft.com/office/drawing/2014/main" id="{CF8D352F-995B-D738-DE70-1BEABA480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4890" y="4839146"/>
              <a:ext cx="579373" cy="63256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C3C5A54-B0A6-951D-36A9-A9C8FB412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723" y="5023513"/>
              <a:ext cx="2231819" cy="263830"/>
            </a:xfrm>
            <a:prstGeom prst="rect">
              <a:avLst/>
            </a:prstGeom>
          </p:spPr>
        </p:pic>
        <p:pic>
          <p:nvPicPr>
            <p:cNvPr id="38" name="Picture 37" descr="Logo&#10;&#10;Description automatically generated">
              <a:extLst>
                <a:ext uri="{FF2B5EF4-FFF2-40B4-BE49-F238E27FC236}">
                  <a16:creationId xmlns:a16="http://schemas.microsoft.com/office/drawing/2014/main" id="{3D09BA3D-1268-158E-F348-48E28A91E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2760" y="4877518"/>
              <a:ext cx="708083" cy="555821"/>
            </a:xfrm>
            <a:prstGeom prst="rect">
              <a:avLst/>
            </a:prstGeom>
          </p:spPr>
        </p:pic>
        <p:pic>
          <p:nvPicPr>
            <p:cNvPr id="39" name="Picture 24" descr="Quick Cable">
              <a:extLst>
                <a:ext uri="{FF2B5EF4-FFF2-40B4-BE49-F238E27FC236}">
                  <a16:creationId xmlns:a16="http://schemas.microsoft.com/office/drawing/2014/main" id="{63F1C079-BCBD-FD1F-9CD7-D51238940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061" y="5038964"/>
              <a:ext cx="1367198" cy="23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385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39F1F001-056B-01C2-9892-16A124BC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3000"/>
            <a:ext cx="11430000" cy="443198"/>
          </a:xfrm>
        </p:spPr>
        <p:txBody>
          <a:bodyPr/>
          <a:lstStyle/>
          <a:p>
            <a:r>
              <a:rPr lang="en-US" dirty="0"/>
              <a:t>Changing care consumption – 2X increase in primary care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129D6-AC0F-AE60-8D04-1831587F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Privileged and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4479F-55E6-F800-FF6B-E4D6148A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99C8-A504-461E-869C-A99E6D6C250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83215B7-4701-97C3-7A45-01B933D4A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D8FA9-1A3F-9139-DB34-C5D6FF5C9BF6}"/>
              </a:ext>
            </a:extLst>
          </p:cNvPr>
          <p:cNvSpPr txBox="1"/>
          <p:nvPr/>
        </p:nvSpPr>
        <p:spPr>
          <a:xfrm>
            <a:off x="4495800" y="6461366"/>
            <a:ext cx="3200400" cy="123111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A3C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Using the Milliman moderately managed plan as a benchmark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6489155-44C9-A50B-ECC0-6A5F55282B74}"/>
              </a:ext>
            </a:extLst>
          </p:cNvPr>
          <p:cNvGraphicFramePr>
            <a:graphicFrameLocks/>
          </p:cNvGraphicFramePr>
          <p:nvPr/>
        </p:nvGraphicFramePr>
        <p:xfrm>
          <a:off x="4339788" y="2665444"/>
          <a:ext cx="3474720" cy="239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0535165-960D-41AF-A1AE-D5AD190C1738}"/>
              </a:ext>
            </a:extLst>
          </p:cNvPr>
          <p:cNvGraphicFramePr>
            <a:graphicFrameLocks/>
          </p:cNvGraphicFramePr>
          <p:nvPr/>
        </p:nvGraphicFramePr>
        <p:xfrm>
          <a:off x="357191" y="2665444"/>
          <a:ext cx="3474720" cy="239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B79D4C3-A434-4E58-A636-E9F90B3521CC}"/>
              </a:ext>
            </a:extLst>
          </p:cNvPr>
          <p:cNvGraphicFramePr>
            <a:graphicFrameLocks/>
          </p:cNvGraphicFramePr>
          <p:nvPr/>
        </p:nvGraphicFramePr>
        <p:xfrm>
          <a:off x="8336280" y="2665444"/>
          <a:ext cx="3474720" cy="239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1B2FCD-5423-07DE-2770-482E3038BADF}"/>
              </a:ext>
            </a:extLst>
          </p:cNvPr>
          <p:cNvSpPr txBox="1"/>
          <p:nvPr/>
        </p:nvSpPr>
        <p:spPr>
          <a:xfrm>
            <a:off x="8342460" y="4940814"/>
            <a:ext cx="347845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Plan sponsor with 6,000 Centivo lives; Risk score 0.99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99F7F-FC09-FB66-7937-216AC7BE13A7}"/>
              </a:ext>
            </a:extLst>
          </p:cNvPr>
          <p:cNvSpPr txBox="1"/>
          <p:nvPr/>
        </p:nvSpPr>
        <p:spPr>
          <a:xfrm>
            <a:off x="362148" y="5368528"/>
            <a:ext cx="11430000" cy="483632"/>
          </a:xfrm>
          <a:prstGeom prst="roundRect">
            <a:avLst>
              <a:gd name="adj" fmla="val 22708"/>
            </a:avLst>
          </a:prstGeom>
          <a:solidFill>
            <a:schemeClr val="accent3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Claims distribution changes include substantial increase in Primary Care spend as % of total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52991C4-CE4B-D0FE-4DA0-577EB1F6818E}"/>
              </a:ext>
            </a:extLst>
          </p:cNvPr>
          <p:cNvSpPr/>
          <p:nvPr/>
        </p:nvSpPr>
        <p:spPr>
          <a:xfrm>
            <a:off x="380999" y="2027103"/>
            <a:ext cx="3474720" cy="3135481"/>
          </a:xfrm>
          <a:prstGeom prst="roundRect">
            <a:avLst>
              <a:gd name="adj" fmla="val 9635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Traditional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5C86746-8A6E-9B80-9919-8382ECB26FE8}"/>
              </a:ext>
            </a:extLst>
          </p:cNvPr>
          <p:cNvSpPr/>
          <p:nvPr/>
        </p:nvSpPr>
        <p:spPr>
          <a:xfrm>
            <a:off x="4363596" y="2027103"/>
            <a:ext cx="3474720" cy="3135481"/>
          </a:xfrm>
          <a:prstGeom prst="roundRect">
            <a:avLst>
              <a:gd name="adj" fmla="val 9635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Centivo Partnership Plan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03A0AB6-A619-563F-30E2-A9B1F3B165F7}"/>
              </a:ext>
            </a:extLst>
          </p:cNvPr>
          <p:cNvSpPr/>
          <p:nvPr/>
        </p:nvSpPr>
        <p:spPr>
          <a:xfrm>
            <a:off x="8346193" y="2027103"/>
            <a:ext cx="3474720" cy="3135481"/>
          </a:xfrm>
          <a:prstGeom prst="roundRect">
            <a:avLst>
              <a:gd name="adj" fmla="val 9635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 Performer*</a:t>
            </a:r>
          </a:p>
        </p:txBody>
      </p:sp>
    </p:spTree>
    <p:extLst>
      <p:ext uri="{BB962C8B-B14F-4D97-AF65-F5344CB8AC3E}">
        <p14:creationId xmlns:p14="http://schemas.microsoft.com/office/powerpoint/2010/main" val="285378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8D6B45-1EC1-2101-049B-43B6B5C7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 to 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BB062-C7E0-5772-F188-9317CFB1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 |  © 2023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4696C-9F63-5ED3-25A7-15C4D7CA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99C8-A504-461E-869C-A99E6D6C250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D60DB-C50F-257C-3704-B1747587E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True savings for employers and employees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7E7D3EE-3E81-03ED-0B24-3A65F45E93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2286000"/>
            <a:ext cx="11430000" cy="3565525"/>
          </a:xfrm>
          <a:prstGeom prst="roundRect">
            <a:avLst>
              <a:gd name="adj" fmla="val 8017"/>
            </a:avLst>
          </a:prstGeom>
          <a:ln w="19050">
            <a:solidFill>
              <a:schemeClr val="tx2"/>
            </a:solidFill>
          </a:ln>
        </p:spPr>
        <p:txBody>
          <a:bodyPr lIns="182880" tIns="228600" rIns="182880" bIns="182880"/>
          <a:lstStyle/>
          <a:p>
            <a:pPr lvl="2" algn="ctr"/>
            <a:endParaRPr lang="en-US" noProof="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BB109A7-F8DE-7022-2760-59161130F16A}"/>
              </a:ext>
            </a:extLst>
          </p:cNvPr>
          <p:cNvGraphicFramePr>
            <a:graphicFrameLocks noGrp="1"/>
          </p:cNvGraphicFramePr>
          <p:nvPr/>
        </p:nvGraphicFramePr>
        <p:xfrm>
          <a:off x="952499" y="3019754"/>
          <a:ext cx="10287001" cy="20551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70811">
                  <a:extLst>
                    <a:ext uri="{9D8B030D-6E8A-4147-A177-3AD203B41FA5}">
                      <a16:colId xmlns:a16="http://schemas.microsoft.com/office/drawing/2014/main" val="701581734"/>
                    </a:ext>
                  </a:extLst>
                </a:gridCol>
                <a:gridCol w="2238730">
                  <a:extLst>
                    <a:ext uri="{9D8B030D-6E8A-4147-A177-3AD203B41FA5}">
                      <a16:colId xmlns:a16="http://schemas.microsoft.com/office/drawing/2014/main" val="3774681462"/>
                    </a:ext>
                  </a:extLst>
                </a:gridCol>
                <a:gridCol w="2238730">
                  <a:extLst>
                    <a:ext uri="{9D8B030D-6E8A-4147-A177-3AD203B41FA5}">
                      <a16:colId xmlns:a16="http://schemas.microsoft.com/office/drawing/2014/main" val="3296034612"/>
                    </a:ext>
                  </a:extLst>
                </a:gridCol>
                <a:gridCol w="2238730">
                  <a:extLst>
                    <a:ext uri="{9D8B030D-6E8A-4147-A177-3AD203B41FA5}">
                      <a16:colId xmlns:a16="http://schemas.microsoft.com/office/drawing/2014/main" val="3465458864"/>
                    </a:ext>
                  </a:extLst>
                </a:gridCol>
              </a:tblGrid>
              <a:tr h="6850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Benchmark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Centivo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vs. Bench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152073"/>
                  </a:ext>
                </a:extLst>
              </a:tr>
              <a:tr h="6850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PMPM Employer Paid Amount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$418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$360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-14%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375495"/>
                  </a:ext>
                </a:extLst>
              </a:tr>
              <a:tr h="6850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Average Annual Member OOP Cost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$700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$554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-21%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457067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D6088F-A401-C4F8-62C6-C4C644E19ABB}"/>
              </a:ext>
            </a:extLst>
          </p:cNvPr>
          <p:cNvSpPr txBox="1"/>
          <p:nvPr/>
        </p:nvSpPr>
        <p:spPr>
          <a:xfrm>
            <a:off x="4495800" y="6461366"/>
            <a:ext cx="3200400" cy="123111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A3C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Based on GSN scores</a:t>
            </a:r>
          </a:p>
        </p:txBody>
      </p:sp>
    </p:spTree>
    <p:extLst>
      <p:ext uri="{BB962C8B-B14F-4D97-AF65-F5344CB8AC3E}">
        <p14:creationId xmlns:p14="http://schemas.microsoft.com/office/powerpoint/2010/main" val="32043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298F1B-B108-585F-FCD9-35F5554F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0321"/>
            <a:ext cx="4023360" cy="443198"/>
          </a:xfrm>
        </p:spPr>
        <p:txBody>
          <a:bodyPr/>
          <a:lstStyle/>
          <a:p>
            <a:r>
              <a:rPr lang="en-US"/>
              <a:t>Going beyond traditional cost shifting strategies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C177A-A266-121E-65EF-41F8F114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2120" y="6446520"/>
            <a:ext cx="2194560" cy="1384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 |  © 2023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A97EE-1722-6E08-DAB6-4FC91830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6680" y="6446520"/>
            <a:ext cx="274320" cy="1384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99C8-A504-461E-869C-A99E6D6C250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680433-3F0F-74D6-1A38-CDA414FF8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640080"/>
            <a:ext cx="4023360" cy="307777"/>
          </a:xfrm>
        </p:spPr>
        <p:txBody>
          <a:bodyPr/>
          <a:lstStyle/>
          <a:p>
            <a:r>
              <a:rPr lang="en-US"/>
              <a:t>Case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613AC-1738-31CA-0586-D7603061C4B9}"/>
              </a:ext>
            </a:extLst>
          </p:cNvPr>
          <p:cNvSpPr txBox="1"/>
          <p:nvPr/>
        </p:nvSpPr>
        <p:spPr>
          <a:xfrm>
            <a:off x="627303" y="3661971"/>
            <a:ext cx="3160583" cy="205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333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We wish we would have had Centivo earlier because it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would have taken the work out of putting together our own program, and it's taken it to the next level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4D7B8D84-DE03-01A7-CD6F-E759ADE61F93}"/>
              </a:ext>
            </a:extLst>
          </p:cNvPr>
          <p:cNvSpPr/>
          <p:nvPr/>
        </p:nvSpPr>
        <p:spPr>
          <a:xfrm>
            <a:off x="381001" y="2944680"/>
            <a:ext cx="3642470" cy="2892688"/>
          </a:xfrm>
          <a:prstGeom prst="bracketPair">
            <a:avLst>
              <a:gd name="adj" fmla="val 9166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479">
            <a:extLst>
              <a:ext uri="{FF2B5EF4-FFF2-40B4-BE49-F238E27FC236}">
                <a16:creationId xmlns:a16="http://schemas.microsoft.com/office/drawing/2014/main" id="{B5DEBEF8-1722-8574-C89F-6436F77252D4}"/>
              </a:ext>
            </a:extLst>
          </p:cNvPr>
          <p:cNvSpPr/>
          <p:nvPr/>
        </p:nvSpPr>
        <p:spPr>
          <a:xfrm>
            <a:off x="4698988" y="639761"/>
            <a:ext cx="7143292" cy="2439457"/>
          </a:xfrm>
          <a:prstGeom prst="roundRect">
            <a:avLst>
              <a:gd name="adj" fmla="val 15689"/>
            </a:avLst>
          </a:prstGeom>
          <a:solidFill>
            <a:schemeClr val="tx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83209973-3A3C-02BC-7DB5-700B0C9C92C7}"/>
              </a:ext>
            </a:extLst>
          </p:cNvPr>
          <p:cNvSpPr/>
          <p:nvPr/>
        </p:nvSpPr>
        <p:spPr>
          <a:xfrm>
            <a:off x="4698988" y="2642007"/>
            <a:ext cx="7143292" cy="1733331"/>
          </a:xfrm>
          <a:prstGeom prst="roundRect">
            <a:avLst>
              <a:gd name="adj" fmla="val 15689"/>
            </a:avLst>
          </a:prstGeom>
          <a:solidFill>
            <a:schemeClr val="accent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3C65F7E6-FABA-67B1-8563-707E96AD9CB2}"/>
              </a:ext>
            </a:extLst>
          </p:cNvPr>
          <p:cNvSpPr/>
          <p:nvPr/>
        </p:nvSpPr>
        <p:spPr>
          <a:xfrm>
            <a:off x="4698988" y="3981036"/>
            <a:ext cx="7143292" cy="2068129"/>
          </a:xfrm>
          <a:prstGeom prst="roundRect">
            <a:avLst>
              <a:gd name="adj" fmla="val 15689"/>
            </a:avLst>
          </a:prstGeom>
          <a:solidFill>
            <a:schemeClr val="accent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00FF6-967A-434B-CA43-6B57156355AC}"/>
              </a:ext>
            </a:extLst>
          </p:cNvPr>
          <p:cNvSpPr txBox="1"/>
          <p:nvPr/>
        </p:nvSpPr>
        <p:spPr>
          <a:xfrm>
            <a:off x="6740487" y="4294627"/>
            <a:ext cx="4578676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marR="0" lvl="6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Actual Year 1 total spend of $547 PMPM represented 39% savings from projection of $900 PMPM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across all plans offered</a:t>
            </a:r>
          </a:p>
          <a:p>
            <a:pPr marL="114300" marR="0" lvl="6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Members enrolled in the Centivo High Performance Plan paid an average annual cost share of $300</a:t>
            </a:r>
          </a:p>
          <a:p>
            <a:pPr marL="114300" marR="0" lvl="6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Preventive visits 43% higher in Centivo Plans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DCEBA5-AE31-6143-9C63-B5E27298B7F7}"/>
              </a:ext>
            </a:extLst>
          </p:cNvPr>
          <p:cNvSpPr txBox="1"/>
          <p:nvPr/>
        </p:nvSpPr>
        <p:spPr>
          <a:xfrm>
            <a:off x="5077861" y="4321947"/>
            <a:ext cx="1621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4" indent="-9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253BA6-5835-8FDB-08EB-1AD316F9A7F9}"/>
              </a:ext>
            </a:extLst>
          </p:cNvPr>
          <p:cNvSpPr txBox="1"/>
          <p:nvPr/>
        </p:nvSpPr>
        <p:spPr>
          <a:xfrm>
            <a:off x="6740486" y="2944679"/>
            <a:ext cx="442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6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  <a:tabLst>
                <a:tab pos="107950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Centivo administered all plans: High Performance Plan, High Deductible Plan, Open HSA Plan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AB835D-14BB-7CB8-6A6F-DB95D6DFF6FF}"/>
              </a:ext>
            </a:extLst>
          </p:cNvPr>
          <p:cNvSpPr txBox="1"/>
          <p:nvPr/>
        </p:nvSpPr>
        <p:spPr>
          <a:xfrm>
            <a:off x="5077861" y="2927274"/>
            <a:ext cx="1621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4" indent="-9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Offering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41C0C6-8422-91F0-74BE-8E6B5A6352BC}"/>
              </a:ext>
            </a:extLst>
          </p:cNvPr>
          <p:cNvSpPr txBox="1"/>
          <p:nvPr/>
        </p:nvSpPr>
        <p:spPr>
          <a:xfrm>
            <a:off x="6740485" y="979165"/>
            <a:ext cx="4962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Manufacturing company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locations and 200+ employees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Implemented program with broker to incentivize employees for using high-quality, low-cost care; was looking for more sustainable way to administer on a larger scale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D19C08-B2E1-3245-B101-08BA970E2343}"/>
              </a:ext>
            </a:extLst>
          </p:cNvPr>
          <p:cNvSpPr txBox="1"/>
          <p:nvPr/>
        </p:nvSpPr>
        <p:spPr>
          <a:xfrm>
            <a:off x="5077861" y="979550"/>
            <a:ext cx="19076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4" indent="-9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Background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E6F05F-719B-177E-4C24-899CB797F290}"/>
              </a:ext>
            </a:extLst>
          </p:cNvPr>
          <p:cNvGrpSpPr/>
          <p:nvPr/>
        </p:nvGrpSpPr>
        <p:grpSpPr>
          <a:xfrm>
            <a:off x="741871" y="3168173"/>
            <a:ext cx="457537" cy="363101"/>
            <a:chOff x="810804" y="2945230"/>
            <a:chExt cx="261869" cy="207819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C9DDE2C-FC74-E253-7565-6DA7F49E61C0}"/>
                </a:ext>
              </a:extLst>
            </p:cNvPr>
            <p:cNvSpPr/>
            <p:nvPr/>
          </p:nvSpPr>
          <p:spPr>
            <a:xfrm>
              <a:off x="967926" y="2945230"/>
              <a:ext cx="104747" cy="207819"/>
            </a:xfrm>
            <a:custGeom>
              <a:avLst/>
              <a:gdLst>
                <a:gd name="connsiteX0" fmla="*/ 104748 w 104747"/>
                <a:gd name="connsiteY0" fmla="*/ 207819 h 207819"/>
                <a:gd name="connsiteX1" fmla="*/ 104748 w 104747"/>
                <a:gd name="connsiteY1" fmla="*/ 103072 h 207819"/>
                <a:gd name="connsiteX2" fmla="*/ 44989 w 104747"/>
                <a:gd name="connsiteY2" fmla="*/ 103072 h 207819"/>
                <a:gd name="connsiteX3" fmla="*/ 104748 w 104747"/>
                <a:gd name="connsiteY3" fmla="*/ 44937 h 207819"/>
                <a:gd name="connsiteX4" fmla="*/ 104748 w 104747"/>
                <a:gd name="connsiteY4" fmla="*/ 0 h 207819"/>
                <a:gd name="connsiteX5" fmla="*/ 0 w 104747"/>
                <a:gd name="connsiteY5" fmla="*/ 103072 h 207819"/>
                <a:gd name="connsiteX6" fmla="*/ 0 w 104747"/>
                <a:gd name="connsiteY6" fmla="*/ 103072 h 207819"/>
                <a:gd name="connsiteX7" fmla="*/ 0 w 104747"/>
                <a:gd name="connsiteY7" fmla="*/ 207819 h 20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47" h="207819">
                  <a:moveTo>
                    <a:pt x="104748" y="207819"/>
                  </a:moveTo>
                  <a:lnTo>
                    <a:pt x="104748" y="103072"/>
                  </a:lnTo>
                  <a:lnTo>
                    <a:pt x="44989" y="103072"/>
                  </a:lnTo>
                  <a:cubicBezTo>
                    <a:pt x="45896" y="70716"/>
                    <a:pt x="72379" y="44952"/>
                    <a:pt x="104748" y="44937"/>
                  </a:cubicBezTo>
                  <a:lnTo>
                    <a:pt x="104748" y="0"/>
                  </a:lnTo>
                  <a:cubicBezTo>
                    <a:pt x="47546" y="-7"/>
                    <a:pt x="915" y="45877"/>
                    <a:pt x="0" y="103072"/>
                  </a:cubicBezTo>
                  <a:lnTo>
                    <a:pt x="0" y="103072"/>
                  </a:lnTo>
                  <a:lnTo>
                    <a:pt x="0" y="207819"/>
                  </a:lnTo>
                  <a:close/>
                </a:path>
              </a:pathLst>
            </a:custGeom>
            <a:grpFill/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155F5FF-CBD9-2F0B-5F38-D57D903EA898}"/>
                </a:ext>
              </a:extLst>
            </p:cNvPr>
            <p:cNvSpPr/>
            <p:nvPr/>
          </p:nvSpPr>
          <p:spPr>
            <a:xfrm>
              <a:off x="810804" y="2945230"/>
              <a:ext cx="104747" cy="207819"/>
            </a:xfrm>
            <a:custGeom>
              <a:avLst/>
              <a:gdLst>
                <a:gd name="connsiteX0" fmla="*/ 104748 w 104747"/>
                <a:gd name="connsiteY0" fmla="*/ 207819 h 207819"/>
                <a:gd name="connsiteX1" fmla="*/ 104748 w 104747"/>
                <a:gd name="connsiteY1" fmla="*/ 103072 h 207819"/>
                <a:gd name="connsiteX2" fmla="*/ 44989 w 104747"/>
                <a:gd name="connsiteY2" fmla="*/ 103072 h 207819"/>
                <a:gd name="connsiteX3" fmla="*/ 104748 w 104747"/>
                <a:gd name="connsiteY3" fmla="*/ 44937 h 207819"/>
                <a:gd name="connsiteX4" fmla="*/ 104748 w 104747"/>
                <a:gd name="connsiteY4" fmla="*/ 0 h 207819"/>
                <a:gd name="connsiteX5" fmla="*/ 0 w 104747"/>
                <a:gd name="connsiteY5" fmla="*/ 103072 h 207819"/>
                <a:gd name="connsiteX6" fmla="*/ 0 w 104747"/>
                <a:gd name="connsiteY6" fmla="*/ 103072 h 207819"/>
                <a:gd name="connsiteX7" fmla="*/ 0 w 104747"/>
                <a:gd name="connsiteY7" fmla="*/ 207819 h 20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47" h="207819">
                  <a:moveTo>
                    <a:pt x="104748" y="207819"/>
                  </a:moveTo>
                  <a:lnTo>
                    <a:pt x="104748" y="103072"/>
                  </a:lnTo>
                  <a:lnTo>
                    <a:pt x="44989" y="103072"/>
                  </a:lnTo>
                  <a:cubicBezTo>
                    <a:pt x="45896" y="70716"/>
                    <a:pt x="72379" y="44952"/>
                    <a:pt x="104748" y="44937"/>
                  </a:cubicBezTo>
                  <a:lnTo>
                    <a:pt x="104748" y="0"/>
                  </a:lnTo>
                  <a:cubicBezTo>
                    <a:pt x="47546" y="-7"/>
                    <a:pt x="915" y="45877"/>
                    <a:pt x="0" y="103072"/>
                  </a:cubicBezTo>
                  <a:lnTo>
                    <a:pt x="0" y="103072"/>
                  </a:lnTo>
                  <a:lnTo>
                    <a:pt x="0" y="207819"/>
                  </a:lnTo>
                  <a:close/>
                </a:path>
              </a:pathLst>
            </a:custGeom>
            <a:grpFill/>
            <a:ln w="51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90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B7BC54-66C2-7650-32B9-89A970B2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 experience driven by removal of barriers to affordability...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8B2EE-C719-A394-1769-47F710EF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 |  © 2023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9133D-924B-D927-01D3-AFBF508E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99C8-A504-461E-869C-A99E6D6C250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BB0CFB-27A2-CDDA-7C87-41CEBB79D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Testimonials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88158C-75BD-1170-86B8-EA356E08BD9E}"/>
              </a:ext>
            </a:extLst>
          </p:cNvPr>
          <p:cNvGrpSpPr/>
          <p:nvPr/>
        </p:nvGrpSpPr>
        <p:grpSpPr>
          <a:xfrm>
            <a:off x="381000" y="2603195"/>
            <a:ext cx="3061287" cy="3260765"/>
            <a:chOff x="4845865" y="3845520"/>
            <a:chExt cx="3061287" cy="32607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62613B-75F7-13B1-D301-AF771C91A6F0}"/>
                </a:ext>
              </a:extLst>
            </p:cNvPr>
            <p:cNvSpPr txBox="1"/>
            <p:nvPr/>
          </p:nvSpPr>
          <p:spPr>
            <a:xfrm>
              <a:off x="4845865" y="3845520"/>
              <a:ext cx="3061287" cy="3260765"/>
            </a:xfrm>
            <a:prstGeom prst="roundRect">
              <a:avLst>
                <a:gd name="adj" fmla="val 7114"/>
              </a:avLst>
            </a:prstGeom>
            <a:noFill/>
            <a:ln w="25400">
              <a:solidFill>
                <a:schemeClr val="tx2"/>
              </a:solidFill>
            </a:ln>
          </p:spPr>
          <p:txBody>
            <a:bodyPr wrap="square" lIns="182880" tIns="457200" rIns="182880" bIns="91440" rtlCol="0">
              <a:spAutoFit/>
            </a:bodyPr>
            <a:lstStyle/>
            <a:p>
              <a:pPr marL="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Clr>
                  <a:srgbClr val="F15D2A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86F7E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I am a Centivo lifer…it forced me to see my primary doctor multiple times this year (for the referral). My blood pressure is now down to 110/70 (Down from 145/ 110), my cholesterol has plummeted, and I have lost 40 pounds. I also would not have found out I had beyond early onset of prostate cancer without seeing my primary physician for something totally unrelated.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86F7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D5BC10-6AD5-DCDF-0293-3850C438E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13312" y="4039234"/>
              <a:ext cx="213360" cy="1828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15D3A3-F23E-F140-643E-6ED232264874}"/>
              </a:ext>
            </a:extLst>
          </p:cNvPr>
          <p:cNvGrpSpPr/>
          <p:nvPr/>
        </p:nvGrpSpPr>
        <p:grpSpPr>
          <a:xfrm>
            <a:off x="3642196" y="4783825"/>
            <a:ext cx="4069080" cy="1080135"/>
            <a:chOff x="372095" y="4717312"/>
            <a:chExt cx="4069080" cy="108013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1E0F74-4C46-09FF-5E7F-14F48154C75B}"/>
                </a:ext>
              </a:extLst>
            </p:cNvPr>
            <p:cNvSpPr txBox="1"/>
            <p:nvPr/>
          </p:nvSpPr>
          <p:spPr>
            <a:xfrm>
              <a:off x="372095" y="4717312"/>
              <a:ext cx="4069080" cy="1080135"/>
            </a:xfrm>
            <a:prstGeom prst="roundRect">
              <a:avLst>
                <a:gd name="adj" fmla="val 16022"/>
              </a:avLst>
            </a:prstGeom>
            <a:noFill/>
            <a:ln w="25400">
              <a:solidFill>
                <a:schemeClr val="tx2"/>
              </a:solidFill>
            </a:ln>
          </p:spPr>
          <p:txBody>
            <a:bodyPr wrap="square" lIns="182880" tIns="457200" rIns="182880" bIns="91440" rtlCol="0">
              <a:spAutoFit/>
            </a:bodyPr>
            <a:lstStyle/>
            <a:p>
              <a:pPr marL="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Clr>
                  <a:srgbClr val="F15D2A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86F7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Centivo Virtual Primary Care has been great. Everything is much easier with your help.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A66459-4B55-BCDF-2C29-5A2FDC68D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7037" y="4908504"/>
              <a:ext cx="213360" cy="1828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4BE5BE-2621-F837-B947-20F9F465731D}"/>
              </a:ext>
            </a:extLst>
          </p:cNvPr>
          <p:cNvGrpSpPr/>
          <p:nvPr/>
        </p:nvGrpSpPr>
        <p:grpSpPr>
          <a:xfrm>
            <a:off x="7911186" y="2603195"/>
            <a:ext cx="3899814" cy="3260765"/>
            <a:chOff x="8616024" y="3622494"/>
            <a:chExt cx="3672972" cy="32607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8266F5-7D00-512E-1887-1A39B9BF8324}"/>
                </a:ext>
              </a:extLst>
            </p:cNvPr>
            <p:cNvSpPr txBox="1"/>
            <p:nvPr/>
          </p:nvSpPr>
          <p:spPr>
            <a:xfrm>
              <a:off x="8616024" y="3622494"/>
              <a:ext cx="3672972" cy="3260765"/>
            </a:xfrm>
            <a:prstGeom prst="roundRect">
              <a:avLst>
                <a:gd name="adj" fmla="val 5476"/>
              </a:avLst>
            </a:prstGeom>
            <a:noFill/>
            <a:ln w="25400">
              <a:solidFill>
                <a:schemeClr val="tx2"/>
              </a:solidFill>
            </a:ln>
          </p:spPr>
          <p:txBody>
            <a:bodyPr wrap="square" lIns="182880" tIns="457200" rIns="182880" bIns="91440" rtlCol="0">
              <a:noAutofit/>
            </a:bodyPr>
            <a:lstStyle/>
            <a:p>
              <a:pPr marL="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Clr>
                  <a:srgbClr val="F15D2A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86F7E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After years of not having a doctor, I chose the Centivo Partnership Plan and selected a primary care physician. To my surprise, I was diagnosed with chronic conditions including diabetes, high cholesterol, and high blood pressure. My doctor partnered with me to create a plan that helped me lose 20 pounds, and lower my cholesterol, A1C and blood pressure down to healthy levels.  I am so thankful for the relationship and high-quality of care I received from my Centivo providers.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86F7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C7AE75-615A-ADD4-9FE9-4FA3C1A6F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863322" y="3836722"/>
              <a:ext cx="213360" cy="18288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FA2A19-D3AC-2924-EB70-FAB1D15F30B6}"/>
              </a:ext>
            </a:extLst>
          </p:cNvPr>
          <p:cNvGrpSpPr/>
          <p:nvPr/>
        </p:nvGrpSpPr>
        <p:grpSpPr>
          <a:xfrm>
            <a:off x="3642196" y="2603195"/>
            <a:ext cx="4069080" cy="1953816"/>
            <a:chOff x="389657" y="1974879"/>
            <a:chExt cx="4069080" cy="19538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589026-C400-A471-E971-CD5E585205DF}"/>
                </a:ext>
              </a:extLst>
            </p:cNvPr>
            <p:cNvSpPr txBox="1"/>
            <p:nvPr/>
          </p:nvSpPr>
          <p:spPr>
            <a:xfrm>
              <a:off x="389657" y="1974879"/>
              <a:ext cx="4069080" cy="1953816"/>
            </a:xfrm>
            <a:prstGeom prst="roundRect">
              <a:avLst>
                <a:gd name="adj" fmla="val 10093"/>
              </a:avLst>
            </a:prstGeom>
            <a:noFill/>
            <a:ln w="25400">
              <a:solidFill>
                <a:schemeClr val="tx2"/>
              </a:solidFill>
            </a:ln>
          </p:spPr>
          <p:txBody>
            <a:bodyPr wrap="square" lIns="182880" tIns="457200" rIns="182880" bIns="91440" rtlCol="0">
              <a:spAutoFit/>
            </a:bodyPr>
            <a:lstStyle/>
            <a:p>
              <a:pPr marL="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Clr>
                  <a:srgbClr val="F15D2A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86F7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My husband and I take the difference in what we used to pay for our premiums through [our previous plan] compared to what we pay now under Centivo, and we put it in a savings account that we use for vacations and stuff. We have over $1000 saved already.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86F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7B4F82A-D7CA-9373-701A-247D8A243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4599" y="2184774"/>
              <a:ext cx="213360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6145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298F1B-B108-585F-FCD9-35F5554F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0321"/>
            <a:ext cx="4023360" cy="886397"/>
          </a:xfrm>
        </p:spPr>
        <p:txBody>
          <a:bodyPr/>
          <a:lstStyle/>
          <a:p>
            <a:r>
              <a:rPr lang="en-US" dirty="0"/>
              <a:t>...and expanded patient access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C177A-A266-121E-65EF-41F8F114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2120" y="6446520"/>
            <a:ext cx="2194560" cy="1384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 |  © 2023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A97EE-1722-6E08-DAB6-4FC91830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6680" y="6446520"/>
            <a:ext cx="274320" cy="1384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99C8-A504-461E-869C-A99E6D6C250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680433-3F0F-74D6-1A38-CDA414FF8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640080"/>
            <a:ext cx="4023360" cy="307777"/>
          </a:xfrm>
        </p:spPr>
        <p:txBody>
          <a:bodyPr/>
          <a:lstStyle/>
          <a:p>
            <a:r>
              <a:rPr lang="en-US"/>
              <a:t>Case Study</a:t>
            </a:r>
          </a:p>
        </p:txBody>
      </p:sp>
      <p:sp>
        <p:nvSpPr>
          <p:cNvPr id="14" name="Rounded Rectangle 479">
            <a:extLst>
              <a:ext uri="{FF2B5EF4-FFF2-40B4-BE49-F238E27FC236}">
                <a16:creationId xmlns:a16="http://schemas.microsoft.com/office/drawing/2014/main" id="{B5DEBEF8-1722-8574-C89F-6436F77252D4}"/>
              </a:ext>
            </a:extLst>
          </p:cNvPr>
          <p:cNvSpPr/>
          <p:nvPr/>
        </p:nvSpPr>
        <p:spPr>
          <a:xfrm>
            <a:off x="4698988" y="639761"/>
            <a:ext cx="7143292" cy="2439457"/>
          </a:xfrm>
          <a:prstGeom prst="roundRect">
            <a:avLst>
              <a:gd name="adj" fmla="val 15689"/>
            </a:avLst>
          </a:prstGeom>
          <a:solidFill>
            <a:schemeClr val="tx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83209973-3A3C-02BC-7DB5-700B0C9C92C7}"/>
              </a:ext>
            </a:extLst>
          </p:cNvPr>
          <p:cNvSpPr/>
          <p:nvPr/>
        </p:nvSpPr>
        <p:spPr>
          <a:xfrm>
            <a:off x="4698988" y="1978416"/>
            <a:ext cx="7143292" cy="3374518"/>
          </a:xfrm>
          <a:prstGeom prst="roundRect">
            <a:avLst>
              <a:gd name="adj" fmla="val 10044"/>
            </a:avLst>
          </a:prstGeom>
          <a:solidFill>
            <a:schemeClr val="accent2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3C65F7E6-FABA-67B1-8563-707E96AD9CB2}"/>
              </a:ext>
            </a:extLst>
          </p:cNvPr>
          <p:cNvSpPr/>
          <p:nvPr/>
        </p:nvSpPr>
        <p:spPr>
          <a:xfrm>
            <a:off x="4698988" y="4819433"/>
            <a:ext cx="7143292" cy="1242432"/>
          </a:xfrm>
          <a:prstGeom prst="roundRect">
            <a:avLst>
              <a:gd name="adj" fmla="val 20975"/>
            </a:avLst>
          </a:prstGeom>
          <a:solidFill>
            <a:schemeClr val="accent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600FF6-967A-434B-CA43-6B57156355AC}"/>
              </a:ext>
            </a:extLst>
          </p:cNvPr>
          <p:cNvSpPr txBox="1"/>
          <p:nvPr/>
        </p:nvSpPr>
        <p:spPr>
          <a:xfrm>
            <a:off x="6740486" y="5099117"/>
            <a:ext cx="4930814" cy="5693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" marR="0" lvl="6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patient was diagnosed with a tick-borne illness and treated</a:t>
            </a:r>
          </a:p>
          <a:p>
            <a:pPr marL="114300" marR="0" lvl="6" indent="-104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Led to resolution of symptoms in 2 days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DCEBA5-AE31-6143-9C63-B5E27298B7F7}"/>
              </a:ext>
            </a:extLst>
          </p:cNvPr>
          <p:cNvSpPr txBox="1"/>
          <p:nvPr/>
        </p:nvSpPr>
        <p:spPr>
          <a:xfrm>
            <a:off x="5077861" y="5139137"/>
            <a:ext cx="1621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4" indent="-9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Results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253BA6-5835-8FDB-08EB-1AD316F9A7F9}"/>
              </a:ext>
            </a:extLst>
          </p:cNvPr>
          <p:cNvSpPr txBox="1"/>
          <p:nvPr/>
        </p:nvSpPr>
        <p:spPr>
          <a:xfrm>
            <a:off x="6740486" y="2283263"/>
            <a:ext cx="49308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6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+mj-lt"/>
              <a:buAutoNum type="arabicPeriod"/>
              <a:tabLst>
                <a:tab pos="107950" algn="l"/>
              </a:tabLst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Consulted with the oral surgeon to rule out operative complication</a:t>
            </a:r>
          </a:p>
          <a:p>
            <a:pPr marL="228600" marR="0" lvl="6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+mj-lt"/>
              <a:buAutoNum type="arabicPeriod"/>
              <a:tabLst>
                <a:tab pos="107950" algn="l"/>
              </a:tabLst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Ordered lab tests to check for infection/sepsis</a:t>
            </a:r>
          </a:p>
          <a:p>
            <a:pPr marL="228600" marR="0" lvl="6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+mj-lt"/>
              <a:buAutoNum type="arabicPeriod"/>
              <a:tabLst>
                <a:tab pos="107950" algn="l"/>
              </a:tabLst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Continued check-ins led to discovery of new symptom – shortness of breath</a:t>
            </a:r>
          </a:p>
          <a:p>
            <a:pPr marL="228600" marR="0" lvl="6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+mj-lt"/>
              <a:buAutoNum type="arabicPeriod"/>
              <a:tabLst>
                <a:tab pos="107950" algn="l"/>
              </a:tabLst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Coordinated urgent care visit to perform a chest x-ray – patient was released without diagnosis</a:t>
            </a:r>
          </a:p>
          <a:p>
            <a:pPr marL="228600" marR="0" lvl="6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80000"/>
              <a:buFont typeface="+mj-lt"/>
              <a:buAutoNum type="arabicPeriod"/>
              <a:tabLst>
                <a:tab pos="107950" algn="l"/>
              </a:tabLst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Symptoms persisted so contacted patient’s local emergency department; all prior test results and summary of care were provided for efficient and non-redundant evaluation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AB835D-14BB-7CB8-6A6F-DB95D6DFF6FF}"/>
              </a:ext>
            </a:extLst>
          </p:cNvPr>
          <p:cNvSpPr txBox="1"/>
          <p:nvPr/>
        </p:nvSpPr>
        <p:spPr>
          <a:xfrm>
            <a:off x="5077861" y="2265858"/>
            <a:ext cx="1621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4" indent="-9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Interaction with Virtual Primary Care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41C0C6-8422-91F0-74BE-8E6B5A6352BC}"/>
              </a:ext>
            </a:extLst>
          </p:cNvPr>
          <p:cNvSpPr txBox="1"/>
          <p:nvPr/>
        </p:nvSpPr>
        <p:spPr>
          <a:xfrm>
            <a:off x="6740485" y="979165"/>
            <a:ext cx="4930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 patient called with a high fever 2 days after oral surgery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D19C08-B2E1-3245-B101-08BA970E2343}"/>
              </a:ext>
            </a:extLst>
          </p:cNvPr>
          <p:cNvSpPr txBox="1"/>
          <p:nvPr/>
        </p:nvSpPr>
        <p:spPr>
          <a:xfrm>
            <a:off x="5077861" y="979550"/>
            <a:ext cx="1907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4" indent="-9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Patient Background</a:t>
            </a:r>
          </a:p>
        </p:txBody>
      </p:sp>
    </p:spTree>
    <p:extLst>
      <p:ext uri="{BB962C8B-B14F-4D97-AF65-F5344CB8AC3E}">
        <p14:creationId xmlns:p14="http://schemas.microsoft.com/office/powerpoint/2010/main" val="339701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473C1122-90DB-A5D1-2096-CF309CAF51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67" b="11567"/>
          <a:stretch/>
        </p:blipFill>
        <p:spPr bwMode="auto">
          <a:xfrm flipH="1">
            <a:off x="381000" y="381000"/>
            <a:ext cx="11430000" cy="5486400"/>
          </a:xfrm>
          <a:prstGeom prst="roundRect">
            <a:avLst>
              <a:gd name="adj" fmla="val 4861"/>
            </a:avLst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06C3DD36-6008-CB16-3ACC-8F49560881B3}"/>
              </a:ext>
            </a:extLst>
          </p:cNvPr>
          <p:cNvSpPr/>
          <p:nvPr/>
        </p:nvSpPr>
        <p:spPr>
          <a:xfrm flipH="1">
            <a:off x="381000" y="386450"/>
            <a:ext cx="11430000" cy="5488478"/>
          </a:xfrm>
          <a:prstGeom prst="roundRect">
            <a:avLst>
              <a:gd name="adj" fmla="val 4329"/>
            </a:avLst>
          </a:prstGeom>
          <a:gradFill flip="none" rotWithShape="1">
            <a:gsLst>
              <a:gs pos="37000">
                <a:srgbClr val="000000">
                  <a:alpha val="51000"/>
                </a:srgbClr>
              </a:gs>
              <a:gs pos="57000">
                <a:schemeClr val="tx1">
                  <a:alpha val="0"/>
                </a:schemeClr>
              </a:gs>
              <a:gs pos="0">
                <a:schemeClr val="tx1">
                  <a:alpha val="84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F2D45-BBE3-4214-228D-7823FF7D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Confidential  |  © 2023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C1B61-9299-904F-1515-D9E73273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499C8-A504-461E-869C-A99E6D6C250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391B18-0A36-6EB2-1F25-9ED7F5031118}"/>
              </a:ext>
            </a:extLst>
          </p:cNvPr>
          <p:cNvGrpSpPr/>
          <p:nvPr/>
        </p:nvGrpSpPr>
        <p:grpSpPr>
          <a:xfrm rot="4710082" flipH="1">
            <a:off x="3312776" y="1591897"/>
            <a:ext cx="1704936" cy="1286149"/>
            <a:chOff x="-1846862" y="-1171096"/>
            <a:chExt cx="2781290" cy="2195808"/>
          </a:xfrm>
          <a:noFill/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887A47-209A-D991-E5A8-30339D3C6FCC}"/>
                </a:ext>
              </a:extLst>
            </p:cNvPr>
            <p:cNvGrpSpPr/>
            <p:nvPr/>
          </p:nvGrpSpPr>
          <p:grpSpPr>
            <a:xfrm>
              <a:off x="-1846862" y="-404654"/>
              <a:ext cx="951885" cy="1057478"/>
              <a:chOff x="-2676343" y="-1338799"/>
              <a:chExt cx="2561604" cy="2845752"/>
            </a:xfrm>
            <a:grpFill/>
          </p:grpSpPr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0B8B2D67-7E84-6FF3-FA9A-CE3D902B0A0E}"/>
                  </a:ext>
                </a:extLst>
              </p:cNvPr>
              <p:cNvSpPr/>
              <p:nvPr/>
            </p:nvSpPr>
            <p:spPr>
              <a:xfrm rot="21289938">
                <a:off x="-2676343" y="-1338799"/>
                <a:ext cx="1340319" cy="2666998"/>
              </a:xfrm>
              <a:prstGeom prst="arc">
                <a:avLst>
                  <a:gd name="adj1" fmla="val 16846372"/>
                  <a:gd name="adj2" fmla="val 0"/>
                </a:avLst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3005A971-51BD-22CE-0946-D39A40E91E05}"/>
                  </a:ext>
                </a:extLst>
              </p:cNvPr>
              <p:cNvSpPr/>
              <p:nvPr/>
            </p:nvSpPr>
            <p:spPr>
              <a:xfrm rot="1001047" flipH="1">
                <a:off x="-1365238" y="-1160043"/>
                <a:ext cx="1250499" cy="2666996"/>
              </a:xfrm>
              <a:prstGeom prst="arc">
                <a:avLst>
                  <a:gd name="adj1" fmla="val 16417532"/>
                  <a:gd name="adj2" fmla="val 0"/>
                </a:avLst>
              </a:prstGeom>
              <a:grpFill/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6795ABF5-01AB-34C9-6D26-8DE5859E8447}"/>
                </a:ext>
              </a:extLst>
            </p:cNvPr>
            <p:cNvSpPr/>
            <p:nvPr/>
          </p:nvSpPr>
          <p:spPr>
            <a:xfrm flipH="1">
              <a:off x="-1338995" y="-1171096"/>
              <a:ext cx="2273423" cy="2195808"/>
            </a:xfrm>
            <a:prstGeom prst="arc">
              <a:avLst>
                <a:gd name="adj1" fmla="val 13992391"/>
                <a:gd name="adj2" fmla="val 336119"/>
              </a:avLst>
            </a:prstGeom>
            <a:grpFill/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itle 66">
            <a:extLst>
              <a:ext uri="{FF2B5EF4-FFF2-40B4-BE49-F238E27FC236}">
                <a16:creationId xmlns:a16="http://schemas.microsoft.com/office/drawing/2014/main" id="{D4D048BE-12B1-2ED0-22BB-45800196BC81}"/>
              </a:ext>
            </a:extLst>
          </p:cNvPr>
          <p:cNvSpPr txBox="1">
            <a:spLocks/>
          </p:cNvSpPr>
          <p:nvPr/>
        </p:nvSpPr>
        <p:spPr>
          <a:xfrm>
            <a:off x="997046" y="1129880"/>
            <a:ext cx="4401292" cy="56140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bottom line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Title 66">
            <a:extLst>
              <a:ext uri="{FF2B5EF4-FFF2-40B4-BE49-F238E27FC236}">
                <a16:creationId xmlns:a16="http://schemas.microsoft.com/office/drawing/2014/main" id="{DEFBCE63-675F-FD21-8E38-1BD53E75C7B5}"/>
              </a:ext>
            </a:extLst>
          </p:cNvPr>
          <p:cNvSpPr txBox="1">
            <a:spLocks/>
          </p:cNvSpPr>
          <p:nvPr/>
        </p:nvSpPr>
        <p:spPr>
          <a:xfrm>
            <a:off x="2082458" y="2569282"/>
            <a:ext cx="2263734" cy="56140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>
                <a:ln>
                  <a:noFill/>
                </a:ln>
                <a:solidFill>
                  <a:srgbClr val="F15D2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works.</a:t>
            </a:r>
          </a:p>
        </p:txBody>
      </p:sp>
    </p:spTree>
    <p:extLst>
      <p:ext uri="{BB962C8B-B14F-4D97-AF65-F5344CB8AC3E}">
        <p14:creationId xmlns:p14="http://schemas.microsoft.com/office/powerpoint/2010/main" val="96220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DFFDFA28-7C4B-4D48-AF1D-1C70171D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Today’s 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E2DC6-45A2-491B-93E2-40E94EB4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8000" y="626533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41CA3507-CE68-1746-B745-99000D4116D8}" type="slidenum">
              <a:rPr lang="en-US" smtClean="0"/>
              <a:pPr/>
              <a:t>2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71E90-B3CA-C1F1-1D9F-EB7A6D436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81349"/>
            <a:ext cx="10972800" cy="4373563"/>
          </a:xfrm>
        </p:spPr>
        <p:txBody>
          <a:bodyPr/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Welcome,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Retrospective &amp; Our Bright Future</a:t>
            </a:r>
          </a:p>
          <a:p>
            <a:pPr marL="1425575" lvl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Jeff Kluever, BHCG Executive Director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Art of the Possible: Driving Change </a:t>
            </a:r>
          </a:p>
          <a:p>
            <a:pPr marL="1425575" lvl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Ashok Subramanian, Founder &amp; CEO, Centivo 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Creation: The Key Role of Primary Care Panel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Views from a National Leader Driving Change: Observations, Reactions and Recommendations </a:t>
            </a:r>
          </a:p>
          <a:p>
            <a:pPr marL="1425575" lvl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Keynote Address: Wendell Potter 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Purcell Leading Change Creating Value Award</a:t>
            </a:r>
          </a:p>
          <a:p>
            <a:pPr marL="1425575" lvl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Presenter: Dianne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Kiehl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BHCG Executive Director Emeritus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Wrap-Up and Thank you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5575" lvl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Jeff Kluever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Cocktail Reception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167C-2A15-9DF4-0AA8-472DDA01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942" y="3203368"/>
            <a:ext cx="6694715" cy="941120"/>
          </a:xfrm>
        </p:spPr>
        <p:txBody>
          <a:bodyPr/>
          <a:lstStyle/>
          <a:p>
            <a:r>
              <a:rPr lang="en-US" sz="2400" dirty="0"/>
              <a:t>Value Creation: The Key Role of Primary Care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2281D-8FE4-FBE5-9662-0639F79C7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3547" y="3596710"/>
            <a:ext cx="6694715" cy="1095555"/>
          </a:xfrm>
        </p:spPr>
        <p:txBody>
          <a:bodyPr/>
          <a:lstStyle/>
          <a:p>
            <a:pPr marR="0" lvl="3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Moderator:</a:t>
            </a:r>
            <a:r>
              <a:rPr lang="en-US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 </a:t>
            </a:r>
            <a:r>
              <a:rPr lang="en-US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Mrozinski</a:t>
            </a: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Director of Total Rewards, Baird</a:t>
            </a:r>
            <a:endParaRPr lang="en-US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Panelists:</a:t>
            </a:r>
            <a:endParaRPr lang="en-US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Patricia Golden, DO, </a:t>
            </a:r>
            <a:r>
              <a:rPr lang="en-US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President</a:t>
            </a: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Ascension Medical Group Wisconsin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Pritchard, MD, </a:t>
            </a:r>
            <a:r>
              <a:rPr lang="en-US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Vice President and Chief Quality Officer  </a:t>
            </a:r>
            <a:r>
              <a:rPr lang="en-US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Prevea</a:t>
            </a: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 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Lodes, MD, </a:t>
            </a:r>
            <a:r>
              <a:rPr lang="en-US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</a:t>
            </a:r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Froedtert &amp; MCW Community Physicians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Wayne Jenkins, MD,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Medical Officer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Centivo</a:t>
            </a:r>
            <a:endParaRPr lang="en-US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E9844-E73F-FE51-E25F-E707F6A8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0E6F-F2F9-4C3C-A9EA-19B7F89385F6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25924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54BD-CD7F-CB21-1007-1CE5AFB4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941" y="3014579"/>
            <a:ext cx="6694715" cy="828842"/>
          </a:xfrm>
        </p:spPr>
        <p:txBody>
          <a:bodyPr/>
          <a:lstStyle/>
          <a:p>
            <a:r>
              <a:rPr lang="en-US" sz="2800" dirty="0"/>
              <a:t>Keynote Address: Wendell Potter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52611-84BD-FAE9-EE89-517E720BE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7940" y="3843421"/>
            <a:ext cx="6694715" cy="1095555"/>
          </a:xfrm>
        </p:spPr>
        <p:txBody>
          <a:bodyPr/>
          <a:lstStyle/>
          <a:p>
            <a:r>
              <a:rPr lang="en-US" dirty="0"/>
              <a:t>Views from a National Leader Driving Change: Observations, Reactions and Recommendations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A1DA1-A4C8-A6CB-107F-DED5908D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0E6F-F2F9-4C3C-A9EA-19B7F89385F6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422571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4E91-D22E-7E7D-66AD-20548467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941" y="3311462"/>
            <a:ext cx="6694715" cy="828842"/>
          </a:xfrm>
        </p:spPr>
        <p:txBody>
          <a:bodyPr/>
          <a:lstStyle/>
          <a:p>
            <a:r>
              <a:rPr lang="en-US" sz="2400" b="1" i="1" dirty="0"/>
              <a:t>2023</a:t>
            </a:r>
            <a:br>
              <a:rPr lang="en-US" sz="2400" b="1" i="1" dirty="0"/>
            </a:br>
            <a:r>
              <a:rPr lang="en-US" sz="2400" b="1" i="1" dirty="0"/>
              <a:t>Paul Purcell Leading Change, Creating Value Awa</a:t>
            </a:r>
            <a:r>
              <a:rPr lang="en-US" sz="2400" i="1" dirty="0"/>
              <a:t>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1D4DD-BE3D-902D-C014-7E702BD5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0E6F-F2F9-4C3C-A9EA-19B7F89385F6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51B8B5-0FBC-9252-EA53-FB2A06085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6071" y="4424096"/>
            <a:ext cx="6694715" cy="1095555"/>
          </a:xfrm>
        </p:spPr>
        <p:txBody>
          <a:bodyPr/>
          <a:lstStyle/>
          <a:p>
            <a:pPr algn="l"/>
            <a:r>
              <a:rPr lang="en-US" sz="1800" i="1" dirty="0"/>
              <a:t>Presented by: Dianne </a:t>
            </a:r>
            <a:r>
              <a:rPr lang="en-US" sz="1800" i="1" dirty="0" err="1"/>
              <a:t>Kiehl</a:t>
            </a:r>
            <a:r>
              <a:rPr lang="en-US" sz="1800" i="1" dirty="0"/>
              <a:t>, </a:t>
            </a:r>
          </a:p>
          <a:p>
            <a:pPr algn="l"/>
            <a:r>
              <a:rPr lang="en-US" sz="1800" i="1" dirty="0"/>
              <a:t>BHCG Executive Director Emeritus</a:t>
            </a:r>
          </a:p>
        </p:txBody>
      </p:sp>
    </p:spTree>
    <p:extLst>
      <p:ext uri="{BB962C8B-B14F-4D97-AF65-F5344CB8AC3E}">
        <p14:creationId xmlns:p14="http://schemas.microsoft.com/office/powerpoint/2010/main" val="392610635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55F7-99AD-3FDE-58D2-A627792C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3067"/>
            <a:ext cx="10972800" cy="1096962"/>
          </a:xfrm>
        </p:spPr>
        <p:txBody>
          <a:bodyPr/>
          <a:lstStyle/>
          <a:p>
            <a:pPr algn="ctr"/>
            <a:r>
              <a:rPr lang="en-US" sz="3200" dirty="0"/>
              <a:t>2023 Paul Purcell Leading Change, Creating Value Award</a:t>
            </a:r>
            <a:br>
              <a:rPr lang="en-US" sz="3200" dirty="0"/>
            </a:br>
            <a:r>
              <a:rPr lang="en-US" sz="3200" i="1" dirty="0"/>
              <a:t>Congratulations to: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28C54-238B-7DEC-9BA5-A76285671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5724"/>
            <a:ext cx="109728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>
                <a:solidFill>
                  <a:schemeClr val="bg2"/>
                </a:solidFill>
              </a:rPr>
              <a:t>Sojourner Family Peace Center</a:t>
            </a:r>
          </a:p>
          <a:p>
            <a:pPr marL="0" indent="0" algn="ctr">
              <a:buNone/>
            </a:pPr>
            <a:endParaRPr lang="en-US" sz="4000" b="1" i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F4591-D88E-7A74-2E69-DC96FEE41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80155-6BBB-3A29-61FD-EA21082CE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891" y="2480255"/>
            <a:ext cx="2694709" cy="2304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4ED79-195D-09FC-9957-994A2FEB9762}"/>
              </a:ext>
            </a:extLst>
          </p:cNvPr>
          <p:cNvSpPr txBox="1"/>
          <p:nvPr/>
        </p:nvSpPr>
        <p:spPr>
          <a:xfrm>
            <a:off x="3032166" y="5390222"/>
            <a:ext cx="6127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Accepted by: </a:t>
            </a:r>
            <a:r>
              <a:rPr lang="en-US" dirty="0"/>
              <a:t>Carmen M. </a:t>
            </a:r>
            <a:r>
              <a:rPr lang="en-US" dirty="0" err="1"/>
              <a:t>Pitre</a:t>
            </a:r>
            <a:r>
              <a:rPr lang="en-US" dirty="0"/>
              <a:t>, </a:t>
            </a:r>
            <a:r>
              <a:rPr lang="en-US" i="1" dirty="0"/>
              <a:t>President &amp; CEO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043522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7425-B1AC-B1F5-0263-43D67504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2023: Milwaukee Business Journal </a:t>
            </a:r>
            <a:br>
              <a:rPr lang="en-US" dirty="0"/>
            </a:br>
            <a:r>
              <a:rPr lang="en-US" dirty="0"/>
              <a:t>C-Suite Stars Award for Human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9049F-D6E0-966E-D69B-F54A259AB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Janet Lucas-Taylor, </a:t>
            </a:r>
            <a:r>
              <a:rPr lang="en-US" sz="2800" b="1" i="1" dirty="0"/>
              <a:t>Senior Director Employee Benefits</a:t>
            </a:r>
          </a:p>
          <a:p>
            <a:pPr marL="0" indent="0">
              <a:buNone/>
            </a:pPr>
            <a:r>
              <a:rPr lang="en-US" sz="2800" b="1" dirty="0"/>
              <a:t>Northwestern Mutual</a:t>
            </a:r>
          </a:p>
          <a:p>
            <a:r>
              <a:rPr lang="en-US" dirty="0"/>
              <a:t>Award criteria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Guardian Text Egyptian ACBJ Web"/>
              </a:rPr>
              <a:t>HR professionals making a difference within their companies or organizations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Guardian Text Egyptian ACBJ Web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Guardian Text Egyptian ACBJ Web"/>
              </a:rPr>
              <a:t>ecognizing the important work these professionals do in making southeast Wisconsin firms successful</a:t>
            </a:r>
          </a:p>
          <a:p>
            <a:r>
              <a:rPr lang="en-US"/>
              <a:t>Remarks: Todd </a:t>
            </a:r>
            <a:r>
              <a:rPr lang="en-US" dirty="0"/>
              <a:t>Smasal, </a:t>
            </a:r>
            <a:r>
              <a:rPr lang="en-US" i="1" dirty="0"/>
              <a:t>Director, Total Rewards</a:t>
            </a:r>
            <a:r>
              <a:rPr lang="en-US" dirty="0"/>
              <a:t>, Northwestern Mutual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5E899-9220-6A6C-BBC6-1DBD1A179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235AD-07B3-448F-9BCC-59AFFD7381AD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7235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0C8C-C8DB-BF91-22B2-117AB875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191" y="4022766"/>
            <a:ext cx="6694715" cy="828842"/>
          </a:xfrm>
        </p:spPr>
        <p:txBody>
          <a:bodyPr/>
          <a:lstStyle/>
          <a:p>
            <a:r>
              <a:rPr lang="en-US" sz="3200" i="1" dirty="0"/>
              <a:t>Thank you for joining us to celebrate two decades of leading change &amp; creating value!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9029E-9EC0-BF69-CC2E-A60C5E2D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0E6F-F2F9-4C3C-A9EA-19B7F89385F6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02700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DFFDFA28-7C4B-4D48-AF1D-1C70171D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BHCG Founders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71E90-B3CA-C1F1-1D9F-EB7A6D436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1600201"/>
            <a:ext cx="5384800" cy="4525963"/>
          </a:xfrm>
        </p:spPr>
        <p:txBody>
          <a:bodyPr/>
          <a:lstStyle/>
          <a:p>
            <a:r>
              <a:rPr lang="en-US" dirty="0"/>
              <a:t>Don Davis, Jr.</a:t>
            </a:r>
          </a:p>
          <a:p>
            <a:pPr lvl="1"/>
            <a:r>
              <a:rPr lang="en-US" dirty="0"/>
              <a:t>Chairman, </a:t>
            </a:r>
            <a:r>
              <a:rPr lang="en-US" i="1" dirty="0"/>
              <a:t>President &amp; CEO </a:t>
            </a:r>
            <a:r>
              <a:rPr lang="en-US" dirty="0"/>
              <a:t>of Rockwell Automation </a:t>
            </a:r>
          </a:p>
          <a:p>
            <a:r>
              <a:rPr lang="en-US" dirty="0"/>
              <a:t>Mary Jane Hall</a:t>
            </a:r>
          </a:p>
          <a:p>
            <a:pPr lvl="1"/>
            <a:r>
              <a:rPr lang="en-US" i="1" dirty="0"/>
              <a:t>Senior Vice President</a:t>
            </a:r>
            <a:r>
              <a:rPr lang="en-US" dirty="0"/>
              <a:t>, Human Resources, Rockwell Automation</a:t>
            </a:r>
          </a:p>
        </p:txBody>
      </p:sp>
      <p:pic>
        <p:nvPicPr>
          <p:cNvPr id="6" name="Content Placeholder 5" descr="A large building with a clock tower&#10;&#10;Description automatically generated">
            <a:extLst>
              <a:ext uri="{FF2B5EF4-FFF2-40B4-BE49-F238E27FC236}">
                <a16:creationId xmlns:a16="http://schemas.microsoft.com/office/drawing/2014/main" id="{FA8748C0-074F-06EF-4696-A076E1AAF2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784267"/>
            <a:ext cx="4876800" cy="27432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E2DC6-45A2-491B-93E2-40E94EB4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41CA3507-CE68-1746-B745-99000D4116D8}" type="slidenum">
              <a:rPr 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48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567F-E8C0-FEBF-7CA9-C79F2DB0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Success of BHCG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79769-5AAB-CB21-7584-75CB1FF149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C-Suite Champions</a:t>
            </a:r>
          </a:p>
          <a:p>
            <a:pPr lvl="1"/>
            <a:r>
              <a:rPr lang="en-US" dirty="0"/>
              <a:t>Paul Purcell</a:t>
            </a:r>
          </a:p>
          <a:p>
            <a:pPr lvl="1"/>
            <a:r>
              <a:rPr lang="en-US" dirty="0"/>
              <a:t>Steven Smith</a:t>
            </a:r>
          </a:p>
          <a:p>
            <a:pPr lvl="1"/>
            <a:r>
              <a:rPr lang="en-US" dirty="0"/>
              <a:t>Keith </a:t>
            </a:r>
            <a:r>
              <a:rPr lang="en-US" dirty="0" err="1"/>
              <a:t>Nosbusch</a:t>
            </a:r>
            <a:endParaRPr lang="en-US" dirty="0"/>
          </a:p>
          <a:p>
            <a:pPr lvl="1"/>
            <a:r>
              <a:rPr lang="en-US" dirty="0"/>
              <a:t>Todd </a:t>
            </a:r>
            <a:r>
              <a:rPr lang="en-US" dirty="0" err="1"/>
              <a:t>Teske</a:t>
            </a:r>
            <a:endParaRPr lang="en-US" dirty="0"/>
          </a:p>
          <a:p>
            <a:r>
              <a:rPr lang="en-US" dirty="0"/>
              <a:t>Dianne </a:t>
            </a:r>
            <a:r>
              <a:rPr lang="en-US" dirty="0" err="1"/>
              <a:t>Kiehl</a:t>
            </a:r>
            <a:r>
              <a:rPr lang="en-US" dirty="0"/>
              <a:t>, BHCG </a:t>
            </a:r>
            <a:r>
              <a:rPr lang="en-US" i="1" dirty="0"/>
              <a:t>Executive Director Emeritus</a:t>
            </a:r>
          </a:p>
          <a:p>
            <a:r>
              <a:rPr lang="en-US" dirty="0"/>
              <a:t>Health systems &amp; provider groups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C5EE85-9F28-1DA9-E030-1A0E2D4BE7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Past Executive Steering Committee members</a:t>
            </a:r>
          </a:p>
          <a:p>
            <a:r>
              <a:rPr lang="en-US" dirty="0"/>
              <a:t>Current Executive Steering Committee members</a:t>
            </a:r>
          </a:p>
          <a:p>
            <a:r>
              <a:rPr lang="en-US" dirty="0"/>
              <a:t>Jennifer </a:t>
            </a:r>
            <a:r>
              <a:rPr lang="en-US" dirty="0" err="1"/>
              <a:t>LaMere</a:t>
            </a:r>
            <a:r>
              <a:rPr lang="en-US" dirty="0"/>
              <a:t>, crucial staff member</a:t>
            </a:r>
          </a:p>
          <a:p>
            <a:r>
              <a:rPr lang="en-US" dirty="0"/>
              <a:t>Other significant contributors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6829C-08F5-83D4-907E-C84CAF9A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24861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93B9-0C68-AD50-E893-8090CF02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Driving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5BBC1-3B0F-FA27-9DF3-0748CA47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Health systems &amp; provider groups </a:t>
            </a:r>
          </a:p>
          <a:p>
            <a:r>
              <a:rPr lang="en-US" sz="2800" dirty="0"/>
              <a:t>Best in class strategic partners</a:t>
            </a:r>
          </a:p>
          <a:p>
            <a:pPr lvl="1"/>
            <a:r>
              <a:rPr lang="en-US" sz="2400" dirty="0"/>
              <a:t>Navitus Health Solutions</a:t>
            </a:r>
          </a:p>
          <a:p>
            <a:pPr lvl="1"/>
            <a:r>
              <a:rPr lang="en-US" sz="2400" dirty="0"/>
              <a:t>Quantum Health</a:t>
            </a:r>
          </a:p>
          <a:p>
            <a:pPr lvl="1"/>
            <a:r>
              <a:rPr lang="en-US" sz="2400" dirty="0"/>
              <a:t>Artemis By Nomi Health</a:t>
            </a:r>
          </a:p>
          <a:p>
            <a:pPr lvl="1"/>
            <a:r>
              <a:rPr lang="en-US" sz="2400" dirty="0"/>
              <a:t>Aitia</a:t>
            </a:r>
          </a:p>
          <a:p>
            <a:pPr lvl="1"/>
            <a:r>
              <a:rPr lang="en-US" sz="2400" dirty="0"/>
              <a:t>Teladoc</a:t>
            </a:r>
          </a:p>
          <a:p>
            <a:pPr lvl="1"/>
            <a:r>
              <a:rPr lang="en-US" sz="2400" dirty="0" err="1"/>
              <a:t>Centivo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2C9C1-6FAD-893C-730B-BF90D5C460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8170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2D75-1CAB-E70D-DB19-D828B5D1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91729"/>
            <a:ext cx="10972800" cy="103976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BHCG-</a:t>
            </a:r>
            <a:r>
              <a:rPr lang="en-US" dirty="0" err="1"/>
              <a:t>Centivo</a:t>
            </a:r>
            <a:r>
              <a:rPr lang="en-US" dirty="0"/>
              <a:t> Results Are In…</a:t>
            </a:r>
          </a:p>
        </p:txBody>
      </p:sp>
      <p:pic>
        <p:nvPicPr>
          <p:cNvPr id="7" name="Content Placeholder 6" descr="A graph showing the cost of care&#10;&#10;Description automatically generated">
            <a:extLst>
              <a:ext uri="{FF2B5EF4-FFF2-40B4-BE49-F238E27FC236}">
                <a16:creationId xmlns:a16="http://schemas.microsoft.com/office/drawing/2014/main" id="{6060D914-49C2-03FC-259C-8065CE691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971" b="14854"/>
          <a:stretch/>
        </p:blipFill>
        <p:spPr>
          <a:xfrm>
            <a:off x="457200" y="1627910"/>
            <a:ext cx="10972800" cy="4373563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E362D-CC6E-1759-2ACE-78D22D344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4630" y="6431280"/>
            <a:ext cx="403773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D54235AD-07B3-448F-9BCC-59AFFD7381AD}" type="slidenum">
              <a:rPr lang="en-US" altLang="en-US" smtClean="0"/>
              <a:pPr>
                <a:spcAft>
                  <a:spcPts val="600"/>
                </a:spcAft>
              </a:pPr>
              <a:t>6</a:t>
            </a:fld>
            <a:endParaRPr lang="en-US" alt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D2CEEBB5-AB8D-A24D-8B6C-7E1D722E2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876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EF67-E95F-6C7F-024D-BD1063AC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4638"/>
            <a:ext cx="10972800" cy="10969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BHCG-</a:t>
            </a:r>
            <a:r>
              <a:rPr lang="en-US" dirty="0" err="1"/>
              <a:t>Centivo</a:t>
            </a:r>
            <a:r>
              <a:rPr lang="en-US" dirty="0"/>
              <a:t>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5BD2-2E56-8A7C-9564-7E40E514B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600201"/>
            <a:ext cx="5384800" cy="4525963"/>
          </a:xfrm>
        </p:spPr>
        <p:txBody>
          <a:bodyPr wrap="square" anchor="t">
            <a:normAutofit/>
          </a:bodyPr>
          <a:lstStyle/>
          <a:p>
            <a:r>
              <a:rPr lang="en-US">
                <a:effectLst/>
              </a:rPr>
              <a:t>Membership growth</a:t>
            </a:r>
          </a:p>
          <a:p>
            <a:pPr lvl="1"/>
            <a:r>
              <a:rPr lang="en-US" sz="2800" b="1"/>
              <a:t>18% growth </a:t>
            </a:r>
            <a:r>
              <a:rPr lang="en-US" sz="2800"/>
              <a:t>in covered lives (from 1/1/23 to 1/1/24)</a:t>
            </a:r>
            <a:endParaRPr lang="en-US" sz="2800" b="1"/>
          </a:p>
          <a:p>
            <a:pPr lvl="1"/>
            <a:r>
              <a:rPr lang="en-US" sz="2800" b="1"/>
              <a:t>Significant growth</a:t>
            </a:r>
            <a:r>
              <a:rPr lang="en-US" sz="2800"/>
              <a:t> e</a:t>
            </a:r>
            <a:r>
              <a:rPr lang="en-US" sz="2800">
                <a:effectLst/>
              </a:rPr>
              <a:t>xpected </a:t>
            </a:r>
            <a:r>
              <a:rPr lang="en-US" sz="2800"/>
              <a:t>for ’24-’25</a:t>
            </a:r>
          </a:p>
          <a:p>
            <a:r>
              <a:rPr lang="en-US">
                <a:effectLst/>
              </a:rPr>
              <a:t>WI provider network expansion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BHCG Centivo Partnership">
            <a:extLst>
              <a:ext uri="{FF2B5EF4-FFF2-40B4-BE49-F238E27FC236}">
                <a16:creationId xmlns:a16="http://schemas.microsoft.com/office/drawing/2014/main" id="{BD74B918-5780-332E-5100-A603B0E4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400" y="1733243"/>
            <a:ext cx="4522017" cy="33915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6A1AD-FF6B-01FA-8664-C14BC5EC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630" y="6431280"/>
            <a:ext cx="403773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D54235AD-07B3-448F-9BCC-59AFFD7381AD}" type="slidenum">
              <a:rPr lang="en-US" altLang="en-US" smtClean="0"/>
              <a:pPr>
                <a:spcAft>
                  <a:spcPts val="60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5566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96ED-F564-D67A-362F-B1D9499C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is Possible 2003-2023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BFF3-5A9E-E461-F3B5-AC53579A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53" y="1697182"/>
            <a:ext cx="10972800" cy="437356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>
                <a:solidFill>
                  <a:srgbClr val="00007E"/>
                </a:solidFill>
                <a:effectLst/>
                <a:latin typeface="Avenir-Heavy"/>
                <a:ea typeface="Calibri" panose="020F0502020204030204" pitchFamily="34" charset="0"/>
                <a:cs typeface="Avenir-Heavy"/>
              </a:rPr>
              <a:t>COLLABORATION/EDUCATION/SUPPORT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kern="0" dirty="0">
              <a:solidFill>
                <a:srgbClr val="00007E"/>
              </a:solidFill>
              <a:effectLst/>
              <a:latin typeface="Avenir-Heavy"/>
              <a:ea typeface="Calibri" panose="020F0502020204030204" pitchFamily="34" charset="0"/>
              <a:cs typeface="Avenir-Heavy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 dirty="0">
              <a:solidFill>
                <a:srgbClr val="00007E"/>
              </a:solidFill>
              <a:effectLst/>
              <a:latin typeface="Avenir-Heavy"/>
              <a:ea typeface="Calibri" panose="020F0502020204030204" pitchFamily="34" charset="0"/>
              <a:cs typeface="Avenir-Heavy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>
                <a:solidFill>
                  <a:srgbClr val="00007E"/>
                </a:solidFill>
                <a:effectLst/>
                <a:latin typeface="Avenir-Heavy"/>
                <a:ea typeface="Calibri" panose="020F0502020204030204" pitchFamily="34" charset="0"/>
                <a:cs typeface="Avenir-Heavy"/>
              </a:rPr>
              <a:t>RESPONSIBLE CORPORATE CITIZENSHIP/COMMUNITY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kern="0" dirty="0">
              <a:solidFill>
                <a:srgbClr val="00007E"/>
              </a:solidFill>
              <a:latin typeface="Avenir-Heavy"/>
              <a:ea typeface="Calibri" panose="020F0502020204030204" pitchFamily="34" charset="0"/>
              <a:cs typeface="Avenir-Heavy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 dirty="0">
              <a:solidFill>
                <a:srgbClr val="00007E"/>
              </a:solidFill>
              <a:effectLst/>
              <a:latin typeface="Avenir-Heavy"/>
              <a:ea typeface="Calibri" panose="020F0502020204030204" pitchFamily="34" charset="0"/>
              <a:cs typeface="Avenir-Heavy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>
                <a:solidFill>
                  <a:srgbClr val="00007E"/>
                </a:solidFill>
                <a:effectLst/>
                <a:latin typeface="Avenir-Heavy"/>
                <a:ea typeface="Calibri" panose="020F0502020204030204" pitchFamily="34" charset="0"/>
                <a:cs typeface="Avenir-Heavy"/>
              </a:rPr>
              <a:t>INCREASING HEALTH CARE VALUE     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9DD90-EACE-A88F-96E8-B306382F1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 descr="A light bulb with rays of light&#10;&#10;Description automatically generated">
            <a:extLst>
              <a:ext uri="{FF2B5EF4-FFF2-40B4-BE49-F238E27FC236}">
                <a16:creationId xmlns:a16="http://schemas.microsoft.com/office/drawing/2014/main" id="{50C798BC-C8F8-58C0-2D97-39AF94626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949" y="1808018"/>
            <a:ext cx="1427304" cy="1019667"/>
          </a:xfrm>
          <a:prstGeom prst="rect">
            <a:avLst/>
          </a:prstGeom>
        </p:spPr>
      </p:pic>
      <p:pic>
        <p:nvPicPr>
          <p:cNvPr id="6" name="Picture 5" descr="A symbol of hands holding a globe&#10;&#10;Description automatically generated">
            <a:extLst>
              <a:ext uri="{FF2B5EF4-FFF2-40B4-BE49-F238E27FC236}">
                <a16:creationId xmlns:a16="http://schemas.microsoft.com/office/drawing/2014/main" id="{743DE15B-D789-5EE0-D0E3-9D2903EC4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15" y="3288406"/>
            <a:ext cx="1242695" cy="1090083"/>
          </a:xfrm>
          <a:prstGeom prst="rect">
            <a:avLst/>
          </a:prstGeom>
        </p:spPr>
      </p:pic>
      <p:pic>
        <p:nvPicPr>
          <p:cNvPr id="7" name="Picture 6" descr="A magnifying glass with a dollar sign&#10;&#10;Description automatically generated">
            <a:extLst>
              <a:ext uri="{FF2B5EF4-FFF2-40B4-BE49-F238E27FC236}">
                <a16:creationId xmlns:a16="http://schemas.microsoft.com/office/drawing/2014/main" id="{FF5AC9DC-059A-36ED-F987-F4E551E99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4769801"/>
            <a:ext cx="1148551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168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62CB-B3FD-090B-86FC-B5D39A16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is Possible 2003-2023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B37-5AE8-D11D-A40E-410482273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>
                <a:solidFill>
                  <a:srgbClr val="00007E"/>
                </a:solidFill>
                <a:effectLst/>
                <a:latin typeface="Avenir-Heavy"/>
                <a:ea typeface="Calibri" panose="020F0502020204030204" pitchFamily="34" charset="0"/>
                <a:cs typeface="Avenir-Heavy"/>
              </a:rPr>
              <a:t>CONSUMER ENGAGEMENT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kern="0" dirty="0">
              <a:solidFill>
                <a:srgbClr val="00007E"/>
              </a:solidFill>
              <a:effectLst/>
              <a:latin typeface="Avenir-Heavy"/>
              <a:ea typeface="Calibri" panose="020F0502020204030204" pitchFamily="34" charset="0"/>
              <a:cs typeface="Avenir-Heavy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kern="0" dirty="0">
              <a:solidFill>
                <a:srgbClr val="00007E"/>
              </a:solidFill>
              <a:latin typeface="Avenir-Heavy"/>
              <a:ea typeface="Calibri" panose="020F0502020204030204" pitchFamily="34" charset="0"/>
              <a:cs typeface="Avenir-Heavy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>
                <a:solidFill>
                  <a:srgbClr val="00007E"/>
                </a:solidFill>
                <a:effectLst/>
                <a:latin typeface="Avenir-Heavy"/>
                <a:ea typeface="Calibri" panose="020F0502020204030204" pitchFamily="34" charset="0"/>
                <a:cs typeface="Avenir-Heavy"/>
              </a:rPr>
              <a:t>EMPLOYER SOLUTIONS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kern="0" dirty="0">
              <a:solidFill>
                <a:srgbClr val="00007E"/>
              </a:solidFill>
              <a:latin typeface="Avenir-Heavy"/>
              <a:ea typeface="Calibri" panose="020F0502020204030204" pitchFamily="34" charset="0"/>
              <a:cs typeface="Avenir-Heavy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0" dirty="0">
              <a:solidFill>
                <a:srgbClr val="00007E"/>
              </a:solidFill>
              <a:effectLst/>
              <a:latin typeface="Avenir-Heavy"/>
              <a:ea typeface="Calibri" panose="020F0502020204030204" pitchFamily="34" charset="0"/>
              <a:cs typeface="Avenir-Heavy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0" dirty="0">
                <a:solidFill>
                  <a:srgbClr val="00007E"/>
                </a:solidFill>
                <a:effectLst/>
                <a:latin typeface="Avenir-Heavy"/>
                <a:ea typeface="Calibri" panose="020F0502020204030204" pitchFamily="34" charset="0"/>
                <a:cs typeface="Avenir-Heavy"/>
              </a:rPr>
              <a:t>DATA-DRIVEN STRATEGIES 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C87DF-DE7A-4DA3-3D74-71FBC5EA32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4235AD-07B3-448F-9BCC-59AFFD7381A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5" name="Picture 4" descr="A white computer monitor and a phone&#10;&#10;Description automatically generated">
            <a:extLst>
              <a:ext uri="{FF2B5EF4-FFF2-40B4-BE49-F238E27FC236}">
                <a16:creationId xmlns:a16="http://schemas.microsoft.com/office/drawing/2014/main" id="{1D66AB38-3CE5-1DA0-D27A-E2AD3B6F3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45" y="1773965"/>
            <a:ext cx="1110846" cy="1020777"/>
          </a:xfrm>
          <a:prstGeom prst="rect">
            <a:avLst/>
          </a:prstGeom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D52C41B2-A751-2E03-030B-8524CCEE3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80" y="3315853"/>
            <a:ext cx="1192530" cy="1164580"/>
          </a:xfrm>
          <a:prstGeom prst="rect">
            <a:avLst/>
          </a:prstGeom>
        </p:spPr>
      </p:pic>
      <p:pic>
        <p:nvPicPr>
          <p:cNvPr id="7" name="Picture 6" descr="A white line drawing of a graph&#10;&#10;Description automatically generated">
            <a:extLst>
              <a:ext uri="{FF2B5EF4-FFF2-40B4-BE49-F238E27FC236}">
                <a16:creationId xmlns:a16="http://schemas.microsoft.com/office/drawing/2014/main" id="{3936514B-A41B-447D-9061-787B18676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8" y="4837124"/>
            <a:ext cx="1110846" cy="10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854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HCG">
  <a:themeElements>
    <a:clrScheme name="BHCG 2017">
      <a:dk1>
        <a:sysClr val="windowText" lastClr="000000"/>
      </a:dk1>
      <a:lt1>
        <a:sysClr val="window" lastClr="FFFFFF"/>
      </a:lt1>
      <a:dk2>
        <a:srgbClr val="212C65"/>
      </a:dk2>
      <a:lt2>
        <a:srgbClr val="EB9322"/>
      </a:lt2>
      <a:accent1>
        <a:srgbClr val="9BBB59"/>
      </a:accent1>
      <a:accent2>
        <a:srgbClr val="6E925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ntivo Template">
  <a:themeElements>
    <a:clrScheme name="THEME-Centivo-Colors">
      <a:dk1>
        <a:sysClr val="windowText" lastClr="000000"/>
      </a:dk1>
      <a:lt1>
        <a:sysClr val="window" lastClr="FFFFFF"/>
      </a:lt1>
      <a:dk2>
        <a:srgbClr val="1A3C34"/>
      </a:dk2>
      <a:lt2>
        <a:srgbClr val="F5F6D6"/>
      </a:lt2>
      <a:accent1>
        <a:srgbClr val="F15D2A"/>
      </a:accent1>
      <a:accent2>
        <a:srgbClr val="CAC1E6"/>
      </a:accent2>
      <a:accent3>
        <a:srgbClr val="486F7E"/>
      </a:accent3>
      <a:accent4>
        <a:srgbClr val="D9FEBA"/>
      </a:accent4>
      <a:accent5>
        <a:srgbClr val="EBE70E"/>
      </a:accent5>
      <a:accent6>
        <a:srgbClr val="403CA8"/>
      </a:accent6>
      <a:hlink>
        <a:srgbClr val="403CA8"/>
      </a:hlink>
      <a:folHlink>
        <a:srgbClr val="44190A"/>
      </a:folHlink>
    </a:clrScheme>
    <a:fontScheme name="THEME-Centivo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A80D236B-9EF0-4C70-8630-F8632FAE4358}" vid="{A9E4B9C0-1550-4F23-8702-6CDB57F414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BHCG.thmx</Template>
  <TotalTime>16083</TotalTime>
  <Words>1362</Words>
  <Application>Microsoft Office PowerPoint</Application>
  <PresentationFormat>Widescreen</PresentationFormat>
  <Paragraphs>210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Avenir-Heavy</vt:lpstr>
      <vt:lpstr>Calibri</vt:lpstr>
      <vt:lpstr>Guardian Text Egyptian ACBJ Web</vt:lpstr>
      <vt:lpstr>Symbol</vt:lpstr>
      <vt:lpstr>Wingdings</vt:lpstr>
      <vt:lpstr>BHCG</vt:lpstr>
      <vt:lpstr>Centivo Template</vt:lpstr>
      <vt:lpstr>PowerPoint Presentation</vt:lpstr>
      <vt:lpstr>Today’s Agenda</vt:lpstr>
      <vt:lpstr> BHCG Founders </vt:lpstr>
      <vt:lpstr>Driving Success of BHCG</vt:lpstr>
      <vt:lpstr>Collaboration Driving Success</vt:lpstr>
      <vt:lpstr>BHCG-Centivo Results Are In…</vt:lpstr>
      <vt:lpstr>BHCG-Centivo Successes</vt:lpstr>
      <vt:lpstr>Change is Possible 2003-2023</vt:lpstr>
      <vt:lpstr>Change is Possible 2003-2023</vt:lpstr>
      <vt:lpstr>PowerPoint Presentation</vt:lpstr>
      <vt:lpstr>This isn't our solution, it's YOUR solution.</vt:lpstr>
      <vt:lpstr>Built with the providers in your community</vt:lpstr>
      <vt:lpstr>In &lt;2 years since launch – 35 employers and growing...</vt:lpstr>
      <vt:lpstr>Changing care consumption – 2X increase in primary care</vt:lpstr>
      <vt:lpstr>Success to date</vt:lpstr>
      <vt:lpstr>Going beyond traditional cost shifting strategies</vt:lpstr>
      <vt:lpstr>Member experience driven by removal of barriers to affordability...</vt:lpstr>
      <vt:lpstr>...and expanded patient access</vt:lpstr>
      <vt:lpstr>PowerPoint Presentation</vt:lpstr>
      <vt:lpstr>Value Creation: The Key Role of Primary Care </vt:lpstr>
      <vt:lpstr>Keynote Address: Wendell Potter</vt:lpstr>
      <vt:lpstr>2023 Paul Purcell Leading Change, Creating Value Award</vt:lpstr>
      <vt:lpstr>2023 Paul Purcell Leading Change, Creating Value Award Congratulations to:</vt:lpstr>
      <vt:lpstr>2023: Milwaukee Business Journal  C-Suite Stars Award for Human Resources</vt:lpstr>
      <vt:lpstr>Thank you for joining us to celebrate two decades of leading change &amp; creating value!</vt:lpstr>
    </vt:vector>
  </TitlesOfParts>
  <Company>The Write Source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Rode</dc:creator>
  <cp:lastModifiedBy>Mary Rode</cp:lastModifiedBy>
  <cp:revision>306</cp:revision>
  <cp:lastPrinted>2020-01-15T18:58:06Z</cp:lastPrinted>
  <dcterms:created xsi:type="dcterms:W3CDTF">2019-01-09T17:32:29Z</dcterms:created>
  <dcterms:modified xsi:type="dcterms:W3CDTF">2023-11-15T20:10:19Z</dcterms:modified>
</cp:coreProperties>
</file>