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3"/>
  </p:sldMasterIdLst>
  <p:notesMasterIdLst>
    <p:notesMasterId r:id="rId17"/>
  </p:notesMasterIdLst>
  <p:handoutMasterIdLst>
    <p:handoutMasterId r:id="rId18"/>
  </p:handoutMasterIdLst>
  <p:sldIdLst>
    <p:sldId id="1595" r:id="rId4"/>
    <p:sldId id="1597" r:id="rId5"/>
    <p:sldId id="357" r:id="rId6"/>
    <p:sldId id="1580" r:id="rId7"/>
    <p:sldId id="1586" r:id="rId8"/>
    <p:sldId id="1581" r:id="rId9"/>
    <p:sldId id="1587" r:id="rId10"/>
    <p:sldId id="1590" r:id="rId11"/>
    <p:sldId id="1592" r:id="rId12"/>
    <p:sldId id="1593" r:id="rId13"/>
    <p:sldId id="1596" r:id="rId14"/>
    <p:sldId id="1594" r:id="rId15"/>
    <p:sldId id="1588" r:id="rId16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520" userDrawn="1">
          <p15:clr>
            <a:srgbClr val="A4A3A4"/>
          </p15:clr>
        </p15:guide>
        <p15:guide id="4" pos="5400" userDrawn="1">
          <p15:clr>
            <a:srgbClr val="A4A3A4"/>
          </p15:clr>
        </p15:guide>
        <p15:guide id="5" pos="61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D38DEBF-DD1A-C933-B614-67C466866E57}" name="Laura Monagle" initials="LM" userId="S::lmonagle@affirmagency.com::00cbf594-fe0e-4194-a1d7-a6c09a74c81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y Rode" initials="MR" lastIdx="45" clrIdx="0">
    <p:extLst>
      <p:ext uri="{19B8F6BF-5375-455C-9EA6-DF929625EA0E}">
        <p15:presenceInfo xmlns:p15="http://schemas.microsoft.com/office/powerpoint/2012/main" userId="62baea22ce5ef6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C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2DCFFE-13EE-47F8-9D6F-00AA011065FE}" v="1" dt="2023-11-15T15:19:36.0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73"/>
    <p:restoredTop sz="94694"/>
  </p:normalViewPr>
  <p:slideViewPr>
    <p:cSldViewPr snapToGrid="0">
      <p:cViewPr varScale="1">
        <p:scale>
          <a:sx n="81" d="100"/>
          <a:sy n="81" d="100"/>
        </p:scale>
        <p:origin x="859" y="62"/>
      </p:cViewPr>
      <p:guideLst>
        <p:guide orient="horz" pos="2160"/>
        <p:guide pos="3840"/>
        <p:guide pos="2520"/>
        <p:guide pos="5400"/>
        <p:guide pos="614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26" Type="http://schemas.microsoft.com/office/2018/10/relationships/authors" Target="authors.xml"/><Relationship Id="rId3" Type="http://schemas.openxmlformats.org/officeDocument/2006/relationships/slideMaster" Target="slideMasters/slideMaster1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Monagle" userId="00cbf594-fe0e-4194-a1d7-a6c09a74c810" providerId="ADAL" clId="{3F2DCFFE-13EE-47F8-9D6F-00AA011065FE}"/>
    <pc:docChg chg="modSld">
      <pc:chgData name="Laura Monagle" userId="00cbf594-fe0e-4194-a1d7-a6c09a74c810" providerId="ADAL" clId="{3F2DCFFE-13EE-47F8-9D6F-00AA011065FE}" dt="2023-11-15T15:19:36.065" v="2" actId="20577"/>
      <pc:docMkLst>
        <pc:docMk/>
      </pc:docMkLst>
      <pc:sldChg chg="modSp delCm">
        <pc:chgData name="Laura Monagle" userId="00cbf594-fe0e-4194-a1d7-a6c09a74c810" providerId="ADAL" clId="{3F2DCFFE-13EE-47F8-9D6F-00AA011065FE}" dt="2023-11-15T15:19:36.065" v="2" actId="20577"/>
        <pc:sldMkLst>
          <pc:docMk/>
          <pc:sldMk cId="3529163644" sldId="1580"/>
        </pc:sldMkLst>
        <pc:spChg chg="mod">
          <ac:chgData name="Laura Monagle" userId="00cbf594-fe0e-4194-a1d7-a6c09a74c810" providerId="ADAL" clId="{3F2DCFFE-13EE-47F8-9D6F-00AA011065FE}" dt="2023-11-15T15:19:36.065" v="2" actId="20577"/>
          <ac:spMkLst>
            <pc:docMk/>
            <pc:sldMk cId="3529163644" sldId="1580"/>
            <ac:spMk id="5" creationId="{7A5DDEB2-1E27-AD75-F7D2-32813420F1B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aura Monagle" userId="00cbf594-fe0e-4194-a1d7-a6c09a74c810" providerId="ADAL" clId="{3F2DCFFE-13EE-47F8-9D6F-00AA011065FE}" dt="2023-11-15T15:19:19.167" v="0"/>
              <pc2:cmMkLst xmlns:pc2="http://schemas.microsoft.com/office/powerpoint/2019/9/main/command">
                <pc:docMk/>
                <pc:sldMk cId="3529163644" sldId="1580"/>
                <pc2:cmMk id="{18DBCF92-7CDF-40D1-B5C6-152D46E5A44A}"/>
              </pc2:cmMkLst>
            </pc226:cmChg>
          </p:ext>
        </pc:extLst>
      </pc:sldChg>
      <pc:sldChg chg="delCm">
        <pc:chgData name="Laura Monagle" userId="00cbf594-fe0e-4194-a1d7-a6c09a74c810" providerId="ADAL" clId="{3F2DCFFE-13EE-47F8-9D6F-00AA011065FE}" dt="2023-11-15T15:19:27.641" v="1"/>
        <pc:sldMkLst>
          <pc:docMk/>
          <pc:sldMk cId="892093027" sldId="159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aura Monagle" userId="00cbf594-fe0e-4194-a1d7-a6c09a74c810" providerId="ADAL" clId="{3F2DCFFE-13EE-47F8-9D6F-00AA011065FE}" dt="2023-11-15T15:19:27.641" v="1"/>
              <pc2:cmMkLst xmlns:pc2="http://schemas.microsoft.com/office/powerpoint/2019/9/main/command">
                <pc:docMk/>
                <pc:sldMk cId="892093027" sldId="1596"/>
                <pc2:cmMk id="{6BA17DD9-25E5-4BB1-94C6-05A87FC7742D}"/>
              </pc2:cmMkLst>
            </pc226:cmChg>
          </p:ext>
        </pc:ext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D156C9-9987-0532-9B5B-E3BD164446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6E5687-EDD5-DC28-41B6-F202B19C78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3374E-EC60-824C-B5EB-3E5550A60A5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DDD6A9-49EA-8253-32CB-32D3BC7634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971654-895A-D457-D814-307BBBA3BF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CB0E3-8466-0646-BEBB-32578B6FB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991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7CB68EE-66F1-49ED-825F-FDAD43B291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945113-B5F9-4FDB-83F6-EDF626F887D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8B21448-5C7B-4650-8333-1CAC91691629}" type="datetimeFigureOut">
              <a:rPr lang="en-US" altLang="en-US"/>
              <a:pPr/>
              <a:t>11/15/2023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57F23BF-93B3-4054-948B-A1401DE885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3FE3C06-33E3-4C71-90E0-72AC650890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F42528-CAB3-4DED-8236-62CC334C5F1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636C6-4215-4DA8-B1AA-D8D3D332AA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6D1C6D6-4F07-4674-A555-90B9A9F676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43302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D1C6D6-4F07-4674-A555-90B9A9F6763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179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D1C6D6-4F07-4674-A555-90B9A9F67637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1507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375C8-4C43-4B68-AF88-EF50467B1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80DBA0-7CEA-420A-A615-8FECF5E47E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992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>
        <p:fade/>
      </p:transition>
    </mc:Choice>
    <mc:Fallback xmlns="">
      <p:transition advClick="0" advTm="3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7942" y="3429000"/>
            <a:ext cx="6694715" cy="828842"/>
          </a:xfrm>
        </p:spPr>
        <p:txBody>
          <a:bodyPr anchor="b"/>
          <a:lstStyle>
            <a:lvl1pPr algn="ctr">
              <a:defRPr sz="4000" b="0" cap="none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67942" y="4257842"/>
            <a:ext cx="6694715" cy="1095555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C1DD17B-7925-4A26-9407-005302FC3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840E6F-F2F9-4C3C-A9EA-19B7F89385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72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>
        <p:fade/>
      </p:transition>
    </mc:Choice>
    <mc:Fallback xmlns="">
      <p:transition advClick="0" advTm="3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91729"/>
            <a:ext cx="10972800" cy="10397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752601"/>
            <a:ext cx="10972800" cy="4373563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4B7A8BA-C34D-4D5D-AEB3-4F1C350097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54235AD-07B3-448F-9BCC-59AFFD7381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491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>
        <p:fade/>
      </p:transition>
    </mc:Choice>
    <mc:Fallback xmlns="">
      <p:transition advClick="0" advTm="3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91729"/>
            <a:ext cx="10972800" cy="10397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752601"/>
            <a:ext cx="10972800" cy="4373563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4B7A8BA-C34D-4D5D-AEB3-4F1C350097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54235AD-07B3-448F-9BCC-59AFFD7381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136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>
        <p:fade/>
      </p:transition>
    </mc:Choice>
    <mc:Fallback xmlns="">
      <p:transition advClick="0" advTm="3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67958"/>
            <a:ext cx="10972800" cy="10969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752601"/>
            <a:ext cx="10972800" cy="4373563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4B7A8BA-C34D-4D5D-AEB3-4F1C350097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54235AD-07B3-448F-9BCC-59AFFD7381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827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>
        <p:fade/>
      </p:transition>
    </mc:Choice>
    <mc:Fallback xmlns="">
      <p:transition advClick="0" advTm="3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416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7B04AC-9F82-4A4F-9A5D-38A11AEEE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EEB43-087D-4C3C-9611-B1A9F0B781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41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>
        <p:fade/>
      </p:transition>
    </mc:Choice>
    <mc:Fallback xmlns="">
      <p:transition advClick="0" advTm="3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98BB7F-56A2-4938-AB0A-62A26FBD1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A25586-0FBD-458A-BD23-749D99870D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399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>
        <p:fade/>
      </p:transition>
    </mc:Choice>
    <mc:Fallback xmlns="">
      <p:transition advClick="0" advTm="3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6EBFCF-EB70-4393-A252-F132C9A4F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6D85DE-E47D-48A1-BEBD-AA21AFD05C9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42920-B9B6-F224-3B8C-11B06B6BB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752601"/>
            <a:ext cx="10972800" cy="4373563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769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>
        <p:fade/>
      </p:transition>
    </mc:Choice>
    <mc:Fallback xmlns="">
      <p:transition advClick="0" advTm="3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920202F-3B4A-4FD4-983E-02566BBCC2B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97280" y="274638"/>
            <a:ext cx="109728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D66E017-1FDF-419C-A5E2-8806D060D7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097280" y="1752601"/>
            <a:ext cx="109728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FCFC1-F331-433C-A8B1-23CD57FB2A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630" y="6431280"/>
            <a:ext cx="40377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D6777427-258A-4353-8E07-15BF5E81665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5" r:id="rId3"/>
    <p:sldLayoutId id="2147483774" r:id="rId4"/>
    <p:sldLayoutId id="2147483744" r:id="rId5"/>
    <p:sldLayoutId id="2147483740" r:id="rId6"/>
    <p:sldLayoutId id="2147483741" r:id="rId7"/>
    <p:sldLayoutId id="2147483742" r:id="rId8"/>
  </p:sldLayoutIdLst>
  <mc:AlternateContent xmlns:mc="http://schemas.openxmlformats.org/markup-compatibility/2006" xmlns:p14="http://schemas.microsoft.com/office/powerpoint/2010/main">
    <mc:Choice Requires="p14">
      <p:transition p14:dur="250" advClick="0" advTm="30000">
        <p:fade/>
      </p:transition>
    </mc:Choice>
    <mc:Fallback xmlns="">
      <p:transition advClick="0" advTm="30000">
        <p:fade/>
      </p:transition>
    </mc:Fallback>
  </mc:AlternateContent>
  <p:hf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MS PGothic" pitchFamily="34" charset="-128"/>
          <a:cs typeface="MS PGothic" charset="0"/>
        </a:defRPr>
      </a:lvl1pPr>
      <a:lvl2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  <a:ea typeface="MS PGothic" pitchFamily="34" charset="-128"/>
          <a:cs typeface="MS PGothic" charset="0"/>
        </a:defRPr>
      </a:lvl2pPr>
      <a:lvl3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  <a:ea typeface="MS PGothic" pitchFamily="34" charset="-128"/>
          <a:cs typeface="MS PGothic" charset="0"/>
        </a:defRPr>
      </a:lvl3pPr>
      <a:lvl4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  <a:ea typeface="MS PGothic" pitchFamily="34" charset="-128"/>
          <a:cs typeface="MS PGothic" charset="0"/>
        </a:defRPr>
      </a:lvl4pPr>
      <a:lvl5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  <a:ea typeface="MS PGothic" pitchFamily="34" charset="-128"/>
          <a:cs typeface="MS PGothic" charset="0"/>
        </a:defRPr>
      </a:lvl5pPr>
      <a:lvl6pPr marL="457200"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  <a:ea typeface="MS PGothic" pitchFamily="34" charset="-128"/>
        </a:defRPr>
      </a:lvl6pPr>
      <a:lvl7pPr marL="914400"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  <a:ea typeface="MS PGothic" pitchFamily="34" charset="-128"/>
        </a:defRPr>
      </a:lvl7pPr>
      <a:lvl8pPr marL="1371600"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  <a:ea typeface="MS PGothic" pitchFamily="34" charset="-128"/>
        </a:defRPr>
      </a:lvl8pPr>
      <a:lvl9pPr marL="1828800"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  <a:ea typeface="MS PGothic" pitchFamily="34" charset="-128"/>
        </a:defRPr>
      </a:lvl9pPr>
    </p:titleStyle>
    <p:bodyStyle>
      <a:lvl1pPr marL="231775" indent="-231775" algn="l" rtl="0" eaLnBrk="1" fontAlgn="base" hangingPunct="1">
        <a:spcBef>
          <a:spcPts val="300"/>
        </a:spcBef>
        <a:spcAft>
          <a:spcPts val="300"/>
        </a:spcAft>
        <a:buClr>
          <a:schemeClr val="bg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1" fontAlgn="base" hangingPunct="1">
        <a:spcBef>
          <a:spcPts val="300"/>
        </a:spcBef>
        <a:spcAft>
          <a:spcPts val="300"/>
        </a:spcAft>
        <a:buClr>
          <a:schemeClr val="bg2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1" fontAlgn="base" hangingPunct="1">
        <a:spcBef>
          <a:spcPts val="200"/>
        </a:spcBef>
        <a:spcAft>
          <a:spcPts val="200"/>
        </a:spcAft>
        <a:buClr>
          <a:schemeClr val="bg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»"/>
        <a:defRPr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83CE1-6B59-9D7E-B4DF-FCDF9C58C6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67940" y="3673923"/>
            <a:ext cx="6694715" cy="1095555"/>
          </a:xfrm>
        </p:spPr>
        <p:txBody>
          <a:bodyPr/>
          <a:lstStyle/>
          <a:p>
            <a:r>
              <a:rPr lang="en-US" sz="2400" b="1" i="1" dirty="0"/>
              <a:t>Celebrating 20 years of employer </a:t>
            </a:r>
            <a:br>
              <a:rPr lang="en-US" sz="2400" b="1" i="1" dirty="0"/>
            </a:br>
            <a:r>
              <a:rPr lang="en-US" sz="2400" b="1" i="1" dirty="0"/>
              <a:t>community collaboration working toward a </a:t>
            </a:r>
            <a:br>
              <a:rPr lang="en-US" sz="2400" b="1" i="1" dirty="0"/>
            </a:br>
            <a:r>
              <a:rPr lang="en-US" sz="2400" b="1" i="1" dirty="0"/>
              <a:t>better, more sustainable health care system!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55ECE-D8DD-1397-0783-EEB929F14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40E6F-F2F9-4C3C-A9EA-19B7F89385F6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125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:fade/>
      </p:transition>
    </mc:Choice>
    <mc:Fallback xmlns="">
      <p:transition advClick="0" advTm="1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7FFCC-0276-C958-0B9D-5BBF7CD45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2022 – 2023: </a:t>
            </a:r>
            <a:r>
              <a:rPr lang="en-US" dirty="0"/>
              <a:t>Driving Positive Change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6E91F-D255-774D-8957-7ECEF4C6B5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4235AD-07B3-448F-9BCC-59AFFD7381AD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2CE0292-92DD-0863-9F63-005D539826B0}"/>
              </a:ext>
            </a:extLst>
          </p:cNvPr>
          <p:cNvSpPr txBox="1">
            <a:spLocks/>
          </p:cNvSpPr>
          <p:nvPr/>
        </p:nvSpPr>
        <p:spPr bwMode="auto">
          <a:xfrm>
            <a:off x="1097280" y="1788296"/>
            <a:ext cx="10625959" cy="133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75" indent="-231775" algn="l" rtl="0" eaLnBrk="1" fontAlgn="base" hangingPunct="1">
              <a:spcBef>
                <a:spcPts val="600"/>
              </a:spcBef>
              <a:spcAft>
                <a:spcPts val="3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1" fontAlgn="base" hangingPunct="1"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1" fontAlgn="base" hangingPunct="1">
              <a:spcBef>
                <a:spcPts val="200"/>
              </a:spcBef>
              <a:spcAft>
                <a:spcPts val="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bg2"/>
                </a:solidFill>
              </a:rPr>
              <a:t>2022</a:t>
            </a:r>
            <a:br>
              <a:rPr lang="en-US" sz="3200" b="1" dirty="0">
                <a:solidFill>
                  <a:schemeClr val="bg2"/>
                </a:solidFill>
              </a:rPr>
            </a:br>
            <a:r>
              <a:rPr lang="en-US" sz="1800" b="1" dirty="0">
                <a:solidFill>
                  <a:srgbClr val="232C65"/>
                </a:solidFill>
              </a:rPr>
              <a:t>BHCG-</a:t>
            </a:r>
            <a:r>
              <a:rPr lang="en-US" sz="1800" b="1" dirty="0" err="1">
                <a:solidFill>
                  <a:srgbClr val="232C65"/>
                </a:solidFill>
              </a:rPr>
              <a:t>Centivo</a:t>
            </a:r>
            <a:r>
              <a:rPr lang="en-US" sz="1800" b="1" dirty="0">
                <a:solidFill>
                  <a:srgbClr val="232C65"/>
                </a:solidFill>
              </a:rPr>
              <a:t> high-performance, primary care-centered solution launches on 1/1/22 with key early adopters</a:t>
            </a:r>
          </a:p>
          <a:p>
            <a:pPr marL="0" indent="0" defTabSz="914400">
              <a:buNone/>
            </a:pPr>
            <a:r>
              <a:rPr lang="en-US" sz="1800" b="1" dirty="0">
                <a:solidFill>
                  <a:srgbClr val="232C65"/>
                </a:solidFill>
              </a:rPr>
              <a:t>Selects Artemis By Nomi Health as benefits analytics strategic partner</a:t>
            </a:r>
          </a:p>
          <a:p>
            <a:pPr defTabSz="914400"/>
            <a:endParaRPr lang="en-US" dirty="0"/>
          </a:p>
          <a:p>
            <a:pPr marL="0" indent="0" defTabSz="9144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endParaRPr lang="en-US" dirty="0"/>
          </a:p>
          <a:p>
            <a:pPr defTabSz="91440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6A6688-B9AA-9642-391B-2667B9C2EB85}"/>
              </a:ext>
            </a:extLst>
          </p:cNvPr>
          <p:cNvSpPr txBox="1">
            <a:spLocks/>
          </p:cNvSpPr>
          <p:nvPr/>
        </p:nvSpPr>
        <p:spPr bwMode="auto">
          <a:xfrm>
            <a:off x="1103849" y="3406120"/>
            <a:ext cx="10625959" cy="224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75" indent="-231775" algn="l" rtl="0" eaLnBrk="1" fontAlgn="base" hangingPunct="1">
              <a:spcBef>
                <a:spcPts val="600"/>
              </a:spcBef>
              <a:spcAft>
                <a:spcPts val="3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1" fontAlgn="base" hangingPunct="1"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1" fontAlgn="base" hangingPunct="1">
              <a:spcBef>
                <a:spcPts val="200"/>
              </a:spcBef>
              <a:spcAft>
                <a:spcPts val="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bg2"/>
                </a:solidFill>
              </a:rPr>
              <a:t>2023</a:t>
            </a:r>
            <a:br>
              <a:rPr lang="en-US" sz="3200" b="1" dirty="0">
                <a:solidFill>
                  <a:schemeClr val="bg2"/>
                </a:solidFill>
              </a:rPr>
            </a:br>
            <a:r>
              <a:rPr lang="en-US" sz="2000" b="1" dirty="0">
                <a:solidFill>
                  <a:srgbClr val="232C65"/>
                </a:solidFill>
              </a:rPr>
              <a:t>BHCG-</a:t>
            </a:r>
            <a:r>
              <a:rPr lang="en-US" sz="2000" b="1" dirty="0" err="1">
                <a:solidFill>
                  <a:srgbClr val="232C65"/>
                </a:solidFill>
              </a:rPr>
              <a:t>Centivo</a:t>
            </a:r>
            <a:r>
              <a:rPr lang="en-US" sz="2000" b="1" dirty="0">
                <a:solidFill>
                  <a:srgbClr val="232C65"/>
                </a:solidFill>
              </a:rPr>
              <a:t> high-performance, primary care-centered solution shows excellent results</a:t>
            </a:r>
          </a:p>
          <a:p>
            <a:pPr defTabSz="914400"/>
            <a:r>
              <a:rPr lang="en-US" sz="2000" b="1" dirty="0"/>
              <a:t>Total medical spending in 2022 down 20-35% compared with national benchmarks </a:t>
            </a:r>
          </a:p>
          <a:p>
            <a:pPr defTabSz="914400"/>
            <a:r>
              <a:rPr lang="en-US" sz="2000" b="1" dirty="0"/>
              <a:t>Substantial membership growth on 1/1/23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48FAEE8-8F21-509D-D5B6-4EA1960EA26B}"/>
              </a:ext>
            </a:extLst>
          </p:cNvPr>
          <p:cNvCxnSpPr>
            <a:cxnSpLocks/>
          </p:cNvCxnSpPr>
          <p:nvPr/>
        </p:nvCxnSpPr>
        <p:spPr>
          <a:xfrm>
            <a:off x="1187669" y="3263845"/>
            <a:ext cx="1033166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949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>
        <p:fade/>
      </p:transition>
    </mc:Choice>
    <mc:Fallback xmlns="">
      <p:transition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943A9-F9E8-2CC6-1794-941848DB7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187" y="1308295"/>
            <a:ext cx="3458308" cy="2120705"/>
          </a:xfrm>
        </p:spPr>
        <p:txBody>
          <a:bodyPr/>
          <a:lstStyle/>
          <a:p>
            <a:r>
              <a:rPr lang="en-US" sz="4400" b="1" dirty="0">
                <a:solidFill>
                  <a:schemeClr val="bg2"/>
                </a:solidFill>
              </a:rPr>
              <a:t>BHCG</a:t>
            </a:r>
            <a:r>
              <a:rPr lang="en-US" sz="2800" b="1" dirty="0">
                <a:solidFill>
                  <a:srgbClr val="232C65"/>
                </a:solidFill>
              </a:rPr>
              <a:t> </a:t>
            </a:r>
            <a:br>
              <a:rPr lang="en-US" sz="2800" b="1" dirty="0">
                <a:solidFill>
                  <a:srgbClr val="232C65"/>
                </a:solidFill>
              </a:rPr>
            </a:br>
            <a:r>
              <a:rPr lang="en-US" sz="2800" b="1" dirty="0">
                <a:solidFill>
                  <a:srgbClr val="232C65"/>
                </a:solidFill>
              </a:rPr>
              <a:t>Executive Steering Committee Members</a:t>
            </a:r>
            <a:br>
              <a:rPr lang="en-US" sz="2800" b="1" dirty="0">
                <a:solidFill>
                  <a:srgbClr val="232C65"/>
                </a:solidFill>
              </a:rPr>
            </a:br>
            <a:r>
              <a:rPr lang="en-US" sz="2000" dirty="0">
                <a:solidFill>
                  <a:srgbClr val="232C65"/>
                </a:solidFill>
              </a:rPr>
              <a:t>Over the years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562704-37F3-002F-9069-E3FC0649F3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19675" y="1202826"/>
            <a:ext cx="3675363" cy="2450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1F9AEF-BCBC-AC4C-1287-117220624A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4235AD-07B3-448F-9BCC-59AFFD7381AD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6" name="Picture 5" descr="A group of people standing in front of a banner&#10;&#10;Description automatically generated">
            <a:extLst>
              <a:ext uri="{FF2B5EF4-FFF2-40B4-BE49-F238E27FC236}">
                <a16:creationId xmlns:a16="http://schemas.microsoft.com/office/drawing/2014/main" id="{037F0107-4775-B4DE-F2B1-F34284D78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1360" y="3429000"/>
            <a:ext cx="3339260" cy="2226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A341FB7-E50F-9693-A45C-91ABA93235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5746" y="3394548"/>
            <a:ext cx="3386706" cy="2260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209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:fade/>
      </p:transition>
    </mc:Choice>
    <mc:Fallback xmlns="">
      <p:transition advClick="0" advTm="1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7FF24-585A-3802-EC6D-08984D740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270" y="624067"/>
            <a:ext cx="7554351" cy="1096962"/>
          </a:xfrm>
        </p:spPr>
        <p:txBody>
          <a:bodyPr/>
          <a:lstStyle/>
          <a:p>
            <a:r>
              <a:rPr lang="en-US" b="1" dirty="0">
                <a:solidFill>
                  <a:srgbClr val="232C65"/>
                </a:solidFill>
              </a:rPr>
              <a:t>BHCG Best In Class Employer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0189D-16EE-22F3-01B7-1749B55E4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1270" y="1618607"/>
            <a:ext cx="7689368" cy="3890312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232C65"/>
                </a:solidFill>
              </a:rPr>
              <a:t>BHCG member employers have access to an ever-growing portfolio of employer solutions:</a:t>
            </a:r>
          </a:p>
          <a:p>
            <a:pPr marL="0" indent="0">
              <a:buNone/>
            </a:pPr>
            <a:r>
              <a:rPr lang="en-US" sz="1800" dirty="0"/>
              <a:t>                                       </a:t>
            </a:r>
          </a:p>
          <a:p>
            <a:pPr marL="0" indent="0">
              <a:buNone/>
            </a:pPr>
            <a:r>
              <a:rPr lang="en-US" sz="1800" i="1" dirty="0"/>
              <a:t>High performance health plan and claims administration</a:t>
            </a:r>
          </a:p>
          <a:p>
            <a:pPr marL="0" indent="0">
              <a:buNone/>
            </a:pPr>
            <a:r>
              <a:rPr lang="en-US" sz="1800" dirty="0"/>
              <a:t>                                        </a:t>
            </a:r>
          </a:p>
          <a:p>
            <a:pPr marL="0" indent="0">
              <a:buNone/>
            </a:pPr>
            <a:r>
              <a:rPr lang="en-US" sz="1800" i="1" dirty="0"/>
              <a:t>Pharmacy benefit management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bg2"/>
                </a:solidFill>
              </a:rPr>
              <a:t>                                       </a:t>
            </a:r>
          </a:p>
          <a:p>
            <a:pPr marL="0" indent="0">
              <a:buNone/>
            </a:pPr>
            <a:r>
              <a:rPr lang="en-US" sz="1800" i="1" dirty="0"/>
              <a:t>Consumer navigation and care coordination</a:t>
            </a:r>
          </a:p>
          <a:p>
            <a:pPr marL="0" indent="0">
              <a:buNone/>
            </a:pPr>
            <a:endParaRPr lang="en-US" sz="1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67CCF4-676C-E2FA-FFCB-FC6117FAB7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4235AD-07B3-448F-9BCC-59AFFD7381AD}" type="slidenum">
              <a:rPr lang="en-US" altLang="en-US" smtClean="0"/>
              <a:pPr/>
              <a:t>12</a:t>
            </a:fld>
            <a:endParaRPr lang="en-US" alt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C59C1D0-554B-CC2C-6923-5C566AF9F357}"/>
              </a:ext>
            </a:extLst>
          </p:cNvPr>
          <p:cNvCxnSpPr>
            <a:cxnSpLocks/>
          </p:cNvCxnSpPr>
          <p:nvPr/>
        </p:nvCxnSpPr>
        <p:spPr>
          <a:xfrm>
            <a:off x="2251316" y="1550811"/>
            <a:ext cx="727639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50" name="Picture 2" descr="Virtual Mental Health Care for Kids and Teens | Brightline">
            <a:extLst>
              <a:ext uri="{FF2B5EF4-FFF2-40B4-BE49-F238E27FC236}">
                <a16:creationId xmlns:a16="http://schemas.microsoft.com/office/drawing/2014/main" id="{7BD92DA3-66B2-E593-EBB6-422E115A2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050" y="2554874"/>
            <a:ext cx="2081726" cy="32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avitus - Welcome">
            <a:extLst>
              <a:ext uri="{FF2B5EF4-FFF2-40B4-BE49-F238E27FC236}">
                <a16:creationId xmlns:a16="http://schemas.microsoft.com/office/drawing/2014/main" id="{61CD4A70-5ADD-C080-15B0-DEC97A407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3278276"/>
            <a:ext cx="2005526" cy="43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7EEEE0-6D6B-52FF-F31E-C7E2A7DA75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3473" y="4036345"/>
            <a:ext cx="2085975" cy="43245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F3C3CD5-2286-EA8B-441B-B20358349AFC}"/>
              </a:ext>
            </a:extLst>
          </p:cNvPr>
          <p:cNvSpPr txBox="1">
            <a:spLocks/>
          </p:cNvSpPr>
          <p:nvPr/>
        </p:nvSpPr>
        <p:spPr bwMode="auto">
          <a:xfrm>
            <a:off x="5889512" y="2544081"/>
            <a:ext cx="5511190" cy="293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75" indent="-231775" algn="l" rtl="0" eaLnBrk="1" fontAlgn="base" hangingPunct="1">
              <a:spcBef>
                <a:spcPts val="600"/>
              </a:spcBef>
              <a:spcAft>
                <a:spcPts val="3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1" fontAlgn="base" hangingPunct="1"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1" fontAlgn="base" hangingPunct="1">
              <a:spcBef>
                <a:spcPts val="200"/>
              </a:spcBef>
              <a:spcAft>
                <a:spcPts val="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defTabSz="914400"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chemeClr val="bg2"/>
                </a:solidFill>
              </a:rPr>
              <a:t>                                       </a:t>
            </a:r>
            <a:r>
              <a:rPr lang="en-US" sz="1800" i="1" dirty="0"/>
              <a:t>Advanced benefits analytics</a:t>
            </a:r>
          </a:p>
          <a:p>
            <a:pPr marL="0" indent="0" defTabSz="91440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defTabSz="914400"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chemeClr val="bg2"/>
                </a:solidFill>
              </a:rPr>
              <a:t>                        </a:t>
            </a:r>
          </a:p>
          <a:p>
            <a:pPr marL="0" indent="0" defTabSz="914400">
              <a:buFont typeface="Arial" panose="020B0604020202020204" pitchFamily="34" charset="0"/>
              <a:buNone/>
            </a:pPr>
            <a:r>
              <a:rPr lang="en-US" sz="1800" dirty="0"/>
              <a:t>                                     </a:t>
            </a:r>
            <a:r>
              <a:rPr lang="en-US" sz="1800" i="1" dirty="0"/>
              <a:t>Informed decision-making</a:t>
            </a:r>
          </a:p>
          <a:p>
            <a:pPr defTabSz="914400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C1E9F9-F3D0-0DB8-4326-FB7913AEB9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7498" y="2373864"/>
            <a:ext cx="2346696" cy="5308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83E437-2D9C-02EF-0833-68905EF76C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7498" y="3557558"/>
            <a:ext cx="1852612" cy="61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3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:fade/>
      </p:transition>
    </mc:Choice>
    <mc:Fallback xmlns="">
      <p:transition advClick="0" advTm="1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0C1EE-74E4-03C0-B9E1-6A0634462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67958"/>
            <a:ext cx="10972800" cy="1096962"/>
          </a:xfrm>
        </p:spPr>
        <p:txBody>
          <a:bodyPr wrap="square" anchor="ctr">
            <a:normAutofit/>
          </a:bodyPr>
          <a:lstStyle/>
          <a:p>
            <a:r>
              <a:rPr lang="en-US" b="1" dirty="0"/>
              <a:t>Demonstrating Responsible Corporate Citizenship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FA09D-0E8E-8D14-AEFB-42889EEA0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526" y="2887120"/>
            <a:ext cx="2690262" cy="2974419"/>
          </a:xfrm>
        </p:spPr>
        <p:txBody>
          <a:bodyPr wrap="square" anchor="t">
            <a:noAutofit/>
          </a:bodyPr>
          <a:lstStyle/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232C65"/>
                </a:solidFill>
                <a:effectLst/>
              </a:rPr>
              <a:t>Provides direct employer engagement with all major eastern Wisconsin health care systems </a:t>
            </a:r>
            <a:br>
              <a:rPr lang="en-US" b="1" dirty="0">
                <a:solidFill>
                  <a:srgbClr val="232C65"/>
                </a:solidFill>
                <a:effectLst/>
              </a:rPr>
            </a:br>
            <a:r>
              <a:rPr lang="en-US" b="1" dirty="0">
                <a:solidFill>
                  <a:srgbClr val="232C65"/>
                </a:solidFill>
                <a:effectLst/>
              </a:rPr>
              <a:t>to add value through collaboration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AAE651-DCBF-BCD8-B347-8F73108341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4630" y="6431280"/>
            <a:ext cx="403773" cy="36512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D54235AD-07B3-448F-9BCC-59AFFD7381AD}" type="slidenum">
              <a:rPr lang="en-US" altLang="en-US" smtClean="0"/>
              <a:pPr>
                <a:spcAft>
                  <a:spcPts val="600"/>
                </a:spcAft>
              </a:pPr>
              <a:t>13</a:t>
            </a:fld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03052D-462B-6899-C03A-14C80C3CB1AF}"/>
              </a:ext>
            </a:extLst>
          </p:cNvPr>
          <p:cNvSpPr txBox="1"/>
          <p:nvPr/>
        </p:nvSpPr>
        <p:spPr>
          <a:xfrm>
            <a:off x="3103407" y="2887120"/>
            <a:ext cx="264448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232C65"/>
                </a:solidFill>
              </a:rPr>
              <a:t>Influences statewide efforts to positively impact the value of health care in our state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84EDAD-EB98-F655-F281-395473CE1A60}"/>
              </a:ext>
            </a:extLst>
          </p:cNvPr>
          <p:cNvSpPr txBox="1"/>
          <p:nvPr/>
        </p:nvSpPr>
        <p:spPr>
          <a:xfrm>
            <a:off x="5538507" y="2887120"/>
            <a:ext cx="269026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232C65"/>
                </a:solidFill>
                <a:effectLst/>
              </a:rPr>
              <a:t>Sup</a:t>
            </a:r>
            <a:r>
              <a:rPr lang="en-US" sz="2000" b="1" dirty="0">
                <a:solidFill>
                  <a:srgbClr val="232C65"/>
                </a:solidFill>
              </a:rPr>
              <a:t>ports employers in their efforts to make their employees educated purchasers of health care services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C4F02B-01FB-46FE-1DB8-C21A543CB9CF}"/>
              </a:ext>
            </a:extLst>
          </p:cNvPr>
          <p:cNvSpPr txBox="1"/>
          <p:nvPr/>
        </p:nvSpPr>
        <p:spPr>
          <a:xfrm>
            <a:off x="7973608" y="2888949"/>
            <a:ext cx="279490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232C65"/>
                </a:solidFill>
              </a:rPr>
              <a:t>Holds annual BHCG golf outing, raising more than $200,000 for area nonprofits to date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0BCE0F5-816A-414D-BABD-047B7972B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36757"/>
            <a:ext cx="1156461" cy="9431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1FE188-AE32-6B0B-3059-37322DA5F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1836758"/>
            <a:ext cx="1156461" cy="9431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E1C69F-1793-F946-B188-7E708BEA4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640" y="1836758"/>
            <a:ext cx="1156461" cy="9431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D4FED8-EC34-D2D2-D2A1-82104D9FE4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5360" y="1836757"/>
            <a:ext cx="1156461" cy="94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7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>
        <p:fade/>
      </p:transition>
    </mc:Choice>
    <mc:Fallback xmlns="">
      <p:transition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>
            <a:extLst>
              <a:ext uri="{FF2B5EF4-FFF2-40B4-BE49-F238E27FC236}">
                <a16:creationId xmlns:a16="http://schemas.microsoft.com/office/drawing/2014/main" id="{DFFDFA28-7C4B-4D48-AF1D-1C70171DD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583" y="896143"/>
            <a:ext cx="10482606" cy="2280642"/>
          </a:xfrm>
        </p:spPr>
        <p:txBody>
          <a:bodyPr/>
          <a:lstStyle/>
          <a:p>
            <a:pPr algn="ctr" eaLnBrk="1" hangingPunct="1"/>
            <a:br>
              <a:rPr lang="en-US" altLang="en-US" sz="5400" b="1" dirty="0">
                <a:solidFill>
                  <a:schemeClr val="bg2"/>
                </a:solidFill>
              </a:rPr>
            </a:br>
            <a:r>
              <a:rPr lang="en-US" altLang="en-US" sz="5400" b="1" dirty="0">
                <a:solidFill>
                  <a:schemeClr val="bg2"/>
                </a:solidFill>
              </a:rPr>
              <a:t>Thank You to Our </a:t>
            </a:r>
            <a:br>
              <a:rPr lang="en-US" altLang="en-US" sz="5400" b="1" dirty="0">
                <a:solidFill>
                  <a:schemeClr val="bg2"/>
                </a:solidFill>
              </a:rPr>
            </a:br>
            <a:r>
              <a:rPr lang="en-US" altLang="en-US" sz="5400" b="1" dirty="0">
                <a:solidFill>
                  <a:schemeClr val="bg2"/>
                </a:solidFill>
              </a:rPr>
              <a:t>Educational Sponsor</a:t>
            </a:r>
            <a:br>
              <a:rPr lang="en-US" altLang="en-US" sz="5400" b="1" dirty="0">
                <a:solidFill>
                  <a:schemeClr val="bg2"/>
                </a:solidFill>
              </a:rPr>
            </a:br>
            <a:endParaRPr lang="en-US" altLang="en-US" sz="5400" b="1" dirty="0">
              <a:solidFill>
                <a:schemeClr val="bg2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3E2DC6-45A2-491B-93E2-40E94EB44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CA3507-CE68-1746-B745-99000D4116D8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25D72-4FA5-4092-E586-19C6CCB666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18464" y="2724346"/>
            <a:ext cx="3511515" cy="257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6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:fade/>
      </p:transition>
    </mc:Choice>
    <mc:Fallback xmlns="">
      <p:transition advClick="0" advTm="1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>
            <a:extLst>
              <a:ext uri="{FF2B5EF4-FFF2-40B4-BE49-F238E27FC236}">
                <a16:creationId xmlns:a16="http://schemas.microsoft.com/office/drawing/2014/main" id="{DFFDFA28-7C4B-4D48-AF1D-1C70171DD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3801" y="1301544"/>
            <a:ext cx="4656406" cy="549248"/>
          </a:xfrm>
        </p:spPr>
        <p:txBody>
          <a:bodyPr/>
          <a:lstStyle/>
          <a:p>
            <a:pPr eaLnBrk="1" hangingPunct="1"/>
            <a:br>
              <a:rPr lang="en-US" altLang="en-US" sz="5400" b="1" dirty="0">
                <a:solidFill>
                  <a:schemeClr val="bg2"/>
                </a:solidFill>
              </a:rPr>
            </a:br>
            <a:r>
              <a:rPr lang="en-US" altLang="en-US" sz="5400" b="1" dirty="0">
                <a:solidFill>
                  <a:schemeClr val="bg2"/>
                </a:solidFill>
              </a:rPr>
              <a:t>BHCG Founders</a:t>
            </a:r>
            <a:br>
              <a:rPr lang="en-US" altLang="en-US" sz="5400" b="1" dirty="0">
                <a:solidFill>
                  <a:schemeClr val="bg2"/>
                </a:solidFill>
              </a:rPr>
            </a:br>
            <a:endParaRPr lang="en-US" altLang="en-US" sz="5400" b="1" dirty="0">
              <a:solidFill>
                <a:schemeClr val="bg2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3E2DC6-45A2-491B-93E2-40E94EB44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fld id="{41CA3507-CE68-1746-B745-99000D4116D8}" type="slidenum">
              <a:rPr lang="en-US" smtClean="0"/>
              <a:pPr/>
              <a:t>3</a:t>
            </a:fld>
            <a:endParaRPr lang="en-US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671E90-B3CA-C1F1-1D9F-EB7A6D436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501" y="2332781"/>
            <a:ext cx="3832072" cy="909382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232C65"/>
                </a:solidFill>
              </a:rPr>
              <a:t>Don Davis, Jr.</a:t>
            </a:r>
            <a:br>
              <a:rPr lang="en-US" sz="2000" b="1" dirty="0">
                <a:solidFill>
                  <a:srgbClr val="232C65"/>
                </a:solidFill>
              </a:rPr>
            </a:br>
            <a:r>
              <a:rPr lang="en-US" sz="1600" dirty="0">
                <a:solidFill>
                  <a:srgbClr val="232C65"/>
                </a:solidFill>
              </a:rPr>
              <a:t>Chairman, President &amp; CEO </a:t>
            </a:r>
            <a:br>
              <a:rPr lang="en-US" sz="1600" dirty="0">
                <a:solidFill>
                  <a:srgbClr val="232C65"/>
                </a:solidFill>
              </a:rPr>
            </a:br>
            <a:r>
              <a:rPr lang="en-US" sz="1600" dirty="0">
                <a:solidFill>
                  <a:srgbClr val="232C65"/>
                </a:solidFill>
              </a:rPr>
              <a:t>of Rockwell Automation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F253A7C-5FF2-9A46-D321-BC4B93FA3113}"/>
              </a:ext>
            </a:extLst>
          </p:cNvPr>
          <p:cNvSpPr txBox="1">
            <a:spLocks/>
          </p:cNvSpPr>
          <p:nvPr/>
        </p:nvSpPr>
        <p:spPr bwMode="auto">
          <a:xfrm>
            <a:off x="5713379" y="2220990"/>
            <a:ext cx="3832072" cy="909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75" indent="-231775" algn="l" rtl="0" eaLnBrk="1" fontAlgn="base" hangingPunct="1">
              <a:spcBef>
                <a:spcPts val="600"/>
              </a:spcBef>
              <a:spcAft>
                <a:spcPts val="3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1" fontAlgn="base" hangingPunct="1"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1" fontAlgn="base" hangingPunct="1">
              <a:spcBef>
                <a:spcPts val="200"/>
              </a:spcBef>
              <a:spcAft>
                <a:spcPts val="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232C65"/>
                </a:solidFill>
              </a:rPr>
              <a:t>Mary Jane Hall</a:t>
            </a:r>
            <a:br>
              <a:rPr lang="en-US" sz="2000" b="1" dirty="0">
                <a:solidFill>
                  <a:srgbClr val="232C65"/>
                </a:solidFill>
              </a:rPr>
            </a:br>
            <a:r>
              <a:rPr lang="en-US" sz="1600" dirty="0">
                <a:solidFill>
                  <a:srgbClr val="232C65"/>
                </a:solidFill>
              </a:rPr>
              <a:t>Senior Vice President, Human Resources, Rockwell Automation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25D72-4FA5-4092-E586-19C6CCB66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874" y="3615838"/>
            <a:ext cx="2857500" cy="1600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0A1D0B-1B70-3505-BAF9-2DEEEF003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7340" y="3568522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5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:fade/>
      </p:transition>
    </mc:Choice>
    <mc:Fallback xmlns="">
      <p:transition advClick="0" advTm="1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C7E53-E2B6-17F5-AB79-4FFB3C6A9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2003-2006: </a:t>
            </a:r>
            <a:r>
              <a:rPr lang="en-US" dirty="0"/>
              <a:t>Formation of BHCG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A3852D-3B58-5B75-8F87-B7C4760CFC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4235AD-07B3-448F-9BCC-59AFFD7381AD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EAFCC4-5CD7-7982-7D6D-B2C956EFDEEB}"/>
              </a:ext>
            </a:extLst>
          </p:cNvPr>
          <p:cNvSpPr txBox="1"/>
          <p:nvPr/>
        </p:nvSpPr>
        <p:spPr>
          <a:xfrm>
            <a:off x="1097280" y="4884608"/>
            <a:ext cx="5150067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232C65"/>
                </a:solidFill>
              </a:rPr>
              <a:t>Partners with Humana</a:t>
            </a:r>
            <a:br>
              <a:rPr lang="en-US" sz="1800" b="1" dirty="0">
                <a:solidFill>
                  <a:srgbClr val="232C65"/>
                </a:solidFill>
              </a:rPr>
            </a:br>
            <a:r>
              <a:rPr lang="en-US" sz="1400" dirty="0"/>
              <a:t>Launches High Performance Network</a:t>
            </a:r>
          </a:p>
          <a:p>
            <a:r>
              <a:rPr lang="en-US" sz="1400" dirty="0"/>
              <a:t>Significant C-Suite support for the organization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65133C-DEAD-1BF5-F18F-160CB880A399}"/>
              </a:ext>
            </a:extLst>
          </p:cNvPr>
          <p:cNvSpPr txBox="1"/>
          <p:nvPr/>
        </p:nvSpPr>
        <p:spPr>
          <a:xfrm>
            <a:off x="1118871" y="3212430"/>
            <a:ext cx="87049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232C65"/>
                </a:solidFill>
              </a:rPr>
              <a:t>BHCG founded in 2003 as member-owned Limited Liability Corporation (LLC) to explore alternatives to contain health care costs in the region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C957BA-A207-F3F2-F316-57FFC88968D0}"/>
              </a:ext>
            </a:extLst>
          </p:cNvPr>
          <p:cNvSpPr txBox="1"/>
          <p:nvPr/>
        </p:nvSpPr>
        <p:spPr>
          <a:xfrm>
            <a:off x="1097280" y="3968556"/>
            <a:ext cx="477815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2"/>
                </a:solidFill>
              </a:rPr>
              <a:t>2006</a:t>
            </a:r>
          </a:p>
          <a:p>
            <a:r>
              <a:rPr lang="en-US" sz="1800" b="1" dirty="0">
                <a:solidFill>
                  <a:srgbClr val="232C65"/>
                </a:solidFill>
              </a:rPr>
              <a:t>First BHCG Executive Director Dianne </a:t>
            </a:r>
            <a:r>
              <a:rPr lang="en-US" sz="1800" b="1" dirty="0" err="1">
                <a:solidFill>
                  <a:srgbClr val="232C65"/>
                </a:solidFill>
              </a:rPr>
              <a:t>Kiehl</a:t>
            </a:r>
            <a:r>
              <a:rPr lang="en-US" sz="1800" b="1" dirty="0">
                <a:solidFill>
                  <a:srgbClr val="232C65"/>
                </a:solidFill>
              </a:rPr>
              <a:t> hired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9BA5D5B-870E-A3FE-B03D-4B0F03CB58A4}"/>
              </a:ext>
            </a:extLst>
          </p:cNvPr>
          <p:cNvCxnSpPr/>
          <p:nvPr/>
        </p:nvCxnSpPr>
        <p:spPr>
          <a:xfrm>
            <a:off x="1164066" y="3968556"/>
            <a:ext cx="861458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Dianne Kiehl to retire from Business Health Care Group - Bizwomen">
            <a:extLst>
              <a:ext uri="{FF2B5EF4-FFF2-40B4-BE49-F238E27FC236}">
                <a16:creationId xmlns:a16="http://schemas.microsoft.com/office/drawing/2014/main" id="{B55B2687-542F-686F-DB90-E612642AE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812" y="4078352"/>
            <a:ext cx="1422610" cy="213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5DDEB2-1E27-AD75-F7D2-32813420F1BC}"/>
              </a:ext>
            </a:extLst>
          </p:cNvPr>
          <p:cNvSpPr txBox="1"/>
          <p:nvPr/>
        </p:nvSpPr>
        <p:spPr>
          <a:xfrm>
            <a:off x="1164066" y="1559169"/>
            <a:ext cx="77419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2"/>
                </a:solidFill>
              </a:rPr>
              <a:t>2003</a:t>
            </a:r>
          </a:p>
          <a:p>
            <a:r>
              <a:rPr lang="en-US" sz="1800" b="1" dirty="0">
                <a:solidFill>
                  <a:srgbClr val="232C65"/>
                </a:solidFill>
              </a:rPr>
              <a:t>Concern about high health care costs and their impact on job </a:t>
            </a:r>
            <a:r>
              <a:rPr lang="en-US" sz="1800" b="1">
                <a:solidFill>
                  <a:srgbClr val="232C65"/>
                </a:solidFill>
              </a:rPr>
              <a:t>growth/retention </a:t>
            </a:r>
            <a:r>
              <a:rPr lang="en-US" sz="1800" b="1" dirty="0">
                <a:solidFill>
                  <a:srgbClr val="232C65"/>
                </a:solidFill>
              </a:rPr>
              <a:t>results in discussions among:</a:t>
            </a:r>
          </a:p>
          <a:p>
            <a:r>
              <a:rPr lang="en-US" sz="1400" dirty="0">
                <a:solidFill>
                  <a:srgbClr val="232C65"/>
                </a:solidFill>
              </a:rPr>
              <a:t>CEOs of major Wisconsin-based employees</a:t>
            </a:r>
          </a:p>
          <a:p>
            <a:r>
              <a:rPr lang="en-US" sz="1400" dirty="0">
                <a:solidFill>
                  <a:srgbClr val="232C65"/>
                </a:solidFill>
              </a:rPr>
              <a:t>11 corporations</a:t>
            </a:r>
          </a:p>
        </p:txBody>
      </p:sp>
    </p:spTree>
    <p:extLst>
      <p:ext uri="{BB962C8B-B14F-4D97-AF65-F5344CB8AC3E}">
        <p14:creationId xmlns:p14="http://schemas.microsoft.com/office/powerpoint/2010/main" val="352916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>
        <p:fade/>
      </p:transition>
    </mc:Choice>
    <mc:Fallback xmlns="">
      <p:transition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4FB176-2094-B2A4-4DC0-209DDB8332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5502" y="2260334"/>
            <a:ext cx="3058520" cy="2028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3CDE9D-835B-37A3-6A82-27D83EE2E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485" y="2260334"/>
            <a:ext cx="1620876" cy="20251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3A32A3-F0D4-2D42-D951-4A8B2A3A3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805" y="191729"/>
            <a:ext cx="10972800" cy="1039761"/>
          </a:xfrm>
        </p:spPr>
        <p:txBody>
          <a:bodyPr wrap="square" anchor="ctr">
            <a:normAutofit/>
          </a:bodyPr>
          <a:lstStyle/>
          <a:p>
            <a:r>
              <a:rPr lang="en-US" b="1" dirty="0"/>
              <a:t>Early Years: Crucial CEO Support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CEA4BF-C8AD-696E-D922-A2B6C69871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4630" y="6431280"/>
            <a:ext cx="403773" cy="36512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D54235AD-07B3-448F-9BCC-59AFFD7381AD}" type="slidenum">
              <a:rPr lang="en-US" altLang="en-US" smtClean="0"/>
              <a:pPr>
                <a:spcAft>
                  <a:spcPts val="600"/>
                </a:spcAft>
              </a:pPr>
              <a:t>5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507C67-8C88-6E8C-246D-CA42D6653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4300" y="2260335"/>
            <a:ext cx="1670537" cy="20251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4C080D-54DE-7830-5E0D-745042A52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6397" y="2260335"/>
            <a:ext cx="1320583" cy="2025176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00F176B-2963-16EE-28DE-21F4C004945C}"/>
              </a:ext>
            </a:extLst>
          </p:cNvPr>
          <p:cNvSpPr txBox="1">
            <a:spLocks/>
          </p:cNvSpPr>
          <p:nvPr/>
        </p:nvSpPr>
        <p:spPr bwMode="auto">
          <a:xfrm>
            <a:off x="1097280" y="4459786"/>
            <a:ext cx="1865620" cy="66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75" indent="-231775" algn="l" rtl="0" eaLnBrk="1" fontAlgn="base" hangingPunct="1">
              <a:spcBef>
                <a:spcPts val="600"/>
              </a:spcBef>
              <a:spcAft>
                <a:spcPts val="3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1" fontAlgn="base" hangingPunct="1"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1" fontAlgn="base" hangingPunct="1">
              <a:spcBef>
                <a:spcPts val="200"/>
              </a:spcBef>
              <a:spcAft>
                <a:spcPts val="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232C65"/>
                </a:solidFill>
              </a:rPr>
              <a:t>Steven Smith</a:t>
            </a:r>
            <a:br>
              <a:rPr lang="en-US" sz="2000" b="1" dirty="0">
                <a:solidFill>
                  <a:srgbClr val="232C65"/>
                </a:solidFill>
              </a:rPr>
            </a:br>
            <a:r>
              <a:rPr lang="en-US" sz="1600" dirty="0">
                <a:solidFill>
                  <a:srgbClr val="232C65"/>
                </a:solidFill>
              </a:rPr>
              <a:t>Journal Communications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13FA6F4-F574-3AEC-4E61-10583D3BA6BF}"/>
              </a:ext>
            </a:extLst>
          </p:cNvPr>
          <p:cNvSpPr txBox="1">
            <a:spLocks/>
          </p:cNvSpPr>
          <p:nvPr/>
        </p:nvSpPr>
        <p:spPr bwMode="auto">
          <a:xfrm>
            <a:off x="2962900" y="4459786"/>
            <a:ext cx="1442081" cy="66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75" indent="-231775" algn="l" rtl="0" eaLnBrk="1" fontAlgn="base" hangingPunct="1">
              <a:spcBef>
                <a:spcPts val="600"/>
              </a:spcBef>
              <a:spcAft>
                <a:spcPts val="3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1" fontAlgn="base" hangingPunct="1"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1" fontAlgn="base" hangingPunct="1">
              <a:spcBef>
                <a:spcPts val="200"/>
              </a:spcBef>
              <a:spcAft>
                <a:spcPts val="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232C65"/>
                </a:solidFill>
              </a:rPr>
              <a:t>Paul Purcell</a:t>
            </a:r>
            <a:br>
              <a:rPr lang="en-US" sz="2000" b="1" dirty="0">
                <a:solidFill>
                  <a:srgbClr val="232C65"/>
                </a:solidFill>
              </a:rPr>
            </a:br>
            <a:r>
              <a:rPr lang="en-US" sz="1600" dirty="0">
                <a:solidFill>
                  <a:srgbClr val="232C65"/>
                </a:solidFill>
              </a:rPr>
              <a:t>Baird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D90CB6F9-0CE7-E00C-D816-0F6AC7B15360}"/>
              </a:ext>
            </a:extLst>
          </p:cNvPr>
          <p:cNvSpPr txBox="1">
            <a:spLocks/>
          </p:cNvSpPr>
          <p:nvPr/>
        </p:nvSpPr>
        <p:spPr bwMode="auto">
          <a:xfrm>
            <a:off x="4740949" y="4459786"/>
            <a:ext cx="2263444" cy="66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75" indent="-231775" algn="l" rtl="0" eaLnBrk="1" fontAlgn="base" hangingPunct="1">
              <a:spcBef>
                <a:spcPts val="600"/>
              </a:spcBef>
              <a:spcAft>
                <a:spcPts val="3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1" fontAlgn="base" hangingPunct="1"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1" fontAlgn="base" hangingPunct="1">
              <a:spcBef>
                <a:spcPts val="200"/>
              </a:spcBef>
              <a:spcAft>
                <a:spcPts val="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232C65"/>
                </a:solidFill>
              </a:rPr>
              <a:t>Keith </a:t>
            </a:r>
            <a:r>
              <a:rPr lang="en-US" sz="2000" b="1" dirty="0" err="1">
                <a:solidFill>
                  <a:srgbClr val="232C65"/>
                </a:solidFill>
              </a:rPr>
              <a:t>Nosbusch</a:t>
            </a:r>
            <a:br>
              <a:rPr lang="en-US" sz="2000" b="1" dirty="0">
                <a:solidFill>
                  <a:srgbClr val="232C65"/>
                </a:solidFill>
              </a:rPr>
            </a:br>
            <a:r>
              <a:rPr lang="en-US" sz="1600" dirty="0">
                <a:solidFill>
                  <a:srgbClr val="232C65"/>
                </a:solidFill>
              </a:rPr>
              <a:t>Rockwell Automation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DBCD0D8E-8156-3D24-3100-2848F8BB5D5A}"/>
              </a:ext>
            </a:extLst>
          </p:cNvPr>
          <p:cNvSpPr txBox="1">
            <a:spLocks/>
          </p:cNvSpPr>
          <p:nvPr/>
        </p:nvSpPr>
        <p:spPr bwMode="auto">
          <a:xfrm>
            <a:off x="8797846" y="4464803"/>
            <a:ext cx="2263444" cy="66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75" indent="-231775" algn="l" rtl="0" eaLnBrk="1" fontAlgn="base" hangingPunct="1">
              <a:spcBef>
                <a:spcPts val="600"/>
              </a:spcBef>
              <a:spcAft>
                <a:spcPts val="3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1" fontAlgn="base" hangingPunct="1"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1" fontAlgn="base" hangingPunct="1">
              <a:spcBef>
                <a:spcPts val="200"/>
              </a:spcBef>
              <a:spcAft>
                <a:spcPts val="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232C65"/>
                </a:solidFill>
              </a:rPr>
              <a:t>Rich Meeusen</a:t>
            </a:r>
            <a:br>
              <a:rPr lang="en-US" sz="2000" b="1" dirty="0">
                <a:solidFill>
                  <a:srgbClr val="232C65"/>
                </a:solidFill>
              </a:rPr>
            </a:br>
            <a:r>
              <a:rPr lang="en-US" sz="1600" dirty="0">
                <a:solidFill>
                  <a:srgbClr val="232C65"/>
                </a:solidFill>
              </a:rPr>
              <a:t>Badger Meter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D2A126D7-3BC2-4752-D1D7-0EDA5BEB8A2E}"/>
              </a:ext>
            </a:extLst>
          </p:cNvPr>
          <p:cNvSpPr txBox="1">
            <a:spLocks/>
          </p:cNvSpPr>
          <p:nvPr/>
        </p:nvSpPr>
        <p:spPr bwMode="auto">
          <a:xfrm>
            <a:off x="6854966" y="4464803"/>
            <a:ext cx="2263444" cy="66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75" indent="-231775" algn="l" rtl="0" eaLnBrk="1" fontAlgn="base" hangingPunct="1">
              <a:spcBef>
                <a:spcPts val="600"/>
              </a:spcBef>
              <a:spcAft>
                <a:spcPts val="3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1" fontAlgn="base" hangingPunct="1"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1" fontAlgn="base" hangingPunct="1">
              <a:spcBef>
                <a:spcPts val="200"/>
              </a:spcBef>
              <a:spcAft>
                <a:spcPts val="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232C65"/>
                </a:solidFill>
              </a:rPr>
              <a:t>Todd </a:t>
            </a:r>
            <a:r>
              <a:rPr lang="en-US" sz="2000" b="1" dirty="0" err="1">
                <a:solidFill>
                  <a:srgbClr val="232C65"/>
                </a:solidFill>
              </a:rPr>
              <a:t>Teske</a:t>
            </a:r>
            <a:br>
              <a:rPr lang="en-US" sz="2000" b="1" dirty="0">
                <a:solidFill>
                  <a:srgbClr val="232C65"/>
                </a:solidFill>
              </a:rPr>
            </a:br>
            <a:r>
              <a:rPr lang="en-US" sz="1600" dirty="0">
                <a:solidFill>
                  <a:srgbClr val="232C65"/>
                </a:solidFill>
              </a:rPr>
              <a:t>Briggs &amp; Stratton</a:t>
            </a:r>
          </a:p>
        </p:txBody>
      </p:sp>
    </p:spTree>
    <p:extLst>
      <p:ext uri="{BB962C8B-B14F-4D97-AF65-F5344CB8AC3E}">
        <p14:creationId xmlns:p14="http://schemas.microsoft.com/office/powerpoint/2010/main" val="407442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:fade/>
      </p:transition>
    </mc:Choice>
    <mc:Fallback xmlns="">
      <p:transition advClick="0" advTm="1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55F7-99AD-3FDE-58D2-A627792C2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2007 – 2012: </a:t>
            </a:r>
            <a:r>
              <a:rPr lang="en-US" dirty="0"/>
              <a:t>Walking the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28C54-238B-7DEC-9BA5-A76285671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708214"/>
            <a:ext cx="10972800" cy="861775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chemeClr val="bg2"/>
                </a:solidFill>
              </a:rPr>
              <a:t>2007</a:t>
            </a:r>
            <a:br>
              <a:rPr lang="en-US" sz="3200" b="1" dirty="0">
                <a:solidFill>
                  <a:schemeClr val="bg2"/>
                </a:solidFill>
              </a:rPr>
            </a:br>
            <a:r>
              <a:rPr lang="en-US" sz="1800" b="1" dirty="0">
                <a:solidFill>
                  <a:srgbClr val="232C65"/>
                </a:solidFill>
              </a:rPr>
              <a:t>Develops online consumer health care education modules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BF4591-D88E-7A74-2E69-DC96FEE411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4235AD-07B3-448F-9BCC-59AFFD7381AD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30344BD-24C0-EBA7-38E2-242028EFFA99}"/>
              </a:ext>
            </a:extLst>
          </p:cNvPr>
          <p:cNvSpPr txBox="1">
            <a:spLocks/>
          </p:cNvSpPr>
          <p:nvPr/>
        </p:nvSpPr>
        <p:spPr bwMode="auto">
          <a:xfrm>
            <a:off x="1097280" y="2845291"/>
            <a:ext cx="10972800" cy="116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75" indent="-231775" algn="l" rtl="0" eaLnBrk="1" fontAlgn="base" hangingPunct="1">
              <a:spcBef>
                <a:spcPts val="600"/>
              </a:spcBef>
              <a:spcAft>
                <a:spcPts val="3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1" fontAlgn="base" hangingPunct="1"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1" fontAlgn="base" hangingPunct="1">
              <a:spcBef>
                <a:spcPts val="200"/>
              </a:spcBef>
              <a:spcAft>
                <a:spcPts val="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bg2"/>
                </a:solidFill>
              </a:rPr>
              <a:t>2009</a:t>
            </a:r>
            <a:br>
              <a:rPr lang="en-US" sz="3200" b="1" dirty="0">
                <a:solidFill>
                  <a:schemeClr val="bg2"/>
                </a:solidFill>
              </a:rPr>
            </a:br>
            <a:r>
              <a:rPr lang="en-US" sz="1800" b="1" dirty="0">
                <a:solidFill>
                  <a:srgbClr val="232C65"/>
                </a:solidFill>
              </a:rPr>
              <a:t>High Performance Network drives success</a:t>
            </a:r>
            <a:br>
              <a:rPr lang="en-US" sz="1800" b="1" dirty="0">
                <a:solidFill>
                  <a:srgbClr val="232C65"/>
                </a:solidFill>
              </a:rPr>
            </a:br>
            <a:r>
              <a:rPr lang="en-US" sz="1400" dirty="0"/>
              <a:t>BHCG self-funded employers realize $32 million in aggregate cost savings over two-year period</a:t>
            </a:r>
          </a:p>
          <a:p>
            <a:pPr defTabSz="914400"/>
            <a:endParaRPr lang="en-US" dirty="0"/>
          </a:p>
          <a:p>
            <a:pPr defTabSz="914400"/>
            <a:endParaRPr lang="en-US" dirty="0"/>
          </a:p>
          <a:p>
            <a:pPr defTabSz="914400"/>
            <a:endParaRPr lang="en-US" dirty="0"/>
          </a:p>
          <a:p>
            <a:pPr marL="0" indent="0" defTabSz="9144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endParaRPr lang="en-US" dirty="0"/>
          </a:p>
          <a:p>
            <a:pPr defTabSz="914400"/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9479D90-631E-F792-480B-53F983C01815}"/>
              </a:ext>
            </a:extLst>
          </p:cNvPr>
          <p:cNvSpPr txBox="1">
            <a:spLocks/>
          </p:cNvSpPr>
          <p:nvPr/>
        </p:nvSpPr>
        <p:spPr bwMode="auto">
          <a:xfrm>
            <a:off x="1097280" y="4281703"/>
            <a:ext cx="10972800" cy="132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75" indent="-231775" algn="l" rtl="0" eaLnBrk="1" fontAlgn="base" hangingPunct="1">
              <a:spcBef>
                <a:spcPts val="600"/>
              </a:spcBef>
              <a:spcAft>
                <a:spcPts val="3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1" fontAlgn="base" hangingPunct="1"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1" fontAlgn="base" hangingPunct="1">
              <a:spcBef>
                <a:spcPts val="200"/>
              </a:spcBef>
              <a:spcAft>
                <a:spcPts val="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bg2"/>
                </a:solidFill>
              </a:rPr>
              <a:t>2012</a:t>
            </a:r>
            <a:br>
              <a:rPr lang="en-US" sz="3200" b="1" dirty="0">
                <a:solidFill>
                  <a:schemeClr val="bg2"/>
                </a:solidFill>
              </a:rPr>
            </a:br>
            <a:r>
              <a:rPr lang="en-US" sz="1800" b="1" dirty="0">
                <a:solidFill>
                  <a:srgbClr val="232C65"/>
                </a:solidFill>
              </a:rPr>
              <a:t>Partners with informed decision-making vendor Teladoc (formerly Best Doctors) </a:t>
            </a:r>
          </a:p>
          <a:p>
            <a:pPr marL="0" indent="0" defTabSz="914400"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232C65"/>
                </a:solidFill>
              </a:rPr>
              <a:t>BHCG now represents more than 1,100+ employers with 100,000+ employees/dependents</a:t>
            </a:r>
          </a:p>
          <a:p>
            <a:pPr marL="0" indent="0" defTabSz="914400">
              <a:buFont typeface="Arial" panose="020B0604020202020204" pitchFamily="34" charset="0"/>
              <a:buNone/>
            </a:pPr>
            <a:endParaRPr lang="en-US" sz="1800" b="1" dirty="0">
              <a:solidFill>
                <a:srgbClr val="232C65"/>
              </a:solidFill>
            </a:endParaRPr>
          </a:p>
          <a:p>
            <a:pPr marL="0" indent="0" defTabSz="914400">
              <a:buFont typeface="Arial" panose="020B0604020202020204" pitchFamily="34" charset="0"/>
              <a:buNone/>
            </a:pPr>
            <a:endParaRPr lang="en-US" dirty="0"/>
          </a:p>
          <a:p>
            <a:pPr defTabSz="914400"/>
            <a:endParaRPr lang="en-US" dirty="0"/>
          </a:p>
          <a:p>
            <a:pPr defTabSz="914400"/>
            <a:endParaRPr lang="en-US" dirty="0"/>
          </a:p>
          <a:p>
            <a:pPr defTabSz="914400"/>
            <a:endParaRPr lang="en-US" dirty="0"/>
          </a:p>
          <a:p>
            <a:pPr marL="0" indent="0" defTabSz="9144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endParaRPr lang="en-US" dirty="0"/>
          </a:p>
          <a:p>
            <a:pPr defTabSz="914400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FB902C3-0DDA-B409-8D2C-636B8B05465A}"/>
              </a:ext>
            </a:extLst>
          </p:cNvPr>
          <p:cNvCxnSpPr/>
          <p:nvPr/>
        </p:nvCxnSpPr>
        <p:spPr>
          <a:xfrm>
            <a:off x="1187669" y="2743200"/>
            <a:ext cx="861458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014DA21-C999-EC61-7422-0CF13F81E73D}"/>
              </a:ext>
            </a:extLst>
          </p:cNvPr>
          <p:cNvCxnSpPr/>
          <p:nvPr/>
        </p:nvCxnSpPr>
        <p:spPr>
          <a:xfrm>
            <a:off x="1187669" y="4109545"/>
            <a:ext cx="861458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43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>
        <p:fade/>
      </p:transition>
    </mc:Choice>
    <mc:Fallback xmlns="">
      <p:transition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834D3-83D2-E416-7433-813FF7086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94383"/>
            <a:ext cx="10972800" cy="1096962"/>
          </a:xfrm>
        </p:spPr>
        <p:txBody>
          <a:bodyPr/>
          <a:lstStyle/>
          <a:p>
            <a:r>
              <a:rPr lang="en-US" b="1" dirty="0"/>
              <a:t>2013 – 2017: </a:t>
            </a:r>
            <a:r>
              <a:rPr lang="en-US" dirty="0"/>
              <a:t>Expanding Our Reach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EF67CB-42AD-4BFD-02B2-007F870A41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4235AD-07B3-448F-9BCC-59AFFD7381AD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CD1F894-AB96-2001-5D0E-5A9916F0AA5B}"/>
              </a:ext>
            </a:extLst>
          </p:cNvPr>
          <p:cNvSpPr txBox="1">
            <a:spLocks/>
          </p:cNvSpPr>
          <p:nvPr/>
        </p:nvSpPr>
        <p:spPr bwMode="auto">
          <a:xfrm>
            <a:off x="1097280" y="1690168"/>
            <a:ext cx="8582748" cy="91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75" indent="-231775" algn="l" rtl="0" eaLnBrk="1" fontAlgn="base" hangingPunct="1">
              <a:spcBef>
                <a:spcPts val="600"/>
              </a:spcBef>
              <a:spcAft>
                <a:spcPts val="3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1" fontAlgn="base" hangingPunct="1"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1" fontAlgn="base" hangingPunct="1">
              <a:spcBef>
                <a:spcPts val="200"/>
              </a:spcBef>
              <a:spcAft>
                <a:spcPts val="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bg2"/>
                </a:solidFill>
              </a:rPr>
              <a:t>2013</a:t>
            </a:r>
            <a:br>
              <a:rPr lang="en-US" sz="3200" b="1" dirty="0">
                <a:solidFill>
                  <a:schemeClr val="bg2"/>
                </a:solidFill>
              </a:rPr>
            </a:br>
            <a:r>
              <a:rPr lang="en-US" sz="1800" b="1" dirty="0">
                <a:solidFill>
                  <a:srgbClr val="232C65"/>
                </a:solidFill>
              </a:rPr>
              <a:t>Celebrates 10th anniversary</a:t>
            </a:r>
            <a:endParaRPr lang="en-US" dirty="0"/>
          </a:p>
          <a:p>
            <a:pPr defTabSz="914400"/>
            <a:endParaRPr lang="en-US" dirty="0"/>
          </a:p>
          <a:p>
            <a:pPr marL="0" indent="0" defTabSz="9144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endParaRPr lang="en-US" dirty="0"/>
          </a:p>
          <a:p>
            <a:pPr defTabSz="914400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2D5AC0A-6FBB-8189-F9D5-DBC9FB33E172}"/>
              </a:ext>
            </a:extLst>
          </p:cNvPr>
          <p:cNvSpPr txBox="1">
            <a:spLocks/>
          </p:cNvSpPr>
          <p:nvPr/>
        </p:nvSpPr>
        <p:spPr bwMode="auto">
          <a:xfrm>
            <a:off x="1097279" y="2805388"/>
            <a:ext cx="9223879" cy="91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75" indent="-231775" algn="l" rtl="0" eaLnBrk="1" fontAlgn="base" hangingPunct="1">
              <a:spcBef>
                <a:spcPts val="600"/>
              </a:spcBef>
              <a:spcAft>
                <a:spcPts val="3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1" fontAlgn="base" hangingPunct="1"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1" fontAlgn="base" hangingPunct="1">
              <a:spcBef>
                <a:spcPts val="200"/>
              </a:spcBef>
              <a:spcAft>
                <a:spcPts val="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bg2"/>
                </a:solidFill>
              </a:rPr>
              <a:t>2016</a:t>
            </a:r>
            <a:br>
              <a:rPr lang="en-US" sz="3200" b="1" dirty="0">
                <a:solidFill>
                  <a:schemeClr val="bg2"/>
                </a:solidFill>
              </a:rPr>
            </a:br>
            <a:r>
              <a:rPr lang="en-US" sz="1800" b="1" dirty="0">
                <a:solidFill>
                  <a:srgbClr val="232C65"/>
                </a:solidFill>
              </a:rPr>
              <a:t>Replaces Humana with UnitedHealthcare</a:t>
            </a:r>
            <a:endParaRPr lang="en-US" dirty="0"/>
          </a:p>
          <a:p>
            <a:pPr marL="0" indent="0" defTabSz="9144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endParaRPr lang="en-US" dirty="0"/>
          </a:p>
          <a:p>
            <a:pPr defTabSz="91440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F751124-3753-B01F-9FBD-6B9AC48693CA}"/>
              </a:ext>
            </a:extLst>
          </p:cNvPr>
          <p:cNvSpPr txBox="1">
            <a:spLocks/>
          </p:cNvSpPr>
          <p:nvPr/>
        </p:nvSpPr>
        <p:spPr bwMode="auto">
          <a:xfrm>
            <a:off x="1097278" y="3920608"/>
            <a:ext cx="9223879" cy="1378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75" indent="-231775" algn="l" rtl="0" eaLnBrk="1" fontAlgn="base" hangingPunct="1">
              <a:spcBef>
                <a:spcPts val="600"/>
              </a:spcBef>
              <a:spcAft>
                <a:spcPts val="3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1" fontAlgn="base" hangingPunct="1"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1" fontAlgn="base" hangingPunct="1">
              <a:spcBef>
                <a:spcPts val="200"/>
              </a:spcBef>
              <a:spcAft>
                <a:spcPts val="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bg2"/>
                </a:solidFill>
              </a:rPr>
              <a:t>2017</a:t>
            </a:r>
            <a:br>
              <a:rPr lang="en-US" sz="3200" b="1" dirty="0">
                <a:solidFill>
                  <a:schemeClr val="bg2"/>
                </a:solidFill>
              </a:rPr>
            </a:br>
            <a:r>
              <a:rPr lang="en-US" sz="1800" b="1" dirty="0">
                <a:solidFill>
                  <a:srgbClr val="232C65"/>
                </a:solidFill>
              </a:rPr>
              <a:t>Expands service area into nine northeast Wisconsin counties</a:t>
            </a:r>
          </a:p>
          <a:p>
            <a:pPr defTabSz="914400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AE4B89F-5CEA-E96E-2DA0-F23938DF8035}"/>
              </a:ext>
            </a:extLst>
          </p:cNvPr>
          <p:cNvCxnSpPr/>
          <p:nvPr/>
        </p:nvCxnSpPr>
        <p:spPr>
          <a:xfrm>
            <a:off x="1198179" y="2701159"/>
            <a:ext cx="861458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69A3C7-8287-EF33-A06C-FBBDB5586CE8}"/>
              </a:ext>
            </a:extLst>
          </p:cNvPr>
          <p:cNvCxnSpPr/>
          <p:nvPr/>
        </p:nvCxnSpPr>
        <p:spPr>
          <a:xfrm>
            <a:off x="1198179" y="3815256"/>
            <a:ext cx="861458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47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>
        <p:fade/>
      </p:transition>
    </mc:Choice>
    <mc:Fallback xmlns="">
      <p:transition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6C962-20B9-C3A7-8365-14462DB1D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2018 – 2020: </a:t>
            </a:r>
            <a:r>
              <a:rPr lang="en-US" dirty="0"/>
              <a:t>Creating Health Care Value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B04C73-8148-4837-77D7-B84546F8A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4235AD-07B3-448F-9BCC-59AFFD7381AD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C2DE5D6-BDFF-4EFC-28B9-1F4EC0E51C02}"/>
              </a:ext>
            </a:extLst>
          </p:cNvPr>
          <p:cNvSpPr txBox="1">
            <a:spLocks/>
          </p:cNvSpPr>
          <p:nvPr/>
        </p:nvSpPr>
        <p:spPr bwMode="auto">
          <a:xfrm>
            <a:off x="1097280" y="1682322"/>
            <a:ext cx="10972800" cy="116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75" indent="-231775" algn="l" rtl="0" eaLnBrk="1" fontAlgn="base" hangingPunct="1">
              <a:spcBef>
                <a:spcPts val="600"/>
              </a:spcBef>
              <a:spcAft>
                <a:spcPts val="3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1" fontAlgn="base" hangingPunct="1"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1" fontAlgn="base" hangingPunct="1">
              <a:spcBef>
                <a:spcPts val="200"/>
              </a:spcBef>
              <a:spcAft>
                <a:spcPts val="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bg2"/>
                </a:solidFill>
              </a:rPr>
              <a:t>2018</a:t>
            </a:r>
            <a:br>
              <a:rPr lang="en-US" sz="3200" b="1" dirty="0">
                <a:solidFill>
                  <a:schemeClr val="bg2"/>
                </a:solidFill>
              </a:rPr>
            </a:br>
            <a:r>
              <a:rPr lang="en-US" sz="1800" b="1" dirty="0">
                <a:solidFill>
                  <a:srgbClr val="232C65"/>
                </a:solidFill>
              </a:rPr>
              <a:t>Partners with Navitus Health Solutions </a:t>
            </a:r>
            <a:br>
              <a:rPr lang="en-US" sz="1800" b="1" dirty="0">
                <a:solidFill>
                  <a:srgbClr val="232C65"/>
                </a:solidFill>
              </a:rPr>
            </a:br>
            <a:r>
              <a:rPr lang="en-US" sz="1400" dirty="0"/>
              <a:t>Transparent, 100% pass-through pharmacy benefit manager</a:t>
            </a:r>
            <a:endParaRPr lang="en-US" dirty="0"/>
          </a:p>
          <a:p>
            <a:pPr defTabSz="914400"/>
            <a:endParaRPr lang="en-US" dirty="0"/>
          </a:p>
          <a:p>
            <a:pPr defTabSz="914400"/>
            <a:endParaRPr lang="en-US" dirty="0"/>
          </a:p>
          <a:p>
            <a:pPr marL="0" indent="0" defTabSz="9144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endParaRPr lang="en-US" dirty="0"/>
          </a:p>
          <a:p>
            <a:pPr defTabSz="914400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CD0D49A-A46C-273C-FEB5-2F35B9BD53F3}"/>
              </a:ext>
            </a:extLst>
          </p:cNvPr>
          <p:cNvSpPr txBox="1">
            <a:spLocks/>
          </p:cNvSpPr>
          <p:nvPr/>
        </p:nvSpPr>
        <p:spPr bwMode="auto">
          <a:xfrm>
            <a:off x="1097280" y="2967403"/>
            <a:ext cx="10972800" cy="1754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75" indent="-231775" algn="l" rtl="0" eaLnBrk="1" fontAlgn="base" hangingPunct="1">
              <a:spcBef>
                <a:spcPts val="600"/>
              </a:spcBef>
              <a:spcAft>
                <a:spcPts val="3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1" fontAlgn="base" hangingPunct="1"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1" fontAlgn="base" hangingPunct="1">
              <a:spcBef>
                <a:spcPts val="200"/>
              </a:spcBef>
              <a:spcAft>
                <a:spcPts val="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bg2"/>
                </a:solidFill>
              </a:rPr>
              <a:t>2019</a:t>
            </a:r>
            <a:br>
              <a:rPr lang="en-US" sz="3200" b="1" dirty="0">
                <a:solidFill>
                  <a:schemeClr val="bg2"/>
                </a:solidFill>
              </a:rPr>
            </a:br>
            <a:r>
              <a:rPr lang="en-US" sz="1800" b="1" dirty="0">
                <a:solidFill>
                  <a:srgbClr val="232C65"/>
                </a:solidFill>
              </a:rPr>
              <a:t>Launches Delivering Value Series (DVS) </a:t>
            </a:r>
            <a:br>
              <a:rPr lang="en-US" sz="1800" b="1" dirty="0">
                <a:solidFill>
                  <a:srgbClr val="232C65"/>
                </a:solidFill>
              </a:rPr>
            </a:br>
            <a:r>
              <a:rPr lang="en-US" sz="1400" dirty="0"/>
              <a:t>Symposiums designed to give employers and other stakeholders in-depth knowledge about innovative employer solutions in BHCG’s portfolio</a:t>
            </a:r>
          </a:p>
          <a:p>
            <a:pPr marL="0" indent="0" defTabSz="914400"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232C65"/>
                </a:solidFill>
              </a:rPr>
              <a:t>Partners with Quantum Health</a:t>
            </a:r>
            <a:br>
              <a:rPr lang="en-US" sz="1800" b="1" dirty="0">
                <a:solidFill>
                  <a:srgbClr val="232C65"/>
                </a:solidFill>
              </a:rPr>
            </a:br>
            <a:r>
              <a:rPr lang="en-US" sz="1400" dirty="0"/>
              <a:t>Consumer navigation and care coordination services</a:t>
            </a:r>
            <a:endParaRPr lang="en-US" dirty="0"/>
          </a:p>
          <a:p>
            <a:pPr marL="0" indent="0" defTabSz="9144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endParaRPr lang="en-US" dirty="0"/>
          </a:p>
          <a:p>
            <a:pPr defTabSz="91440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64B36F-05D0-F689-780E-1B240E547822}"/>
              </a:ext>
            </a:extLst>
          </p:cNvPr>
          <p:cNvSpPr txBox="1">
            <a:spLocks/>
          </p:cNvSpPr>
          <p:nvPr/>
        </p:nvSpPr>
        <p:spPr bwMode="auto">
          <a:xfrm>
            <a:off x="1097280" y="4908999"/>
            <a:ext cx="10972800" cy="1008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75" indent="-231775" algn="l" rtl="0" eaLnBrk="1" fontAlgn="base" hangingPunct="1">
              <a:spcBef>
                <a:spcPts val="600"/>
              </a:spcBef>
              <a:spcAft>
                <a:spcPts val="3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1" fontAlgn="base" hangingPunct="1"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1" fontAlgn="base" hangingPunct="1">
              <a:spcBef>
                <a:spcPts val="200"/>
              </a:spcBef>
              <a:spcAft>
                <a:spcPts val="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bg2"/>
                </a:solidFill>
              </a:rPr>
              <a:t>2020</a:t>
            </a:r>
            <a:br>
              <a:rPr lang="en-US" sz="3200" b="1" dirty="0">
                <a:solidFill>
                  <a:schemeClr val="bg2"/>
                </a:solidFill>
              </a:rPr>
            </a:br>
            <a:r>
              <a:rPr lang="en-US" sz="1800" b="1" dirty="0">
                <a:solidFill>
                  <a:srgbClr val="232C65"/>
                </a:solidFill>
              </a:rPr>
              <a:t>BHCG membership exceeds 250,000 covered lives</a:t>
            </a:r>
            <a:endParaRPr lang="en-US" dirty="0"/>
          </a:p>
          <a:p>
            <a:pPr defTabSz="914400"/>
            <a:endParaRPr lang="en-US" dirty="0"/>
          </a:p>
          <a:p>
            <a:pPr marL="0" indent="0" defTabSz="9144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endParaRPr lang="en-US" dirty="0"/>
          </a:p>
          <a:p>
            <a:pPr defTabSz="914400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BBB188-3871-8C23-423B-F499DAC546C8}"/>
              </a:ext>
            </a:extLst>
          </p:cNvPr>
          <p:cNvCxnSpPr/>
          <p:nvPr/>
        </p:nvCxnSpPr>
        <p:spPr>
          <a:xfrm>
            <a:off x="1229710" y="2885472"/>
            <a:ext cx="861458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BCC47E5-1EA3-E592-D029-A2949602FA09}"/>
              </a:ext>
            </a:extLst>
          </p:cNvPr>
          <p:cNvCxnSpPr/>
          <p:nvPr/>
        </p:nvCxnSpPr>
        <p:spPr>
          <a:xfrm>
            <a:off x="1229710" y="4804277"/>
            <a:ext cx="861458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80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>
        <p:fade/>
      </p:transition>
    </mc:Choice>
    <mc:Fallback xmlns="">
      <p:transition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3B624-55BF-A0F0-5D68-A92DE4108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2021: </a:t>
            </a:r>
            <a:r>
              <a:rPr lang="en-US" dirty="0"/>
              <a:t>Reimagining Health Care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BC3F08-36CC-BA65-B10B-B18E36B992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4235AD-07B3-448F-9BCC-59AFFD7381AD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16EADF-9733-3EE7-1590-6EA16AAE108D}"/>
              </a:ext>
            </a:extLst>
          </p:cNvPr>
          <p:cNvSpPr txBox="1"/>
          <p:nvPr/>
        </p:nvSpPr>
        <p:spPr>
          <a:xfrm>
            <a:off x="1097280" y="1876493"/>
            <a:ext cx="87049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232C65"/>
                </a:solidFill>
              </a:rPr>
              <a:t>BHCG member employers using Navitus reduce pharmacy spending by more than </a:t>
            </a:r>
            <a:br>
              <a:rPr lang="en-US" sz="1800" b="1" dirty="0">
                <a:solidFill>
                  <a:srgbClr val="232C65"/>
                </a:solidFill>
              </a:rPr>
            </a:br>
            <a:r>
              <a:rPr lang="en-US" sz="1800" b="1" dirty="0">
                <a:solidFill>
                  <a:srgbClr val="232C65"/>
                </a:solidFill>
              </a:rPr>
              <a:t>$2.5 million per year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90AAB4-6072-14D7-6BDB-CC48C3E48E24}"/>
              </a:ext>
            </a:extLst>
          </p:cNvPr>
          <p:cNvSpPr txBox="1"/>
          <p:nvPr/>
        </p:nvSpPr>
        <p:spPr>
          <a:xfrm>
            <a:off x="1097280" y="2983432"/>
            <a:ext cx="87049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232C65"/>
                </a:solidFill>
              </a:rPr>
              <a:t>Announces partnership with </a:t>
            </a:r>
            <a:r>
              <a:rPr lang="en-US" sz="1800" b="1" dirty="0" err="1">
                <a:solidFill>
                  <a:srgbClr val="232C65"/>
                </a:solidFill>
              </a:rPr>
              <a:t>Centivo</a:t>
            </a:r>
            <a:r>
              <a:rPr lang="en-US" sz="1800" b="1" dirty="0">
                <a:solidFill>
                  <a:srgbClr val="232C65"/>
                </a:solidFill>
              </a:rPr>
              <a:t> for the first high-performance, primary care-centered health plan solution in Wisconsin – </a:t>
            </a:r>
            <a:r>
              <a:rPr lang="en-US" sz="1800" i="1" dirty="0">
                <a:solidFill>
                  <a:srgbClr val="232C65"/>
                </a:solidFill>
              </a:rPr>
              <a:t>effective 1/1/22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B41B4A-AFFF-728A-33F5-48ACC8DE2758}"/>
              </a:ext>
            </a:extLst>
          </p:cNvPr>
          <p:cNvSpPr txBox="1"/>
          <p:nvPr/>
        </p:nvSpPr>
        <p:spPr>
          <a:xfrm>
            <a:off x="1097280" y="4005232"/>
            <a:ext cx="87049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232C65"/>
                </a:solidFill>
              </a:rPr>
              <a:t>Conducts second Physician Value Study</a:t>
            </a:r>
          </a:p>
          <a:p>
            <a:r>
              <a:rPr lang="en-US" sz="1400" dirty="0"/>
              <a:t>Engages Aitia (formerly GNS Healthcare) to utilize WHIO database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4F5C89-8392-0537-15BE-12C6B391DAEA}"/>
              </a:ext>
            </a:extLst>
          </p:cNvPr>
          <p:cNvSpPr txBox="1"/>
          <p:nvPr/>
        </p:nvSpPr>
        <p:spPr>
          <a:xfrm>
            <a:off x="1097280" y="5050615"/>
            <a:ext cx="87049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b="1" dirty="0" err="1">
                <a:solidFill>
                  <a:srgbClr val="232C65"/>
                </a:solidFill>
              </a:rPr>
              <a:t>Centivo</a:t>
            </a:r>
            <a:r>
              <a:rPr lang="en-US" sz="1800" b="1" dirty="0">
                <a:solidFill>
                  <a:srgbClr val="232C65"/>
                </a:solidFill>
              </a:rPr>
              <a:t> uses Physician Value Study to build high-performance networks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5053F6-0DC1-5A33-4F58-E7C34A41D2C5}"/>
              </a:ext>
            </a:extLst>
          </p:cNvPr>
          <p:cNvCxnSpPr/>
          <p:nvPr/>
        </p:nvCxnSpPr>
        <p:spPr>
          <a:xfrm>
            <a:off x="1187669" y="2769859"/>
            <a:ext cx="861458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3AA381-4CAC-71CF-AFD3-1153D842F8A7}"/>
              </a:ext>
            </a:extLst>
          </p:cNvPr>
          <p:cNvCxnSpPr/>
          <p:nvPr/>
        </p:nvCxnSpPr>
        <p:spPr>
          <a:xfrm>
            <a:off x="1187669" y="3799873"/>
            <a:ext cx="861458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276E8A-C478-7DEE-628D-56ECDB1F92C8}"/>
              </a:ext>
            </a:extLst>
          </p:cNvPr>
          <p:cNvCxnSpPr/>
          <p:nvPr/>
        </p:nvCxnSpPr>
        <p:spPr>
          <a:xfrm>
            <a:off x="1187669" y="4819376"/>
            <a:ext cx="861458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246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>
        <p:fade/>
      </p:transition>
    </mc:Choice>
    <mc:Fallback xmlns="">
      <p:transition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BHCG">
  <a:themeElements>
    <a:clrScheme name="BHCG 2017">
      <a:dk1>
        <a:sysClr val="windowText" lastClr="000000"/>
      </a:dk1>
      <a:lt1>
        <a:sysClr val="window" lastClr="FFFFFF"/>
      </a:lt1>
      <a:dk2>
        <a:srgbClr val="212C65"/>
      </a:dk2>
      <a:lt2>
        <a:srgbClr val="EB9322"/>
      </a:lt2>
      <a:accent1>
        <a:srgbClr val="9BBB59"/>
      </a:accent1>
      <a:accent2>
        <a:srgbClr val="6E925E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3-BHCG-106 2023 Anniversary Celebration PPT_102523" id="{4ADB67F9-97D3-0340-8AAC-7BDF8D088459}" vid="{7EE82EE0-38F6-C94C-9B39-ECAB42472E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0548304CDA5C49BADFC0BA338EAC02" ma:contentTypeVersion="16" ma:contentTypeDescription="Create a new document." ma:contentTypeScope="" ma:versionID="85925318eb9ba8ff2c95208f3d415440">
  <xsd:schema xmlns:xsd="http://www.w3.org/2001/XMLSchema" xmlns:xs="http://www.w3.org/2001/XMLSchema" xmlns:p="http://schemas.microsoft.com/office/2006/metadata/properties" xmlns:ns2="3bb751fc-c0b6-48a4-8ba2-a0169cf7f091" xmlns:ns3="cbcf24f7-8c87-4e91-9452-ecaea6e3d717" targetNamespace="http://schemas.microsoft.com/office/2006/metadata/properties" ma:root="true" ma:fieldsID="bbd8641c2b53c5a151d45aa7962c54ed" ns2:_="" ns3:_="">
    <xsd:import namespace="3bb751fc-c0b6-48a4-8ba2-a0169cf7f091"/>
    <xsd:import namespace="cbcf24f7-8c87-4e91-9452-ecaea6e3d7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b751fc-c0b6-48a4-8ba2-a0169cf7f0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3027776f-0242-41de-a07c-8dd6733617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cf24f7-8c87-4e91-9452-ecaea6e3d717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5930c94f-5722-468c-9f1d-d1e366b0b5f8}" ma:internalName="TaxCatchAll" ma:showField="CatchAllData" ma:web="cbcf24f7-8c87-4e91-9452-ecaea6e3d7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AE897D-65F3-42B5-95EB-4A8A55FB4A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D443BF-0C2B-4029-8195-96E66D6FB73F}">
  <ds:schemaRefs>
    <ds:schemaRef ds:uri="3bb751fc-c0b6-48a4-8ba2-a0169cf7f091"/>
    <ds:schemaRef ds:uri="cbcf24f7-8c87-4e91-9452-ecaea6e3d71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BHCG</Template>
  <TotalTime>1498</TotalTime>
  <Words>597</Words>
  <Application>Microsoft Office PowerPoint</Application>
  <PresentationFormat>Widescreen</PresentationFormat>
  <Paragraphs>98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BHCG</vt:lpstr>
      <vt:lpstr>PowerPoint Presentation</vt:lpstr>
      <vt:lpstr> Thank You to Our  Educational Sponsor </vt:lpstr>
      <vt:lpstr> BHCG Founders </vt:lpstr>
      <vt:lpstr>2003-2006: Formation of BHCG</vt:lpstr>
      <vt:lpstr>Early Years: Crucial CEO Support</vt:lpstr>
      <vt:lpstr>2007 – 2012: Walking the Talk</vt:lpstr>
      <vt:lpstr>2013 – 2017: Expanding Our Reach  </vt:lpstr>
      <vt:lpstr>2018 – 2020: Creating Health Care Value</vt:lpstr>
      <vt:lpstr>2021: Reimagining Health Care</vt:lpstr>
      <vt:lpstr>2022 – 2023: Driving Positive Change</vt:lpstr>
      <vt:lpstr>BHCG  Executive Steering Committee Members Over the years</vt:lpstr>
      <vt:lpstr>BHCG Best In Class Employer Solutions</vt:lpstr>
      <vt:lpstr>Demonstrating Responsible Corporate Citizenship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Rode</dc:creator>
  <cp:lastModifiedBy>Laura Monagle</cp:lastModifiedBy>
  <cp:revision>14</cp:revision>
  <cp:lastPrinted>2020-01-15T18:58:06Z</cp:lastPrinted>
  <dcterms:created xsi:type="dcterms:W3CDTF">2023-10-31T19:20:57Z</dcterms:created>
  <dcterms:modified xsi:type="dcterms:W3CDTF">2023-11-15T15:19:37Z</dcterms:modified>
</cp:coreProperties>
</file>