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987" r:id="rId4"/>
  </p:sldMasterIdLst>
  <p:notesMasterIdLst>
    <p:notesMasterId r:id="rId25"/>
  </p:notesMasterIdLst>
  <p:handoutMasterIdLst>
    <p:handoutMasterId r:id="rId26"/>
  </p:handoutMasterIdLst>
  <p:sldIdLst>
    <p:sldId id="390" r:id="rId5"/>
    <p:sldId id="2141412203" r:id="rId6"/>
    <p:sldId id="303" r:id="rId7"/>
    <p:sldId id="306" r:id="rId8"/>
    <p:sldId id="1237" r:id="rId9"/>
    <p:sldId id="2141412204" r:id="rId10"/>
    <p:sldId id="2141412205" r:id="rId11"/>
    <p:sldId id="2141412206" r:id="rId12"/>
    <p:sldId id="2141412207" r:id="rId13"/>
    <p:sldId id="2141412208" r:id="rId14"/>
    <p:sldId id="9988" r:id="rId15"/>
    <p:sldId id="296" r:id="rId16"/>
    <p:sldId id="2141411343" r:id="rId17"/>
    <p:sldId id="2141411309" r:id="rId18"/>
    <p:sldId id="2141411326" r:id="rId19"/>
    <p:sldId id="2141411327" r:id="rId20"/>
    <p:sldId id="2141411328" r:id="rId21"/>
    <p:sldId id="2141411329" r:id="rId22"/>
    <p:sldId id="2141411318" r:id="rId23"/>
    <p:sldId id="2141411330" r:id="rId2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i Greenbaum" initials="JG" lastIdx="1" clrIdx="0">
    <p:extLst>
      <p:ext uri="{19B8F6BF-5375-455C-9EA6-DF929625EA0E}">
        <p15:presenceInfo xmlns:p15="http://schemas.microsoft.com/office/powerpoint/2012/main" userId="S::Jari.Greenbaum@centivo.com::d7b63081-b37a-4866-b38d-31cb468cbb17" providerId="AD"/>
      </p:ext>
    </p:extLst>
  </p:cmAuthor>
  <p:cmAuthor id="2" name="JANET" initials="J" lastIdx="1" clrIdx="1">
    <p:extLst>
      <p:ext uri="{19B8F6BF-5375-455C-9EA6-DF929625EA0E}">
        <p15:presenceInfo xmlns:p15="http://schemas.microsoft.com/office/powerpoint/2012/main" userId="S::janetlucas-taylor@northwesternmutual.com::84a7f33a-d3b5-426b-a550-ee74ccab730c" providerId="AD"/>
      </p:ext>
    </p:extLst>
  </p:cmAuthor>
  <p:cmAuthor id="3" name="SMASAL, TODD" initials="ST" lastIdx="2" clrIdx="2">
    <p:extLst>
      <p:ext uri="{19B8F6BF-5375-455C-9EA6-DF929625EA0E}">
        <p15:presenceInfo xmlns:p15="http://schemas.microsoft.com/office/powerpoint/2012/main" userId="S::toddsmasal@northwesternmutual.com::a58173b5-a468-4d16-99d8-ea7198412930" providerId="AD"/>
      </p:ext>
    </p:extLst>
  </p:cmAuthor>
  <p:cmAuthor id="4" name="Joann Hall Swenson" initials="JHS" lastIdx="26" clrIdx="3">
    <p:extLst>
      <p:ext uri="{19B8F6BF-5375-455C-9EA6-DF929625EA0E}">
        <p15:presenceInfo xmlns:p15="http://schemas.microsoft.com/office/powerpoint/2012/main" userId="S::joann.hall.swenson@aon.com::a5392904-2fec-4a1e-9953-75d8cf5ec58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9223"/>
    <a:srgbClr val="66FF33"/>
    <a:srgbClr val="000008"/>
    <a:srgbClr val="00061E"/>
    <a:srgbClr val="010009"/>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02" autoAdjust="0"/>
    <p:restoredTop sz="96357" autoAdjust="0"/>
  </p:normalViewPr>
  <p:slideViewPr>
    <p:cSldViewPr snapToGrid="0">
      <p:cViewPr varScale="1">
        <p:scale>
          <a:sx n="84" d="100"/>
          <a:sy n="84" d="100"/>
        </p:scale>
        <p:origin x="936" y="64"/>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CFBCAC-C6D6-FE42-B082-4B8373A4210B}" type="datetimeFigureOut">
              <a:rPr lang="en-US" smtClean="0"/>
              <a:pPr/>
              <a:t>9/1/2021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4C1E38-F262-3B4B-A5FE-DC720A5957EE}" type="slidenum">
              <a:rPr lang="en-US" smtClean="0"/>
              <a:pPr/>
              <a:t>‹#›</a:t>
            </a:fld>
            <a:endParaRPr 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50E627-0DE8-DC4A-8C7C-0BA10260F6F6}" type="datetimeFigureOut">
              <a:rPr lang="en-US" smtClean="0"/>
              <a:pPr/>
              <a:t>9/1/2021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FDB03A-81B5-8D45-B3EF-D124419968A7}" type="slidenum">
              <a:rPr lang="en-US" smtClean="0"/>
              <a:pPr/>
              <a:t>‹#›</a:t>
            </a:fld>
            <a:endParaRPr lang="en-US" dirty="0"/>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3</a:t>
            </a:fld>
            <a:endParaRPr lang="en-US" dirty="0"/>
          </a:p>
        </p:txBody>
      </p:sp>
    </p:spTree>
    <p:extLst>
      <p:ext uri="{BB962C8B-B14F-4D97-AF65-F5344CB8AC3E}">
        <p14:creationId xmlns:p14="http://schemas.microsoft.com/office/powerpoint/2010/main" val="28665558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1C7FB31-0C7B-4DF9-A9BC-6BD9C278B254}" type="slidenum">
              <a:rPr lang="en-US" smtClean="0"/>
              <a:pPr/>
              <a:t>4</a:t>
            </a:fld>
            <a:endParaRPr lang="en-US" dirty="0"/>
          </a:p>
        </p:txBody>
      </p:sp>
    </p:spTree>
    <p:extLst>
      <p:ext uri="{BB962C8B-B14F-4D97-AF65-F5344CB8AC3E}">
        <p14:creationId xmlns:p14="http://schemas.microsoft.com/office/powerpoint/2010/main" val="2814217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FDB03A-81B5-8D45-B3EF-D124419968A7}" type="slidenum">
              <a:rPr lang="en-US" smtClean="0"/>
              <a:pPr/>
              <a:t>11</a:t>
            </a:fld>
            <a:endParaRPr lang="en-US" dirty="0"/>
          </a:p>
        </p:txBody>
      </p:sp>
    </p:spTree>
    <p:extLst>
      <p:ext uri="{BB962C8B-B14F-4D97-AF65-F5344CB8AC3E}">
        <p14:creationId xmlns:p14="http://schemas.microsoft.com/office/powerpoint/2010/main" val="40589631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CoLabele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7208"/>
            <a:ext cx="7772400" cy="857250"/>
          </a:xfrm>
        </p:spPr>
        <p:txBody>
          <a:bodyPr>
            <a:noAutofit/>
          </a:bodyPr>
          <a:lstStyle>
            <a:lvl1pPr algn="l">
              <a:defRPr sz="3300">
                <a:solidFill>
                  <a:schemeClr val="bg2"/>
                </a:solidFill>
              </a:defRPr>
            </a:lvl1pPr>
          </a:lstStyle>
          <a:p>
            <a:r>
              <a:rPr lang="en-US"/>
              <a:t>Click to edit Master title style</a:t>
            </a:r>
          </a:p>
        </p:txBody>
      </p:sp>
      <p:sp>
        <p:nvSpPr>
          <p:cNvPr id="3" name="Subtitle 2"/>
          <p:cNvSpPr>
            <a:spLocks noGrp="1"/>
          </p:cNvSpPr>
          <p:nvPr>
            <p:ph type="subTitle" idx="1"/>
          </p:nvPr>
        </p:nvSpPr>
        <p:spPr>
          <a:xfrm>
            <a:off x="685800" y="2901609"/>
            <a:ext cx="7772400" cy="501305"/>
          </a:xfrm>
        </p:spPr>
        <p:txBody>
          <a:bodyPr>
            <a:normAutofit/>
          </a:bodyPr>
          <a:lstStyle>
            <a:lvl1pPr marL="0" indent="0" algn="l">
              <a:buNone/>
              <a:defRPr sz="1800">
                <a:solidFill>
                  <a:schemeClr val="tx2"/>
                </a:solidFill>
              </a:defRPr>
            </a:lvl1pPr>
            <a:lvl2pPr marL="342891" indent="0" algn="ctr">
              <a:buNone/>
              <a:defRPr>
                <a:solidFill>
                  <a:schemeClr val="tx1">
                    <a:tint val="75000"/>
                  </a:schemeClr>
                </a:solidFill>
              </a:defRPr>
            </a:lvl2pPr>
            <a:lvl3pPr marL="685783" indent="0" algn="ctr">
              <a:buNone/>
              <a:defRPr>
                <a:solidFill>
                  <a:schemeClr val="tx1">
                    <a:tint val="75000"/>
                  </a:schemeClr>
                </a:solidFill>
              </a:defRPr>
            </a:lvl3pPr>
            <a:lvl4pPr marL="1028674" indent="0" algn="ctr">
              <a:buNone/>
              <a:defRPr>
                <a:solidFill>
                  <a:schemeClr val="tx1">
                    <a:tint val="75000"/>
                  </a:schemeClr>
                </a:solidFill>
              </a:defRPr>
            </a:lvl4pPr>
            <a:lvl5pPr marL="1371566" indent="0" algn="ctr">
              <a:buNone/>
              <a:defRPr>
                <a:solidFill>
                  <a:schemeClr val="tx1">
                    <a:tint val="75000"/>
                  </a:schemeClr>
                </a:solidFill>
              </a:defRPr>
            </a:lvl5pPr>
            <a:lvl6pPr marL="1714457" indent="0" algn="ctr">
              <a:buNone/>
              <a:defRPr>
                <a:solidFill>
                  <a:schemeClr val="tx1">
                    <a:tint val="75000"/>
                  </a:schemeClr>
                </a:solidFill>
              </a:defRPr>
            </a:lvl6pPr>
            <a:lvl7pPr marL="2057349" indent="0" algn="ctr">
              <a:buNone/>
              <a:defRPr>
                <a:solidFill>
                  <a:schemeClr val="tx1">
                    <a:tint val="75000"/>
                  </a:schemeClr>
                </a:solidFill>
              </a:defRPr>
            </a:lvl7pPr>
            <a:lvl8pPr marL="2400240" indent="0" algn="ctr">
              <a:buNone/>
              <a:defRPr>
                <a:solidFill>
                  <a:schemeClr val="tx1">
                    <a:tint val="75000"/>
                  </a:schemeClr>
                </a:solidFill>
              </a:defRPr>
            </a:lvl8pPr>
            <a:lvl9pPr marL="2743131" indent="0" algn="ctr">
              <a:buNone/>
              <a:defRPr>
                <a:solidFill>
                  <a:schemeClr val="tx1">
                    <a:tint val="75000"/>
                  </a:schemeClr>
                </a:solidFill>
              </a:defRPr>
            </a:lvl9pPr>
          </a:lstStyle>
          <a:p>
            <a:r>
              <a:rPr lang="en-US"/>
              <a:t>Click to edit Master subtitle style</a:t>
            </a:r>
          </a:p>
        </p:txBody>
      </p:sp>
      <p:grpSp>
        <p:nvGrpSpPr>
          <p:cNvPr id="10" name="Group 9">
            <a:extLst>
              <a:ext uri="{FF2B5EF4-FFF2-40B4-BE49-F238E27FC236}">
                <a16:creationId xmlns:a16="http://schemas.microsoft.com/office/drawing/2014/main" id="{7C1D5912-7E11-470C-9864-94EE6EA061E3}"/>
              </a:ext>
            </a:extLst>
          </p:cNvPr>
          <p:cNvGrpSpPr/>
          <p:nvPr userDrawn="1"/>
        </p:nvGrpSpPr>
        <p:grpSpPr>
          <a:xfrm>
            <a:off x="0" y="4572000"/>
            <a:ext cx="9144000" cy="571500"/>
            <a:chOff x="0" y="4572000"/>
            <a:chExt cx="9144000" cy="571500"/>
          </a:xfrm>
        </p:grpSpPr>
        <p:sp>
          <p:nvSpPr>
            <p:cNvPr id="9" name="Rectangle 8">
              <a:extLst>
                <a:ext uri="{FF2B5EF4-FFF2-40B4-BE49-F238E27FC236}">
                  <a16:creationId xmlns:a16="http://schemas.microsoft.com/office/drawing/2014/main" id="{32E38F89-D6BD-4C5F-8066-977E167E25AC}"/>
                </a:ext>
              </a:extLst>
            </p:cNvPr>
            <p:cNvSpPr/>
            <p:nvPr userDrawn="1"/>
          </p:nvSpPr>
          <p:spPr>
            <a:xfrm>
              <a:off x="6591300" y="4691575"/>
              <a:ext cx="885678" cy="1969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0AFF2884-DF48-4EE6-A2BC-041864D97F01}"/>
                </a:ext>
              </a:extLst>
            </p:cNvPr>
            <p:cNvSpPr/>
            <p:nvPr userDrawn="1"/>
          </p:nvSpPr>
          <p:spPr>
            <a:xfrm>
              <a:off x="0" y="4797083"/>
              <a:ext cx="9144000" cy="3464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Single Corner Rounded 6">
              <a:extLst>
                <a:ext uri="{FF2B5EF4-FFF2-40B4-BE49-F238E27FC236}">
                  <a16:creationId xmlns:a16="http://schemas.microsoft.com/office/drawing/2014/main" id="{4A350C50-4728-4049-8A9D-F31D0FCE8390}"/>
                </a:ext>
              </a:extLst>
            </p:cNvPr>
            <p:cNvSpPr/>
            <p:nvPr userDrawn="1"/>
          </p:nvSpPr>
          <p:spPr>
            <a:xfrm flipH="1">
              <a:off x="7371470" y="4572000"/>
              <a:ext cx="1772529" cy="571500"/>
            </a:xfrm>
            <a:prstGeom prst="round1Rect">
              <a:avLst>
                <a:gd name="adj" fmla="val 2282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500" dirty="0">
                  <a:latin typeface="Avenir Next LT Pro Light" panose="020B0304020202020204" pitchFamily="34" charset="0"/>
                </a:rPr>
                <a:t>BHCGWI.org</a:t>
              </a:r>
            </a:p>
          </p:txBody>
        </p:sp>
      </p:grpSp>
      <p:pic>
        <p:nvPicPr>
          <p:cNvPr id="12" name="Picture 11" descr="Application&#10;&#10;Description automatically generated with low confidence">
            <a:extLst>
              <a:ext uri="{FF2B5EF4-FFF2-40B4-BE49-F238E27FC236}">
                <a16:creationId xmlns:a16="http://schemas.microsoft.com/office/drawing/2014/main" id="{8879912B-B85F-4E09-A33D-5BF739AA20F7}"/>
              </a:ext>
            </a:extLst>
          </p:cNvPr>
          <p:cNvPicPr>
            <a:picLocks noChangeAspect="1"/>
          </p:cNvPicPr>
          <p:nvPr userDrawn="1"/>
        </p:nvPicPr>
        <p:blipFill>
          <a:blip r:embed="rId3"/>
          <a:stretch>
            <a:fillRect/>
          </a:stretch>
        </p:blipFill>
        <p:spPr>
          <a:xfrm>
            <a:off x="685801" y="796270"/>
            <a:ext cx="3773992" cy="746782"/>
          </a:xfrm>
          <a:prstGeom prst="rect">
            <a:avLst/>
          </a:prstGeom>
        </p:spPr>
      </p:pic>
    </p:spTree>
    <p:extLst>
      <p:ext uri="{BB962C8B-B14F-4D97-AF65-F5344CB8AC3E}">
        <p14:creationId xmlns:p14="http://schemas.microsoft.com/office/powerpoint/2010/main" val="798238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1_Section Header_CoLabele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userDrawn="1"/>
        </p:nvSpPr>
        <p:spPr>
          <a:xfrm>
            <a:off x="3657600" y="287828"/>
            <a:ext cx="4876800" cy="4229100"/>
          </a:xfrm>
          <a:prstGeom prst="round2DiagRect">
            <a:avLst>
              <a:gd name="adj1" fmla="val 0"/>
              <a:gd name="adj2" fmla="val 187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4267201" y="914401"/>
            <a:ext cx="3962401" cy="1314450"/>
          </a:xfrm>
        </p:spPr>
        <p:txBody>
          <a:bodyPr anchor="b"/>
          <a:lstStyle>
            <a:lvl1pPr algn="l">
              <a:defRPr sz="3000" b="0" cap="none" baseline="0">
                <a:solidFill>
                  <a:schemeClr val="bg2"/>
                </a:solidFill>
              </a:defRPr>
            </a:lvl1pPr>
          </a:lstStyle>
          <a:p>
            <a:r>
              <a:rPr lang="en-US"/>
              <a:t>Click to edit Master title style</a:t>
            </a:r>
          </a:p>
        </p:txBody>
      </p:sp>
      <p:sp>
        <p:nvSpPr>
          <p:cNvPr id="3" name="Text Placeholder 2"/>
          <p:cNvSpPr>
            <a:spLocks noGrp="1"/>
          </p:cNvSpPr>
          <p:nvPr>
            <p:ph type="body" idx="1"/>
          </p:nvPr>
        </p:nvSpPr>
        <p:spPr>
          <a:xfrm>
            <a:off x="4267201" y="2582164"/>
            <a:ext cx="4038601" cy="1820465"/>
          </a:xfrm>
        </p:spPr>
        <p:txBody>
          <a:bodyPr anchor="t"/>
          <a:lstStyle>
            <a:lvl1pPr marL="0" indent="0" algn="l">
              <a:buNone/>
              <a:defRPr sz="1500">
                <a:solidFill>
                  <a:schemeClr val="tx2"/>
                </a:solidFill>
              </a:defRPr>
            </a:lvl1pPr>
            <a:lvl2pPr marL="342891" indent="0">
              <a:buNone/>
              <a:defRPr sz="1350">
                <a:solidFill>
                  <a:schemeClr val="tx1">
                    <a:tint val="75000"/>
                  </a:schemeClr>
                </a:solidFill>
              </a:defRPr>
            </a:lvl2pPr>
            <a:lvl3pPr marL="685783" indent="0">
              <a:buNone/>
              <a:defRPr sz="1200">
                <a:solidFill>
                  <a:schemeClr val="tx1">
                    <a:tint val="75000"/>
                  </a:schemeClr>
                </a:solidFill>
              </a:defRPr>
            </a:lvl3pPr>
            <a:lvl4pPr marL="1028674"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1" indent="0">
              <a:buNone/>
              <a:defRPr sz="1050">
                <a:solidFill>
                  <a:schemeClr val="tx1">
                    <a:tint val="75000"/>
                  </a:schemeClr>
                </a:solidFill>
              </a:defRPr>
            </a:lvl9pPr>
          </a:lstStyle>
          <a:p>
            <a:pPr lvl="0"/>
            <a:r>
              <a:rPr lang="en-US"/>
              <a:t>Click to edit Master text styles</a:t>
            </a:r>
          </a:p>
        </p:txBody>
      </p:sp>
      <p:grpSp>
        <p:nvGrpSpPr>
          <p:cNvPr id="13" name="Group 12">
            <a:extLst>
              <a:ext uri="{FF2B5EF4-FFF2-40B4-BE49-F238E27FC236}">
                <a16:creationId xmlns:a16="http://schemas.microsoft.com/office/drawing/2014/main" id="{58412656-A19A-4B29-9EFA-66399808FE46}"/>
              </a:ext>
            </a:extLst>
          </p:cNvPr>
          <p:cNvGrpSpPr/>
          <p:nvPr userDrawn="1"/>
        </p:nvGrpSpPr>
        <p:grpSpPr>
          <a:xfrm>
            <a:off x="0" y="4572000"/>
            <a:ext cx="9144000" cy="571500"/>
            <a:chOff x="0" y="4572000"/>
            <a:chExt cx="9144000" cy="571500"/>
          </a:xfrm>
        </p:grpSpPr>
        <p:sp>
          <p:nvSpPr>
            <p:cNvPr id="6" name="Freeform: Shape 5">
              <a:extLst>
                <a:ext uri="{FF2B5EF4-FFF2-40B4-BE49-F238E27FC236}">
                  <a16:creationId xmlns:a16="http://schemas.microsoft.com/office/drawing/2014/main" id="{6C5820DB-C94B-4025-A862-51CDB2A2B1AC}"/>
                </a:ext>
              </a:extLst>
            </p:cNvPr>
            <p:cNvSpPr/>
            <p:nvPr userDrawn="1"/>
          </p:nvSpPr>
          <p:spPr>
            <a:xfrm>
              <a:off x="6469380" y="4695825"/>
              <a:ext cx="931545" cy="152400"/>
            </a:xfrm>
            <a:custGeom>
              <a:avLst/>
              <a:gdLst>
                <a:gd name="connsiteX0" fmla="*/ 123825 w 835819"/>
                <a:gd name="connsiteY0" fmla="*/ 121444 h 152400"/>
                <a:gd name="connsiteX1" fmla="*/ 0 w 835819"/>
                <a:gd name="connsiteY1" fmla="*/ 52388 h 152400"/>
                <a:gd name="connsiteX2" fmla="*/ 138113 w 835819"/>
                <a:gd name="connsiteY2" fmla="*/ 16669 h 152400"/>
                <a:gd name="connsiteX3" fmla="*/ 197644 w 835819"/>
                <a:gd name="connsiteY3" fmla="*/ 16669 h 152400"/>
                <a:gd name="connsiteX4" fmla="*/ 226219 w 835819"/>
                <a:gd name="connsiteY4" fmla="*/ 11906 h 152400"/>
                <a:gd name="connsiteX5" fmla="*/ 364332 w 835819"/>
                <a:gd name="connsiteY5" fmla="*/ 0 h 152400"/>
                <a:gd name="connsiteX6" fmla="*/ 421482 w 835819"/>
                <a:gd name="connsiteY6" fmla="*/ 19050 h 152400"/>
                <a:gd name="connsiteX7" fmla="*/ 833438 w 835819"/>
                <a:gd name="connsiteY7" fmla="*/ 4763 h 152400"/>
                <a:gd name="connsiteX8" fmla="*/ 835819 w 835819"/>
                <a:gd name="connsiteY8" fmla="*/ 152400 h 152400"/>
                <a:gd name="connsiteX9" fmla="*/ 123825 w 835819"/>
                <a:gd name="connsiteY9" fmla="*/ 121444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5819" h="152400">
                  <a:moveTo>
                    <a:pt x="123825" y="121444"/>
                  </a:moveTo>
                  <a:lnTo>
                    <a:pt x="0" y="52388"/>
                  </a:lnTo>
                  <a:lnTo>
                    <a:pt x="138113" y="16669"/>
                  </a:lnTo>
                  <a:lnTo>
                    <a:pt x="197644" y="16669"/>
                  </a:lnTo>
                  <a:cubicBezTo>
                    <a:pt x="221400" y="11389"/>
                    <a:pt x="211757" y="11906"/>
                    <a:pt x="226219" y="11906"/>
                  </a:cubicBezTo>
                  <a:lnTo>
                    <a:pt x="364332" y="0"/>
                  </a:lnTo>
                  <a:lnTo>
                    <a:pt x="421482" y="19050"/>
                  </a:lnTo>
                  <a:lnTo>
                    <a:pt x="833438" y="4763"/>
                  </a:lnTo>
                  <a:cubicBezTo>
                    <a:pt x="834232" y="53975"/>
                    <a:pt x="835025" y="103188"/>
                    <a:pt x="835819" y="152400"/>
                  </a:cubicBezTo>
                  <a:lnTo>
                    <a:pt x="123825" y="121444"/>
                  </a:lnTo>
                  <a:close/>
                </a:path>
              </a:pathLst>
            </a:custGeom>
            <a:solidFill>
              <a:srgbClr val="0006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BBF0B6AD-C68E-43FA-932D-6F605E440EB9}"/>
                </a:ext>
              </a:extLst>
            </p:cNvPr>
            <p:cNvSpPr/>
            <p:nvPr userDrawn="1"/>
          </p:nvSpPr>
          <p:spPr>
            <a:xfrm>
              <a:off x="0" y="4797083"/>
              <a:ext cx="9144000" cy="3464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Single Corner Rounded 10">
              <a:extLst>
                <a:ext uri="{FF2B5EF4-FFF2-40B4-BE49-F238E27FC236}">
                  <a16:creationId xmlns:a16="http://schemas.microsoft.com/office/drawing/2014/main" id="{FB4DF845-DAA4-4403-85B7-21DD3AAA3CB6}"/>
                </a:ext>
              </a:extLst>
            </p:cNvPr>
            <p:cNvSpPr/>
            <p:nvPr userDrawn="1"/>
          </p:nvSpPr>
          <p:spPr>
            <a:xfrm flipH="1">
              <a:off x="7371470" y="4572000"/>
              <a:ext cx="1772529" cy="571500"/>
            </a:xfrm>
            <a:prstGeom prst="round1Rect">
              <a:avLst>
                <a:gd name="adj" fmla="val 2282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500" dirty="0">
                  <a:latin typeface="Avenir Next LT Pro Light" panose="020B0304020202020204" pitchFamily="34" charset="0"/>
                </a:rPr>
                <a:t>BHCGWI.org</a:t>
              </a:r>
            </a:p>
          </p:txBody>
        </p:sp>
      </p:grpSp>
    </p:spTree>
    <p:extLst>
      <p:ext uri="{BB962C8B-B14F-4D97-AF65-F5344CB8AC3E}">
        <p14:creationId xmlns:p14="http://schemas.microsoft.com/office/powerpoint/2010/main" val="91391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2_Section Header_CoLabele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Round Diagonal Corner Rectangle 6"/>
          <p:cNvSpPr/>
          <p:nvPr userDrawn="1"/>
        </p:nvSpPr>
        <p:spPr>
          <a:xfrm>
            <a:off x="1154663" y="285750"/>
            <a:ext cx="7570237" cy="2057400"/>
          </a:xfrm>
          <a:prstGeom prst="round2DiagRect">
            <a:avLst>
              <a:gd name="adj1" fmla="val 0"/>
              <a:gd name="adj2" fmla="val 1875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 name="Title 1"/>
          <p:cNvSpPr>
            <a:spLocks noGrp="1"/>
          </p:cNvSpPr>
          <p:nvPr>
            <p:ph type="title"/>
          </p:nvPr>
        </p:nvSpPr>
        <p:spPr>
          <a:xfrm>
            <a:off x="1420586" y="400049"/>
            <a:ext cx="6885214" cy="931545"/>
          </a:xfrm>
        </p:spPr>
        <p:txBody>
          <a:bodyPr anchor="b"/>
          <a:lstStyle>
            <a:lvl1pPr algn="l">
              <a:defRPr sz="3000" b="0" cap="none" baseline="0">
                <a:solidFill>
                  <a:schemeClr val="bg2"/>
                </a:solidFill>
              </a:defRPr>
            </a:lvl1pPr>
          </a:lstStyle>
          <a:p>
            <a:r>
              <a:rPr lang="en-US"/>
              <a:t>Click to edit Master title style</a:t>
            </a:r>
          </a:p>
        </p:txBody>
      </p:sp>
      <p:sp>
        <p:nvSpPr>
          <p:cNvPr id="3" name="Text Placeholder 2"/>
          <p:cNvSpPr>
            <a:spLocks noGrp="1"/>
          </p:cNvSpPr>
          <p:nvPr>
            <p:ph type="body" idx="1"/>
          </p:nvPr>
        </p:nvSpPr>
        <p:spPr>
          <a:xfrm>
            <a:off x="1420585" y="1485900"/>
            <a:ext cx="6961416" cy="742950"/>
          </a:xfrm>
        </p:spPr>
        <p:txBody>
          <a:bodyPr anchor="t"/>
          <a:lstStyle>
            <a:lvl1pPr marL="0" indent="0" algn="l">
              <a:buNone/>
              <a:defRPr sz="1500">
                <a:solidFill>
                  <a:schemeClr val="tx2"/>
                </a:solidFill>
              </a:defRPr>
            </a:lvl1pPr>
            <a:lvl2pPr marL="342891" indent="0">
              <a:buNone/>
              <a:defRPr sz="1350">
                <a:solidFill>
                  <a:schemeClr val="tx1">
                    <a:tint val="75000"/>
                  </a:schemeClr>
                </a:solidFill>
              </a:defRPr>
            </a:lvl2pPr>
            <a:lvl3pPr marL="685783" indent="0">
              <a:buNone/>
              <a:defRPr sz="1200">
                <a:solidFill>
                  <a:schemeClr val="tx1">
                    <a:tint val="75000"/>
                  </a:schemeClr>
                </a:solidFill>
              </a:defRPr>
            </a:lvl3pPr>
            <a:lvl4pPr marL="1028674" indent="0">
              <a:buNone/>
              <a:defRPr sz="1050">
                <a:solidFill>
                  <a:schemeClr val="tx1">
                    <a:tint val="75000"/>
                  </a:schemeClr>
                </a:solidFill>
              </a:defRPr>
            </a:lvl4pPr>
            <a:lvl5pPr marL="1371566" indent="0">
              <a:buNone/>
              <a:defRPr sz="1050">
                <a:solidFill>
                  <a:schemeClr val="tx1">
                    <a:tint val="75000"/>
                  </a:schemeClr>
                </a:solidFill>
              </a:defRPr>
            </a:lvl5pPr>
            <a:lvl6pPr marL="1714457" indent="0">
              <a:buNone/>
              <a:defRPr sz="1050">
                <a:solidFill>
                  <a:schemeClr val="tx1">
                    <a:tint val="75000"/>
                  </a:schemeClr>
                </a:solidFill>
              </a:defRPr>
            </a:lvl6pPr>
            <a:lvl7pPr marL="2057349" indent="0">
              <a:buNone/>
              <a:defRPr sz="1050">
                <a:solidFill>
                  <a:schemeClr val="tx1">
                    <a:tint val="75000"/>
                  </a:schemeClr>
                </a:solidFill>
              </a:defRPr>
            </a:lvl7pPr>
            <a:lvl8pPr marL="2400240" indent="0">
              <a:buNone/>
              <a:defRPr sz="1050">
                <a:solidFill>
                  <a:schemeClr val="tx1">
                    <a:tint val="75000"/>
                  </a:schemeClr>
                </a:solidFill>
              </a:defRPr>
            </a:lvl8pPr>
            <a:lvl9pPr marL="2743131" indent="0">
              <a:buNone/>
              <a:defRPr sz="1050">
                <a:solidFill>
                  <a:schemeClr val="tx1">
                    <a:tint val="75000"/>
                  </a:schemeClr>
                </a:solidFill>
              </a:defRPr>
            </a:lvl9pPr>
          </a:lstStyle>
          <a:p>
            <a:pPr lvl="0"/>
            <a:r>
              <a:rPr lang="en-US"/>
              <a:t>Click to edit Master text styles</a:t>
            </a:r>
          </a:p>
        </p:txBody>
      </p:sp>
      <p:grpSp>
        <p:nvGrpSpPr>
          <p:cNvPr id="10" name="Group 9">
            <a:extLst>
              <a:ext uri="{FF2B5EF4-FFF2-40B4-BE49-F238E27FC236}">
                <a16:creationId xmlns:a16="http://schemas.microsoft.com/office/drawing/2014/main" id="{F0660F03-F60C-4758-8E56-9B217E5927AC}"/>
              </a:ext>
            </a:extLst>
          </p:cNvPr>
          <p:cNvGrpSpPr/>
          <p:nvPr userDrawn="1"/>
        </p:nvGrpSpPr>
        <p:grpSpPr>
          <a:xfrm>
            <a:off x="0" y="4572000"/>
            <a:ext cx="9144000" cy="571500"/>
            <a:chOff x="0" y="4572000"/>
            <a:chExt cx="9144000" cy="571500"/>
          </a:xfrm>
        </p:grpSpPr>
        <p:sp>
          <p:nvSpPr>
            <p:cNvPr id="4" name="Freeform: Shape 3">
              <a:extLst>
                <a:ext uri="{FF2B5EF4-FFF2-40B4-BE49-F238E27FC236}">
                  <a16:creationId xmlns:a16="http://schemas.microsoft.com/office/drawing/2014/main" id="{AD247AE0-8845-40F6-A7A8-EDF6B07CE82B}"/>
                </a:ext>
              </a:extLst>
            </p:cNvPr>
            <p:cNvSpPr/>
            <p:nvPr userDrawn="1"/>
          </p:nvSpPr>
          <p:spPr>
            <a:xfrm>
              <a:off x="6669881" y="4710113"/>
              <a:ext cx="740569" cy="116681"/>
            </a:xfrm>
            <a:custGeom>
              <a:avLst/>
              <a:gdLst>
                <a:gd name="connsiteX0" fmla="*/ 21432 w 740569"/>
                <a:gd name="connsiteY0" fmla="*/ 2381 h 116681"/>
                <a:gd name="connsiteX1" fmla="*/ 123825 w 740569"/>
                <a:gd name="connsiteY1" fmla="*/ 0 h 116681"/>
                <a:gd name="connsiteX2" fmla="*/ 740569 w 740569"/>
                <a:gd name="connsiteY2" fmla="*/ 4762 h 116681"/>
                <a:gd name="connsiteX3" fmla="*/ 735807 w 740569"/>
                <a:gd name="connsiteY3" fmla="*/ 116681 h 116681"/>
                <a:gd name="connsiteX4" fmla="*/ 0 w 740569"/>
                <a:gd name="connsiteY4" fmla="*/ 111918 h 116681"/>
                <a:gd name="connsiteX5" fmla="*/ 21432 w 740569"/>
                <a:gd name="connsiteY5" fmla="*/ 2381 h 116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569" h="116681">
                  <a:moveTo>
                    <a:pt x="21432" y="2381"/>
                  </a:moveTo>
                  <a:lnTo>
                    <a:pt x="123825" y="0"/>
                  </a:lnTo>
                  <a:lnTo>
                    <a:pt x="740569" y="4762"/>
                  </a:lnTo>
                  <a:lnTo>
                    <a:pt x="735807" y="116681"/>
                  </a:lnTo>
                  <a:lnTo>
                    <a:pt x="0" y="111918"/>
                  </a:lnTo>
                  <a:lnTo>
                    <a:pt x="21432" y="2381"/>
                  </a:lnTo>
                  <a:close/>
                </a:path>
              </a:pathLst>
            </a:custGeom>
            <a:solidFill>
              <a:srgbClr val="00000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364F8F5A-C6FE-46E6-BA24-CB4AAFBBA4E2}"/>
                </a:ext>
              </a:extLst>
            </p:cNvPr>
            <p:cNvSpPr/>
            <p:nvPr userDrawn="1"/>
          </p:nvSpPr>
          <p:spPr>
            <a:xfrm>
              <a:off x="0" y="4797083"/>
              <a:ext cx="9144000" cy="3464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Single Corner Rounded 8">
              <a:extLst>
                <a:ext uri="{FF2B5EF4-FFF2-40B4-BE49-F238E27FC236}">
                  <a16:creationId xmlns:a16="http://schemas.microsoft.com/office/drawing/2014/main" id="{2E329AE7-F87B-4E88-8F38-2E275641DC20}"/>
                </a:ext>
              </a:extLst>
            </p:cNvPr>
            <p:cNvSpPr/>
            <p:nvPr userDrawn="1"/>
          </p:nvSpPr>
          <p:spPr>
            <a:xfrm flipH="1">
              <a:off x="7371470" y="4572000"/>
              <a:ext cx="1772529" cy="571500"/>
            </a:xfrm>
            <a:prstGeom prst="round1Rect">
              <a:avLst>
                <a:gd name="adj" fmla="val 2282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tIns="137160" rtlCol="0" anchor="t" anchorCtr="0"/>
            <a:lstStyle/>
            <a:p>
              <a:pPr algn="ctr"/>
              <a:r>
                <a:rPr lang="en-US" sz="1500" dirty="0">
                  <a:latin typeface="Avenir Next LT Pro Light" panose="020B0304020202020204" pitchFamily="34" charset="0"/>
                </a:rPr>
                <a:t>BHCGWI.org</a:t>
              </a:r>
            </a:p>
          </p:txBody>
        </p:sp>
      </p:grpSp>
    </p:spTree>
    <p:extLst>
      <p:ext uri="{BB962C8B-B14F-4D97-AF65-F5344CB8AC3E}">
        <p14:creationId xmlns:p14="http://schemas.microsoft.com/office/powerpoint/2010/main" val="126846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_CoLabe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dirty="0">
                <a:solidFill>
                  <a:srgbClr val="212C65"/>
                </a:solidFill>
              </a:rPr>
              <a:t>Privileged and Confidential</a:t>
            </a:r>
          </a:p>
        </p:txBody>
      </p:sp>
      <p:sp>
        <p:nvSpPr>
          <p:cNvPr id="6" name="Slide Number Placeholder 5"/>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59262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_CoLabe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dirty="0">
                <a:solidFill>
                  <a:srgbClr val="212C65"/>
                </a:solidFill>
              </a:rPr>
              <a:t>Privileged and Confidential</a:t>
            </a:r>
          </a:p>
        </p:txBody>
      </p:sp>
      <p:sp>
        <p:nvSpPr>
          <p:cNvPr id="7" name="Slide Number Placeholder 6"/>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19279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_CoLabe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35"/>
            <a:ext cx="4040188" cy="479822"/>
          </a:xfrm>
        </p:spPr>
        <p:txBody>
          <a:bodyPr anchor="b"/>
          <a:lstStyle>
            <a:lvl1pPr marL="0" indent="0">
              <a:buNone/>
              <a:defRPr sz="1800" b="1"/>
            </a:lvl1pPr>
            <a:lvl2pPr marL="342891" indent="0">
              <a:buNone/>
              <a:defRPr sz="1500" b="1"/>
            </a:lvl2pPr>
            <a:lvl3pPr marL="685783" indent="0">
              <a:buNone/>
              <a:defRPr sz="135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1"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1800" b="1"/>
            </a:lvl1pPr>
            <a:lvl2pPr marL="342891" indent="0">
              <a:buNone/>
              <a:defRPr sz="1500" b="1"/>
            </a:lvl2pPr>
            <a:lvl3pPr marL="685783" indent="0">
              <a:buNone/>
              <a:defRPr sz="1350" b="1"/>
            </a:lvl3pPr>
            <a:lvl4pPr marL="1028674" indent="0">
              <a:buNone/>
              <a:defRPr sz="1200" b="1"/>
            </a:lvl4pPr>
            <a:lvl5pPr marL="1371566" indent="0">
              <a:buNone/>
              <a:defRPr sz="1200" b="1"/>
            </a:lvl5pPr>
            <a:lvl6pPr marL="1714457" indent="0">
              <a:buNone/>
              <a:defRPr sz="1200" b="1"/>
            </a:lvl6pPr>
            <a:lvl7pPr marL="2057349" indent="0">
              <a:buNone/>
              <a:defRPr sz="1200" b="1"/>
            </a:lvl7pPr>
            <a:lvl8pPr marL="2400240" indent="0">
              <a:buNone/>
              <a:defRPr sz="1200" b="1"/>
            </a:lvl8pPr>
            <a:lvl9pPr marL="2743131"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9">
            <a:extLst>
              <a:ext uri="{FF2B5EF4-FFF2-40B4-BE49-F238E27FC236}">
                <a16:creationId xmlns:a16="http://schemas.microsoft.com/office/drawing/2014/main" id="{ED0CD633-4447-4C6A-B345-CC100B990225}"/>
              </a:ext>
            </a:extLst>
          </p:cNvPr>
          <p:cNvSpPr>
            <a:spLocks noGrp="1"/>
          </p:cNvSpPr>
          <p:nvPr>
            <p:ph type="ftr" sz="quarter" idx="10"/>
          </p:nvPr>
        </p:nvSpPr>
        <p:spPr/>
        <p:txBody>
          <a:bodyPr/>
          <a:lstStyle/>
          <a:p>
            <a:r>
              <a:rPr lang="en-US" dirty="0">
                <a:solidFill>
                  <a:srgbClr val="212C65"/>
                </a:solidFill>
              </a:rPr>
              <a:t>Privileged and Confidential</a:t>
            </a:r>
          </a:p>
        </p:txBody>
      </p:sp>
      <p:sp>
        <p:nvSpPr>
          <p:cNvPr id="11" name="Slide Number Placeholder 10">
            <a:extLst>
              <a:ext uri="{FF2B5EF4-FFF2-40B4-BE49-F238E27FC236}">
                <a16:creationId xmlns:a16="http://schemas.microsoft.com/office/drawing/2014/main" id="{DC930E75-5001-46E3-816D-C9CA1C444742}"/>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257883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_CoLabel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Footer Placeholder 5">
            <a:extLst>
              <a:ext uri="{FF2B5EF4-FFF2-40B4-BE49-F238E27FC236}">
                <a16:creationId xmlns:a16="http://schemas.microsoft.com/office/drawing/2014/main" id="{45B3AE3A-4755-4D64-9CC0-C45CEEA65848}"/>
              </a:ext>
            </a:extLst>
          </p:cNvPr>
          <p:cNvSpPr>
            <a:spLocks noGrp="1"/>
          </p:cNvSpPr>
          <p:nvPr>
            <p:ph type="ftr" sz="quarter" idx="10"/>
          </p:nvPr>
        </p:nvSpPr>
        <p:spPr/>
        <p:txBody>
          <a:bodyPr/>
          <a:lstStyle/>
          <a:p>
            <a:r>
              <a:rPr lang="en-US" dirty="0">
                <a:solidFill>
                  <a:srgbClr val="212C65"/>
                </a:solidFill>
              </a:rPr>
              <a:t>Privileged and Confidential</a:t>
            </a:r>
          </a:p>
        </p:txBody>
      </p:sp>
      <p:sp>
        <p:nvSpPr>
          <p:cNvPr id="7" name="Slide Number Placeholder 6">
            <a:extLst>
              <a:ext uri="{FF2B5EF4-FFF2-40B4-BE49-F238E27FC236}">
                <a16:creationId xmlns:a16="http://schemas.microsoft.com/office/drawing/2014/main" id="{A2025FE8-58A8-469F-B45F-9AE1EC087195}"/>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03817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_CoLabele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a:solidFill>
                  <a:srgbClr val="212C65"/>
                </a:solidFill>
              </a:rPr>
              <a:t>Privileged and Confidential</a:t>
            </a:r>
          </a:p>
        </p:txBody>
      </p:sp>
      <p:sp>
        <p:nvSpPr>
          <p:cNvPr id="4" name="Slide Number Placeholder 3"/>
          <p:cNvSpPr>
            <a:spLocks noGrp="1"/>
          </p:cNvSpPr>
          <p:nvPr>
            <p:ph type="sldNum" sz="quarter" idx="12"/>
          </p:nvPr>
        </p:nvSpPr>
        <p:spPr/>
        <p:txBody>
          <a:bodyPr/>
          <a:lstStyle/>
          <a:p>
            <a:fld id="{0627CD93-DB7E-4722-9CC1-C5F1E2275160}"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2742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22722"/>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314451"/>
            <a:ext cx="8229600" cy="32801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838200" y="4699002"/>
            <a:ext cx="5562600" cy="273844"/>
          </a:xfrm>
          <a:prstGeom prst="rect">
            <a:avLst/>
          </a:prstGeom>
        </p:spPr>
        <p:txBody>
          <a:bodyPr vert="horz" lIns="91440" tIns="45720" rIns="91440" bIns="45720" rtlCol="0" anchor="ctr"/>
          <a:lstStyle>
            <a:lvl1pPr algn="l">
              <a:defRPr sz="675">
                <a:solidFill>
                  <a:schemeClr val="tx2"/>
                </a:solidFill>
              </a:defRPr>
            </a:lvl1pPr>
          </a:lstStyle>
          <a:p>
            <a:r>
              <a:rPr lang="en-US" dirty="0">
                <a:solidFill>
                  <a:srgbClr val="212C65"/>
                </a:solidFill>
              </a:rPr>
              <a:t>Privileged and Confidential</a:t>
            </a:r>
          </a:p>
        </p:txBody>
      </p:sp>
      <p:sp>
        <p:nvSpPr>
          <p:cNvPr id="6" name="Slide Number Placeholder 5"/>
          <p:cNvSpPr>
            <a:spLocks noGrp="1"/>
          </p:cNvSpPr>
          <p:nvPr>
            <p:ph type="sldNum" sz="quarter" idx="4"/>
          </p:nvPr>
        </p:nvSpPr>
        <p:spPr>
          <a:xfrm>
            <a:off x="381000" y="4699002"/>
            <a:ext cx="457200" cy="273844"/>
          </a:xfrm>
          <a:prstGeom prst="rect">
            <a:avLst/>
          </a:prstGeom>
        </p:spPr>
        <p:txBody>
          <a:bodyPr vert="horz" lIns="91440" tIns="45720" rIns="91440" bIns="45720" rtlCol="0" anchor="ctr"/>
          <a:lstStyle>
            <a:lvl1pPr algn="r">
              <a:defRPr sz="750" b="1">
                <a:solidFill>
                  <a:schemeClr val="tx1">
                    <a:tint val="75000"/>
                  </a:schemeClr>
                </a:solidFill>
              </a:defRPr>
            </a:lvl1pPr>
          </a:lstStyle>
          <a:p>
            <a:fld id="{0627CD93-DB7E-4722-9CC1-C5F1E2275160}" type="slidenum">
              <a:rPr lang="en-US" smtClean="0">
                <a:solidFill>
                  <a:prstClr val="black">
                    <a:tint val="75000"/>
                  </a:prstClr>
                </a:solidFill>
              </a:rPr>
              <a:pPr/>
              <a:t>‹#›</a:t>
            </a:fld>
            <a:endParaRPr lang="en-US" dirty="0">
              <a:solidFill>
                <a:prstClr val="black">
                  <a:tint val="75000"/>
                </a:prstClr>
              </a:solidFill>
            </a:endParaRPr>
          </a:p>
        </p:txBody>
      </p:sp>
      <p:pic>
        <p:nvPicPr>
          <p:cNvPr id="7" name="Picture 6" descr="Application&#10;&#10;Description automatically generated with low confidence">
            <a:extLst>
              <a:ext uri="{FF2B5EF4-FFF2-40B4-BE49-F238E27FC236}">
                <a16:creationId xmlns:a16="http://schemas.microsoft.com/office/drawing/2014/main" id="{2BBEE350-01C3-4666-A394-FB8354C94080}"/>
              </a:ext>
            </a:extLst>
          </p:cNvPr>
          <p:cNvPicPr>
            <a:picLocks noChangeAspect="1"/>
          </p:cNvPicPr>
          <p:nvPr userDrawn="1"/>
        </p:nvPicPr>
        <p:blipFill rotWithShape="1">
          <a:blip r:embed="rId11"/>
          <a:srcRect t="917" b="38663"/>
          <a:stretch/>
        </p:blipFill>
        <p:spPr>
          <a:xfrm>
            <a:off x="6615567" y="4757186"/>
            <a:ext cx="1995033" cy="238520"/>
          </a:xfrm>
          <a:prstGeom prst="rect">
            <a:avLst/>
          </a:prstGeom>
        </p:spPr>
      </p:pic>
    </p:spTree>
    <p:extLst>
      <p:ext uri="{BB962C8B-B14F-4D97-AF65-F5344CB8AC3E}">
        <p14:creationId xmlns:p14="http://schemas.microsoft.com/office/powerpoint/2010/main" val="3707611423"/>
      </p:ext>
    </p:extLst>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Lst>
  <p:hf hdr="0" ftr="0" dt="0"/>
  <p:txStyles>
    <p:titleStyle>
      <a:lvl1pPr algn="l" defTabSz="685783" rtl="0" eaLnBrk="1" latinLnBrk="0" hangingPunct="1">
        <a:lnSpc>
          <a:spcPts val="3000"/>
        </a:lnSpc>
        <a:spcBef>
          <a:spcPct val="0"/>
        </a:spcBef>
        <a:buNone/>
        <a:defRPr sz="2700" kern="1200">
          <a:solidFill>
            <a:schemeClr val="bg1"/>
          </a:solidFill>
          <a:latin typeface="+mj-lt"/>
          <a:ea typeface="+mj-ea"/>
          <a:cs typeface="+mj-cs"/>
        </a:defRPr>
      </a:lvl1pPr>
    </p:titleStyle>
    <p:bodyStyle>
      <a:lvl1pPr marL="173827" indent="-173827" algn="l" defTabSz="685783" rtl="0" eaLnBrk="1" latinLnBrk="0" hangingPunct="1">
        <a:spcBef>
          <a:spcPts val="225"/>
        </a:spcBef>
        <a:spcAft>
          <a:spcPts val="225"/>
        </a:spcAft>
        <a:buClr>
          <a:schemeClr val="bg2"/>
        </a:buClr>
        <a:buFont typeface="Arial" panose="020B0604020202020204" pitchFamily="34" charset="0"/>
        <a:buChar char="•"/>
        <a:defRPr sz="1800" kern="1200">
          <a:solidFill>
            <a:schemeClr val="tx1"/>
          </a:solidFill>
          <a:latin typeface="+mn-lt"/>
          <a:ea typeface="+mn-ea"/>
          <a:cs typeface="+mn-cs"/>
        </a:defRPr>
      </a:lvl1pPr>
      <a:lvl2pPr marL="557199" indent="-214307" algn="l" defTabSz="685783" rtl="0" eaLnBrk="1" latinLnBrk="0" hangingPunct="1">
        <a:spcBef>
          <a:spcPts val="225"/>
        </a:spcBef>
        <a:spcAft>
          <a:spcPts val="225"/>
        </a:spcAft>
        <a:buClr>
          <a:schemeClr val="bg2"/>
        </a:buClr>
        <a:buFont typeface="Arial" panose="020B0604020202020204" pitchFamily="34" charset="0"/>
        <a:buChar char="–"/>
        <a:defRPr sz="1500" kern="1200">
          <a:solidFill>
            <a:schemeClr val="tx1"/>
          </a:solidFill>
          <a:latin typeface="+mn-lt"/>
          <a:ea typeface="+mn-ea"/>
          <a:cs typeface="+mn-cs"/>
        </a:defRPr>
      </a:lvl2pPr>
      <a:lvl3pPr marL="857229" indent="-171446" algn="l" defTabSz="685783" rtl="0" eaLnBrk="1" latinLnBrk="0" hangingPunct="1">
        <a:spcBef>
          <a:spcPts val="150"/>
        </a:spcBef>
        <a:spcAft>
          <a:spcPts val="150"/>
        </a:spcAft>
        <a:buClr>
          <a:schemeClr val="bg2"/>
        </a:buClr>
        <a:buFont typeface="Arial" panose="020B0604020202020204" pitchFamily="34" charset="0"/>
        <a:buChar char="•"/>
        <a:defRPr sz="1500" kern="1200">
          <a:solidFill>
            <a:schemeClr val="tx1"/>
          </a:solidFill>
          <a:latin typeface="+mn-lt"/>
          <a:ea typeface="+mn-ea"/>
          <a:cs typeface="+mn-cs"/>
        </a:defRPr>
      </a:lvl3pPr>
      <a:lvl4pPr marL="1200120" indent="-171446" algn="l" defTabSz="685783" rtl="0" eaLnBrk="1" latinLnBrk="0" hangingPunct="1">
        <a:spcBef>
          <a:spcPct val="20000"/>
        </a:spcBef>
        <a:buClr>
          <a:schemeClr val="bg2"/>
        </a:buClr>
        <a:buFont typeface="Arial" panose="020B0604020202020204" pitchFamily="34" charset="0"/>
        <a:buChar char="–"/>
        <a:defRPr sz="1350" kern="1200">
          <a:solidFill>
            <a:schemeClr val="tx1"/>
          </a:solidFill>
          <a:latin typeface="+mn-lt"/>
          <a:ea typeface="+mn-ea"/>
          <a:cs typeface="+mn-cs"/>
        </a:defRPr>
      </a:lvl4pPr>
      <a:lvl5pPr marL="1543011" indent="-171446" algn="l" defTabSz="685783" rtl="0" eaLnBrk="1" latinLnBrk="0" hangingPunct="1">
        <a:spcBef>
          <a:spcPct val="20000"/>
        </a:spcBef>
        <a:buClr>
          <a:schemeClr val="bg2"/>
        </a:buClr>
        <a:buFont typeface="Arial" panose="020B0604020202020204" pitchFamily="34" charset="0"/>
        <a:buChar char="»"/>
        <a:defRPr sz="1350" kern="1200">
          <a:solidFill>
            <a:schemeClr val="tx1"/>
          </a:solidFill>
          <a:latin typeface="+mn-lt"/>
          <a:ea typeface="+mn-ea"/>
          <a:cs typeface="+mn-cs"/>
        </a:defRPr>
      </a:lvl5pPr>
      <a:lvl6pPr marL="1885903"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794"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686"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577" indent="-171446" algn="l" defTabSz="685783"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1"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4"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9"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1"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1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97758E-2DA4-4EBD-B4D4-B56B0C67C7FA}"/>
              </a:ext>
            </a:extLst>
          </p:cNvPr>
          <p:cNvSpPr>
            <a:spLocks noGrp="1"/>
          </p:cNvSpPr>
          <p:nvPr>
            <p:ph type="ctrTitle"/>
          </p:nvPr>
        </p:nvSpPr>
        <p:spPr>
          <a:xfrm>
            <a:off x="685800" y="1987208"/>
            <a:ext cx="7772400" cy="857250"/>
          </a:xfrm>
        </p:spPr>
        <p:txBody>
          <a:bodyPr/>
          <a:lstStyle/>
          <a:p>
            <a:r>
              <a:rPr lang="en-US" dirty="0">
                <a:sym typeface="Helvetica Neue"/>
              </a:rPr>
              <a:t>BHCG and Centivo: </a:t>
            </a:r>
            <a:br>
              <a:rPr lang="en-US" dirty="0">
                <a:sym typeface="Helvetica Neue"/>
              </a:rPr>
            </a:br>
            <a:r>
              <a:rPr lang="en-US" dirty="0">
                <a:sym typeface="Helvetica Neue"/>
              </a:rPr>
              <a:t>Communication and Change Management Toolkit Template</a:t>
            </a:r>
            <a:endParaRPr lang="en-US" dirty="0"/>
          </a:p>
        </p:txBody>
      </p:sp>
      <p:sp>
        <p:nvSpPr>
          <p:cNvPr id="6" name="Subtitle 5">
            <a:extLst>
              <a:ext uri="{FF2B5EF4-FFF2-40B4-BE49-F238E27FC236}">
                <a16:creationId xmlns:a16="http://schemas.microsoft.com/office/drawing/2014/main" id="{8CB877E6-A860-4C48-9EC7-B83268FB8C34}"/>
              </a:ext>
            </a:extLst>
          </p:cNvPr>
          <p:cNvSpPr>
            <a:spLocks noGrp="1"/>
          </p:cNvSpPr>
          <p:nvPr>
            <p:ph type="subTitle" idx="1"/>
          </p:nvPr>
        </p:nvSpPr>
        <p:spPr>
          <a:xfrm>
            <a:off x="770324" y="3024553"/>
            <a:ext cx="7772400" cy="501305"/>
          </a:xfrm>
        </p:spPr>
        <p:txBody>
          <a:bodyPr>
            <a:normAutofit/>
          </a:bodyPr>
          <a:lstStyle/>
          <a:p>
            <a:r>
              <a:rPr lang="en-US" dirty="0">
                <a:sym typeface="Helvetica Neue"/>
              </a:rPr>
              <a:t>August 2021</a:t>
            </a:r>
          </a:p>
        </p:txBody>
      </p:sp>
    </p:spTree>
    <p:extLst>
      <p:ext uri="{BB962C8B-B14F-4D97-AF65-F5344CB8AC3E}">
        <p14:creationId xmlns:p14="http://schemas.microsoft.com/office/powerpoint/2010/main" val="19725449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36524-972D-4199-8972-99D3D97822B9}"/>
              </a:ext>
            </a:extLst>
          </p:cNvPr>
          <p:cNvSpPr>
            <a:spLocks noGrp="1"/>
          </p:cNvSpPr>
          <p:nvPr>
            <p:ph type="title"/>
          </p:nvPr>
        </p:nvSpPr>
        <p:spPr/>
        <p:txBody>
          <a:bodyPr/>
          <a:lstStyle/>
          <a:p>
            <a:r>
              <a:rPr lang="en-US" dirty="0"/>
              <a:t>Plan At-A-Glance: Other Audiences</a:t>
            </a:r>
          </a:p>
        </p:txBody>
      </p:sp>
      <p:sp>
        <p:nvSpPr>
          <p:cNvPr id="3" name="Slide Number Placeholder 2">
            <a:extLst>
              <a:ext uri="{FF2B5EF4-FFF2-40B4-BE49-F238E27FC236}">
                <a16:creationId xmlns:a16="http://schemas.microsoft.com/office/drawing/2014/main" id="{C5DE052E-E520-4AB2-87E2-E1BE8EDC31D6}"/>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10</a:t>
            </a:fld>
            <a:endParaRPr lang="en-US" dirty="0">
              <a:solidFill>
                <a:prstClr val="black">
                  <a:tint val="75000"/>
                </a:prstClr>
              </a:solidFill>
            </a:endParaRPr>
          </a:p>
        </p:txBody>
      </p:sp>
      <p:graphicFrame>
        <p:nvGraphicFramePr>
          <p:cNvPr id="4" name="Table 3">
            <a:extLst>
              <a:ext uri="{FF2B5EF4-FFF2-40B4-BE49-F238E27FC236}">
                <a16:creationId xmlns:a16="http://schemas.microsoft.com/office/drawing/2014/main" id="{7E9955B8-C019-49D2-8459-95C9F25D871D}"/>
              </a:ext>
            </a:extLst>
          </p:cNvPr>
          <p:cNvGraphicFramePr>
            <a:graphicFrameLocks noGrp="1"/>
          </p:cNvGraphicFramePr>
          <p:nvPr>
            <p:extLst>
              <p:ext uri="{D42A27DB-BD31-4B8C-83A1-F6EECF244321}">
                <p14:modId xmlns:p14="http://schemas.microsoft.com/office/powerpoint/2010/main" val="2185546839"/>
              </p:ext>
            </p:extLst>
          </p:nvPr>
        </p:nvGraphicFramePr>
        <p:xfrm>
          <a:off x="5883694" y="103345"/>
          <a:ext cx="1186117" cy="435684"/>
        </p:xfrm>
        <a:graphic>
          <a:graphicData uri="http://schemas.openxmlformats.org/drawingml/2006/table">
            <a:tbl>
              <a:tblPr firstRow="1" bandRow="1">
                <a:tableStyleId>{5C22544A-7EE6-4342-B048-85BDC9FD1C3A}</a:tableStyleId>
              </a:tblPr>
              <a:tblGrid>
                <a:gridCol w="1186117">
                  <a:extLst>
                    <a:ext uri="{9D8B030D-6E8A-4147-A177-3AD203B41FA5}">
                      <a16:colId xmlns:a16="http://schemas.microsoft.com/office/drawing/2014/main" val="4152120611"/>
                    </a:ext>
                  </a:extLst>
                </a:gridCol>
              </a:tblGrid>
              <a:tr h="125058">
                <a:tc>
                  <a:txBody>
                    <a:bodyPr/>
                    <a:lstStyle/>
                    <a:p>
                      <a:pPr algn="ctr"/>
                      <a:r>
                        <a:rPr lang="en-US" sz="900" dirty="0">
                          <a:latin typeface="+mn-lt"/>
                          <a:ea typeface="Roboto Light" panose="020B0604020202020204" charset="0"/>
                          <a:sym typeface="Symbol" panose="05050102010706020507" pitchFamily="18" charset="2"/>
                        </a:rPr>
                        <a:t> = Centivo Can Create, Employer Involved in Tailoring</a:t>
                      </a:r>
                      <a:endParaRPr lang="en-US" sz="9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62430425"/>
                  </a:ext>
                </a:extLst>
              </a:tr>
            </a:tbl>
          </a:graphicData>
        </a:graphic>
      </p:graphicFrame>
      <p:graphicFrame>
        <p:nvGraphicFramePr>
          <p:cNvPr id="5" name="Table 4">
            <a:extLst>
              <a:ext uri="{FF2B5EF4-FFF2-40B4-BE49-F238E27FC236}">
                <a16:creationId xmlns:a16="http://schemas.microsoft.com/office/drawing/2014/main" id="{FA9E0010-EE79-42FB-A8C4-C36163CC6254}"/>
              </a:ext>
            </a:extLst>
          </p:cNvPr>
          <p:cNvGraphicFramePr>
            <a:graphicFrameLocks noGrp="1"/>
          </p:cNvGraphicFramePr>
          <p:nvPr>
            <p:extLst>
              <p:ext uri="{D42A27DB-BD31-4B8C-83A1-F6EECF244321}">
                <p14:modId xmlns:p14="http://schemas.microsoft.com/office/powerpoint/2010/main" val="983040660"/>
              </p:ext>
            </p:extLst>
          </p:nvPr>
        </p:nvGraphicFramePr>
        <p:xfrm>
          <a:off x="7340401" y="103811"/>
          <a:ext cx="1068020" cy="161364"/>
        </p:xfrm>
        <a:graphic>
          <a:graphicData uri="http://schemas.openxmlformats.org/drawingml/2006/table">
            <a:tbl>
              <a:tblPr firstRow="1" bandRow="1">
                <a:tableStyleId>{5C22544A-7EE6-4342-B048-85BDC9FD1C3A}</a:tableStyleId>
              </a:tblPr>
              <a:tblGrid>
                <a:gridCol w="1068020">
                  <a:extLst>
                    <a:ext uri="{9D8B030D-6E8A-4147-A177-3AD203B41FA5}">
                      <a16:colId xmlns:a16="http://schemas.microsoft.com/office/drawing/2014/main" val="4152120611"/>
                    </a:ext>
                  </a:extLst>
                </a:gridCol>
              </a:tblGrid>
              <a:tr h="125058">
                <a:tc>
                  <a:txBody>
                    <a:bodyPr/>
                    <a:lstStyle/>
                    <a:p>
                      <a:pPr algn="ctr"/>
                      <a:r>
                        <a:rPr lang="en-US" sz="900" dirty="0">
                          <a:latin typeface="+mn-lt"/>
                          <a:ea typeface="Roboto Light" panose="020B0604020202020204" charset="0"/>
                        </a:rPr>
                        <a:t>Members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2430425"/>
                  </a:ext>
                </a:extLst>
              </a:tr>
            </a:tbl>
          </a:graphicData>
        </a:graphic>
      </p:graphicFrame>
      <p:graphicFrame>
        <p:nvGraphicFramePr>
          <p:cNvPr id="6" name="Table 5">
            <a:extLst>
              <a:ext uri="{FF2B5EF4-FFF2-40B4-BE49-F238E27FC236}">
                <a16:creationId xmlns:a16="http://schemas.microsoft.com/office/drawing/2014/main" id="{E9E123AF-78C0-4629-BB75-621C94DA486D}"/>
              </a:ext>
            </a:extLst>
          </p:cNvPr>
          <p:cNvGraphicFramePr>
            <a:graphicFrameLocks noGrp="1"/>
          </p:cNvGraphicFramePr>
          <p:nvPr>
            <p:extLst>
              <p:ext uri="{D42A27DB-BD31-4B8C-83A1-F6EECF244321}">
                <p14:modId xmlns:p14="http://schemas.microsoft.com/office/powerpoint/2010/main" val="3366071074"/>
              </p:ext>
            </p:extLst>
          </p:nvPr>
        </p:nvGraphicFramePr>
        <p:xfrm>
          <a:off x="7340401" y="329157"/>
          <a:ext cx="1068020" cy="161364"/>
        </p:xfrm>
        <a:graphic>
          <a:graphicData uri="http://schemas.openxmlformats.org/drawingml/2006/table">
            <a:tbl>
              <a:tblPr firstRow="1" bandRow="1">
                <a:tableStyleId>{5C22544A-7EE6-4342-B048-85BDC9FD1C3A}</a:tableStyleId>
              </a:tblPr>
              <a:tblGrid>
                <a:gridCol w="1068020">
                  <a:extLst>
                    <a:ext uri="{9D8B030D-6E8A-4147-A177-3AD203B41FA5}">
                      <a16:colId xmlns:a16="http://schemas.microsoft.com/office/drawing/2014/main" val="4152120611"/>
                    </a:ext>
                  </a:extLst>
                </a:gridCol>
              </a:tblGrid>
              <a:tr h="125058">
                <a:tc>
                  <a:txBody>
                    <a:bodyPr/>
                    <a:lstStyle/>
                    <a:p>
                      <a:pPr algn="ctr"/>
                      <a:r>
                        <a:rPr lang="en-US" sz="900" dirty="0">
                          <a:latin typeface="+mn-lt"/>
                          <a:ea typeface="Roboto Light" panose="020B0604020202020204" charset="0"/>
                        </a:rPr>
                        <a:t>Leaders</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62430425"/>
                  </a:ext>
                </a:extLst>
              </a:tr>
            </a:tbl>
          </a:graphicData>
        </a:graphic>
      </p:graphicFrame>
      <p:graphicFrame>
        <p:nvGraphicFramePr>
          <p:cNvPr id="7" name="Table 6">
            <a:extLst>
              <a:ext uri="{FF2B5EF4-FFF2-40B4-BE49-F238E27FC236}">
                <a16:creationId xmlns:a16="http://schemas.microsoft.com/office/drawing/2014/main" id="{C323C9EC-8E35-424C-AB4D-7FCF304428F5}"/>
              </a:ext>
            </a:extLst>
          </p:cNvPr>
          <p:cNvGraphicFramePr>
            <a:graphicFrameLocks noGrp="1"/>
          </p:cNvGraphicFramePr>
          <p:nvPr>
            <p:extLst>
              <p:ext uri="{D42A27DB-BD31-4B8C-83A1-F6EECF244321}">
                <p14:modId xmlns:p14="http://schemas.microsoft.com/office/powerpoint/2010/main" val="4201285194"/>
              </p:ext>
            </p:extLst>
          </p:nvPr>
        </p:nvGraphicFramePr>
        <p:xfrm>
          <a:off x="7340401" y="555562"/>
          <a:ext cx="1068020" cy="161364"/>
        </p:xfrm>
        <a:graphic>
          <a:graphicData uri="http://schemas.openxmlformats.org/drawingml/2006/table">
            <a:tbl>
              <a:tblPr firstRow="1" bandRow="1">
                <a:tableStyleId>{5C22544A-7EE6-4342-B048-85BDC9FD1C3A}</a:tableStyleId>
              </a:tblPr>
              <a:tblGrid>
                <a:gridCol w="1068020">
                  <a:extLst>
                    <a:ext uri="{9D8B030D-6E8A-4147-A177-3AD203B41FA5}">
                      <a16:colId xmlns:a16="http://schemas.microsoft.com/office/drawing/2014/main" val="4152120611"/>
                    </a:ext>
                  </a:extLst>
                </a:gridCol>
              </a:tblGrid>
              <a:tr h="125058">
                <a:tc>
                  <a:txBody>
                    <a:bodyPr/>
                    <a:lstStyle/>
                    <a:p>
                      <a:pPr algn="ctr"/>
                      <a:r>
                        <a:rPr lang="en-US" sz="900" dirty="0">
                          <a:latin typeface="+mn-lt"/>
                          <a:ea typeface="Roboto Light" panose="020B0604020202020204" charset="0"/>
                        </a:rPr>
                        <a:t>External</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62430425"/>
                  </a:ext>
                </a:extLst>
              </a:tr>
            </a:tbl>
          </a:graphicData>
        </a:graphic>
      </p:graphicFrame>
      <p:graphicFrame>
        <p:nvGraphicFramePr>
          <p:cNvPr id="8" name="Table 7">
            <a:extLst>
              <a:ext uri="{FF2B5EF4-FFF2-40B4-BE49-F238E27FC236}">
                <a16:creationId xmlns:a16="http://schemas.microsoft.com/office/drawing/2014/main" id="{25BF84E8-B4EC-4FFA-8FD2-835FBFFEA67E}"/>
              </a:ext>
            </a:extLst>
          </p:cNvPr>
          <p:cNvGraphicFramePr>
            <a:graphicFrameLocks noGrp="1"/>
          </p:cNvGraphicFramePr>
          <p:nvPr>
            <p:extLst>
              <p:ext uri="{D42A27DB-BD31-4B8C-83A1-F6EECF244321}">
                <p14:modId xmlns:p14="http://schemas.microsoft.com/office/powerpoint/2010/main" val="39469648"/>
              </p:ext>
            </p:extLst>
          </p:nvPr>
        </p:nvGraphicFramePr>
        <p:xfrm>
          <a:off x="7340401" y="777139"/>
          <a:ext cx="1068020" cy="161364"/>
        </p:xfrm>
        <a:graphic>
          <a:graphicData uri="http://schemas.openxmlformats.org/drawingml/2006/table">
            <a:tbl>
              <a:tblPr firstRow="1" bandRow="1">
                <a:tableStyleId>{5C22544A-7EE6-4342-B048-85BDC9FD1C3A}</a:tableStyleId>
              </a:tblPr>
              <a:tblGrid>
                <a:gridCol w="1068020">
                  <a:extLst>
                    <a:ext uri="{9D8B030D-6E8A-4147-A177-3AD203B41FA5}">
                      <a16:colId xmlns:a16="http://schemas.microsoft.com/office/drawing/2014/main" val="4152120611"/>
                    </a:ext>
                  </a:extLst>
                </a:gridCol>
              </a:tblGrid>
              <a:tr h="125058">
                <a:tc>
                  <a:txBody>
                    <a:bodyPr/>
                    <a:lstStyle/>
                    <a:p>
                      <a:pPr algn="ctr"/>
                      <a:r>
                        <a:rPr lang="en-US" sz="900" dirty="0">
                          <a:latin typeface="+mn-lt"/>
                          <a:ea typeface="Roboto Light" panose="020B0604020202020204" charset="0"/>
                        </a:rPr>
                        <a:t>Feedback</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62430425"/>
                  </a:ext>
                </a:extLst>
              </a:tr>
            </a:tbl>
          </a:graphicData>
        </a:graphic>
      </p:graphicFrame>
      <p:graphicFrame>
        <p:nvGraphicFramePr>
          <p:cNvPr id="9" name="Table 2">
            <a:extLst>
              <a:ext uri="{FF2B5EF4-FFF2-40B4-BE49-F238E27FC236}">
                <a16:creationId xmlns:a16="http://schemas.microsoft.com/office/drawing/2014/main" id="{55D8EBB2-D804-4495-83B1-48574146171B}"/>
              </a:ext>
            </a:extLst>
          </p:cNvPr>
          <p:cNvGraphicFramePr>
            <a:graphicFrameLocks noGrp="1"/>
          </p:cNvGraphicFramePr>
          <p:nvPr>
            <p:extLst>
              <p:ext uri="{D42A27DB-BD31-4B8C-83A1-F6EECF244321}">
                <p14:modId xmlns:p14="http://schemas.microsoft.com/office/powerpoint/2010/main" val="2455568247"/>
              </p:ext>
            </p:extLst>
          </p:nvPr>
        </p:nvGraphicFramePr>
        <p:xfrm>
          <a:off x="529852" y="1104508"/>
          <a:ext cx="8082818" cy="3467100"/>
        </p:xfrm>
        <a:graphic>
          <a:graphicData uri="http://schemas.openxmlformats.org/drawingml/2006/table">
            <a:tbl>
              <a:tblPr firstRow="1" bandRow="1"/>
              <a:tblGrid>
                <a:gridCol w="2708990">
                  <a:extLst>
                    <a:ext uri="{9D8B030D-6E8A-4147-A177-3AD203B41FA5}">
                      <a16:colId xmlns:a16="http://schemas.microsoft.com/office/drawing/2014/main" val="111989347"/>
                    </a:ext>
                  </a:extLst>
                </a:gridCol>
                <a:gridCol w="2708843">
                  <a:extLst>
                    <a:ext uri="{9D8B030D-6E8A-4147-A177-3AD203B41FA5}">
                      <a16:colId xmlns:a16="http://schemas.microsoft.com/office/drawing/2014/main" val="4167691243"/>
                    </a:ext>
                  </a:extLst>
                </a:gridCol>
                <a:gridCol w="2664985">
                  <a:extLst>
                    <a:ext uri="{9D8B030D-6E8A-4147-A177-3AD203B41FA5}">
                      <a16:colId xmlns:a16="http://schemas.microsoft.com/office/drawing/2014/main" val="4043606839"/>
                    </a:ext>
                  </a:extLst>
                </a:gridCol>
              </a:tblGrid>
              <a:tr h="273852">
                <a:tc>
                  <a:txBody>
                    <a:bodyPr/>
                    <a:lstStyle/>
                    <a:p>
                      <a:pPr algn="ctr"/>
                      <a:r>
                        <a:rPr lang="en-US" sz="1300" b="1" dirty="0">
                          <a:solidFill>
                            <a:schemeClr val="bg1"/>
                          </a:solidFill>
                          <a:latin typeface="+mn-lt"/>
                          <a:ea typeface="Roboto" panose="020B0604020202020204" charset="0"/>
                        </a:rPr>
                        <a:t>Prepare</a:t>
                      </a:r>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300" b="1" dirty="0">
                          <a:solidFill>
                            <a:schemeClr val="bg1"/>
                          </a:solidFill>
                          <a:latin typeface="+mn-lt"/>
                          <a:ea typeface="Roboto" panose="020B0604020202020204" charset="0"/>
                        </a:rPr>
                        <a:t>Engage/Activate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300" b="1" dirty="0">
                          <a:solidFill>
                            <a:schemeClr val="bg1"/>
                          </a:solidFill>
                          <a:latin typeface="+mn-lt"/>
                          <a:ea typeface="Roboto" panose="020B0604020202020204" charset="0"/>
                        </a:rPr>
                        <a:t>Equip</a:t>
                      </a:r>
                    </a:p>
                  </a:txBody>
                  <a:tcP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867322739"/>
                  </a:ext>
                </a:extLst>
              </a:tr>
              <a:tr h="3149302">
                <a:tc>
                  <a:txBody>
                    <a:bodyPr/>
                    <a:lstStyle/>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latin typeface="Roboto" panose="020B0604020202020204" charset="0"/>
                        <a:ea typeface="Roboto" panose="020B060402020202020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dirty="0">
                        <a:latin typeface="Roboto" panose="020B0604020202020204" charset="0"/>
                        <a:ea typeface="Roboto" panose="020B0604020202020204" charset="0"/>
                      </a:endParaRPr>
                    </a:p>
                  </a:txBody>
                  <a:tcP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04282236"/>
                  </a:ext>
                </a:extLst>
              </a:tr>
            </a:tbl>
          </a:graphicData>
        </a:graphic>
      </p:graphicFrame>
      <p:graphicFrame>
        <p:nvGraphicFramePr>
          <p:cNvPr id="10" name="Table 9">
            <a:extLst>
              <a:ext uri="{FF2B5EF4-FFF2-40B4-BE49-F238E27FC236}">
                <a16:creationId xmlns:a16="http://schemas.microsoft.com/office/drawing/2014/main" id="{C204E106-AB24-42EB-ABFF-849ADF120219}"/>
              </a:ext>
            </a:extLst>
          </p:cNvPr>
          <p:cNvGraphicFramePr>
            <a:graphicFrameLocks noGrp="1"/>
          </p:cNvGraphicFramePr>
          <p:nvPr>
            <p:extLst>
              <p:ext uri="{D42A27DB-BD31-4B8C-83A1-F6EECF244321}">
                <p14:modId xmlns:p14="http://schemas.microsoft.com/office/powerpoint/2010/main" val="430277802"/>
              </p:ext>
            </p:extLst>
          </p:nvPr>
        </p:nvGraphicFramePr>
        <p:xfrm>
          <a:off x="587029" y="3841624"/>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2626836872"/>
                    </a:ext>
                  </a:extLst>
                </a:gridCol>
              </a:tblGrid>
              <a:tr h="125058">
                <a:tc>
                  <a:txBody>
                    <a:bodyPr/>
                    <a:lstStyle/>
                    <a:p>
                      <a:pPr algn="ctr"/>
                      <a:r>
                        <a:rPr lang="en-US" sz="900" dirty="0">
                          <a:latin typeface="+mn-lt"/>
                          <a:ea typeface="Roboto Light" panose="020B0604020202020204" charset="0"/>
                        </a:rPr>
                        <a:t>Pulse Survey and/or </a:t>
                      </a:r>
                    </a:p>
                    <a:p>
                      <a:pPr algn="ctr"/>
                      <a:r>
                        <a:rPr lang="en-US" sz="900" dirty="0">
                          <a:latin typeface="+mn-lt"/>
                          <a:ea typeface="Roboto Light" panose="020B0604020202020204" charset="0"/>
                        </a:rPr>
                        <a:t>Focus Groups (All)</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Gathering input from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key audiences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1" name="Table 10">
            <a:extLst>
              <a:ext uri="{FF2B5EF4-FFF2-40B4-BE49-F238E27FC236}">
                <a16:creationId xmlns:a16="http://schemas.microsoft.com/office/drawing/2014/main" id="{E9B88CDE-BB40-4BDD-8F35-DE9255BB75A3}"/>
              </a:ext>
            </a:extLst>
          </p:cNvPr>
          <p:cNvGraphicFramePr>
            <a:graphicFrameLocks noGrp="1"/>
          </p:cNvGraphicFramePr>
          <p:nvPr>
            <p:extLst>
              <p:ext uri="{D42A27DB-BD31-4B8C-83A1-F6EECF244321}">
                <p14:modId xmlns:p14="http://schemas.microsoft.com/office/powerpoint/2010/main" val="28883608"/>
              </p:ext>
            </p:extLst>
          </p:nvPr>
        </p:nvGraphicFramePr>
        <p:xfrm>
          <a:off x="573967" y="2791181"/>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2332733959"/>
                    </a:ext>
                  </a:extLst>
                </a:gridCol>
              </a:tblGrid>
              <a:tr h="125058">
                <a:tc>
                  <a:txBody>
                    <a:bodyPr/>
                    <a:lstStyle/>
                    <a:p>
                      <a:pPr algn="ctr"/>
                      <a:r>
                        <a:rPr lang="en-US" sz="900" dirty="0">
                          <a:latin typeface="+mn-lt"/>
                          <a:ea typeface="Roboto Light" panose="020B0604020202020204" charset="0"/>
                        </a:rPr>
                        <a:t>Educational Guide  (Providers) </a:t>
                      </a:r>
                      <a:r>
                        <a:rPr lang="en-US" sz="900" dirty="0">
                          <a:latin typeface="+mn-lt"/>
                          <a:ea typeface="Roboto Light" panose="020B0604020202020204" charset="0"/>
                          <a:sym typeface="Symbol" panose="05050102010706020507" pitchFamily="18" charset="2"/>
                        </a:rPr>
                        <a:t></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Centivo education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for providers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2" name="Table 11">
            <a:extLst>
              <a:ext uri="{FF2B5EF4-FFF2-40B4-BE49-F238E27FC236}">
                <a16:creationId xmlns:a16="http://schemas.microsoft.com/office/drawing/2014/main" id="{DCD646E9-6EF5-4940-A2B7-D93B933B7A3F}"/>
              </a:ext>
            </a:extLst>
          </p:cNvPr>
          <p:cNvGraphicFramePr>
            <a:graphicFrameLocks noGrp="1"/>
          </p:cNvGraphicFramePr>
          <p:nvPr>
            <p:extLst>
              <p:ext uri="{D42A27DB-BD31-4B8C-83A1-F6EECF244321}">
                <p14:modId xmlns:p14="http://schemas.microsoft.com/office/powerpoint/2010/main" val="839209729"/>
              </p:ext>
            </p:extLst>
          </p:nvPr>
        </p:nvGraphicFramePr>
        <p:xfrm>
          <a:off x="573967" y="2417774"/>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823779706"/>
                    </a:ext>
                  </a:extLst>
                </a:gridCol>
              </a:tblGrid>
              <a:tr h="125058">
                <a:tc>
                  <a:txBody>
                    <a:bodyPr/>
                    <a:lstStyle/>
                    <a:p>
                      <a:pPr algn="ctr"/>
                      <a:r>
                        <a:rPr lang="en-US" sz="900" dirty="0">
                          <a:latin typeface="+mn-lt"/>
                          <a:ea typeface="Roboto Light" panose="020B0604020202020204" charset="0"/>
                        </a:rPr>
                        <a:t>FAQs (All)</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Answers to expected questions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3" name="Table 12">
            <a:extLst>
              <a:ext uri="{FF2B5EF4-FFF2-40B4-BE49-F238E27FC236}">
                <a16:creationId xmlns:a16="http://schemas.microsoft.com/office/drawing/2014/main" id="{80139072-DAEA-4B34-8AC6-6952ACAC624F}"/>
              </a:ext>
            </a:extLst>
          </p:cNvPr>
          <p:cNvGraphicFramePr>
            <a:graphicFrameLocks noGrp="1"/>
          </p:cNvGraphicFramePr>
          <p:nvPr>
            <p:extLst>
              <p:ext uri="{D42A27DB-BD31-4B8C-83A1-F6EECF244321}">
                <p14:modId xmlns:p14="http://schemas.microsoft.com/office/powerpoint/2010/main" val="2286668499"/>
              </p:ext>
            </p:extLst>
          </p:nvPr>
        </p:nvGraphicFramePr>
        <p:xfrm>
          <a:off x="576363" y="3461471"/>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2144365491"/>
                    </a:ext>
                  </a:extLst>
                </a:gridCol>
              </a:tblGrid>
              <a:tr h="125058">
                <a:tc>
                  <a:txBody>
                    <a:bodyPr/>
                    <a:lstStyle/>
                    <a:p>
                      <a:pPr algn="ctr"/>
                      <a:r>
                        <a:rPr lang="en-US" sz="900" dirty="0">
                          <a:latin typeface="+mn-lt"/>
                          <a:ea typeface="Roboto Light" panose="020B0604020202020204" charset="0"/>
                        </a:rPr>
                        <a:t>Announcement </a:t>
                      </a:r>
                    </a:p>
                    <a:p>
                      <a:pPr algn="ctr"/>
                      <a:r>
                        <a:rPr lang="en-US" sz="900" dirty="0">
                          <a:latin typeface="+mn-lt"/>
                          <a:ea typeface="Roboto Light" panose="020B0604020202020204" charset="0"/>
                        </a:rPr>
                        <a:t>(Vendors, Advisors)</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Overview for those working with company</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4" name="Table 13">
            <a:extLst>
              <a:ext uri="{FF2B5EF4-FFF2-40B4-BE49-F238E27FC236}">
                <a16:creationId xmlns:a16="http://schemas.microsoft.com/office/drawing/2014/main" id="{7152F382-81FA-4925-95CD-CD2B05F53ECA}"/>
              </a:ext>
            </a:extLst>
          </p:cNvPr>
          <p:cNvGraphicFramePr>
            <a:graphicFrameLocks noGrp="1"/>
          </p:cNvGraphicFramePr>
          <p:nvPr>
            <p:extLst>
              <p:ext uri="{D42A27DB-BD31-4B8C-83A1-F6EECF244321}">
                <p14:modId xmlns:p14="http://schemas.microsoft.com/office/powerpoint/2010/main" val="3818271761"/>
              </p:ext>
            </p:extLst>
          </p:nvPr>
        </p:nvGraphicFramePr>
        <p:xfrm>
          <a:off x="587029" y="1747530"/>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3420356419"/>
                    </a:ext>
                  </a:extLst>
                </a:gridCol>
              </a:tblGrid>
              <a:tr h="125058">
                <a:tc>
                  <a:txBody>
                    <a:bodyPr/>
                    <a:lstStyle/>
                    <a:p>
                      <a:pPr algn="ctr"/>
                      <a:r>
                        <a:rPr lang="en-US" sz="900" dirty="0">
                          <a:latin typeface="+mn-lt"/>
                          <a:ea typeface="Roboto Light" panose="020B0604020202020204" charset="0"/>
                        </a:rPr>
                        <a:t>Announcement </a:t>
                      </a:r>
                    </a:p>
                    <a:p>
                      <a:pPr algn="ctr"/>
                      <a:r>
                        <a:rPr lang="en-US" sz="900" dirty="0">
                          <a:latin typeface="+mn-lt"/>
                          <a:ea typeface="Roboto Light" panose="020B0604020202020204" charset="0"/>
                        </a:rPr>
                        <a:t>(All)</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Heads up on Centivo before employees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5" name="Table 14">
            <a:extLst>
              <a:ext uri="{FF2B5EF4-FFF2-40B4-BE49-F238E27FC236}">
                <a16:creationId xmlns:a16="http://schemas.microsoft.com/office/drawing/2014/main" id="{1F49CEF7-BFCA-43A1-8B67-34359447F61E}"/>
              </a:ext>
            </a:extLst>
          </p:cNvPr>
          <p:cNvGraphicFramePr>
            <a:graphicFrameLocks noGrp="1"/>
          </p:cNvGraphicFramePr>
          <p:nvPr>
            <p:extLst>
              <p:ext uri="{D42A27DB-BD31-4B8C-83A1-F6EECF244321}">
                <p14:modId xmlns:p14="http://schemas.microsoft.com/office/powerpoint/2010/main" val="552440593"/>
              </p:ext>
            </p:extLst>
          </p:nvPr>
        </p:nvGraphicFramePr>
        <p:xfrm>
          <a:off x="580498" y="2083553"/>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321155963"/>
                    </a:ext>
                  </a:extLst>
                </a:gridCol>
              </a:tblGrid>
              <a:tr h="125058">
                <a:tc>
                  <a:txBody>
                    <a:bodyPr/>
                    <a:lstStyle/>
                    <a:p>
                      <a:pPr algn="ctr"/>
                      <a:r>
                        <a:rPr lang="en-US" sz="900" dirty="0">
                          <a:latin typeface="+mn-lt"/>
                          <a:ea typeface="Roboto Light" panose="020B0604020202020204" charset="0"/>
                        </a:rPr>
                        <a:t>Talking Points about Prepare (All)</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Key points to convey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in this phase</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6" name="Table 15">
            <a:extLst>
              <a:ext uri="{FF2B5EF4-FFF2-40B4-BE49-F238E27FC236}">
                <a16:creationId xmlns:a16="http://schemas.microsoft.com/office/drawing/2014/main" id="{68812E46-7B1F-406A-AC53-CFC890707152}"/>
              </a:ext>
            </a:extLst>
          </p:cNvPr>
          <p:cNvGraphicFramePr>
            <a:graphicFrameLocks noGrp="1"/>
          </p:cNvGraphicFramePr>
          <p:nvPr>
            <p:extLst>
              <p:ext uri="{D42A27DB-BD31-4B8C-83A1-F6EECF244321}">
                <p14:modId xmlns:p14="http://schemas.microsoft.com/office/powerpoint/2010/main" val="568872409"/>
              </p:ext>
            </p:extLst>
          </p:nvPr>
        </p:nvGraphicFramePr>
        <p:xfrm>
          <a:off x="3290306" y="1418608"/>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3022851309"/>
                    </a:ext>
                  </a:extLst>
                </a:gridCol>
              </a:tblGrid>
              <a:tr h="125058">
                <a:tc>
                  <a:txBody>
                    <a:bodyPr/>
                    <a:lstStyle/>
                    <a:p>
                      <a:pPr algn="ctr"/>
                      <a:r>
                        <a:rPr lang="en-US" sz="900" dirty="0">
                          <a:latin typeface="+mn-lt"/>
                          <a:ea typeface="Roboto Light" panose="020B0604020202020204" charset="0"/>
                        </a:rPr>
                        <a:t>Talking Points about Enroll (All)</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Key points to convey in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this phase</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7" name="Table 16">
            <a:extLst>
              <a:ext uri="{FF2B5EF4-FFF2-40B4-BE49-F238E27FC236}">
                <a16:creationId xmlns:a16="http://schemas.microsoft.com/office/drawing/2014/main" id="{52A466B3-6B6A-4132-8B12-F39D2947B8B5}"/>
              </a:ext>
            </a:extLst>
          </p:cNvPr>
          <p:cNvGraphicFramePr>
            <a:graphicFrameLocks noGrp="1"/>
          </p:cNvGraphicFramePr>
          <p:nvPr>
            <p:extLst>
              <p:ext uri="{D42A27DB-BD31-4B8C-83A1-F6EECF244321}">
                <p14:modId xmlns:p14="http://schemas.microsoft.com/office/powerpoint/2010/main" val="467704613"/>
              </p:ext>
            </p:extLst>
          </p:nvPr>
        </p:nvGraphicFramePr>
        <p:xfrm>
          <a:off x="5993583" y="1744286"/>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2520664983"/>
                    </a:ext>
                  </a:extLst>
                </a:gridCol>
              </a:tblGrid>
              <a:tr h="125058">
                <a:tc>
                  <a:txBody>
                    <a:bodyPr/>
                    <a:lstStyle/>
                    <a:p>
                      <a:pPr algn="ctr"/>
                      <a:r>
                        <a:rPr lang="en-US" sz="900" dirty="0">
                          <a:latin typeface="+mn-lt"/>
                          <a:ea typeface="Roboto Light" panose="020B0604020202020204" charset="0"/>
                        </a:rPr>
                        <a:t>Talking Points about </a:t>
                      </a:r>
                    </a:p>
                    <a:p>
                      <a:pPr algn="ctr"/>
                      <a:r>
                        <a:rPr lang="en-US" sz="900" dirty="0">
                          <a:latin typeface="+mn-lt"/>
                          <a:ea typeface="Roboto Light" panose="020B0604020202020204" charset="0"/>
                        </a:rPr>
                        <a:t>Equip (All)</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Key points to convey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in this phase</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8" name="Table 17">
            <a:extLst>
              <a:ext uri="{FF2B5EF4-FFF2-40B4-BE49-F238E27FC236}">
                <a16:creationId xmlns:a16="http://schemas.microsoft.com/office/drawing/2014/main" id="{0D438D87-EE91-4987-8928-6A264E30DDE5}"/>
              </a:ext>
            </a:extLst>
          </p:cNvPr>
          <p:cNvGraphicFramePr>
            <a:graphicFrameLocks noGrp="1"/>
          </p:cNvGraphicFramePr>
          <p:nvPr>
            <p:extLst>
              <p:ext uri="{D42A27DB-BD31-4B8C-83A1-F6EECF244321}">
                <p14:modId xmlns:p14="http://schemas.microsoft.com/office/powerpoint/2010/main" val="1727948403"/>
              </p:ext>
            </p:extLst>
          </p:nvPr>
        </p:nvGraphicFramePr>
        <p:xfrm>
          <a:off x="573967" y="3126326"/>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3047427190"/>
                    </a:ext>
                  </a:extLst>
                </a:gridCol>
              </a:tblGrid>
              <a:tr h="125058">
                <a:tc>
                  <a:txBody>
                    <a:bodyPr/>
                    <a:lstStyle/>
                    <a:p>
                      <a:pPr algn="ctr"/>
                      <a:r>
                        <a:rPr lang="en-US" sz="900" dirty="0">
                          <a:latin typeface="+mn-lt"/>
                          <a:ea typeface="Roboto Light" panose="020B0604020202020204" charset="0"/>
                        </a:rPr>
                        <a:t>Press Release </a:t>
                      </a:r>
                    </a:p>
                    <a:p>
                      <a:pPr algn="ctr"/>
                      <a:r>
                        <a:rPr lang="en-US" sz="900" dirty="0">
                          <a:latin typeface="+mn-lt"/>
                          <a:ea typeface="Roboto Light" panose="020B0604020202020204" charset="0"/>
                        </a:rPr>
                        <a:t>(Media)</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Announcing Centivo offering for employer</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9" name="Table 18">
            <a:extLst>
              <a:ext uri="{FF2B5EF4-FFF2-40B4-BE49-F238E27FC236}">
                <a16:creationId xmlns:a16="http://schemas.microsoft.com/office/drawing/2014/main" id="{2B1D59FB-0B57-441E-BAE6-7871B6905EE9}"/>
              </a:ext>
            </a:extLst>
          </p:cNvPr>
          <p:cNvGraphicFramePr>
            <a:graphicFrameLocks noGrp="1"/>
          </p:cNvGraphicFramePr>
          <p:nvPr>
            <p:extLst>
              <p:ext uri="{D42A27DB-BD31-4B8C-83A1-F6EECF244321}">
                <p14:modId xmlns:p14="http://schemas.microsoft.com/office/powerpoint/2010/main" val="2271136965"/>
              </p:ext>
            </p:extLst>
          </p:nvPr>
        </p:nvGraphicFramePr>
        <p:xfrm>
          <a:off x="5993583" y="2786268"/>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685386131"/>
                    </a:ext>
                  </a:extLst>
                </a:gridCol>
              </a:tblGrid>
              <a:tr h="0">
                <a:tc>
                  <a:txBody>
                    <a:bodyPr/>
                    <a:lstStyle/>
                    <a:p>
                      <a:pPr algn="ctr"/>
                      <a:r>
                        <a:rPr lang="en-US" sz="900" dirty="0">
                          <a:latin typeface="+mn-lt"/>
                          <a:ea typeface="Roboto Light" panose="020B0604020202020204" charset="0"/>
                        </a:rPr>
                        <a:t>Educational Guide (Providers)</a:t>
                      </a:r>
                      <a:r>
                        <a:rPr lang="en-US" sz="900" dirty="0">
                          <a:latin typeface="+mn-lt"/>
                          <a:ea typeface="Roboto Light" panose="020B0604020202020204" charset="0"/>
                          <a:sym typeface="Symbol" panose="05050102010706020507" pitchFamily="18" charset="2"/>
                        </a:rPr>
                        <a:t> </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Centivo education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for providers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20" name="Table 19">
            <a:extLst>
              <a:ext uri="{FF2B5EF4-FFF2-40B4-BE49-F238E27FC236}">
                <a16:creationId xmlns:a16="http://schemas.microsoft.com/office/drawing/2014/main" id="{B5D4DB03-2EC6-4E99-BCD3-8E9E6E4A4CE1}"/>
              </a:ext>
            </a:extLst>
          </p:cNvPr>
          <p:cNvGraphicFramePr>
            <a:graphicFrameLocks noGrp="1"/>
          </p:cNvGraphicFramePr>
          <p:nvPr>
            <p:extLst>
              <p:ext uri="{D42A27DB-BD31-4B8C-83A1-F6EECF244321}">
                <p14:modId xmlns:p14="http://schemas.microsoft.com/office/powerpoint/2010/main" val="1555898359"/>
              </p:ext>
            </p:extLst>
          </p:nvPr>
        </p:nvGraphicFramePr>
        <p:xfrm>
          <a:off x="3290306" y="1752616"/>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762035373"/>
                    </a:ext>
                  </a:extLst>
                </a:gridCol>
              </a:tblGrid>
              <a:tr h="125058">
                <a:tc>
                  <a:txBody>
                    <a:bodyPr/>
                    <a:lstStyle/>
                    <a:p>
                      <a:pPr algn="ctr"/>
                      <a:r>
                        <a:rPr lang="en-US" sz="900" dirty="0">
                          <a:latin typeface="+mn-lt"/>
                          <a:ea typeface="Roboto Light" panose="020B0604020202020204" charset="0"/>
                        </a:rPr>
                        <a:t>Training Presentation </a:t>
                      </a:r>
                    </a:p>
                    <a:p>
                      <a:pPr algn="ctr"/>
                      <a:r>
                        <a:rPr lang="en-US" sz="900" dirty="0">
                          <a:latin typeface="+mn-lt"/>
                          <a:ea typeface="Roboto Light" panose="020B0604020202020204" charset="0"/>
                        </a:rPr>
                        <a:t>(HR, Managers)</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Equipping HR and managers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21" name="Table 20">
            <a:extLst>
              <a:ext uri="{FF2B5EF4-FFF2-40B4-BE49-F238E27FC236}">
                <a16:creationId xmlns:a16="http://schemas.microsoft.com/office/drawing/2014/main" id="{35F2EB90-DFD5-4075-B194-BE76B535DEB2}"/>
              </a:ext>
            </a:extLst>
          </p:cNvPr>
          <p:cNvGraphicFramePr>
            <a:graphicFrameLocks noGrp="1"/>
          </p:cNvGraphicFramePr>
          <p:nvPr>
            <p:extLst>
              <p:ext uri="{D42A27DB-BD31-4B8C-83A1-F6EECF244321}">
                <p14:modId xmlns:p14="http://schemas.microsoft.com/office/powerpoint/2010/main" val="2329542287"/>
              </p:ext>
            </p:extLst>
          </p:nvPr>
        </p:nvGraphicFramePr>
        <p:xfrm>
          <a:off x="3280485" y="2831201"/>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90102618"/>
                    </a:ext>
                  </a:extLst>
                </a:gridCol>
              </a:tblGrid>
              <a:tr h="125058">
                <a:tc>
                  <a:txBody>
                    <a:bodyPr/>
                    <a:lstStyle/>
                    <a:p>
                      <a:pPr algn="ctr"/>
                      <a:r>
                        <a:rPr lang="en-US" sz="900" dirty="0">
                          <a:latin typeface="+mn-lt"/>
                          <a:ea typeface="Roboto Light" panose="020B0604020202020204" charset="0"/>
                        </a:rPr>
                        <a:t>Member List </a:t>
                      </a:r>
                    </a:p>
                    <a:p>
                      <a:pPr algn="ctr"/>
                      <a:r>
                        <a:rPr lang="en-US" sz="900" dirty="0">
                          <a:latin typeface="+mn-lt"/>
                          <a:ea typeface="Roboto Light" panose="020B0604020202020204" charset="0"/>
                        </a:rPr>
                        <a:t>(Providers) </a:t>
                      </a:r>
                      <a:r>
                        <a:rPr lang="en-US" sz="900" dirty="0">
                          <a:latin typeface="+mn-lt"/>
                          <a:ea typeface="Roboto Light" panose="020B0604020202020204" charset="0"/>
                          <a:sym typeface="Symbol" panose="05050102010706020507" pitchFamily="18" charset="2"/>
                        </a:rPr>
                        <a:t></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List of members who’ve designed them as PCP</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22" name="Table 21">
            <a:extLst>
              <a:ext uri="{FF2B5EF4-FFF2-40B4-BE49-F238E27FC236}">
                <a16:creationId xmlns:a16="http://schemas.microsoft.com/office/drawing/2014/main" id="{1CA74683-525D-49B7-B014-578783C1E3E9}"/>
              </a:ext>
            </a:extLst>
          </p:cNvPr>
          <p:cNvGraphicFramePr>
            <a:graphicFrameLocks noGrp="1"/>
          </p:cNvGraphicFramePr>
          <p:nvPr>
            <p:extLst>
              <p:ext uri="{D42A27DB-BD31-4B8C-83A1-F6EECF244321}">
                <p14:modId xmlns:p14="http://schemas.microsoft.com/office/powerpoint/2010/main" val="2179977907"/>
              </p:ext>
            </p:extLst>
          </p:nvPr>
        </p:nvGraphicFramePr>
        <p:xfrm>
          <a:off x="3283775" y="3165481"/>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1499645642"/>
                    </a:ext>
                  </a:extLst>
                </a:gridCol>
              </a:tblGrid>
              <a:tr h="125058">
                <a:tc>
                  <a:txBody>
                    <a:bodyPr/>
                    <a:lstStyle/>
                    <a:p>
                      <a:pPr algn="ctr"/>
                      <a:r>
                        <a:rPr lang="en-US" sz="900" dirty="0">
                          <a:latin typeface="+mn-lt"/>
                          <a:ea typeface="Roboto Light" panose="020B0604020202020204" charset="0"/>
                        </a:rPr>
                        <a:t>Template Letters/Emails (Providers) </a:t>
                      </a:r>
                      <a:r>
                        <a:rPr lang="en-US" sz="900" dirty="0">
                          <a:latin typeface="+mn-lt"/>
                          <a:ea typeface="Roboto Light" panose="020B0604020202020204" charset="0"/>
                          <a:sym typeface="Symbol" panose="05050102010706020507" pitchFamily="18" charset="2"/>
                        </a:rPr>
                        <a:t></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For welcoming members to their practice</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23" name="Table 22">
            <a:extLst>
              <a:ext uri="{FF2B5EF4-FFF2-40B4-BE49-F238E27FC236}">
                <a16:creationId xmlns:a16="http://schemas.microsoft.com/office/drawing/2014/main" id="{E61C74B3-9174-468E-8111-A3A4F2B322EE}"/>
              </a:ext>
            </a:extLst>
          </p:cNvPr>
          <p:cNvGraphicFramePr>
            <a:graphicFrameLocks noGrp="1"/>
          </p:cNvGraphicFramePr>
          <p:nvPr>
            <p:extLst>
              <p:ext uri="{D42A27DB-BD31-4B8C-83A1-F6EECF244321}">
                <p14:modId xmlns:p14="http://schemas.microsoft.com/office/powerpoint/2010/main" val="4136788092"/>
              </p:ext>
            </p:extLst>
          </p:nvPr>
        </p:nvGraphicFramePr>
        <p:xfrm>
          <a:off x="593560" y="1418608"/>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2709665023"/>
                    </a:ext>
                  </a:extLst>
                </a:gridCol>
              </a:tblGrid>
              <a:tr h="125058">
                <a:tc>
                  <a:txBody>
                    <a:bodyPr/>
                    <a:lstStyle/>
                    <a:p>
                      <a:pPr algn="ctr"/>
                      <a:r>
                        <a:rPr lang="en-US" sz="900" dirty="0">
                          <a:latin typeface="+mn-lt"/>
                          <a:ea typeface="Roboto Light" panose="020B0604020202020204" charset="0"/>
                        </a:rPr>
                        <a:t>Business Presentation (CEO, Leaders)</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u="none" dirty="0">
                          <a:solidFill>
                            <a:schemeClr val="tx1"/>
                          </a:solidFill>
                          <a:latin typeface="+mn-lt"/>
                          <a:ea typeface="Roboto Light" panose="020B0604020202020204" charset="0"/>
                        </a:rPr>
                        <a:t>Overview of offer and communication approach</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24" name="Table 23">
            <a:extLst>
              <a:ext uri="{FF2B5EF4-FFF2-40B4-BE49-F238E27FC236}">
                <a16:creationId xmlns:a16="http://schemas.microsoft.com/office/drawing/2014/main" id="{0ABEB9E0-EABC-4CB3-9242-C154999D2F91}"/>
              </a:ext>
            </a:extLst>
          </p:cNvPr>
          <p:cNvGraphicFramePr>
            <a:graphicFrameLocks noGrp="1"/>
          </p:cNvGraphicFramePr>
          <p:nvPr>
            <p:extLst>
              <p:ext uri="{D42A27DB-BD31-4B8C-83A1-F6EECF244321}">
                <p14:modId xmlns:p14="http://schemas.microsoft.com/office/powerpoint/2010/main" val="344842741"/>
              </p:ext>
            </p:extLst>
          </p:nvPr>
        </p:nvGraphicFramePr>
        <p:xfrm>
          <a:off x="5981204" y="1418608"/>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3300480051"/>
                    </a:ext>
                  </a:extLst>
                </a:gridCol>
              </a:tblGrid>
              <a:tr h="125058">
                <a:tc>
                  <a:txBody>
                    <a:bodyPr/>
                    <a:lstStyle/>
                    <a:p>
                      <a:pPr algn="ctr"/>
                      <a:r>
                        <a:rPr lang="en-US" sz="900" dirty="0">
                          <a:latin typeface="+mn-lt"/>
                          <a:ea typeface="Roboto Light" panose="020B0604020202020204" charset="0"/>
                        </a:rPr>
                        <a:t>Business Presentation (CEO, Leaders)</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Overview of offer and communication approach</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cxnSp>
        <p:nvCxnSpPr>
          <p:cNvPr id="25" name="Straight Connector 24">
            <a:extLst>
              <a:ext uri="{FF2B5EF4-FFF2-40B4-BE49-F238E27FC236}">
                <a16:creationId xmlns:a16="http://schemas.microsoft.com/office/drawing/2014/main" id="{7E2F14BC-A72D-47A8-BEB1-92C98633B5DF}"/>
              </a:ext>
            </a:extLst>
          </p:cNvPr>
          <p:cNvCxnSpPr>
            <a:cxnSpLocks/>
          </p:cNvCxnSpPr>
          <p:nvPr/>
        </p:nvCxnSpPr>
        <p:spPr>
          <a:xfrm>
            <a:off x="457200" y="2748953"/>
            <a:ext cx="8249073" cy="5607"/>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26" name="Table 25">
            <a:extLst>
              <a:ext uri="{FF2B5EF4-FFF2-40B4-BE49-F238E27FC236}">
                <a16:creationId xmlns:a16="http://schemas.microsoft.com/office/drawing/2014/main" id="{D5F9B1D6-9D47-4C1A-A0C7-4DC9715965BE}"/>
              </a:ext>
            </a:extLst>
          </p:cNvPr>
          <p:cNvGraphicFramePr>
            <a:graphicFrameLocks noGrp="1"/>
          </p:cNvGraphicFramePr>
          <p:nvPr>
            <p:extLst>
              <p:ext uri="{D42A27DB-BD31-4B8C-83A1-F6EECF244321}">
                <p14:modId xmlns:p14="http://schemas.microsoft.com/office/powerpoint/2010/main" val="1190837596"/>
              </p:ext>
            </p:extLst>
          </p:nvPr>
        </p:nvGraphicFramePr>
        <p:xfrm>
          <a:off x="187458" y="1419711"/>
          <a:ext cx="195942" cy="1297534"/>
        </p:xfrm>
        <a:graphic>
          <a:graphicData uri="http://schemas.openxmlformats.org/drawingml/2006/table">
            <a:tbl>
              <a:tblPr firstRow="1" bandRow="1">
                <a:tableStyleId>{5C22544A-7EE6-4342-B048-85BDC9FD1C3A}</a:tableStyleId>
              </a:tblPr>
              <a:tblGrid>
                <a:gridCol w="195942">
                  <a:extLst>
                    <a:ext uri="{9D8B030D-6E8A-4147-A177-3AD203B41FA5}">
                      <a16:colId xmlns:a16="http://schemas.microsoft.com/office/drawing/2014/main" val="4152120611"/>
                    </a:ext>
                  </a:extLst>
                </a:gridCol>
              </a:tblGrid>
              <a:tr h="1297534">
                <a:tc>
                  <a:txBody>
                    <a:bodyPr/>
                    <a:lstStyle/>
                    <a:p>
                      <a:pPr algn="ctr"/>
                      <a:r>
                        <a:rPr lang="en-US" sz="900" dirty="0">
                          <a:latin typeface="+mn-lt"/>
                          <a:ea typeface="Roboto Light" panose="020B0604020202020204" charset="0"/>
                        </a:rPr>
                        <a:t>Leaders</a:t>
                      </a:r>
                    </a:p>
                  </a:txBody>
                  <a:tcPr marL="12102" marR="12102" marT="12102" marB="12102" vert="vert27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62430425"/>
                  </a:ext>
                </a:extLst>
              </a:tr>
            </a:tbl>
          </a:graphicData>
        </a:graphic>
      </p:graphicFrame>
      <p:graphicFrame>
        <p:nvGraphicFramePr>
          <p:cNvPr id="27" name="Table 26">
            <a:extLst>
              <a:ext uri="{FF2B5EF4-FFF2-40B4-BE49-F238E27FC236}">
                <a16:creationId xmlns:a16="http://schemas.microsoft.com/office/drawing/2014/main" id="{FFD84D65-726A-4AE0-8D95-AAF4CFCAC7AF}"/>
              </a:ext>
            </a:extLst>
          </p:cNvPr>
          <p:cNvGraphicFramePr>
            <a:graphicFrameLocks noGrp="1"/>
          </p:cNvGraphicFramePr>
          <p:nvPr>
            <p:extLst>
              <p:ext uri="{D42A27DB-BD31-4B8C-83A1-F6EECF244321}">
                <p14:modId xmlns:p14="http://schemas.microsoft.com/office/powerpoint/2010/main" val="4080670637"/>
              </p:ext>
            </p:extLst>
          </p:nvPr>
        </p:nvGraphicFramePr>
        <p:xfrm>
          <a:off x="197669" y="2786268"/>
          <a:ext cx="195942" cy="973727"/>
        </p:xfrm>
        <a:graphic>
          <a:graphicData uri="http://schemas.openxmlformats.org/drawingml/2006/table">
            <a:tbl>
              <a:tblPr firstRow="1" bandRow="1">
                <a:tableStyleId>{5C22544A-7EE6-4342-B048-85BDC9FD1C3A}</a:tableStyleId>
              </a:tblPr>
              <a:tblGrid>
                <a:gridCol w="195942">
                  <a:extLst>
                    <a:ext uri="{9D8B030D-6E8A-4147-A177-3AD203B41FA5}">
                      <a16:colId xmlns:a16="http://schemas.microsoft.com/office/drawing/2014/main" val="4152120611"/>
                    </a:ext>
                  </a:extLst>
                </a:gridCol>
              </a:tblGrid>
              <a:tr h="973727">
                <a:tc>
                  <a:txBody>
                    <a:bodyPr/>
                    <a:lstStyle/>
                    <a:p>
                      <a:pPr algn="ctr"/>
                      <a:r>
                        <a:rPr lang="en-US" sz="900" dirty="0">
                          <a:latin typeface="+mn-lt"/>
                          <a:ea typeface="Roboto Light" panose="020B0604020202020204" charset="0"/>
                        </a:rPr>
                        <a:t>External</a:t>
                      </a:r>
                    </a:p>
                  </a:txBody>
                  <a:tcPr marL="12102" marR="12102" marT="12102" marB="12102" vert="vert27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62430425"/>
                  </a:ext>
                </a:extLst>
              </a:tr>
            </a:tbl>
          </a:graphicData>
        </a:graphic>
      </p:graphicFrame>
      <p:graphicFrame>
        <p:nvGraphicFramePr>
          <p:cNvPr id="28" name="Table 27">
            <a:extLst>
              <a:ext uri="{FF2B5EF4-FFF2-40B4-BE49-F238E27FC236}">
                <a16:creationId xmlns:a16="http://schemas.microsoft.com/office/drawing/2014/main" id="{13D32EE6-5A2C-4E70-A005-484EDA025F55}"/>
              </a:ext>
            </a:extLst>
          </p:cNvPr>
          <p:cNvGraphicFramePr>
            <a:graphicFrameLocks noGrp="1"/>
          </p:cNvGraphicFramePr>
          <p:nvPr>
            <p:extLst>
              <p:ext uri="{D42A27DB-BD31-4B8C-83A1-F6EECF244321}">
                <p14:modId xmlns:p14="http://schemas.microsoft.com/office/powerpoint/2010/main" val="1370307912"/>
              </p:ext>
            </p:extLst>
          </p:nvPr>
        </p:nvGraphicFramePr>
        <p:xfrm>
          <a:off x="207351" y="3829018"/>
          <a:ext cx="195942" cy="742590"/>
        </p:xfrm>
        <a:graphic>
          <a:graphicData uri="http://schemas.openxmlformats.org/drawingml/2006/table">
            <a:tbl>
              <a:tblPr firstRow="1" bandRow="1">
                <a:tableStyleId>{5C22544A-7EE6-4342-B048-85BDC9FD1C3A}</a:tableStyleId>
              </a:tblPr>
              <a:tblGrid>
                <a:gridCol w="195942">
                  <a:extLst>
                    <a:ext uri="{9D8B030D-6E8A-4147-A177-3AD203B41FA5}">
                      <a16:colId xmlns:a16="http://schemas.microsoft.com/office/drawing/2014/main" val="4152120611"/>
                    </a:ext>
                  </a:extLst>
                </a:gridCol>
              </a:tblGrid>
              <a:tr h="742590">
                <a:tc>
                  <a:txBody>
                    <a:bodyPr/>
                    <a:lstStyle/>
                    <a:p>
                      <a:pPr algn="ctr"/>
                      <a:r>
                        <a:rPr lang="en-US" sz="900" dirty="0">
                          <a:latin typeface="+mn-lt"/>
                          <a:ea typeface="Roboto Light" panose="020B0604020202020204" charset="0"/>
                        </a:rPr>
                        <a:t>Feedback</a:t>
                      </a:r>
                    </a:p>
                  </a:txBody>
                  <a:tcPr marL="12102" marR="12102" marT="12102" marB="12102" vert="vert27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62430425"/>
                  </a:ext>
                </a:extLst>
              </a:tr>
            </a:tbl>
          </a:graphicData>
        </a:graphic>
      </p:graphicFrame>
      <p:graphicFrame>
        <p:nvGraphicFramePr>
          <p:cNvPr id="29" name="Table 28">
            <a:extLst>
              <a:ext uri="{FF2B5EF4-FFF2-40B4-BE49-F238E27FC236}">
                <a16:creationId xmlns:a16="http://schemas.microsoft.com/office/drawing/2014/main" id="{2BAF1FB3-FF91-481E-BB85-5ED5F4C97A98}"/>
              </a:ext>
            </a:extLst>
          </p:cNvPr>
          <p:cNvGraphicFramePr>
            <a:graphicFrameLocks noGrp="1"/>
          </p:cNvGraphicFramePr>
          <p:nvPr>
            <p:extLst>
              <p:ext uri="{D42A27DB-BD31-4B8C-83A1-F6EECF244321}">
                <p14:modId xmlns:p14="http://schemas.microsoft.com/office/powerpoint/2010/main" val="238863750"/>
              </p:ext>
            </p:extLst>
          </p:nvPr>
        </p:nvGraphicFramePr>
        <p:xfrm>
          <a:off x="5987735" y="3841386"/>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2626836872"/>
                    </a:ext>
                  </a:extLst>
                </a:gridCol>
              </a:tblGrid>
              <a:tr h="125058">
                <a:tc>
                  <a:txBody>
                    <a:bodyPr/>
                    <a:lstStyle/>
                    <a:p>
                      <a:pPr algn="ctr"/>
                      <a:r>
                        <a:rPr lang="en-US" sz="900" dirty="0">
                          <a:latin typeface="+mn-lt"/>
                          <a:ea typeface="Roboto Light" panose="020B0604020202020204" charset="0"/>
                        </a:rPr>
                        <a:t>Pulse Survey and/or </a:t>
                      </a:r>
                    </a:p>
                    <a:p>
                      <a:pPr algn="ctr"/>
                      <a:r>
                        <a:rPr lang="en-US" sz="900" dirty="0">
                          <a:latin typeface="+mn-lt"/>
                          <a:ea typeface="Roboto Light" panose="020B0604020202020204" charset="0"/>
                        </a:rPr>
                        <a:t>Focus Groups (All)</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Gathering input from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key audiences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cxnSp>
        <p:nvCxnSpPr>
          <p:cNvPr id="30" name="Straight Connector 29">
            <a:extLst>
              <a:ext uri="{FF2B5EF4-FFF2-40B4-BE49-F238E27FC236}">
                <a16:creationId xmlns:a16="http://schemas.microsoft.com/office/drawing/2014/main" id="{89DE0199-75D2-40F9-8619-D0C503D32A5D}"/>
              </a:ext>
            </a:extLst>
          </p:cNvPr>
          <p:cNvCxnSpPr>
            <a:cxnSpLocks/>
          </p:cNvCxnSpPr>
          <p:nvPr/>
        </p:nvCxnSpPr>
        <p:spPr>
          <a:xfrm>
            <a:off x="457200" y="3803124"/>
            <a:ext cx="8172421" cy="563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1" name="Table 30">
            <a:extLst>
              <a:ext uri="{FF2B5EF4-FFF2-40B4-BE49-F238E27FC236}">
                <a16:creationId xmlns:a16="http://schemas.microsoft.com/office/drawing/2014/main" id="{173B2C63-DBE3-4F06-9522-306FE9D668E1}"/>
              </a:ext>
            </a:extLst>
          </p:cNvPr>
          <p:cNvGraphicFramePr>
            <a:graphicFrameLocks noGrp="1"/>
          </p:cNvGraphicFramePr>
          <p:nvPr>
            <p:extLst>
              <p:ext uri="{D42A27DB-BD31-4B8C-83A1-F6EECF244321}">
                <p14:modId xmlns:p14="http://schemas.microsoft.com/office/powerpoint/2010/main" val="1474365500"/>
              </p:ext>
            </p:extLst>
          </p:nvPr>
        </p:nvGraphicFramePr>
        <p:xfrm>
          <a:off x="5993583" y="3123621"/>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3047427190"/>
                    </a:ext>
                  </a:extLst>
                </a:gridCol>
              </a:tblGrid>
              <a:tr h="125058">
                <a:tc>
                  <a:txBody>
                    <a:bodyPr/>
                    <a:lstStyle/>
                    <a:p>
                      <a:pPr algn="ctr"/>
                      <a:r>
                        <a:rPr lang="en-US" sz="900" dirty="0">
                          <a:latin typeface="+mn-lt"/>
                          <a:ea typeface="Roboto Light" panose="020B0604020202020204" charset="0"/>
                        </a:rPr>
                        <a:t>Press Release </a:t>
                      </a:r>
                    </a:p>
                    <a:p>
                      <a:pPr algn="ctr"/>
                      <a:r>
                        <a:rPr lang="en-US" sz="900" dirty="0">
                          <a:latin typeface="+mn-lt"/>
                          <a:ea typeface="Roboto Light" panose="020B0604020202020204" charset="0"/>
                        </a:rPr>
                        <a:t>(Media)</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Update on progress &amp;  results as appropriate</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33" name="Table 32">
            <a:extLst>
              <a:ext uri="{FF2B5EF4-FFF2-40B4-BE49-F238E27FC236}">
                <a16:creationId xmlns:a16="http://schemas.microsoft.com/office/drawing/2014/main" id="{8ED1E062-C0D2-4EDC-BDC4-780C58074A82}"/>
              </a:ext>
            </a:extLst>
          </p:cNvPr>
          <p:cNvGraphicFramePr>
            <a:graphicFrameLocks noGrp="1"/>
          </p:cNvGraphicFramePr>
          <p:nvPr>
            <p:extLst>
              <p:ext uri="{D42A27DB-BD31-4B8C-83A1-F6EECF244321}">
                <p14:modId xmlns:p14="http://schemas.microsoft.com/office/powerpoint/2010/main" val="1763157805"/>
              </p:ext>
            </p:extLst>
          </p:nvPr>
        </p:nvGraphicFramePr>
        <p:xfrm>
          <a:off x="3276847" y="2088427"/>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4205186961"/>
                    </a:ext>
                  </a:extLst>
                </a:gridCol>
              </a:tblGrid>
              <a:tr h="125058">
                <a:tc>
                  <a:txBody>
                    <a:bodyPr/>
                    <a:lstStyle/>
                    <a:p>
                      <a:pPr algn="ctr"/>
                      <a:r>
                        <a:rPr lang="en-US" sz="900" dirty="0">
                          <a:latin typeface="+mn-lt"/>
                          <a:ea typeface="Roboto Light" panose="020B0604020202020204" charset="0"/>
                        </a:rPr>
                        <a:t>US Health Care </a:t>
                      </a:r>
                    </a:p>
                    <a:p>
                      <a:pPr algn="ctr"/>
                      <a:r>
                        <a:rPr lang="en-US" sz="900" dirty="0">
                          <a:latin typeface="+mn-lt"/>
                          <a:ea typeface="Roboto Light" panose="020B0604020202020204" charset="0"/>
                        </a:rPr>
                        <a:t>Cost Map</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Infographic illustrating higher relative WI costs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spTree>
    <p:extLst>
      <p:ext uri="{BB962C8B-B14F-4D97-AF65-F5344CB8AC3E}">
        <p14:creationId xmlns:p14="http://schemas.microsoft.com/office/powerpoint/2010/main" val="21737249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Consistent Key Messages and FAQs</a:t>
            </a:r>
          </a:p>
        </p:txBody>
      </p:sp>
      <p:sp>
        <p:nvSpPr>
          <p:cNvPr id="3" name="Rectangle 2">
            <a:extLst>
              <a:ext uri="{FF2B5EF4-FFF2-40B4-BE49-F238E27FC236}">
                <a16:creationId xmlns:a16="http://schemas.microsoft.com/office/drawing/2014/main" id="{0CA94740-8601-44B5-881F-983494CB48B7}"/>
              </a:ext>
            </a:extLst>
          </p:cNvPr>
          <p:cNvSpPr/>
          <p:nvPr/>
        </p:nvSpPr>
        <p:spPr>
          <a:xfrm>
            <a:off x="2601586" y="2416932"/>
            <a:ext cx="3257557" cy="800219"/>
          </a:xfrm>
          <a:prstGeom prst="rect">
            <a:avLst/>
          </a:prstGeom>
        </p:spPr>
        <p:txBody>
          <a:bodyPr wrap="square">
            <a:spAutoFit/>
          </a:bodyPr>
          <a:lstStyle/>
          <a:p>
            <a:pPr lvl="0" algn="ctr"/>
            <a:r>
              <a:rPr lang="en-US" sz="1600" b="1" dirty="0">
                <a:solidFill>
                  <a:schemeClr val="tx2"/>
                </a:solidFill>
              </a:rPr>
              <a:t>See separate documents for key messages and FAQs </a:t>
            </a:r>
          </a:p>
          <a:p>
            <a:pPr lvl="0"/>
            <a:endParaRPr lang="en-US" sz="1400" dirty="0"/>
          </a:p>
        </p:txBody>
      </p:sp>
      <p:sp>
        <p:nvSpPr>
          <p:cNvPr id="8" name="TextBox 7">
            <a:extLst>
              <a:ext uri="{FF2B5EF4-FFF2-40B4-BE49-F238E27FC236}">
                <a16:creationId xmlns:a16="http://schemas.microsoft.com/office/drawing/2014/main" id="{3CD4A438-980A-4E62-A794-A9BCB259CE2B}"/>
              </a:ext>
            </a:extLst>
          </p:cNvPr>
          <p:cNvSpPr txBox="1"/>
          <p:nvPr/>
        </p:nvSpPr>
        <p:spPr>
          <a:xfrm>
            <a:off x="408064" y="1150526"/>
            <a:ext cx="8107454" cy="584775"/>
          </a:xfrm>
          <a:prstGeom prst="rect">
            <a:avLst/>
          </a:prstGeom>
          <a:solidFill>
            <a:schemeClr val="bg1">
              <a:lumMod val="65000"/>
            </a:schemeClr>
          </a:solidFill>
        </p:spPr>
        <p:txBody>
          <a:bodyPr wrap="square">
            <a:spAutoFit/>
          </a:bodyPr>
          <a:lstStyle/>
          <a:p>
            <a:pPr defTabSz="685783">
              <a:spcBef>
                <a:spcPts val="225"/>
              </a:spcBef>
              <a:spcAft>
                <a:spcPts val="225"/>
              </a:spcAft>
              <a:buClr>
                <a:srgbClr val="EB9322"/>
              </a:buClr>
              <a:defRPr/>
            </a:pPr>
            <a:r>
              <a:rPr lang="en-US" sz="1600" dirty="0">
                <a:solidFill>
                  <a:schemeClr val="bg1"/>
                </a:solidFill>
              </a:rPr>
              <a:t>Use the key messages and FAQs in the Word document so you consistently convey the main messages to your various audiences and stay consistent with other WI employers </a:t>
            </a:r>
          </a:p>
        </p:txBody>
      </p:sp>
      <p:sp>
        <p:nvSpPr>
          <p:cNvPr id="4" name="Slide Number Placeholder 3">
            <a:extLst>
              <a:ext uri="{FF2B5EF4-FFF2-40B4-BE49-F238E27FC236}">
                <a16:creationId xmlns:a16="http://schemas.microsoft.com/office/drawing/2014/main" id="{D7E444F6-9972-4ABA-88DD-48D040DBA5C0}"/>
              </a:ext>
            </a:extLst>
          </p:cNvPr>
          <p:cNvSpPr>
            <a:spLocks noGrp="1"/>
          </p:cNvSpPr>
          <p:nvPr>
            <p:ph type="sldNum" sz="quarter" idx="12"/>
          </p:nvPr>
        </p:nvSpPr>
        <p:spPr/>
        <p:txBody>
          <a:bodyPr/>
          <a:lstStyle/>
          <a:p>
            <a:fld id="{0627CD93-DB7E-4722-9CC1-C5F1E2275160}"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3450964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Addressing the Toughest Challenges</a:t>
            </a:r>
          </a:p>
        </p:txBody>
      </p:sp>
      <p:graphicFrame>
        <p:nvGraphicFramePr>
          <p:cNvPr id="3" name="Table 3">
            <a:extLst>
              <a:ext uri="{FF2B5EF4-FFF2-40B4-BE49-F238E27FC236}">
                <a16:creationId xmlns:a16="http://schemas.microsoft.com/office/drawing/2014/main" id="{E560105D-05CA-4B32-BDAB-5A91E30E7E0C}"/>
              </a:ext>
            </a:extLst>
          </p:cNvPr>
          <p:cNvGraphicFramePr>
            <a:graphicFrameLocks noGrp="1"/>
          </p:cNvGraphicFramePr>
          <p:nvPr>
            <p:extLst>
              <p:ext uri="{D42A27DB-BD31-4B8C-83A1-F6EECF244321}">
                <p14:modId xmlns:p14="http://schemas.microsoft.com/office/powerpoint/2010/main" val="2611936346"/>
              </p:ext>
            </p:extLst>
          </p:nvPr>
        </p:nvGraphicFramePr>
        <p:xfrm>
          <a:off x="535602" y="1542770"/>
          <a:ext cx="8107454" cy="2952067"/>
        </p:xfrm>
        <a:graphic>
          <a:graphicData uri="http://schemas.openxmlformats.org/drawingml/2006/table">
            <a:tbl>
              <a:tblPr firstRow="1" bandRow="1">
                <a:tableStyleId>{93296810-A885-4BE3-A3E7-6D5BEEA58F35}</a:tableStyleId>
              </a:tblPr>
              <a:tblGrid>
                <a:gridCol w="2269475">
                  <a:extLst>
                    <a:ext uri="{9D8B030D-6E8A-4147-A177-3AD203B41FA5}">
                      <a16:colId xmlns:a16="http://schemas.microsoft.com/office/drawing/2014/main" val="559016493"/>
                    </a:ext>
                  </a:extLst>
                </a:gridCol>
                <a:gridCol w="5837979">
                  <a:extLst>
                    <a:ext uri="{9D8B030D-6E8A-4147-A177-3AD203B41FA5}">
                      <a16:colId xmlns:a16="http://schemas.microsoft.com/office/drawing/2014/main" val="3318864865"/>
                    </a:ext>
                  </a:extLst>
                </a:gridCol>
              </a:tblGrid>
              <a:tr h="264084">
                <a:tc>
                  <a:txBody>
                    <a:bodyPr/>
                    <a:lstStyle/>
                    <a:p>
                      <a:r>
                        <a:rPr lang="en-US" sz="1100" dirty="0"/>
                        <a:t>Some Top Challenges</a:t>
                      </a:r>
                    </a:p>
                  </a:txBody>
                  <a:tcPr/>
                </a:tc>
                <a:tc>
                  <a:txBody>
                    <a:bodyPr/>
                    <a:lstStyle/>
                    <a:p>
                      <a:r>
                        <a:rPr lang="en-US" sz="1100" dirty="0"/>
                        <a:t>Solution Built into Plan</a:t>
                      </a:r>
                    </a:p>
                  </a:txBody>
                  <a:tcPr/>
                </a:tc>
                <a:extLst>
                  <a:ext uri="{0D108BD9-81ED-4DB2-BD59-A6C34878D82A}">
                    <a16:rowId xmlns:a16="http://schemas.microsoft.com/office/drawing/2014/main" val="2116972761"/>
                  </a:ext>
                </a:extLst>
              </a:tr>
              <a:tr h="370840">
                <a:tc>
                  <a:txBody>
                    <a:bodyPr/>
                    <a:lstStyle/>
                    <a:p>
                      <a:r>
                        <a:rPr lang="en-US" sz="1040" dirty="0"/>
                        <a:t>Most employees have a low level of medical benefits literacy—starting with not knowing what a PCP is or does</a:t>
                      </a:r>
                    </a:p>
                  </a:txBody>
                  <a:tcPr/>
                </a:tc>
                <a:tc>
                  <a:txBody>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1040" kern="1200" dirty="0">
                          <a:solidFill>
                            <a:schemeClr val="dk1"/>
                          </a:solidFill>
                          <a:effectLst/>
                          <a:latin typeface="+mn-lt"/>
                          <a:ea typeface="+mn-ea"/>
                          <a:cs typeface="+mn-cs"/>
                        </a:rPr>
                        <a:t>Weave in relevant testimonials, analogies and examples they can relate to and that illustrate the Centivo advantages; get to the lowest common denominator of knowledge and define what we’re talking about along the way; highlight key messages and point people to specific details if they want more</a:t>
                      </a:r>
                    </a:p>
                  </a:txBody>
                  <a:tcPr/>
                </a:tc>
                <a:extLst>
                  <a:ext uri="{0D108BD9-81ED-4DB2-BD59-A6C34878D82A}">
                    <a16:rowId xmlns:a16="http://schemas.microsoft.com/office/drawing/2014/main" val="4125356153"/>
                  </a:ext>
                </a:extLst>
              </a:tr>
              <a:tr h="370840">
                <a:tc>
                  <a:txBody>
                    <a:bodyPr/>
                    <a:lstStyle/>
                    <a:p>
                      <a:r>
                        <a:rPr lang="en-US" sz="1040" dirty="0"/>
                        <a:t>As many as 25% of the population will need to change PCPs</a:t>
                      </a:r>
                    </a:p>
                  </a:txBody>
                  <a:tcPr/>
                </a:tc>
                <a:tc>
                  <a:txBody>
                    <a:bodyPr/>
                    <a:lstStyle/>
                    <a:p>
                      <a:r>
                        <a:rPr lang="en-US" sz="1040" dirty="0"/>
                        <a:t>Be prepared with messages about the quality of the in-network PCPs and the advantages of the way they are there to help you navigate with the Centivo model; coach members through making the transition in practical ways and emphasize that the model saves time and reduces the hassle of finding specialists</a:t>
                      </a:r>
                      <a:endParaRPr lang="en-US" sz="1040" dirty="0">
                        <a:highlight>
                          <a:srgbClr val="FFFF00"/>
                        </a:highlight>
                      </a:endParaRPr>
                    </a:p>
                  </a:txBody>
                  <a:tcPr/>
                </a:tc>
                <a:extLst>
                  <a:ext uri="{0D108BD9-81ED-4DB2-BD59-A6C34878D82A}">
                    <a16:rowId xmlns:a16="http://schemas.microsoft.com/office/drawing/2014/main" val="111422318"/>
                  </a:ext>
                </a:extLst>
              </a:tr>
              <a:tr h="370840">
                <a:tc>
                  <a:txBody>
                    <a:bodyPr/>
                    <a:lstStyle/>
                    <a:p>
                      <a:r>
                        <a:rPr lang="en-US" sz="1040" dirty="0"/>
                        <a:t>This model differs from the UHC Premium Designation model that we said was very important</a:t>
                      </a:r>
                    </a:p>
                  </a:txBody>
                  <a:tcPr/>
                </a:tc>
                <a:tc>
                  <a:txBody>
                    <a:bodyPr/>
                    <a:lstStyle/>
                    <a:p>
                      <a:r>
                        <a:rPr lang="en-US" sz="1040" dirty="0"/>
                        <a:t>Focus on the advantages of the Centivo model versus what’s not good about any other model; emphasize that the current approach is not working and we’re always looking for better ways to deliver health care more affordably</a:t>
                      </a:r>
                    </a:p>
                  </a:txBody>
                  <a:tcPr/>
                </a:tc>
                <a:extLst>
                  <a:ext uri="{0D108BD9-81ED-4DB2-BD59-A6C34878D82A}">
                    <a16:rowId xmlns:a16="http://schemas.microsoft.com/office/drawing/2014/main" val="3399202386"/>
                  </a:ext>
                </a:extLst>
              </a:tr>
              <a:tr h="261775">
                <a:tc>
                  <a:txBody>
                    <a:bodyPr/>
                    <a:lstStyle/>
                    <a:p>
                      <a:r>
                        <a:rPr lang="en-US" sz="1040" dirty="0"/>
                        <a:t>It’s hard to reach spouses/partners</a:t>
                      </a:r>
                    </a:p>
                  </a:txBody>
                  <a:tcPr/>
                </a:tc>
                <a:tc>
                  <a:txBody>
                    <a:bodyPr/>
                    <a:lstStyle/>
                    <a:p>
                      <a:r>
                        <a:rPr lang="en-US" sz="1040" dirty="0"/>
                        <a:t>Consider a home mailing and webinars</a:t>
                      </a:r>
                    </a:p>
                  </a:txBody>
                  <a:tcPr/>
                </a:tc>
                <a:extLst>
                  <a:ext uri="{0D108BD9-81ED-4DB2-BD59-A6C34878D82A}">
                    <a16:rowId xmlns:a16="http://schemas.microsoft.com/office/drawing/2014/main" val="2576138050"/>
                  </a:ext>
                </a:extLst>
              </a:tr>
              <a:tr h="370840">
                <a:tc>
                  <a:txBody>
                    <a:bodyPr/>
                    <a:lstStyle/>
                    <a:p>
                      <a:pPr marL="0" marR="0" lvl="0" indent="0" algn="l" rtl="0" eaLnBrk="1" fontAlgn="auto" latinLnBrk="0" hangingPunct="1">
                        <a:lnSpc>
                          <a:spcPct val="100000"/>
                        </a:lnSpc>
                        <a:spcBef>
                          <a:spcPts val="0"/>
                        </a:spcBef>
                        <a:spcAft>
                          <a:spcPts val="0"/>
                        </a:spcAft>
                        <a:buClrTx/>
                        <a:buSzTx/>
                        <a:buFontTx/>
                        <a:buNone/>
                      </a:pPr>
                      <a:r>
                        <a:rPr lang="en-US" sz="1040" kern="1200" dirty="0">
                          <a:solidFill>
                            <a:schemeClr val="dk1"/>
                          </a:solidFill>
                          <a:effectLst/>
                          <a:latin typeface="+mn-lt"/>
                          <a:ea typeface="+mn-ea"/>
                          <a:cs typeface="+mn-cs"/>
                        </a:rPr>
                        <a:t>The PCP “gatekeeper” approach seems like de ja vu…seems like we’re back to the old HMO world</a:t>
                      </a:r>
                    </a:p>
                  </a:txBody>
                  <a:tcPr/>
                </a:tc>
                <a:tc>
                  <a:txBody>
                    <a:bodyPr/>
                    <a:lstStyle/>
                    <a:p>
                      <a:r>
                        <a:rPr lang="en-US" sz="1040" dirty="0"/>
                        <a:t>Emphasize that the Centivo model is designed to provide you the right guided care at the right time; it’s not trying to prevent you from receiving care; rather, the focus is on getting you quality care when you need it without wasting your time or money</a:t>
                      </a:r>
                    </a:p>
                  </a:txBody>
                  <a:tcPr/>
                </a:tc>
                <a:extLst>
                  <a:ext uri="{0D108BD9-81ED-4DB2-BD59-A6C34878D82A}">
                    <a16:rowId xmlns:a16="http://schemas.microsoft.com/office/drawing/2014/main" val="523695614"/>
                  </a:ext>
                </a:extLst>
              </a:tr>
            </a:tbl>
          </a:graphicData>
        </a:graphic>
      </p:graphicFrame>
      <p:sp>
        <p:nvSpPr>
          <p:cNvPr id="6" name="TextBox 5">
            <a:extLst>
              <a:ext uri="{FF2B5EF4-FFF2-40B4-BE49-F238E27FC236}">
                <a16:creationId xmlns:a16="http://schemas.microsoft.com/office/drawing/2014/main" id="{96B22F53-387C-48CA-9298-4E25B92D0BAC}"/>
              </a:ext>
            </a:extLst>
          </p:cNvPr>
          <p:cNvSpPr txBox="1"/>
          <p:nvPr/>
        </p:nvSpPr>
        <p:spPr>
          <a:xfrm>
            <a:off x="550231" y="1150526"/>
            <a:ext cx="8092825" cy="338554"/>
          </a:xfrm>
          <a:prstGeom prst="rect">
            <a:avLst/>
          </a:prstGeom>
          <a:solidFill>
            <a:schemeClr val="bg1">
              <a:lumMod val="65000"/>
            </a:schemeClr>
          </a:solidFill>
        </p:spPr>
        <p:txBody>
          <a:bodyPr wrap="square">
            <a:spAutoFit/>
          </a:bodyPr>
          <a:lstStyle/>
          <a:p>
            <a:pPr defTabSz="685783">
              <a:spcBef>
                <a:spcPts val="225"/>
              </a:spcBef>
              <a:spcAft>
                <a:spcPts val="225"/>
              </a:spcAft>
              <a:buClr>
                <a:srgbClr val="EB9322"/>
              </a:buClr>
              <a:defRPr/>
            </a:pPr>
            <a:r>
              <a:rPr lang="en-US" sz="1600" dirty="0">
                <a:solidFill>
                  <a:schemeClr val="bg1"/>
                </a:solidFill>
              </a:rPr>
              <a:t>Address the potential challenges and questions by building in solutions in advance </a:t>
            </a:r>
          </a:p>
        </p:txBody>
      </p:sp>
      <p:sp>
        <p:nvSpPr>
          <p:cNvPr id="5" name="Slide Number Placeholder 4">
            <a:extLst>
              <a:ext uri="{FF2B5EF4-FFF2-40B4-BE49-F238E27FC236}">
                <a16:creationId xmlns:a16="http://schemas.microsoft.com/office/drawing/2014/main" id="{70F00EBE-92AC-42A3-83B6-8EB65EB4176F}"/>
              </a:ext>
            </a:extLst>
          </p:cNvPr>
          <p:cNvSpPr>
            <a:spLocks noGrp="1"/>
          </p:cNvSpPr>
          <p:nvPr>
            <p:ph type="sldNum" sz="quarter" idx="12"/>
          </p:nvPr>
        </p:nvSpPr>
        <p:spPr/>
        <p:txBody>
          <a:bodyPr/>
          <a:lstStyle/>
          <a:p>
            <a:fld id="{0627CD93-DB7E-4722-9CC1-C5F1E2275160}"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16295374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AEAC7EB1-22D2-4101-B4D3-F65F34BCE1BC}"/>
              </a:ext>
            </a:extLst>
          </p:cNvPr>
          <p:cNvSpPr>
            <a:spLocks noGrp="1"/>
          </p:cNvSpPr>
          <p:nvPr>
            <p:ph type="title"/>
          </p:nvPr>
        </p:nvSpPr>
        <p:spPr/>
        <p:txBody>
          <a:bodyPr/>
          <a:lstStyle/>
          <a:p>
            <a:r>
              <a:rPr lang="en-US" dirty="0"/>
              <a:t>Centivo Communication Support</a:t>
            </a:r>
          </a:p>
        </p:txBody>
      </p:sp>
      <p:sp>
        <p:nvSpPr>
          <p:cNvPr id="27" name="TextBox 26">
            <a:extLst>
              <a:ext uri="{FF2B5EF4-FFF2-40B4-BE49-F238E27FC236}">
                <a16:creationId xmlns:a16="http://schemas.microsoft.com/office/drawing/2014/main" id="{6A911387-80E6-4914-90CA-13DBFC613E12}"/>
              </a:ext>
            </a:extLst>
          </p:cNvPr>
          <p:cNvSpPr txBox="1"/>
          <p:nvPr/>
        </p:nvSpPr>
        <p:spPr>
          <a:xfrm>
            <a:off x="483093" y="1188210"/>
            <a:ext cx="8107454" cy="584775"/>
          </a:xfrm>
          <a:prstGeom prst="rect">
            <a:avLst/>
          </a:prstGeom>
          <a:solidFill>
            <a:schemeClr val="bg1">
              <a:lumMod val="65000"/>
            </a:schemeClr>
          </a:solidFill>
        </p:spPr>
        <p:txBody>
          <a:bodyPr wrap="square" lIns="91440" tIns="45720" rIns="91440" bIns="45720" anchor="t">
            <a:spAutoFit/>
          </a:bodyPr>
          <a:lstStyle/>
          <a:p>
            <a:pPr defTabSz="685783">
              <a:spcBef>
                <a:spcPts val="225"/>
              </a:spcBef>
              <a:spcAft>
                <a:spcPts val="225"/>
              </a:spcAft>
              <a:buClr>
                <a:srgbClr val="EB9322"/>
              </a:buClr>
              <a:defRPr/>
            </a:pPr>
            <a:r>
              <a:rPr lang="en-US" sz="1600" dirty="0">
                <a:solidFill>
                  <a:schemeClr val="bg1"/>
                </a:solidFill>
              </a:rPr>
              <a:t>Work with the Centivo team to leverage the wide range of materials they can work with you to customize and co-brand; the content is available to you in a designed format or in Word</a:t>
            </a:r>
          </a:p>
        </p:txBody>
      </p:sp>
      <p:sp>
        <p:nvSpPr>
          <p:cNvPr id="31" name="Footer Placeholder 11">
            <a:extLst>
              <a:ext uri="{FF2B5EF4-FFF2-40B4-BE49-F238E27FC236}">
                <a16:creationId xmlns:a16="http://schemas.microsoft.com/office/drawing/2014/main" id="{91198004-5CF4-4787-9905-79B5B6DFABC5}"/>
              </a:ext>
            </a:extLst>
          </p:cNvPr>
          <p:cNvSpPr txBox="1">
            <a:spLocks/>
          </p:cNvSpPr>
          <p:nvPr/>
        </p:nvSpPr>
        <p:spPr>
          <a:xfrm>
            <a:off x="841248" y="4700016"/>
            <a:ext cx="5562600" cy="273844"/>
          </a:xfrm>
          <a:prstGeom prst="rect">
            <a:avLst/>
          </a:prstGeom>
        </p:spPr>
        <p:txBody>
          <a:bodyPr vert="horz" lIns="91440" tIns="45720" rIns="91440" bIns="45720" rtlCol="0" anchor="ctr"/>
          <a:lstStyle>
            <a:defPPr>
              <a:defRPr lang="en-US"/>
            </a:defPPr>
            <a:lvl1pPr marL="0" algn="l" defTabSz="457200" rtl="0" eaLnBrk="1" latinLnBrk="0" hangingPunct="1">
              <a:defRPr sz="675"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Privileged and Confidential</a:t>
            </a:r>
          </a:p>
        </p:txBody>
      </p:sp>
      <p:sp>
        <p:nvSpPr>
          <p:cNvPr id="32" name="Slide Number Placeholder 4">
            <a:extLst>
              <a:ext uri="{FF2B5EF4-FFF2-40B4-BE49-F238E27FC236}">
                <a16:creationId xmlns:a16="http://schemas.microsoft.com/office/drawing/2014/main" id="{3DC8348B-1238-4A8D-A811-1E3F9A08C895}"/>
              </a:ext>
            </a:extLst>
          </p:cNvPr>
          <p:cNvSpPr>
            <a:spLocks noGrp="1"/>
          </p:cNvSpPr>
          <p:nvPr>
            <p:ph type="sldNum" sz="quarter" idx="11"/>
          </p:nvPr>
        </p:nvSpPr>
        <p:spPr>
          <a:xfrm>
            <a:off x="381000" y="4699002"/>
            <a:ext cx="457200" cy="273844"/>
          </a:xfrm>
        </p:spPr>
        <p:txBody>
          <a:bodyPr/>
          <a:lstStyle/>
          <a:p>
            <a:fld id="{B7D7D457-835C-4F61-A480-6FD2714DE503}" type="slidenum">
              <a:rPr lang="en-US" smtClean="0"/>
              <a:pPr/>
              <a:t>13</a:t>
            </a:fld>
            <a:endParaRPr lang="en-US" dirty="0"/>
          </a:p>
        </p:txBody>
      </p:sp>
      <p:sp>
        <p:nvSpPr>
          <p:cNvPr id="6" name="Rectangle 5">
            <a:extLst>
              <a:ext uri="{FF2B5EF4-FFF2-40B4-BE49-F238E27FC236}">
                <a16:creationId xmlns:a16="http://schemas.microsoft.com/office/drawing/2014/main" id="{28A0827C-7420-43CC-9542-90A1C8C8FD3E}"/>
              </a:ext>
            </a:extLst>
          </p:cNvPr>
          <p:cNvSpPr/>
          <p:nvPr/>
        </p:nvSpPr>
        <p:spPr>
          <a:xfrm>
            <a:off x="457200" y="1900548"/>
            <a:ext cx="8107454" cy="2569934"/>
          </a:xfrm>
          <a:prstGeom prst="rect">
            <a:avLst/>
          </a:prstGeom>
        </p:spPr>
        <p:txBody>
          <a:bodyPr wrap="square">
            <a:spAutoFit/>
          </a:bodyPr>
          <a:lstStyle/>
          <a:p>
            <a:pPr lvl="0" defTabSz="685783">
              <a:spcAft>
                <a:spcPts val="600"/>
              </a:spcAft>
              <a:buClr>
                <a:srgbClr val="EB9322"/>
              </a:buClr>
              <a:defRPr/>
            </a:pPr>
            <a:r>
              <a:rPr lang="en-US" sz="1400" b="1" dirty="0">
                <a:latin typeface="Calibri"/>
              </a:rPr>
              <a:t>Centivo Learnings</a:t>
            </a:r>
          </a:p>
          <a:p>
            <a:pPr marL="173827" lvl="0" indent="-173827" defTabSz="685783">
              <a:spcAft>
                <a:spcPts val="600"/>
              </a:spcAft>
              <a:buClr>
                <a:srgbClr val="EB9322"/>
              </a:buClr>
              <a:buFont typeface="Arial" panose="020B0604020202020204" pitchFamily="34" charset="0"/>
              <a:buChar char="•"/>
              <a:defRPr/>
            </a:pPr>
            <a:r>
              <a:rPr lang="en-US" sz="1400" dirty="0">
                <a:latin typeface="Calibri"/>
              </a:rPr>
              <a:t>Require active enrollment for all employees</a:t>
            </a:r>
          </a:p>
          <a:p>
            <a:pPr marL="173827" lvl="0" indent="-173827" defTabSz="685783">
              <a:spcAft>
                <a:spcPts val="600"/>
              </a:spcAft>
              <a:buClr>
                <a:srgbClr val="EB9322"/>
              </a:buClr>
              <a:buFont typeface="Arial" panose="020B0604020202020204" pitchFamily="34" charset="0"/>
              <a:buChar char="•"/>
              <a:defRPr/>
            </a:pPr>
            <a:r>
              <a:rPr lang="en-US" sz="1400" dirty="0">
                <a:latin typeface="Calibri"/>
              </a:rPr>
              <a:t>Host dedicated webinars/meetings about the new offerings</a:t>
            </a:r>
          </a:p>
          <a:p>
            <a:pPr marL="173827" lvl="0" indent="-173827" defTabSz="685783">
              <a:spcAft>
                <a:spcPts val="600"/>
              </a:spcAft>
              <a:buClr>
                <a:srgbClr val="EB9322"/>
              </a:buClr>
              <a:buFont typeface="Arial" panose="020B0604020202020204" pitchFamily="34" charset="0"/>
              <a:buChar char="•"/>
              <a:defRPr/>
            </a:pPr>
            <a:r>
              <a:rPr lang="en-US" sz="1400" dirty="0">
                <a:latin typeface="Calibri"/>
              </a:rPr>
              <a:t>Invite health system representatives to the employee meetings/webinars</a:t>
            </a:r>
          </a:p>
          <a:p>
            <a:pPr marL="173827" lvl="0" indent="-173827" defTabSz="685783">
              <a:spcAft>
                <a:spcPts val="600"/>
              </a:spcAft>
              <a:buClr>
                <a:srgbClr val="EB9322"/>
              </a:buClr>
              <a:buFont typeface="Arial" panose="020B0604020202020204" pitchFamily="34" charset="0"/>
              <a:buChar char="•"/>
              <a:defRPr/>
            </a:pPr>
            <a:r>
              <a:rPr lang="en-US" sz="1400" dirty="0">
                <a:latin typeface="Calibri"/>
              </a:rPr>
              <a:t>Be transparent about why you made the change, and don’t be afraid to “sell” the new plans </a:t>
            </a:r>
          </a:p>
          <a:p>
            <a:pPr marL="173827" lvl="0" indent="-173827" defTabSz="685783">
              <a:spcAft>
                <a:spcPts val="600"/>
              </a:spcAft>
              <a:buClr>
                <a:srgbClr val="EB9322"/>
              </a:buClr>
              <a:buFont typeface="Arial" panose="020B0604020202020204" pitchFamily="34" charset="0"/>
              <a:buChar char="•"/>
              <a:defRPr/>
            </a:pPr>
            <a:r>
              <a:rPr lang="en-US" sz="1400" dirty="0">
                <a:latin typeface="Calibri"/>
              </a:rPr>
              <a:t>Communicate early and often</a:t>
            </a:r>
          </a:p>
          <a:p>
            <a:pPr marL="173827" indent="-173827" defTabSz="685783">
              <a:spcAft>
                <a:spcPts val="600"/>
              </a:spcAft>
              <a:buClr>
                <a:srgbClr val="EB9322"/>
              </a:buClr>
              <a:buFont typeface="Arial" panose="020B0604020202020204" pitchFamily="34" charset="0"/>
              <a:buChar char="•"/>
              <a:defRPr/>
            </a:pPr>
            <a:r>
              <a:rPr lang="en-US" sz="1400" dirty="0">
                <a:latin typeface="Calibri"/>
              </a:rPr>
              <a:t>Showcase total expected costs and how the new option will save them money</a:t>
            </a:r>
          </a:p>
          <a:p>
            <a:pPr marL="173827" lvl="0" indent="-173827" defTabSz="685783">
              <a:spcAft>
                <a:spcPts val="600"/>
              </a:spcAft>
              <a:buClr>
                <a:srgbClr val="EB9322"/>
              </a:buClr>
              <a:buFont typeface="Arial" panose="020B0604020202020204" pitchFamily="34" charset="0"/>
              <a:buChar char="•"/>
              <a:defRPr/>
            </a:pPr>
            <a:r>
              <a:rPr lang="en-US" sz="1400" dirty="0">
                <a:latin typeface="Calibri"/>
              </a:rPr>
              <a:t>Provide separate/standalone materials and communications about the new benefits (with help from Centivo), including a brochure or 1-pager, provider directory, etc.</a:t>
            </a:r>
          </a:p>
        </p:txBody>
      </p:sp>
    </p:spTree>
    <p:extLst>
      <p:ext uri="{BB962C8B-B14F-4D97-AF65-F5344CB8AC3E}">
        <p14:creationId xmlns:p14="http://schemas.microsoft.com/office/powerpoint/2010/main" val="15780192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ED2D534-091F-4AE6-B254-5583F4E502CC}"/>
              </a:ext>
            </a:extLst>
          </p:cNvPr>
          <p:cNvSpPr>
            <a:spLocks noGrp="1"/>
          </p:cNvSpPr>
          <p:nvPr>
            <p:ph type="title"/>
          </p:nvPr>
        </p:nvSpPr>
        <p:spPr>
          <a:xfrm>
            <a:off x="4267201" y="914401"/>
            <a:ext cx="3962401" cy="1314450"/>
          </a:xfrm>
        </p:spPr>
        <p:txBody>
          <a:bodyPr/>
          <a:lstStyle/>
          <a:p>
            <a:r>
              <a:rPr lang="en-US" dirty="0"/>
              <a:t>Appendix: </a:t>
            </a:r>
            <a:br>
              <a:rPr lang="en-US" dirty="0"/>
            </a:br>
            <a:r>
              <a:rPr lang="en-US" dirty="0"/>
              <a:t>Centivo Template Communications</a:t>
            </a:r>
          </a:p>
        </p:txBody>
      </p:sp>
    </p:spTree>
    <p:extLst>
      <p:ext uri="{BB962C8B-B14F-4D97-AF65-F5344CB8AC3E}">
        <p14:creationId xmlns:p14="http://schemas.microsoft.com/office/powerpoint/2010/main" val="5307278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F38A8EE6-522D-4352-9A7A-F5FB8EAE0BD2}"/>
              </a:ext>
            </a:extLst>
          </p:cNvPr>
          <p:cNvGrpSpPr/>
          <p:nvPr/>
        </p:nvGrpSpPr>
        <p:grpSpPr>
          <a:xfrm>
            <a:off x="6574279" y="3161749"/>
            <a:ext cx="1593328" cy="1385455"/>
            <a:chOff x="6711525" y="3243785"/>
            <a:chExt cx="1593328" cy="1385455"/>
          </a:xfrm>
        </p:grpSpPr>
        <p:sp>
          <p:nvSpPr>
            <p:cNvPr id="20" name="TextBox 19">
              <a:extLst>
                <a:ext uri="{FF2B5EF4-FFF2-40B4-BE49-F238E27FC236}">
                  <a16:creationId xmlns:a16="http://schemas.microsoft.com/office/drawing/2014/main" id="{A78C2E65-283B-43A8-9BCC-6931160EEA62}"/>
                </a:ext>
              </a:extLst>
            </p:cNvPr>
            <p:cNvSpPr txBox="1"/>
            <p:nvPr/>
          </p:nvSpPr>
          <p:spPr>
            <a:xfrm>
              <a:off x="6893827" y="4167575"/>
              <a:ext cx="1228725" cy="461665"/>
            </a:xfrm>
            <a:prstGeom prst="rect">
              <a:avLst/>
            </a:prstGeom>
            <a:noFill/>
          </p:spPr>
          <p:txBody>
            <a:bodyPr wrap="square" rtlCol="0">
              <a:spAutoFit/>
            </a:bodyPr>
            <a:lstStyle/>
            <a:p>
              <a:pPr marL="0" marR="0" lvl="0" indent="0" algn="ctr" defTabSz="308074"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2"/>
                  </a:solidFill>
                  <a:effectLst/>
                  <a:uLnTx/>
                  <a:uFillTx/>
                  <a:ea typeface="+mn-ea"/>
                  <a:cs typeface="+mn-cs"/>
                  <a:sym typeface="Helvetica Neue"/>
                </a:rPr>
                <a:t>Benefit fair giveaways</a:t>
              </a:r>
            </a:p>
          </p:txBody>
        </p:sp>
        <p:grpSp>
          <p:nvGrpSpPr>
            <p:cNvPr id="11" name="Group 10">
              <a:extLst>
                <a:ext uri="{FF2B5EF4-FFF2-40B4-BE49-F238E27FC236}">
                  <a16:creationId xmlns:a16="http://schemas.microsoft.com/office/drawing/2014/main" id="{D5F68446-407F-4D48-AE66-2582EFBBEE33}"/>
                </a:ext>
              </a:extLst>
            </p:cNvPr>
            <p:cNvGrpSpPr/>
            <p:nvPr/>
          </p:nvGrpSpPr>
          <p:grpSpPr>
            <a:xfrm>
              <a:off x="6711525" y="3243785"/>
              <a:ext cx="1593328" cy="880513"/>
              <a:chOff x="6771470" y="3229118"/>
              <a:chExt cx="1593328" cy="880513"/>
            </a:xfrm>
          </p:grpSpPr>
          <p:pic>
            <p:nvPicPr>
              <p:cNvPr id="21" name="Picture 20" descr="A picture containing sky&#10;&#10;Description automatically generated">
                <a:extLst>
                  <a:ext uri="{FF2B5EF4-FFF2-40B4-BE49-F238E27FC236}">
                    <a16:creationId xmlns:a16="http://schemas.microsoft.com/office/drawing/2014/main" id="{0D3E836E-B948-432F-A342-CCED7A64961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903093" y="3292771"/>
                <a:ext cx="461705" cy="698793"/>
              </a:xfrm>
              <a:prstGeom prst="rect">
                <a:avLst/>
              </a:prstGeom>
            </p:spPr>
          </p:pic>
          <p:pic>
            <p:nvPicPr>
              <p:cNvPr id="26" name="Picture 25" descr="A close up of a piece of paper&#10;&#10;Description automatically generated">
                <a:extLst>
                  <a:ext uri="{FF2B5EF4-FFF2-40B4-BE49-F238E27FC236}">
                    <a16:creationId xmlns:a16="http://schemas.microsoft.com/office/drawing/2014/main" id="{D2D21030-597C-4222-82AE-5B45C10924F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6771470" y="3229118"/>
                <a:ext cx="1090665" cy="880513"/>
              </a:xfrm>
              <a:prstGeom prst="rect">
                <a:avLst/>
              </a:prstGeom>
            </p:spPr>
          </p:pic>
        </p:grpSp>
      </p:grpSp>
      <p:grpSp>
        <p:nvGrpSpPr>
          <p:cNvPr id="19" name="Group 18">
            <a:extLst>
              <a:ext uri="{FF2B5EF4-FFF2-40B4-BE49-F238E27FC236}">
                <a16:creationId xmlns:a16="http://schemas.microsoft.com/office/drawing/2014/main" id="{2E2D466A-62A2-4500-83FF-229B98F62BE7}"/>
              </a:ext>
            </a:extLst>
          </p:cNvPr>
          <p:cNvGrpSpPr/>
          <p:nvPr/>
        </p:nvGrpSpPr>
        <p:grpSpPr>
          <a:xfrm>
            <a:off x="4634252" y="1184672"/>
            <a:ext cx="1288703" cy="1708197"/>
            <a:chOff x="4771498" y="1285930"/>
            <a:chExt cx="1288703" cy="1708197"/>
          </a:xfrm>
        </p:grpSpPr>
        <p:sp>
          <p:nvSpPr>
            <p:cNvPr id="14" name="TextBox 13">
              <a:extLst>
                <a:ext uri="{FF2B5EF4-FFF2-40B4-BE49-F238E27FC236}">
                  <a16:creationId xmlns:a16="http://schemas.microsoft.com/office/drawing/2014/main" id="{C034B756-FAE3-468B-84EF-B3C8588D979C}"/>
                </a:ext>
              </a:extLst>
            </p:cNvPr>
            <p:cNvSpPr txBox="1"/>
            <p:nvPr/>
          </p:nvSpPr>
          <p:spPr>
            <a:xfrm>
              <a:off x="4801487" y="2717128"/>
              <a:ext cx="1228725" cy="276999"/>
            </a:xfrm>
            <a:prstGeom prst="rect">
              <a:avLst/>
            </a:prstGeom>
            <a:noFill/>
          </p:spPr>
          <p:txBody>
            <a:bodyPr wrap="square" rtlCol="0">
              <a:spAutoFit/>
            </a:bodyPr>
            <a:lstStyle/>
            <a:p>
              <a:pPr marL="0" marR="0" lvl="0" indent="0" algn="ctr" defTabSz="308074"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2"/>
                  </a:solidFill>
                  <a:effectLst/>
                  <a:uLnTx/>
                  <a:uFillTx/>
                  <a:ea typeface="+mn-ea"/>
                  <a:cs typeface="+mn-cs"/>
                  <a:sym typeface="Helvetica Neue"/>
                </a:rPr>
                <a:t>OE hand-outs</a:t>
              </a:r>
            </a:p>
          </p:txBody>
        </p:sp>
        <p:grpSp>
          <p:nvGrpSpPr>
            <p:cNvPr id="9" name="Group 8">
              <a:extLst>
                <a:ext uri="{FF2B5EF4-FFF2-40B4-BE49-F238E27FC236}">
                  <a16:creationId xmlns:a16="http://schemas.microsoft.com/office/drawing/2014/main" id="{5E64B76C-8AC0-462A-9F3C-421CB760316C}"/>
                </a:ext>
              </a:extLst>
            </p:cNvPr>
            <p:cNvGrpSpPr/>
            <p:nvPr/>
          </p:nvGrpSpPr>
          <p:grpSpPr>
            <a:xfrm>
              <a:off x="4771498" y="1285930"/>
              <a:ext cx="1288703" cy="1385593"/>
              <a:chOff x="4098637" y="547247"/>
              <a:chExt cx="1628277" cy="1750697"/>
            </a:xfrm>
          </p:grpSpPr>
          <p:pic>
            <p:nvPicPr>
              <p:cNvPr id="5" name="Picture 4">
                <a:extLst>
                  <a:ext uri="{FF2B5EF4-FFF2-40B4-BE49-F238E27FC236}">
                    <a16:creationId xmlns:a16="http://schemas.microsoft.com/office/drawing/2014/main" id="{CB220D0F-7505-4DCA-A9D8-6A64EEB034A1}"/>
                  </a:ext>
                </a:extLst>
              </p:cNvPr>
              <p:cNvPicPr>
                <a:picLocks noChangeAspect="1"/>
              </p:cNvPicPr>
              <p:nvPr/>
            </p:nvPicPr>
            <p:blipFill>
              <a:blip r:embed="rId4"/>
              <a:stretch>
                <a:fillRect/>
              </a:stretch>
            </p:blipFill>
            <p:spPr>
              <a:xfrm>
                <a:off x="4581349" y="814635"/>
                <a:ext cx="1145565" cy="1483309"/>
              </a:xfrm>
              <a:prstGeom prst="rect">
                <a:avLst/>
              </a:prstGeom>
              <a:ln>
                <a:noFill/>
              </a:ln>
              <a:effectLst>
                <a:outerShdw blurRad="50800" dist="38100" dir="2700000" algn="tl" rotWithShape="0">
                  <a:prstClr val="black">
                    <a:alpha val="40000"/>
                  </a:prstClr>
                </a:outerShdw>
              </a:effectLst>
            </p:spPr>
          </p:pic>
          <p:pic>
            <p:nvPicPr>
              <p:cNvPr id="4" name="Picture 3">
                <a:extLst>
                  <a:ext uri="{FF2B5EF4-FFF2-40B4-BE49-F238E27FC236}">
                    <a16:creationId xmlns:a16="http://schemas.microsoft.com/office/drawing/2014/main" id="{F6342E43-9BF7-4217-A52E-9A2B24245181}"/>
                  </a:ext>
                </a:extLst>
              </p:cNvPr>
              <p:cNvPicPr>
                <a:picLocks noChangeAspect="1"/>
              </p:cNvPicPr>
              <p:nvPr/>
            </p:nvPicPr>
            <p:blipFill>
              <a:blip r:embed="rId5"/>
              <a:stretch>
                <a:fillRect/>
              </a:stretch>
            </p:blipFill>
            <p:spPr>
              <a:xfrm>
                <a:off x="4098637" y="547247"/>
                <a:ext cx="1148624" cy="1483309"/>
              </a:xfrm>
              <a:prstGeom prst="rect">
                <a:avLst/>
              </a:prstGeom>
              <a:ln>
                <a:noFill/>
              </a:ln>
              <a:effectLst>
                <a:outerShdw blurRad="50800" dist="38100" dir="2700000" algn="tl" rotWithShape="0">
                  <a:prstClr val="black">
                    <a:alpha val="40000"/>
                  </a:prstClr>
                </a:outerShdw>
              </a:effectLst>
            </p:spPr>
          </p:pic>
        </p:grpSp>
      </p:grpSp>
      <p:grpSp>
        <p:nvGrpSpPr>
          <p:cNvPr id="29" name="Group 28">
            <a:extLst>
              <a:ext uri="{FF2B5EF4-FFF2-40B4-BE49-F238E27FC236}">
                <a16:creationId xmlns:a16="http://schemas.microsoft.com/office/drawing/2014/main" id="{085752B5-9695-4B35-8029-58D894374B92}"/>
              </a:ext>
            </a:extLst>
          </p:cNvPr>
          <p:cNvGrpSpPr/>
          <p:nvPr/>
        </p:nvGrpSpPr>
        <p:grpSpPr>
          <a:xfrm>
            <a:off x="6530570" y="1309721"/>
            <a:ext cx="1680747" cy="1753636"/>
            <a:chOff x="6667816" y="1280702"/>
            <a:chExt cx="1680747" cy="1753636"/>
          </a:xfrm>
        </p:grpSpPr>
        <p:sp>
          <p:nvSpPr>
            <p:cNvPr id="18" name="TextBox 17">
              <a:extLst>
                <a:ext uri="{FF2B5EF4-FFF2-40B4-BE49-F238E27FC236}">
                  <a16:creationId xmlns:a16="http://schemas.microsoft.com/office/drawing/2014/main" id="{8DB7632F-6961-49E3-99A2-9AD4D6468BBB}"/>
                </a:ext>
              </a:extLst>
            </p:cNvPr>
            <p:cNvSpPr txBox="1"/>
            <p:nvPr/>
          </p:nvSpPr>
          <p:spPr>
            <a:xfrm>
              <a:off x="6893827" y="2572673"/>
              <a:ext cx="1228725" cy="461665"/>
            </a:xfrm>
            <a:prstGeom prst="rect">
              <a:avLst/>
            </a:prstGeom>
            <a:noFill/>
          </p:spPr>
          <p:txBody>
            <a:bodyPr wrap="square" rtlCol="0">
              <a:spAutoFit/>
            </a:bodyPr>
            <a:lstStyle/>
            <a:p>
              <a:pPr marL="0" marR="0" lvl="0" indent="0" algn="ctr" defTabSz="308074"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2"/>
                  </a:solidFill>
                  <a:effectLst/>
                  <a:uLnTx/>
                  <a:uFillTx/>
                  <a:ea typeface="+mn-ea"/>
                  <a:cs typeface="+mn-cs"/>
                  <a:sym typeface="Helvetica Neue"/>
                </a:rPr>
                <a:t>Slides, meetings &amp; webinars</a:t>
              </a:r>
            </a:p>
          </p:txBody>
        </p:sp>
        <p:grpSp>
          <p:nvGrpSpPr>
            <p:cNvPr id="8" name="Group 7">
              <a:extLst>
                <a:ext uri="{FF2B5EF4-FFF2-40B4-BE49-F238E27FC236}">
                  <a16:creationId xmlns:a16="http://schemas.microsoft.com/office/drawing/2014/main" id="{2B70547A-74E0-407C-9BE1-DF565F4607B7}"/>
                </a:ext>
              </a:extLst>
            </p:cNvPr>
            <p:cNvGrpSpPr/>
            <p:nvPr/>
          </p:nvGrpSpPr>
          <p:grpSpPr>
            <a:xfrm>
              <a:off x="6667816" y="1280702"/>
              <a:ext cx="1680747" cy="1215389"/>
              <a:chOff x="6684428" y="530650"/>
              <a:chExt cx="2017231" cy="1458709"/>
            </a:xfrm>
          </p:grpSpPr>
          <p:pic>
            <p:nvPicPr>
              <p:cNvPr id="7" name="Picture 6">
                <a:extLst>
                  <a:ext uri="{FF2B5EF4-FFF2-40B4-BE49-F238E27FC236}">
                    <a16:creationId xmlns:a16="http://schemas.microsoft.com/office/drawing/2014/main" id="{7ED10792-7F19-4E75-B766-F147EE4A7713}"/>
                  </a:ext>
                </a:extLst>
              </p:cNvPr>
              <p:cNvPicPr>
                <a:picLocks noChangeAspect="1"/>
              </p:cNvPicPr>
              <p:nvPr/>
            </p:nvPicPr>
            <p:blipFill>
              <a:blip r:embed="rId6"/>
              <a:stretch>
                <a:fillRect/>
              </a:stretch>
            </p:blipFill>
            <p:spPr>
              <a:xfrm>
                <a:off x="6887016" y="530650"/>
                <a:ext cx="1814643" cy="1018453"/>
              </a:xfrm>
              <a:prstGeom prst="rect">
                <a:avLst/>
              </a:prstGeom>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A0033439-173D-41ED-A235-589441877BED}"/>
                  </a:ext>
                </a:extLst>
              </p:cNvPr>
              <p:cNvPicPr>
                <a:picLocks noChangeAspect="1"/>
              </p:cNvPicPr>
              <p:nvPr/>
            </p:nvPicPr>
            <p:blipFill>
              <a:blip r:embed="rId7"/>
              <a:stretch>
                <a:fillRect/>
              </a:stretch>
            </p:blipFill>
            <p:spPr>
              <a:xfrm>
                <a:off x="6684428" y="1062820"/>
                <a:ext cx="1665514" cy="926539"/>
              </a:xfrm>
              <a:prstGeom prst="rect">
                <a:avLst/>
              </a:prstGeom>
              <a:ln>
                <a:noFill/>
              </a:ln>
              <a:effectLst>
                <a:outerShdw blurRad="50800" dist="38100" dir="2700000" algn="tl" rotWithShape="0">
                  <a:prstClr val="black">
                    <a:alpha val="40000"/>
                  </a:prstClr>
                </a:outerShdw>
              </a:effectLst>
            </p:spPr>
          </p:pic>
        </p:grpSp>
      </p:grpSp>
      <p:sp>
        <p:nvSpPr>
          <p:cNvPr id="13" name="Title 12">
            <a:extLst>
              <a:ext uri="{FF2B5EF4-FFF2-40B4-BE49-F238E27FC236}">
                <a16:creationId xmlns:a16="http://schemas.microsoft.com/office/drawing/2014/main" id="{AEAC7EB1-22D2-4101-B4D3-F65F34BCE1BC}"/>
              </a:ext>
            </a:extLst>
          </p:cNvPr>
          <p:cNvSpPr>
            <a:spLocks noGrp="1"/>
          </p:cNvSpPr>
          <p:nvPr>
            <p:ph type="title"/>
          </p:nvPr>
        </p:nvSpPr>
        <p:spPr/>
        <p:txBody>
          <a:bodyPr/>
          <a:lstStyle/>
          <a:p>
            <a:r>
              <a:rPr lang="en-US" dirty="0"/>
              <a:t>Employee Members: Centivo Communication Support</a:t>
            </a:r>
          </a:p>
        </p:txBody>
      </p:sp>
      <p:sp>
        <p:nvSpPr>
          <p:cNvPr id="22" name="Text Placeholder 1">
            <a:extLst>
              <a:ext uri="{FF2B5EF4-FFF2-40B4-BE49-F238E27FC236}">
                <a16:creationId xmlns:a16="http://schemas.microsoft.com/office/drawing/2014/main" id="{0974032A-454D-486A-AB5A-D73250E41E50}"/>
              </a:ext>
            </a:extLst>
          </p:cNvPr>
          <p:cNvSpPr txBox="1">
            <a:spLocks/>
          </p:cNvSpPr>
          <p:nvPr/>
        </p:nvSpPr>
        <p:spPr>
          <a:xfrm>
            <a:off x="442341" y="562356"/>
            <a:ext cx="3454400" cy="1358900"/>
          </a:xfrm>
          <a:prstGeom prst="rect">
            <a:avLst/>
          </a:prstGeom>
        </p:spPr>
        <p:txBody>
          <a:bodyPr/>
          <a:lstStyle>
            <a:lvl1pPr marL="182880" indent="-182880" algn="l" defTabSz="457200" rtl="0" eaLnBrk="1" latinLnBrk="0" hangingPunct="1">
              <a:spcBef>
                <a:spcPts val="0"/>
              </a:spcBef>
              <a:spcAft>
                <a:spcPts val="300"/>
              </a:spcAft>
              <a:buFont typeface="Arial"/>
              <a:buChar char="•"/>
              <a:defRPr sz="1800" b="1" kern="1200">
                <a:solidFill>
                  <a:schemeClr val="accent1"/>
                </a:solidFill>
                <a:latin typeface="+mn-lt"/>
                <a:ea typeface="+mn-ea"/>
                <a:cs typeface="+mn-cs"/>
              </a:defRPr>
            </a:lvl1pPr>
            <a:lvl2pPr marL="4114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2pPr>
            <a:lvl3pPr marL="6400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3pPr>
            <a:lvl4pPr marL="8686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4pPr>
            <a:lvl5pPr marL="1097280" indent="-182880" algn="l" defTabSz="457200" rtl="0" eaLnBrk="1" latinLnBrk="0" hangingPunct="1">
              <a:spcBef>
                <a:spcPts val="0"/>
              </a:spcBef>
              <a:spcAft>
                <a:spcPts val="300"/>
              </a:spcAft>
              <a:buFont typeface="Arial"/>
              <a:buChar char="»"/>
              <a:defRPr sz="1600" b="0" kern="1200">
                <a:solidFill>
                  <a:schemeClr val="accen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82880" marR="0" lvl="0" indent="-182880" algn="l" defTabSz="457200" rtl="0" eaLnBrk="1" fontAlgn="auto" latinLnBrk="0" hangingPunct="1">
              <a:lnSpc>
                <a:spcPct val="100000"/>
              </a:lnSpc>
              <a:spcBef>
                <a:spcPts val="0"/>
              </a:spcBef>
              <a:spcAft>
                <a:spcPts val="300"/>
              </a:spcAft>
              <a:buClrTx/>
              <a:buSzTx/>
              <a:buFont typeface="Arial"/>
              <a:buChar char="•"/>
              <a:tabLst/>
              <a:defRPr/>
            </a:pPr>
            <a:endParaRPr kumimoji="0" lang="en-US" sz="1800" b="1" i="0" u="none" strike="noStrike" kern="1200" cap="none" spc="0" normalizeH="0" baseline="0" noProof="0" dirty="0">
              <a:ln>
                <a:noFill/>
              </a:ln>
              <a:solidFill>
                <a:srgbClr val="1F124F"/>
              </a:solidFill>
              <a:effectLst/>
              <a:uLnTx/>
              <a:uFillTx/>
              <a:latin typeface="Corbel"/>
              <a:ea typeface="+mn-ea"/>
              <a:cs typeface="+mn-cs"/>
            </a:endParaRPr>
          </a:p>
        </p:txBody>
      </p:sp>
      <p:sp>
        <p:nvSpPr>
          <p:cNvPr id="27" name="TextBox 26">
            <a:extLst>
              <a:ext uri="{FF2B5EF4-FFF2-40B4-BE49-F238E27FC236}">
                <a16:creationId xmlns:a16="http://schemas.microsoft.com/office/drawing/2014/main" id="{6A911387-80E6-4914-90CA-13DBFC613E12}"/>
              </a:ext>
            </a:extLst>
          </p:cNvPr>
          <p:cNvSpPr txBox="1"/>
          <p:nvPr/>
        </p:nvSpPr>
        <p:spPr>
          <a:xfrm>
            <a:off x="457200" y="1314451"/>
            <a:ext cx="3372472" cy="1015663"/>
          </a:xfrm>
          <a:prstGeom prst="rect">
            <a:avLst/>
          </a:prstGeom>
          <a:noFill/>
        </p:spPr>
        <p:txBody>
          <a:bodyPr wrap="square">
            <a:spAutoFit/>
          </a:bodyPr>
          <a:lstStyle/>
          <a:p>
            <a:pPr marR="0" lvl="0" algn="l" defTabSz="685783" rtl="0" eaLnBrk="1" fontAlgn="auto" latinLnBrk="0" hangingPunct="1">
              <a:lnSpc>
                <a:spcPct val="100000"/>
              </a:lnSpc>
              <a:spcBef>
                <a:spcPts val="225"/>
              </a:spcBef>
              <a:spcAft>
                <a:spcPts val="225"/>
              </a:spcAft>
              <a:buClr>
                <a:srgbClr val="EB9322"/>
              </a:buClr>
              <a:buSzTx/>
              <a:tabLst/>
              <a:defRPr/>
            </a:pPr>
            <a:r>
              <a:rPr kumimoji="0" lang="en-US" sz="2000" i="0" u="none" strike="noStrike" kern="1200" cap="none" spc="0" normalizeH="0" baseline="0" noProof="0" dirty="0">
                <a:ln>
                  <a:noFill/>
                </a:ln>
                <a:solidFill>
                  <a:schemeClr val="tx2"/>
                </a:solidFill>
                <a:effectLst/>
                <a:uLnTx/>
                <a:uFillTx/>
                <a:latin typeface="Calibri"/>
                <a:ea typeface="+mn-ea"/>
                <a:cs typeface="+mn-cs"/>
              </a:rPr>
              <a:t>We make change management easy through open enrollment communication and support</a:t>
            </a:r>
          </a:p>
        </p:txBody>
      </p:sp>
      <p:sp>
        <p:nvSpPr>
          <p:cNvPr id="28" name="TextBox 27">
            <a:extLst>
              <a:ext uri="{FF2B5EF4-FFF2-40B4-BE49-F238E27FC236}">
                <a16:creationId xmlns:a16="http://schemas.microsoft.com/office/drawing/2014/main" id="{FFFEC718-6285-47A4-B1D4-BDF0B0FB7AA3}"/>
              </a:ext>
            </a:extLst>
          </p:cNvPr>
          <p:cNvSpPr txBox="1"/>
          <p:nvPr/>
        </p:nvSpPr>
        <p:spPr>
          <a:xfrm>
            <a:off x="442341" y="2481912"/>
            <a:ext cx="3364851" cy="1969770"/>
          </a:xfrm>
          <a:prstGeom prst="rect">
            <a:avLst/>
          </a:prstGeom>
          <a:noFill/>
        </p:spPr>
        <p:txBody>
          <a:bodyPr wrap="square">
            <a:spAutoFit/>
          </a:bodyPr>
          <a:lstStyle/>
          <a:p>
            <a:pPr marR="0" lvl="0" algn="l" defTabSz="685783" rtl="0" eaLnBrk="1" fontAlgn="auto" latinLnBrk="0" hangingPunct="1">
              <a:lnSpc>
                <a:spcPct val="100000"/>
              </a:lnSpc>
              <a:spcAft>
                <a:spcPts val="600"/>
              </a:spcAft>
              <a:buClr>
                <a:srgbClr val="EB9322"/>
              </a:buClr>
              <a:buSzTx/>
              <a:tabLst/>
              <a:defRPr/>
            </a:pPr>
            <a:r>
              <a:rPr kumimoji="0" lang="en-US" sz="1600" b="0" i="0" u="none" strike="noStrike" kern="1200" cap="all" spc="0" normalizeH="0" noProof="0" dirty="0">
                <a:ln>
                  <a:noFill/>
                </a:ln>
                <a:solidFill>
                  <a:schemeClr val="bg2"/>
                </a:solidFill>
                <a:effectLst/>
                <a:uLnTx/>
                <a:uFillTx/>
                <a:latin typeface="Calibri"/>
                <a:ea typeface="+mn-ea"/>
                <a:cs typeface="+mn-cs"/>
              </a:rPr>
              <a:t>Materials:</a:t>
            </a:r>
          </a:p>
          <a:p>
            <a:pPr marL="173827" indent="-173827" defTabSz="685783">
              <a:buClr>
                <a:srgbClr val="EB9322"/>
              </a:buClr>
              <a:buFont typeface="Arial" panose="020B0604020202020204" pitchFamily="34" charset="0"/>
              <a:buChar char="•"/>
              <a:defRPr/>
            </a:pPr>
            <a:r>
              <a:rPr lang="en-US" sz="1400" dirty="0">
                <a:latin typeface="Calibri"/>
              </a:rPr>
              <a:t>Customized to your key messages</a:t>
            </a:r>
          </a:p>
          <a:p>
            <a:pPr marL="173827" indent="-173827" defTabSz="685783">
              <a:buClr>
                <a:srgbClr val="EB9322"/>
              </a:buClr>
              <a:buFont typeface="Arial" panose="020B0604020202020204" pitchFamily="34" charset="0"/>
              <a:buChar char="•"/>
              <a:defRPr/>
            </a:pPr>
            <a:r>
              <a:rPr lang="en-US" sz="1400" dirty="0">
                <a:latin typeface="Calibri"/>
              </a:rPr>
              <a:t>Co-branded</a:t>
            </a:r>
          </a:p>
          <a:p>
            <a:pPr marR="0" lvl="0" algn="l" defTabSz="685783" rtl="0" eaLnBrk="1" fontAlgn="auto" latinLnBrk="0" hangingPunct="1">
              <a:lnSpc>
                <a:spcPct val="100000"/>
              </a:lnSpc>
              <a:spcBef>
                <a:spcPts val="1200"/>
              </a:spcBef>
              <a:spcAft>
                <a:spcPts val="600"/>
              </a:spcAft>
              <a:buClr>
                <a:srgbClr val="EB9322"/>
              </a:buClr>
              <a:buSzTx/>
              <a:tabLst/>
              <a:defRPr/>
            </a:pPr>
            <a:r>
              <a:rPr kumimoji="0" lang="en-US" sz="1600" b="0" i="0" u="none" strike="noStrike" kern="1200" cap="all" spc="0" normalizeH="0" noProof="0" dirty="0">
                <a:ln>
                  <a:noFill/>
                </a:ln>
                <a:solidFill>
                  <a:schemeClr val="bg2"/>
                </a:solidFill>
                <a:effectLst/>
                <a:uLnTx/>
                <a:uFillTx/>
                <a:latin typeface="Calibri"/>
                <a:ea typeface="+mn-ea"/>
                <a:cs typeface="+mn-cs"/>
              </a:rPr>
              <a:t>On-site / virtual support:</a:t>
            </a:r>
          </a:p>
          <a:p>
            <a:pPr marL="173827" indent="-173827" defTabSz="685783">
              <a:buClr>
                <a:srgbClr val="EB9322"/>
              </a:buClr>
              <a:buFont typeface="Arial" panose="020B0604020202020204" pitchFamily="34" charset="0"/>
              <a:buChar char="•"/>
              <a:defRPr/>
            </a:pPr>
            <a:r>
              <a:rPr lang="en-US" sz="1400" dirty="0">
                <a:latin typeface="Calibri"/>
              </a:rPr>
              <a:t>(Virtual) benefit fair staffing</a:t>
            </a:r>
          </a:p>
          <a:p>
            <a:pPr marL="173827" indent="-173827" defTabSz="685783">
              <a:buClr>
                <a:srgbClr val="EB9322"/>
              </a:buClr>
              <a:buFont typeface="Arial" panose="020B0604020202020204" pitchFamily="34" charset="0"/>
              <a:buChar char="•"/>
              <a:defRPr/>
            </a:pPr>
            <a:r>
              <a:rPr lang="en-US" sz="1400" dirty="0">
                <a:latin typeface="Calibri"/>
              </a:rPr>
              <a:t>OE meetings &amp; webinar support</a:t>
            </a:r>
          </a:p>
          <a:p>
            <a:pPr marL="173827" indent="-173827" defTabSz="685783">
              <a:buClr>
                <a:srgbClr val="EB9322"/>
              </a:buClr>
              <a:buFont typeface="Arial" panose="020B0604020202020204" pitchFamily="34" charset="0"/>
              <a:buChar char="•"/>
              <a:defRPr/>
            </a:pPr>
            <a:r>
              <a:rPr lang="en-US" sz="1400" dirty="0">
                <a:latin typeface="Calibri"/>
              </a:rPr>
              <a:t>Hands-on activation support</a:t>
            </a:r>
          </a:p>
        </p:txBody>
      </p:sp>
      <p:grpSp>
        <p:nvGrpSpPr>
          <p:cNvPr id="16" name="Group 15">
            <a:extLst>
              <a:ext uri="{FF2B5EF4-FFF2-40B4-BE49-F238E27FC236}">
                <a16:creationId xmlns:a16="http://schemas.microsoft.com/office/drawing/2014/main" id="{95F0343E-9712-4C56-A9FA-BB8591389CF5}"/>
              </a:ext>
            </a:extLst>
          </p:cNvPr>
          <p:cNvGrpSpPr/>
          <p:nvPr/>
        </p:nvGrpSpPr>
        <p:grpSpPr>
          <a:xfrm>
            <a:off x="4372224" y="3022319"/>
            <a:ext cx="1812759" cy="1524885"/>
            <a:chOff x="4509470" y="3104355"/>
            <a:chExt cx="1812759" cy="1524885"/>
          </a:xfrm>
        </p:grpSpPr>
        <p:sp>
          <p:nvSpPr>
            <p:cNvPr id="15" name="TextBox 14">
              <a:extLst>
                <a:ext uri="{FF2B5EF4-FFF2-40B4-BE49-F238E27FC236}">
                  <a16:creationId xmlns:a16="http://schemas.microsoft.com/office/drawing/2014/main" id="{554422A8-EC77-4D5C-AAD3-874518D2A0A6}"/>
                </a:ext>
              </a:extLst>
            </p:cNvPr>
            <p:cNvSpPr txBox="1"/>
            <p:nvPr/>
          </p:nvSpPr>
          <p:spPr>
            <a:xfrm>
              <a:off x="4706433" y="4167575"/>
              <a:ext cx="1418832" cy="461665"/>
            </a:xfrm>
            <a:prstGeom prst="rect">
              <a:avLst/>
            </a:prstGeom>
            <a:noFill/>
          </p:spPr>
          <p:txBody>
            <a:bodyPr wrap="square" rtlCol="0">
              <a:spAutoFit/>
            </a:bodyPr>
            <a:lstStyle/>
            <a:p>
              <a:pPr marL="0" marR="0" lvl="0" indent="0" algn="ctr" defTabSz="308074" rtl="0" eaLnBrk="1" fontAlgn="auto" latinLnBrk="0" hangingPunct="0">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chemeClr val="tx2"/>
                  </a:solidFill>
                  <a:effectLst/>
                  <a:uLnTx/>
                  <a:uFillTx/>
                  <a:ea typeface="+mn-ea"/>
                  <a:cs typeface="+mn-cs"/>
                  <a:sym typeface="Helvetica Neue"/>
                </a:rPr>
                <a:t>Searchable provider directory</a:t>
              </a:r>
            </a:p>
          </p:txBody>
        </p:sp>
        <p:grpSp>
          <p:nvGrpSpPr>
            <p:cNvPr id="10" name="Group 9">
              <a:extLst>
                <a:ext uri="{FF2B5EF4-FFF2-40B4-BE49-F238E27FC236}">
                  <a16:creationId xmlns:a16="http://schemas.microsoft.com/office/drawing/2014/main" id="{AA61805A-54CC-48EA-BC87-B2461AD1B639}"/>
                </a:ext>
              </a:extLst>
            </p:cNvPr>
            <p:cNvGrpSpPr/>
            <p:nvPr/>
          </p:nvGrpSpPr>
          <p:grpSpPr>
            <a:xfrm>
              <a:off x="4509470" y="3104355"/>
              <a:ext cx="1812759" cy="1005278"/>
              <a:chOff x="3667489" y="2667341"/>
              <a:chExt cx="2338786" cy="1296990"/>
            </a:xfrm>
          </p:grpSpPr>
          <p:pic>
            <p:nvPicPr>
              <p:cNvPr id="3" name="Picture 2" descr="A screenshot of a social media post&#10;&#10;Description automatically generated">
                <a:extLst>
                  <a:ext uri="{FF2B5EF4-FFF2-40B4-BE49-F238E27FC236}">
                    <a16:creationId xmlns:a16="http://schemas.microsoft.com/office/drawing/2014/main" id="{2BD088B9-1BE5-4391-BA55-65D016D60590}"/>
                  </a:ext>
                </a:extLst>
              </p:cNvPr>
              <p:cNvPicPr>
                <a:picLocks noChangeAspect="1"/>
              </p:cNvPicPr>
              <p:nvPr/>
            </p:nvPicPr>
            <p:blipFill rotWithShape="1">
              <a:blip r:embed="rId8">
                <a:extLst>
                  <a:ext uri="{28A0092B-C50C-407E-A947-70E740481C1C}">
                    <a14:useLocalDpi xmlns:a14="http://schemas.microsoft.com/office/drawing/2010/main" val="0"/>
                  </a:ext>
                </a:extLst>
              </a:blip>
              <a:srcRect l="3913" r="3913"/>
              <a:stretch/>
            </p:blipFill>
            <p:spPr>
              <a:xfrm>
                <a:off x="3667489" y="3012159"/>
                <a:ext cx="1579772" cy="952172"/>
              </a:xfrm>
              <a:prstGeom prst="rect">
                <a:avLst/>
              </a:prstGeom>
              <a:solidFill>
                <a:schemeClr val="bg1"/>
              </a:solidFill>
              <a:ln w="6350">
                <a:solidFill>
                  <a:schemeClr val="bg1">
                    <a:lumMod val="75000"/>
                  </a:schemeClr>
                </a:solidFill>
              </a:ln>
              <a:effectLst>
                <a:outerShdw blurRad="50800" dist="38100" dir="2700000" algn="tl" rotWithShape="0">
                  <a:prstClr val="black">
                    <a:alpha val="40000"/>
                  </a:prstClr>
                </a:outerShdw>
              </a:effectLst>
            </p:spPr>
          </p:pic>
          <p:pic>
            <p:nvPicPr>
              <p:cNvPr id="2" name="Picture 1" descr="A screenshot of a cell phone&#10;&#10;Description automatically generated">
                <a:extLst>
                  <a:ext uri="{FF2B5EF4-FFF2-40B4-BE49-F238E27FC236}">
                    <a16:creationId xmlns:a16="http://schemas.microsoft.com/office/drawing/2014/main" id="{CFEC53DB-FE15-47E3-B70C-B955614F8061}"/>
                  </a:ext>
                </a:extLst>
              </p:cNvPr>
              <p:cNvPicPr>
                <a:picLocks noChangeAspect="1"/>
              </p:cNvPicPr>
              <p:nvPr/>
            </p:nvPicPr>
            <p:blipFill rotWithShape="1">
              <a:blip r:embed="rId9">
                <a:extLst>
                  <a:ext uri="{28A0092B-C50C-407E-A947-70E740481C1C}">
                    <a14:useLocalDpi xmlns:a14="http://schemas.microsoft.com/office/drawing/2010/main" val="0"/>
                  </a:ext>
                </a:extLst>
              </a:blip>
              <a:srcRect l="1561" r="1561"/>
              <a:stretch/>
            </p:blipFill>
            <p:spPr>
              <a:xfrm>
                <a:off x="4797029" y="2667341"/>
                <a:ext cx="1209246" cy="1149387"/>
              </a:xfrm>
              <a:prstGeom prst="rect">
                <a:avLst/>
              </a:prstGeom>
              <a:solidFill>
                <a:schemeClr val="bg1"/>
              </a:solidFill>
              <a:ln w="6350">
                <a:solidFill>
                  <a:schemeClr val="bg1">
                    <a:lumMod val="75000"/>
                  </a:schemeClr>
                </a:solidFill>
              </a:ln>
              <a:effectLst>
                <a:outerShdw blurRad="50800" dist="38100" dir="2700000" algn="tl" rotWithShape="0">
                  <a:prstClr val="black">
                    <a:alpha val="40000"/>
                  </a:prstClr>
                </a:outerShdw>
              </a:effectLst>
            </p:spPr>
          </p:pic>
        </p:grpSp>
      </p:grpSp>
      <p:sp>
        <p:nvSpPr>
          <p:cNvPr id="31" name="Footer Placeholder 11">
            <a:extLst>
              <a:ext uri="{FF2B5EF4-FFF2-40B4-BE49-F238E27FC236}">
                <a16:creationId xmlns:a16="http://schemas.microsoft.com/office/drawing/2014/main" id="{91198004-5CF4-4787-9905-79B5B6DFABC5}"/>
              </a:ext>
            </a:extLst>
          </p:cNvPr>
          <p:cNvSpPr txBox="1">
            <a:spLocks/>
          </p:cNvSpPr>
          <p:nvPr/>
        </p:nvSpPr>
        <p:spPr>
          <a:xfrm>
            <a:off x="841248" y="4700016"/>
            <a:ext cx="5562600" cy="273844"/>
          </a:xfrm>
          <a:prstGeom prst="rect">
            <a:avLst/>
          </a:prstGeom>
        </p:spPr>
        <p:txBody>
          <a:bodyPr vert="horz" lIns="91440" tIns="45720" rIns="91440" bIns="45720" rtlCol="0" anchor="ctr"/>
          <a:lstStyle>
            <a:defPPr>
              <a:defRPr lang="en-US"/>
            </a:defPPr>
            <a:lvl1pPr marL="0" algn="l" defTabSz="457200" rtl="0" eaLnBrk="1" latinLnBrk="0" hangingPunct="1">
              <a:defRPr sz="675"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Privileged and Confidential</a:t>
            </a:r>
          </a:p>
        </p:txBody>
      </p:sp>
      <p:sp>
        <p:nvSpPr>
          <p:cNvPr id="32" name="Slide Number Placeholder 4">
            <a:extLst>
              <a:ext uri="{FF2B5EF4-FFF2-40B4-BE49-F238E27FC236}">
                <a16:creationId xmlns:a16="http://schemas.microsoft.com/office/drawing/2014/main" id="{3DC8348B-1238-4A8D-A811-1E3F9A08C895}"/>
              </a:ext>
            </a:extLst>
          </p:cNvPr>
          <p:cNvSpPr>
            <a:spLocks noGrp="1"/>
          </p:cNvSpPr>
          <p:nvPr>
            <p:ph type="sldNum" sz="quarter" idx="11"/>
          </p:nvPr>
        </p:nvSpPr>
        <p:spPr>
          <a:xfrm>
            <a:off x="381000" y="4699002"/>
            <a:ext cx="457200" cy="273844"/>
          </a:xfrm>
        </p:spPr>
        <p:txBody>
          <a:bodyPr/>
          <a:lstStyle/>
          <a:p>
            <a:fld id="{B7D7D457-835C-4F61-A480-6FD2714DE503}" type="slidenum">
              <a:rPr lang="en-US" smtClean="0"/>
              <a:pPr/>
              <a:t>15</a:t>
            </a:fld>
            <a:endParaRPr lang="en-US" dirty="0"/>
          </a:p>
        </p:txBody>
      </p:sp>
    </p:spTree>
    <p:extLst>
      <p:ext uri="{BB962C8B-B14F-4D97-AF65-F5344CB8AC3E}">
        <p14:creationId xmlns:p14="http://schemas.microsoft.com/office/powerpoint/2010/main" val="35548826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8FF1-974D-4FE3-974B-476E49E623A0}"/>
              </a:ext>
            </a:extLst>
          </p:cNvPr>
          <p:cNvSpPr>
            <a:spLocks noGrp="1"/>
          </p:cNvSpPr>
          <p:nvPr>
            <p:ph type="title"/>
          </p:nvPr>
        </p:nvSpPr>
        <p:spPr/>
        <p:txBody>
          <a:bodyPr/>
          <a:lstStyle/>
          <a:p>
            <a:r>
              <a:rPr lang="en-US" dirty="0"/>
              <a:t>Welcome Communications: Partnership Plan</a:t>
            </a:r>
          </a:p>
        </p:txBody>
      </p:sp>
      <p:sp>
        <p:nvSpPr>
          <p:cNvPr id="4" name="Slide Number Placeholder 3">
            <a:extLst>
              <a:ext uri="{FF2B5EF4-FFF2-40B4-BE49-F238E27FC236}">
                <a16:creationId xmlns:a16="http://schemas.microsoft.com/office/drawing/2014/main" id="{3471675B-1B3F-4487-92AF-426D124C9D83}"/>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16</a:t>
            </a:fld>
            <a:endParaRPr lang="en-US" dirty="0">
              <a:solidFill>
                <a:prstClr val="black">
                  <a:tint val="75000"/>
                </a:prstClr>
              </a:solidFill>
            </a:endParaRPr>
          </a:p>
        </p:txBody>
      </p:sp>
      <p:pic>
        <p:nvPicPr>
          <p:cNvPr id="5" name="Content Placeholder 7">
            <a:extLst>
              <a:ext uri="{FF2B5EF4-FFF2-40B4-BE49-F238E27FC236}">
                <a16:creationId xmlns:a16="http://schemas.microsoft.com/office/drawing/2014/main" id="{77743081-FD25-4B20-A5EC-1047BDF31A34}"/>
              </a:ext>
            </a:extLst>
          </p:cNvPr>
          <p:cNvPicPr>
            <a:picLocks noChangeAspect="1"/>
          </p:cNvPicPr>
          <p:nvPr/>
        </p:nvPicPr>
        <p:blipFill>
          <a:blip r:embed="rId2"/>
          <a:srcRect/>
          <a:stretch/>
        </p:blipFill>
        <p:spPr>
          <a:xfrm>
            <a:off x="390710" y="1262258"/>
            <a:ext cx="1928492" cy="1268050"/>
          </a:xfrm>
          <a:prstGeom prst="rect">
            <a:avLst/>
          </a:prstGeom>
          <a:ln>
            <a:solidFill>
              <a:schemeClr val="bg2"/>
            </a:solidFill>
          </a:ln>
          <a:effectLst>
            <a:outerShdw blurRad="50800" dist="38100" dir="2700000" algn="tl" rotWithShape="0">
              <a:prstClr val="black">
                <a:alpha val="40000"/>
              </a:prstClr>
            </a:outerShdw>
          </a:effectLst>
        </p:spPr>
      </p:pic>
      <p:pic>
        <p:nvPicPr>
          <p:cNvPr id="6" name="Content Placeholder 7">
            <a:extLst>
              <a:ext uri="{FF2B5EF4-FFF2-40B4-BE49-F238E27FC236}">
                <a16:creationId xmlns:a16="http://schemas.microsoft.com/office/drawing/2014/main" id="{666310B0-E506-455F-8997-E48DDFF8A787}"/>
              </a:ext>
            </a:extLst>
          </p:cNvPr>
          <p:cNvPicPr>
            <a:picLocks noChangeAspect="1"/>
          </p:cNvPicPr>
          <p:nvPr/>
        </p:nvPicPr>
        <p:blipFill>
          <a:blip r:embed="rId3"/>
          <a:srcRect/>
          <a:stretch/>
        </p:blipFill>
        <p:spPr>
          <a:xfrm>
            <a:off x="390707" y="3047150"/>
            <a:ext cx="1870398" cy="1228321"/>
          </a:xfrm>
          <a:prstGeom prst="rect">
            <a:avLst/>
          </a:prstGeom>
          <a:ln>
            <a:solidFill>
              <a:schemeClr val="bg2"/>
            </a:solidFill>
          </a:ln>
          <a:effectLst>
            <a:outerShdw blurRad="50800" dist="38100" dir="2700000" algn="tl" rotWithShape="0">
              <a:prstClr val="black">
                <a:alpha val="40000"/>
              </a:prstClr>
            </a:outerShdw>
          </a:effectLst>
        </p:spPr>
      </p:pic>
      <p:pic>
        <p:nvPicPr>
          <p:cNvPr id="7" name="Picture 6">
            <a:extLst>
              <a:ext uri="{FF2B5EF4-FFF2-40B4-BE49-F238E27FC236}">
                <a16:creationId xmlns:a16="http://schemas.microsoft.com/office/drawing/2014/main" id="{99BAE40C-460B-47FF-9F0C-FA808A89FC73}"/>
              </a:ext>
            </a:extLst>
          </p:cNvPr>
          <p:cNvPicPr>
            <a:picLocks noChangeAspect="1"/>
          </p:cNvPicPr>
          <p:nvPr/>
        </p:nvPicPr>
        <p:blipFill>
          <a:blip r:embed="rId4"/>
          <a:srcRect/>
          <a:stretch/>
        </p:blipFill>
        <p:spPr>
          <a:xfrm>
            <a:off x="4324450" y="1773600"/>
            <a:ext cx="951823" cy="543899"/>
          </a:xfrm>
          <a:prstGeom prst="rect">
            <a:avLst/>
          </a:prstGeom>
          <a:ln>
            <a:solidFill>
              <a:schemeClr val="bg2"/>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B06A0F95-9B0D-4FCC-A83C-6AC36FAF9F33}"/>
              </a:ext>
            </a:extLst>
          </p:cNvPr>
          <p:cNvSpPr txBox="1"/>
          <p:nvPr/>
        </p:nvSpPr>
        <p:spPr>
          <a:xfrm>
            <a:off x="404295" y="2609791"/>
            <a:ext cx="1269760" cy="276999"/>
          </a:xfrm>
          <a:prstGeom prst="rect">
            <a:avLst/>
          </a:prstGeom>
          <a:noFill/>
        </p:spPr>
        <p:txBody>
          <a:bodyPr wrap="square" lIns="0" tIns="45720" rIns="0" bIns="45720" rtlCol="0">
            <a:spAutoFit/>
          </a:bodyPr>
          <a:lstStyle/>
          <a:p>
            <a:r>
              <a:rPr lang="en-US" sz="1200" b="1" dirty="0">
                <a:solidFill>
                  <a:schemeClr val="bg2"/>
                </a:solidFill>
                <a:latin typeface="Calibri"/>
              </a:rPr>
              <a:t>Envelope</a:t>
            </a:r>
            <a:endParaRPr lang="en-US" sz="1200" b="1" dirty="0">
              <a:solidFill>
                <a:schemeClr val="accent3"/>
              </a:solidFill>
            </a:endParaRPr>
          </a:p>
        </p:txBody>
      </p:sp>
      <p:sp>
        <p:nvSpPr>
          <p:cNvPr id="9" name="TextBox 8">
            <a:extLst>
              <a:ext uri="{FF2B5EF4-FFF2-40B4-BE49-F238E27FC236}">
                <a16:creationId xmlns:a16="http://schemas.microsoft.com/office/drawing/2014/main" id="{B61BBD87-352C-4751-AEBD-691C3E591867}"/>
              </a:ext>
            </a:extLst>
          </p:cNvPr>
          <p:cNvSpPr txBox="1"/>
          <p:nvPr/>
        </p:nvSpPr>
        <p:spPr>
          <a:xfrm>
            <a:off x="2923710" y="1193192"/>
            <a:ext cx="822960" cy="276999"/>
          </a:xfrm>
          <a:prstGeom prst="rect">
            <a:avLst/>
          </a:prstGeom>
          <a:noFill/>
        </p:spPr>
        <p:txBody>
          <a:bodyPr wrap="square" lIns="0" tIns="45720" rIns="0" bIns="45720" rtlCol="0">
            <a:spAutoFit/>
          </a:bodyPr>
          <a:lstStyle>
            <a:defPPr>
              <a:defRPr lang="en-US"/>
            </a:defPPr>
            <a:lvl1pPr>
              <a:defRPr sz="1200" b="1">
                <a:solidFill>
                  <a:schemeClr val="bg2"/>
                </a:solidFill>
                <a:latin typeface="Calibri"/>
              </a:defRPr>
            </a:lvl1pPr>
          </a:lstStyle>
          <a:p>
            <a:r>
              <a:rPr lang="en-US" dirty="0"/>
              <a:t>Inside folder</a:t>
            </a:r>
          </a:p>
        </p:txBody>
      </p:sp>
      <p:sp>
        <p:nvSpPr>
          <p:cNvPr id="10" name="TextBox 9">
            <a:extLst>
              <a:ext uri="{FF2B5EF4-FFF2-40B4-BE49-F238E27FC236}">
                <a16:creationId xmlns:a16="http://schemas.microsoft.com/office/drawing/2014/main" id="{8B650D90-9D98-4025-8D3A-31D151C4E57F}"/>
              </a:ext>
            </a:extLst>
          </p:cNvPr>
          <p:cNvSpPr txBox="1"/>
          <p:nvPr/>
        </p:nvSpPr>
        <p:spPr>
          <a:xfrm>
            <a:off x="390707" y="4313505"/>
            <a:ext cx="640080" cy="276999"/>
          </a:xfrm>
          <a:prstGeom prst="rect">
            <a:avLst/>
          </a:prstGeom>
          <a:noFill/>
        </p:spPr>
        <p:txBody>
          <a:bodyPr wrap="square" lIns="0" tIns="45720" rIns="0" bIns="45720" rtlCol="0">
            <a:spAutoFit/>
          </a:bodyPr>
          <a:lstStyle/>
          <a:p>
            <a:r>
              <a:rPr lang="en-US" sz="1200" b="1" dirty="0">
                <a:solidFill>
                  <a:schemeClr val="bg2"/>
                </a:solidFill>
                <a:latin typeface="Calibri"/>
              </a:rPr>
              <a:t>Brochure</a:t>
            </a:r>
          </a:p>
        </p:txBody>
      </p:sp>
      <p:sp>
        <p:nvSpPr>
          <p:cNvPr id="11" name="TextBox 10">
            <a:extLst>
              <a:ext uri="{FF2B5EF4-FFF2-40B4-BE49-F238E27FC236}">
                <a16:creationId xmlns:a16="http://schemas.microsoft.com/office/drawing/2014/main" id="{7E75FC4D-F1EE-48A0-B6D7-2A3BB74A0C94}"/>
              </a:ext>
            </a:extLst>
          </p:cNvPr>
          <p:cNvSpPr txBox="1"/>
          <p:nvPr/>
        </p:nvSpPr>
        <p:spPr>
          <a:xfrm>
            <a:off x="6224953" y="4277495"/>
            <a:ext cx="914400" cy="276999"/>
          </a:xfrm>
          <a:prstGeom prst="rect">
            <a:avLst/>
          </a:prstGeom>
          <a:noFill/>
        </p:spPr>
        <p:txBody>
          <a:bodyPr wrap="square" lIns="0" tIns="45720" rIns="0" bIns="45720" rtlCol="0">
            <a:spAutoFit/>
          </a:bodyPr>
          <a:lstStyle>
            <a:defPPr>
              <a:defRPr lang="en-US"/>
            </a:defPPr>
            <a:lvl1pPr>
              <a:defRPr sz="1200" b="1">
                <a:solidFill>
                  <a:schemeClr val="bg2"/>
                </a:solidFill>
                <a:latin typeface="Calibri"/>
              </a:defRPr>
            </a:lvl1pPr>
          </a:lstStyle>
          <a:p>
            <a:r>
              <a:rPr lang="en-US" dirty="0"/>
              <a:t>ID card mailer</a:t>
            </a:r>
          </a:p>
        </p:txBody>
      </p:sp>
      <p:sp>
        <p:nvSpPr>
          <p:cNvPr id="12" name="TextBox 11">
            <a:extLst>
              <a:ext uri="{FF2B5EF4-FFF2-40B4-BE49-F238E27FC236}">
                <a16:creationId xmlns:a16="http://schemas.microsoft.com/office/drawing/2014/main" id="{0B46A268-48B4-476D-A79F-D749918D652A}"/>
              </a:ext>
            </a:extLst>
          </p:cNvPr>
          <p:cNvSpPr txBox="1"/>
          <p:nvPr/>
        </p:nvSpPr>
        <p:spPr>
          <a:xfrm>
            <a:off x="4324448" y="2341042"/>
            <a:ext cx="548640" cy="276999"/>
          </a:xfrm>
          <a:prstGeom prst="rect">
            <a:avLst/>
          </a:prstGeom>
          <a:noFill/>
        </p:spPr>
        <p:txBody>
          <a:bodyPr wrap="square" lIns="0" tIns="45720" rIns="0" bIns="45720" rtlCol="0">
            <a:spAutoFit/>
          </a:bodyPr>
          <a:lstStyle>
            <a:defPPr>
              <a:defRPr lang="en-US"/>
            </a:defPPr>
            <a:lvl1pPr>
              <a:defRPr sz="1200" b="1">
                <a:solidFill>
                  <a:schemeClr val="bg2"/>
                </a:solidFill>
                <a:latin typeface="Calibri"/>
              </a:defRPr>
            </a:lvl1pPr>
          </a:lstStyle>
          <a:p>
            <a:r>
              <a:rPr lang="en-US" dirty="0"/>
              <a:t>Magnet</a:t>
            </a:r>
          </a:p>
        </p:txBody>
      </p:sp>
      <p:grpSp>
        <p:nvGrpSpPr>
          <p:cNvPr id="13" name="Group 12">
            <a:extLst>
              <a:ext uri="{FF2B5EF4-FFF2-40B4-BE49-F238E27FC236}">
                <a16:creationId xmlns:a16="http://schemas.microsoft.com/office/drawing/2014/main" id="{1DFC6799-C4DE-4C4E-B792-CBF946643C08}"/>
              </a:ext>
            </a:extLst>
          </p:cNvPr>
          <p:cNvGrpSpPr>
            <a:grpSpLocks noChangeAspect="1"/>
          </p:cNvGrpSpPr>
          <p:nvPr/>
        </p:nvGrpSpPr>
        <p:grpSpPr>
          <a:xfrm>
            <a:off x="1866189" y="1487861"/>
            <a:ext cx="1928494" cy="1357355"/>
            <a:chOff x="2726636" y="793751"/>
            <a:chExt cx="2743200" cy="1930780"/>
          </a:xfrm>
        </p:grpSpPr>
        <p:pic>
          <p:nvPicPr>
            <p:cNvPr id="14" name="Content Placeholder 8">
              <a:extLst>
                <a:ext uri="{FF2B5EF4-FFF2-40B4-BE49-F238E27FC236}">
                  <a16:creationId xmlns:a16="http://schemas.microsoft.com/office/drawing/2014/main" id="{5BC78ADE-B849-4278-B9B6-072083857EA9}"/>
                </a:ext>
              </a:extLst>
            </p:cNvPr>
            <p:cNvPicPr>
              <a:picLocks noChangeAspect="1"/>
            </p:cNvPicPr>
            <p:nvPr/>
          </p:nvPicPr>
          <p:blipFill rotWithShape="1">
            <a:blip r:embed="rId5"/>
            <a:srcRect l="50210"/>
            <a:stretch/>
          </p:blipFill>
          <p:spPr>
            <a:xfrm>
              <a:off x="2726636" y="942021"/>
              <a:ext cx="2743200" cy="1782510"/>
            </a:xfrm>
            <a:prstGeom prst="rect">
              <a:avLst/>
            </a:prstGeom>
            <a:ln>
              <a:solidFill>
                <a:schemeClr val="bg2"/>
              </a:solidFill>
            </a:ln>
            <a:effectLst>
              <a:outerShdw blurRad="50800" dist="38100" dir="2700000" algn="tl" rotWithShape="0">
                <a:prstClr val="black">
                  <a:alpha val="40000"/>
                </a:prstClr>
              </a:outerShdw>
            </a:effectLst>
          </p:spPr>
        </p:pic>
        <p:sp>
          <p:nvSpPr>
            <p:cNvPr id="15" name="Right Triangle 14">
              <a:extLst>
                <a:ext uri="{FF2B5EF4-FFF2-40B4-BE49-F238E27FC236}">
                  <a16:creationId xmlns:a16="http://schemas.microsoft.com/office/drawing/2014/main" id="{7AB53216-A337-4249-84C6-B9B9C771BAA1}"/>
                </a:ext>
              </a:extLst>
            </p:cNvPr>
            <p:cNvSpPr/>
            <p:nvPr/>
          </p:nvSpPr>
          <p:spPr>
            <a:xfrm flipH="1">
              <a:off x="2726636" y="793751"/>
              <a:ext cx="2651814" cy="148270"/>
            </a:xfrm>
            <a:prstGeom prst="rtTriangle">
              <a:avLst/>
            </a:prstGeom>
            <a:gradFill>
              <a:gsLst>
                <a:gs pos="45000">
                  <a:schemeClr val="accent2"/>
                </a:gs>
                <a:gs pos="100000">
                  <a:schemeClr val="accent2">
                    <a:lumMod val="75000"/>
                  </a:schemeClr>
                </a:gs>
              </a:gsLst>
              <a:lin ang="5400000" scaled="0"/>
            </a:gradFill>
            <a:ln>
              <a:solidFill>
                <a:schemeClr val="bg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8342CF80-DBE5-432D-8449-20809AFD25C7}"/>
              </a:ext>
            </a:extLst>
          </p:cNvPr>
          <p:cNvGrpSpPr>
            <a:grpSpLocks noChangeAspect="1"/>
          </p:cNvGrpSpPr>
          <p:nvPr/>
        </p:nvGrpSpPr>
        <p:grpSpPr>
          <a:xfrm>
            <a:off x="6224953" y="1314953"/>
            <a:ext cx="2228847" cy="2884390"/>
            <a:chOff x="5943600" y="418194"/>
            <a:chExt cx="2743198" cy="3550020"/>
          </a:xfrm>
        </p:grpSpPr>
        <p:pic>
          <p:nvPicPr>
            <p:cNvPr id="17" name="Content Placeholder 7">
              <a:extLst>
                <a:ext uri="{FF2B5EF4-FFF2-40B4-BE49-F238E27FC236}">
                  <a16:creationId xmlns:a16="http://schemas.microsoft.com/office/drawing/2014/main" id="{008A1435-2BE8-4DB1-AB39-149068D71048}"/>
                </a:ext>
              </a:extLst>
            </p:cNvPr>
            <p:cNvPicPr>
              <a:picLocks noChangeAspect="1"/>
            </p:cNvPicPr>
            <p:nvPr/>
          </p:nvPicPr>
          <p:blipFill>
            <a:blip r:embed="rId6"/>
            <a:srcRect/>
            <a:stretch/>
          </p:blipFill>
          <p:spPr>
            <a:xfrm>
              <a:off x="5943600" y="418194"/>
              <a:ext cx="2743198" cy="3550020"/>
            </a:xfrm>
            <a:prstGeom prst="rect">
              <a:avLst/>
            </a:prstGeom>
            <a:ln>
              <a:solidFill>
                <a:schemeClr val="bg2"/>
              </a:solidFill>
            </a:ln>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B244A813-8058-4597-B815-68EF72F1F1AC}"/>
                </a:ext>
              </a:extLst>
            </p:cNvPr>
            <p:cNvPicPr>
              <a:picLocks noChangeAspect="1"/>
            </p:cNvPicPr>
            <p:nvPr/>
          </p:nvPicPr>
          <p:blipFill>
            <a:blip r:embed="rId7"/>
            <a:srcRect/>
            <a:stretch/>
          </p:blipFill>
          <p:spPr>
            <a:xfrm rot="5400000">
              <a:off x="6997889" y="2146629"/>
              <a:ext cx="658367" cy="1045338"/>
            </a:xfrm>
            <a:prstGeom prst="rect">
              <a:avLst/>
            </a:prstGeom>
          </p:spPr>
        </p:pic>
      </p:grpSp>
      <p:pic>
        <p:nvPicPr>
          <p:cNvPr id="19" name="Content Placeholder 7">
            <a:extLst>
              <a:ext uri="{FF2B5EF4-FFF2-40B4-BE49-F238E27FC236}">
                <a16:creationId xmlns:a16="http://schemas.microsoft.com/office/drawing/2014/main" id="{C8E05B80-3DAF-4B62-B0C8-BBC837E3A4CE}"/>
              </a:ext>
            </a:extLst>
          </p:cNvPr>
          <p:cNvPicPr>
            <a:picLocks noChangeAspect="1"/>
          </p:cNvPicPr>
          <p:nvPr/>
        </p:nvPicPr>
        <p:blipFill>
          <a:blip r:embed="rId8"/>
          <a:srcRect/>
          <a:stretch/>
        </p:blipFill>
        <p:spPr>
          <a:xfrm>
            <a:off x="3165199" y="3047150"/>
            <a:ext cx="1873480" cy="1230345"/>
          </a:xfrm>
          <a:prstGeom prst="rect">
            <a:avLst/>
          </a:prstGeom>
          <a:ln>
            <a:solidFill>
              <a:schemeClr val="bg2"/>
            </a:solidFill>
          </a:ln>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40ECB33B-C2AA-4E60-8BAB-35A9F047931B}"/>
              </a:ext>
            </a:extLst>
          </p:cNvPr>
          <p:cNvSpPr txBox="1"/>
          <p:nvPr/>
        </p:nvSpPr>
        <p:spPr>
          <a:xfrm>
            <a:off x="3165198" y="4313505"/>
            <a:ext cx="995448" cy="276999"/>
          </a:xfrm>
          <a:prstGeom prst="rect">
            <a:avLst/>
          </a:prstGeom>
          <a:noFill/>
        </p:spPr>
        <p:txBody>
          <a:bodyPr wrap="square" lIns="0" tIns="45720" rIns="0" bIns="45720" rtlCol="0">
            <a:spAutoFit/>
          </a:bodyPr>
          <a:lstStyle>
            <a:defPPr>
              <a:defRPr lang="en-US"/>
            </a:defPPr>
            <a:lvl1pPr>
              <a:defRPr sz="1200" b="1">
                <a:solidFill>
                  <a:schemeClr val="bg2"/>
                </a:solidFill>
                <a:latin typeface="Calibri"/>
              </a:defRPr>
            </a:lvl1pPr>
          </a:lstStyle>
          <a:p>
            <a:r>
              <a:rPr lang="en-US" dirty="0"/>
              <a:t>Spanish Insert</a:t>
            </a:r>
          </a:p>
        </p:txBody>
      </p:sp>
      <p:sp>
        <p:nvSpPr>
          <p:cNvPr id="21" name="Footer Placeholder 11">
            <a:extLst>
              <a:ext uri="{FF2B5EF4-FFF2-40B4-BE49-F238E27FC236}">
                <a16:creationId xmlns:a16="http://schemas.microsoft.com/office/drawing/2014/main" id="{6C01FDD7-ABEB-451B-947E-36E3EA48DE93}"/>
              </a:ext>
            </a:extLst>
          </p:cNvPr>
          <p:cNvSpPr txBox="1">
            <a:spLocks/>
          </p:cNvSpPr>
          <p:nvPr/>
        </p:nvSpPr>
        <p:spPr>
          <a:xfrm>
            <a:off x="841248" y="4700016"/>
            <a:ext cx="5562600" cy="273844"/>
          </a:xfrm>
          <a:prstGeom prst="rect">
            <a:avLst/>
          </a:prstGeom>
        </p:spPr>
        <p:txBody>
          <a:bodyPr vert="horz" lIns="91440" tIns="45720" rIns="91440" bIns="45720" rtlCol="0" anchor="ctr"/>
          <a:lstStyle>
            <a:defPPr>
              <a:defRPr lang="en-US"/>
            </a:defPPr>
            <a:lvl1pPr marL="0" algn="l" defTabSz="457200" rtl="0" eaLnBrk="1" latinLnBrk="0" hangingPunct="1">
              <a:defRPr sz="675"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Privileged and Confidential</a:t>
            </a:r>
          </a:p>
        </p:txBody>
      </p:sp>
    </p:spTree>
    <p:extLst>
      <p:ext uri="{BB962C8B-B14F-4D97-AF65-F5344CB8AC3E}">
        <p14:creationId xmlns:p14="http://schemas.microsoft.com/office/powerpoint/2010/main" val="26838572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98FF1-974D-4FE3-974B-476E49E623A0}"/>
              </a:ext>
            </a:extLst>
          </p:cNvPr>
          <p:cNvSpPr>
            <a:spLocks noGrp="1"/>
          </p:cNvSpPr>
          <p:nvPr>
            <p:ph type="title"/>
          </p:nvPr>
        </p:nvSpPr>
        <p:spPr/>
        <p:txBody>
          <a:bodyPr/>
          <a:lstStyle/>
          <a:p>
            <a:r>
              <a:rPr lang="en-US" dirty="0"/>
              <a:t>Welcome Communications: Traditional Plans</a:t>
            </a:r>
          </a:p>
        </p:txBody>
      </p:sp>
      <p:sp>
        <p:nvSpPr>
          <p:cNvPr id="4" name="Slide Number Placeholder 3">
            <a:extLst>
              <a:ext uri="{FF2B5EF4-FFF2-40B4-BE49-F238E27FC236}">
                <a16:creationId xmlns:a16="http://schemas.microsoft.com/office/drawing/2014/main" id="{3471675B-1B3F-4487-92AF-426D124C9D83}"/>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17</a:t>
            </a:fld>
            <a:endParaRPr lang="en-US" dirty="0">
              <a:solidFill>
                <a:prstClr val="black">
                  <a:tint val="75000"/>
                </a:prstClr>
              </a:solidFill>
            </a:endParaRPr>
          </a:p>
        </p:txBody>
      </p:sp>
      <p:sp>
        <p:nvSpPr>
          <p:cNvPr id="21" name="TextBox 20">
            <a:extLst>
              <a:ext uri="{FF2B5EF4-FFF2-40B4-BE49-F238E27FC236}">
                <a16:creationId xmlns:a16="http://schemas.microsoft.com/office/drawing/2014/main" id="{E4F28441-E44E-4167-99E9-3B900E2434A7}"/>
              </a:ext>
            </a:extLst>
          </p:cNvPr>
          <p:cNvSpPr txBox="1"/>
          <p:nvPr/>
        </p:nvSpPr>
        <p:spPr>
          <a:xfrm>
            <a:off x="1554480" y="3976300"/>
            <a:ext cx="914400" cy="276999"/>
          </a:xfrm>
          <a:prstGeom prst="rect">
            <a:avLst/>
          </a:prstGeom>
          <a:noFill/>
        </p:spPr>
        <p:txBody>
          <a:bodyPr wrap="square" lIns="0" tIns="45720" rIns="0" bIns="45720" rtlCol="0">
            <a:spAutoFit/>
          </a:bodyPr>
          <a:lstStyle>
            <a:defPPr>
              <a:defRPr lang="en-US"/>
            </a:defPPr>
            <a:lvl1pPr>
              <a:defRPr sz="1200" b="1">
                <a:solidFill>
                  <a:schemeClr val="bg2"/>
                </a:solidFill>
                <a:latin typeface="Calibri"/>
              </a:defRPr>
            </a:lvl1pPr>
          </a:lstStyle>
          <a:p>
            <a:r>
              <a:rPr lang="en-US" dirty="0"/>
              <a:t>ID card mailer</a:t>
            </a:r>
          </a:p>
        </p:txBody>
      </p:sp>
      <p:grpSp>
        <p:nvGrpSpPr>
          <p:cNvPr id="22" name="Group 21">
            <a:extLst>
              <a:ext uri="{FF2B5EF4-FFF2-40B4-BE49-F238E27FC236}">
                <a16:creationId xmlns:a16="http://schemas.microsoft.com/office/drawing/2014/main" id="{97BAC668-8F29-43EF-9070-E557E429A3DD}"/>
              </a:ext>
            </a:extLst>
          </p:cNvPr>
          <p:cNvGrpSpPr>
            <a:grpSpLocks noChangeAspect="1"/>
          </p:cNvGrpSpPr>
          <p:nvPr/>
        </p:nvGrpSpPr>
        <p:grpSpPr>
          <a:xfrm>
            <a:off x="1554481" y="1271561"/>
            <a:ext cx="2009384" cy="2600378"/>
            <a:chOff x="5943600" y="418194"/>
            <a:chExt cx="2743198" cy="3550020"/>
          </a:xfrm>
        </p:grpSpPr>
        <p:pic>
          <p:nvPicPr>
            <p:cNvPr id="23" name="Content Placeholder 7">
              <a:extLst>
                <a:ext uri="{FF2B5EF4-FFF2-40B4-BE49-F238E27FC236}">
                  <a16:creationId xmlns:a16="http://schemas.microsoft.com/office/drawing/2014/main" id="{F022D82F-8D45-4D01-928A-C2EC50C30A29}"/>
                </a:ext>
              </a:extLst>
            </p:cNvPr>
            <p:cNvPicPr>
              <a:picLocks noChangeAspect="1"/>
            </p:cNvPicPr>
            <p:nvPr/>
          </p:nvPicPr>
          <p:blipFill>
            <a:blip r:embed="rId2"/>
            <a:srcRect/>
            <a:stretch/>
          </p:blipFill>
          <p:spPr>
            <a:xfrm>
              <a:off x="5943600" y="418194"/>
              <a:ext cx="2743198" cy="3550020"/>
            </a:xfrm>
            <a:prstGeom prst="rect">
              <a:avLst/>
            </a:prstGeom>
            <a:ln>
              <a:solidFill>
                <a:schemeClr val="bg2"/>
              </a:solidFill>
            </a:ln>
            <a:effectLst>
              <a:outerShdw blurRad="50800" dist="38100" dir="2700000" algn="tl" rotWithShape="0">
                <a:prstClr val="black">
                  <a:alpha val="40000"/>
                </a:prstClr>
              </a:outerShdw>
            </a:effectLst>
          </p:spPr>
        </p:pic>
        <p:pic>
          <p:nvPicPr>
            <p:cNvPr id="24" name="Picture 23">
              <a:extLst>
                <a:ext uri="{FF2B5EF4-FFF2-40B4-BE49-F238E27FC236}">
                  <a16:creationId xmlns:a16="http://schemas.microsoft.com/office/drawing/2014/main" id="{A6932016-D3CD-4655-BF4B-F927327BD4E7}"/>
                </a:ext>
              </a:extLst>
            </p:cNvPr>
            <p:cNvPicPr>
              <a:picLocks noChangeAspect="1"/>
            </p:cNvPicPr>
            <p:nvPr/>
          </p:nvPicPr>
          <p:blipFill>
            <a:blip r:embed="rId3"/>
            <a:srcRect/>
            <a:stretch/>
          </p:blipFill>
          <p:spPr>
            <a:xfrm rot="5400000">
              <a:off x="6997889" y="2146629"/>
              <a:ext cx="658367" cy="1045338"/>
            </a:xfrm>
            <a:prstGeom prst="rect">
              <a:avLst/>
            </a:prstGeom>
          </p:spPr>
        </p:pic>
      </p:grpSp>
      <p:pic>
        <p:nvPicPr>
          <p:cNvPr id="26" name="Content Placeholder 7">
            <a:extLst>
              <a:ext uri="{FF2B5EF4-FFF2-40B4-BE49-F238E27FC236}">
                <a16:creationId xmlns:a16="http://schemas.microsoft.com/office/drawing/2014/main" id="{686F7E79-23B5-4C5F-9E50-FFAF3257A43E}"/>
              </a:ext>
            </a:extLst>
          </p:cNvPr>
          <p:cNvPicPr>
            <a:picLocks noChangeAspect="1"/>
          </p:cNvPicPr>
          <p:nvPr/>
        </p:nvPicPr>
        <p:blipFill>
          <a:blip r:embed="rId4"/>
          <a:srcRect/>
          <a:stretch/>
        </p:blipFill>
        <p:spPr>
          <a:xfrm>
            <a:off x="5874633" y="1771220"/>
            <a:ext cx="2009383" cy="2600378"/>
          </a:xfrm>
          <a:prstGeom prst="rect">
            <a:avLst/>
          </a:prstGeom>
          <a:ln>
            <a:solidFill>
              <a:schemeClr val="bg2"/>
            </a:solidFill>
          </a:ln>
          <a:effectLst>
            <a:outerShdw blurRad="50800" dist="38100" dir="2700000" algn="tl" rotWithShape="0">
              <a:prstClr val="black">
                <a:alpha val="40000"/>
              </a:prstClr>
            </a:outerShdw>
          </a:effectLst>
        </p:spPr>
      </p:pic>
      <p:pic>
        <p:nvPicPr>
          <p:cNvPr id="25" name="Content Placeholder 7">
            <a:extLst>
              <a:ext uri="{FF2B5EF4-FFF2-40B4-BE49-F238E27FC236}">
                <a16:creationId xmlns:a16="http://schemas.microsoft.com/office/drawing/2014/main" id="{4DC4CF11-F696-4C35-A211-1E1250352914}"/>
              </a:ext>
            </a:extLst>
          </p:cNvPr>
          <p:cNvPicPr>
            <a:picLocks noChangeAspect="1"/>
          </p:cNvPicPr>
          <p:nvPr/>
        </p:nvPicPr>
        <p:blipFill>
          <a:blip r:embed="rId5"/>
          <a:srcRect/>
          <a:stretch/>
        </p:blipFill>
        <p:spPr>
          <a:xfrm>
            <a:off x="4194400" y="1271561"/>
            <a:ext cx="1999301" cy="2600378"/>
          </a:xfrm>
          <a:prstGeom prst="rect">
            <a:avLst/>
          </a:prstGeom>
          <a:ln>
            <a:solidFill>
              <a:schemeClr val="bg2"/>
            </a:solidFill>
          </a:ln>
          <a:effectLst>
            <a:outerShdw blurRad="50800" dist="38100" dir="2700000" algn="tl" rotWithShape="0">
              <a:prstClr val="black">
                <a:alpha val="40000"/>
              </a:prstClr>
            </a:outerShdw>
          </a:effectLst>
        </p:spPr>
      </p:pic>
      <p:sp>
        <p:nvSpPr>
          <p:cNvPr id="27" name="TextBox 26">
            <a:extLst>
              <a:ext uri="{FF2B5EF4-FFF2-40B4-BE49-F238E27FC236}">
                <a16:creationId xmlns:a16="http://schemas.microsoft.com/office/drawing/2014/main" id="{94A781AB-F744-4063-985B-7D8CB5915624}"/>
              </a:ext>
            </a:extLst>
          </p:cNvPr>
          <p:cNvSpPr txBox="1"/>
          <p:nvPr/>
        </p:nvSpPr>
        <p:spPr>
          <a:xfrm>
            <a:off x="4194399" y="3976300"/>
            <a:ext cx="1151761" cy="461665"/>
          </a:xfrm>
          <a:prstGeom prst="rect">
            <a:avLst/>
          </a:prstGeom>
          <a:noFill/>
        </p:spPr>
        <p:txBody>
          <a:bodyPr wrap="square" lIns="0" tIns="45720" rIns="0" bIns="45720" rtlCol="0">
            <a:spAutoFit/>
          </a:bodyPr>
          <a:lstStyle>
            <a:defPPr>
              <a:defRPr lang="en-US"/>
            </a:defPPr>
            <a:lvl1pPr>
              <a:defRPr sz="1200" b="1">
                <a:solidFill>
                  <a:schemeClr val="bg2"/>
                </a:solidFill>
                <a:latin typeface="Calibri"/>
              </a:defRPr>
            </a:lvl1pPr>
          </a:lstStyle>
          <a:p>
            <a:r>
              <a:rPr lang="en-US" dirty="0"/>
              <a:t>Inserts w/ key plan details</a:t>
            </a:r>
          </a:p>
        </p:txBody>
      </p:sp>
      <p:sp>
        <p:nvSpPr>
          <p:cNvPr id="12" name="Footer Placeholder 11">
            <a:extLst>
              <a:ext uri="{FF2B5EF4-FFF2-40B4-BE49-F238E27FC236}">
                <a16:creationId xmlns:a16="http://schemas.microsoft.com/office/drawing/2014/main" id="{97E88D3B-B65C-4ED4-BF9B-36E057387706}"/>
              </a:ext>
            </a:extLst>
          </p:cNvPr>
          <p:cNvSpPr txBox="1">
            <a:spLocks/>
          </p:cNvSpPr>
          <p:nvPr/>
        </p:nvSpPr>
        <p:spPr>
          <a:xfrm>
            <a:off x="841248" y="4700016"/>
            <a:ext cx="5562600" cy="273844"/>
          </a:xfrm>
          <a:prstGeom prst="rect">
            <a:avLst/>
          </a:prstGeom>
        </p:spPr>
        <p:txBody>
          <a:bodyPr vert="horz" lIns="91440" tIns="45720" rIns="91440" bIns="45720" rtlCol="0" anchor="ctr"/>
          <a:lstStyle>
            <a:defPPr>
              <a:defRPr lang="en-US"/>
            </a:defPPr>
            <a:lvl1pPr marL="0" algn="l" defTabSz="457200" rtl="0" eaLnBrk="1" latinLnBrk="0" hangingPunct="1">
              <a:defRPr sz="675"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Privileged and Confidential</a:t>
            </a:r>
          </a:p>
        </p:txBody>
      </p:sp>
    </p:spTree>
    <p:extLst>
      <p:ext uri="{BB962C8B-B14F-4D97-AF65-F5344CB8AC3E}">
        <p14:creationId xmlns:p14="http://schemas.microsoft.com/office/powerpoint/2010/main" val="24886091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A932-7652-4784-8075-6B7E0DC49839}"/>
              </a:ext>
            </a:extLst>
          </p:cNvPr>
          <p:cNvSpPr>
            <a:spLocks noGrp="1"/>
          </p:cNvSpPr>
          <p:nvPr>
            <p:ph type="title"/>
          </p:nvPr>
        </p:nvSpPr>
        <p:spPr/>
        <p:txBody>
          <a:bodyPr/>
          <a:lstStyle/>
          <a:p>
            <a:r>
              <a:rPr lang="en-US" dirty="0"/>
              <a:t>Employee Materials: Centivo ID Card </a:t>
            </a:r>
            <a:endParaRPr lang="en-US" sz="2000" dirty="0"/>
          </a:p>
        </p:txBody>
      </p:sp>
      <p:pic>
        <p:nvPicPr>
          <p:cNvPr id="11" name="Picture 10">
            <a:extLst>
              <a:ext uri="{FF2B5EF4-FFF2-40B4-BE49-F238E27FC236}">
                <a16:creationId xmlns:a16="http://schemas.microsoft.com/office/drawing/2014/main" id="{BA0585E1-8116-4305-A646-755B0CAAA8C9}"/>
              </a:ext>
            </a:extLst>
          </p:cNvPr>
          <p:cNvPicPr>
            <a:picLocks noChangeAspect="1"/>
          </p:cNvPicPr>
          <p:nvPr/>
        </p:nvPicPr>
        <p:blipFill>
          <a:blip r:embed="rId2"/>
          <a:stretch>
            <a:fillRect/>
          </a:stretch>
        </p:blipFill>
        <p:spPr>
          <a:xfrm>
            <a:off x="521860" y="1517888"/>
            <a:ext cx="1631667" cy="2608395"/>
          </a:xfrm>
          <a:prstGeom prst="rect">
            <a:avLst/>
          </a:prstGeom>
          <a:ln>
            <a:solidFill>
              <a:schemeClr val="bg1">
                <a:lumMod val="85000"/>
              </a:schemeClr>
            </a:solidFill>
          </a:ln>
        </p:spPr>
      </p:pic>
      <p:grpSp>
        <p:nvGrpSpPr>
          <p:cNvPr id="15" name="Group 14">
            <a:extLst>
              <a:ext uri="{FF2B5EF4-FFF2-40B4-BE49-F238E27FC236}">
                <a16:creationId xmlns:a16="http://schemas.microsoft.com/office/drawing/2014/main" id="{CE3FC07E-F6CF-42A6-9DEF-9B8B4DB57B52}"/>
              </a:ext>
            </a:extLst>
          </p:cNvPr>
          <p:cNvGrpSpPr/>
          <p:nvPr/>
        </p:nvGrpSpPr>
        <p:grpSpPr>
          <a:xfrm>
            <a:off x="2243155" y="1517888"/>
            <a:ext cx="1626013" cy="2608395"/>
            <a:chOff x="4692913" y="1628184"/>
            <a:chExt cx="1707887" cy="2739735"/>
          </a:xfrm>
        </p:grpSpPr>
        <p:pic>
          <p:nvPicPr>
            <p:cNvPr id="12" name="Picture 11">
              <a:extLst>
                <a:ext uri="{FF2B5EF4-FFF2-40B4-BE49-F238E27FC236}">
                  <a16:creationId xmlns:a16="http://schemas.microsoft.com/office/drawing/2014/main" id="{FC82BAD7-B061-4DF3-956A-E049521DF6A3}"/>
                </a:ext>
              </a:extLst>
            </p:cNvPr>
            <p:cNvPicPr>
              <a:picLocks noChangeAspect="1"/>
            </p:cNvPicPr>
            <p:nvPr/>
          </p:nvPicPr>
          <p:blipFill>
            <a:blip r:embed="rId3"/>
            <a:stretch>
              <a:fillRect/>
            </a:stretch>
          </p:blipFill>
          <p:spPr>
            <a:xfrm>
              <a:off x="4692913" y="1628184"/>
              <a:ext cx="1707887" cy="2739735"/>
            </a:xfrm>
            <a:prstGeom prst="rect">
              <a:avLst/>
            </a:prstGeom>
            <a:ln>
              <a:solidFill>
                <a:schemeClr val="bg1">
                  <a:lumMod val="85000"/>
                </a:schemeClr>
              </a:solidFill>
            </a:ln>
          </p:spPr>
        </p:pic>
        <p:sp>
          <p:nvSpPr>
            <p:cNvPr id="6" name="TextBox 5">
              <a:extLst>
                <a:ext uri="{FF2B5EF4-FFF2-40B4-BE49-F238E27FC236}">
                  <a16:creationId xmlns:a16="http://schemas.microsoft.com/office/drawing/2014/main" id="{20F6397E-7E70-4A6F-B0FE-F963BDFDF81A}"/>
                </a:ext>
              </a:extLst>
            </p:cNvPr>
            <p:cNvSpPr txBox="1"/>
            <p:nvPr/>
          </p:nvSpPr>
          <p:spPr>
            <a:xfrm>
              <a:off x="4754650" y="3840894"/>
              <a:ext cx="594590" cy="391886"/>
            </a:xfrm>
            <a:prstGeom prst="rect">
              <a:avLst/>
            </a:prstGeom>
            <a:solidFill>
              <a:schemeClr val="bg1"/>
            </a:solid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1F124F"/>
                </a:solidFill>
                <a:effectLst/>
                <a:uLnTx/>
                <a:uFillTx/>
                <a:latin typeface="Corbel"/>
                <a:ea typeface="+mn-ea"/>
                <a:cs typeface="+mn-cs"/>
              </a:endParaRPr>
            </a:p>
          </p:txBody>
        </p:sp>
      </p:grpSp>
      <p:grpSp>
        <p:nvGrpSpPr>
          <p:cNvPr id="14" name="Group 13">
            <a:extLst>
              <a:ext uri="{FF2B5EF4-FFF2-40B4-BE49-F238E27FC236}">
                <a16:creationId xmlns:a16="http://schemas.microsoft.com/office/drawing/2014/main" id="{45150E32-218A-4A47-AEF5-A8925087DD4B}"/>
              </a:ext>
            </a:extLst>
          </p:cNvPr>
          <p:cNvGrpSpPr>
            <a:grpSpLocks noChangeAspect="1"/>
          </p:cNvGrpSpPr>
          <p:nvPr/>
        </p:nvGrpSpPr>
        <p:grpSpPr>
          <a:xfrm>
            <a:off x="7135900" y="1198527"/>
            <a:ext cx="1461523" cy="2967112"/>
            <a:chOff x="6096802" y="1028538"/>
            <a:chExt cx="1942298" cy="3943156"/>
          </a:xfrm>
        </p:grpSpPr>
        <p:pic>
          <p:nvPicPr>
            <p:cNvPr id="3" name="Picture 2">
              <a:extLst>
                <a:ext uri="{FF2B5EF4-FFF2-40B4-BE49-F238E27FC236}">
                  <a16:creationId xmlns:a16="http://schemas.microsoft.com/office/drawing/2014/main" id="{992C9172-D3F9-41DB-BAA2-7454EA6A827B}"/>
                </a:ext>
              </a:extLst>
            </p:cNvPr>
            <p:cNvPicPr>
              <a:picLocks noChangeAspect="1"/>
            </p:cNvPicPr>
            <p:nvPr/>
          </p:nvPicPr>
          <p:blipFill>
            <a:blip r:embed="rId4"/>
            <a:stretch>
              <a:fillRect/>
            </a:stretch>
          </p:blipFill>
          <p:spPr>
            <a:xfrm>
              <a:off x="6210633" y="1470660"/>
              <a:ext cx="1699396" cy="3058912"/>
            </a:xfrm>
            <a:prstGeom prst="rect">
              <a:avLst/>
            </a:prstGeom>
            <a:ln>
              <a:noFill/>
            </a:ln>
            <a:effectLst/>
          </p:spPr>
        </p:pic>
        <p:pic>
          <p:nvPicPr>
            <p:cNvPr id="13" name="Picture 12" descr="A picture containing text, monitor, electronics, display&#10;&#10;Description automatically generated">
              <a:extLst>
                <a:ext uri="{FF2B5EF4-FFF2-40B4-BE49-F238E27FC236}">
                  <a16:creationId xmlns:a16="http://schemas.microsoft.com/office/drawing/2014/main" id="{A898FB45-81B9-4039-A933-83B1F0F14FB7}"/>
                </a:ext>
              </a:extLst>
            </p:cNvPr>
            <p:cNvPicPr>
              <a:picLocks noChangeAspect="1"/>
            </p:cNvPicPr>
            <p:nvPr/>
          </p:nvPicPr>
          <p:blipFill>
            <a:blip r:embed="rId5"/>
            <a:stretch>
              <a:fillRect/>
            </a:stretch>
          </p:blipFill>
          <p:spPr>
            <a:xfrm>
              <a:off x="6096802" y="1028538"/>
              <a:ext cx="1942298" cy="3943156"/>
            </a:xfrm>
            <a:prstGeom prst="rect">
              <a:avLst/>
            </a:prstGeom>
          </p:spPr>
        </p:pic>
      </p:grpSp>
      <p:sp>
        <p:nvSpPr>
          <p:cNvPr id="16" name="Footer Placeholder 11">
            <a:extLst>
              <a:ext uri="{FF2B5EF4-FFF2-40B4-BE49-F238E27FC236}">
                <a16:creationId xmlns:a16="http://schemas.microsoft.com/office/drawing/2014/main" id="{F47F9D44-A606-41F5-AA14-B2FB6C77E2EF}"/>
              </a:ext>
            </a:extLst>
          </p:cNvPr>
          <p:cNvSpPr txBox="1">
            <a:spLocks/>
          </p:cNvSpPr>
          <p:nvPr/>
        </p:nvSpPr>
        <p:spPr>
          <a:xfrm>
            <a:off x="841248" y="4700016"/>
            <a:ext cx="5562600" cy="273844"/>
          </a:xfrm>
          <a:prstGeom prst="rect">
            <a:avLst/>
          </a:prstGeom>
        </p:spPr>
        <p:txBody>
          <a:bodyPr vert="horz" lIns="91440" tIns="45720" rIns="91440" bIns="45720" rtlCol="0" anchor="ctr"/>
          <a:lstStyle>
            <a:defPPr>
              <a:defRPr lang="en-US"/>
            </a:defPPr>
            <a:lvl1pPr marL="0" algn="l" defTabSz="457200" rtl="0" eaLnBrk="1" latinLnBrk="0" hangingPunct="1">
              <a:defRPr sz="675"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Privileged and Confidential</a:t>
            </a:r>
          </a:p>
        </p:txBody>
      </p:sp>
      <p:sp>
        <p:nvSpPr>
          <p:cNvPr id="17" name="Slide Number Placeholder 4">
            <a:extLst>
              <a:ext uri="{FF2B5EF4-FFF2-40B4-BE49-F238E27FC236}">
                <a16:creationId xmlns:a16="http://schemas.microsoft.com/office/drawing/2014/main" id="{EE2A9B3B-957D-44B6-A505-058D10AE8220}"/>
              </a:ext>
            </a:extLst>
          </p:cNvPr>
          <p:cNvSpPr>
            <a:spLocks noGrp="1"/>
          </p:cNvSpPr>
          <p:nvPr>
            <p:ph type="sldNum" sz="quarter" idx="11"/>
          </p:nvPr>
        </p:nvSpPr>
        <p:spPr>
          <a:xfrm>
            <a:off x="381000" y="4699002"/>
            <a:ext cx="457200" cy="273844"/>
          </a:xfrm>
        </p:spPr>
        <p:txBody>
          <a:bodyPr/>
          <a:lstStyle/>
          <a:p>
            <a:fld id="{B7D7D457-835C-4F61-A480-6FD2714DE503}" type="slidenum">
              <a:rPr lang="en-US" smtClean="0"/>
              <a:pPr/>
              <a:t>18</a:t>
            </a:fld>
            <a:endParaRPr lang="en-US" dirty="0"/>
          </a:p>
        </p:txBody>
      </p:sp>
      <p:pic>
        <p:nvPicPr>
          <p:cNvPr id="18" name="Picture 17">
            <a:extLst>
              <a:ext uri="{FF2B5EF4-FFF2-40B4-BE49-F238E27FC236}">
                <a16:creationId xmlns:a16="http://schemas.microsoft.com/office/drawing/2014/main" id="{8DEB6DD6-3A15-4C6F-9371-1CBA6F6398F9}"/>
              </a:ext>
            </a:extLst>
          </p:cNvPr>
          <p:cNvPicPr>
            <a:picLocks noChangeAspect="1"/>
          </p:cNvPicPr>
          <p:nvPr/>
        </p:nvPicPr>
        <p:blipFill rotWithShape="1">
          <a:blip r:embed="rId6"/>
          <a:srcRect t="5600" b="5600"/>
          <a:stretch/>
        </p:blipFill>
        <p:spPr>
          <a:xfrm>
            <a:off x="4409560" y="1517888"/>
            <a:ext cx="2110835" cy="1202897"/>
          </a:xfrm>
          <a:prstGeom prst="roundRect">
            <a:avLst>
              <a:gd name="adj" fmla="val 9855"/>
            </a:avLst>
          </a:prstGeom>
          <a:ln>
            <a:solidFill>
              <a:schemeClr val="bg2"/>
            </a:solidFill>
          </a:ln>
          <a:effectLst>
            <a:outerShdw blurRad="50800" dist="38100" dir="2700000" algn="tl" rotWithShape="0">
              <a:prstClr val="black">
                <a:alpha val="40000"/>
              </a:prstClr>
            </a:outerShdw>
          </a:effectLst>
        </p:spPr>
      </p:pic>
      <p:pic>
        <p:nvPicPr>
          <p:cNvPr id="19" name="Picture 18">
            <a:extLst>
              <a:ext uri="{FF2B5EF4-FFF2-40B4-BE49-F238E27FC236}">
                <a16:creationId xmlns:a16="http://schemas.microsoft.com/office/drawing/2014/main" id="{34D6D58D-1E60-4183-9EE5-0CF71ED33A58}"/>
              </a:ext>
            </a:extLst>
          </p:cNvPr>
          <p:cNvPicPr>
            <a:picLocks noChangeAspect="1"/>
          </p:cNvPicPr>
          <p:nvPr/>
        </p:nvPicPr>
        <p:blipFill rotWithShape="1">
          <a:blip r:embed="rId7"/>
          <a:srcRect t="5427" b="5427"/>
          <a:stretch/>
        </p:blipFill>
        <p:spPr>
          <a:xfrm>
            <a:off x="4409560" y="2875657"/>
            <a:ext cx="2110835" cy="1202898"/>
          </a:xfrm>
          <a:prstGeom prst="roundRect">
            <a:avLst>
              <a:gd name="adj" fmla="val 9855"/>
            </a:avLst>
          </a:prstGeom>
          <a:ln>
            <a:solidFill>
              <a:schemeClr val="bg2"/>
            </a:solidFill>
          </a:ln>
          <a:effectLst>
            <a:outerShdw blurRad="50800" dist="38100" dir="2700000" algn="tl" rotWithShape="0">
              <a:prstClr val="black">
                <a:alpha val="40000"/>
              </a:prstClr>
            </a:outerShdw>
          </a:effectLst>
        </p:spPr>
      </p:pic>
      <p:sp>
        <p:nvSpPr>
          <p:cNvPr id="20" name="TextBox 19">
            <a:extLst>
              <a:ext uri="{FF2B5EF4-FFF2-40B4-BE49-F238E27FC236}">
                <a16:creationId xmlns:a16="http://schemas.microsoft.com/office/drawing/2014/main" id="{BB1B0645-540A-4405-90F8-71793F05B06A}"/>
              </a:ext>
            </a:extLst>
          </p:cNvPr>
          <p:cNvSpPr txBox="1"/>
          <p:nvPr/>
        </p:nvSpPr>
        <p:spPr>
          <a:xfrm>
            <a:off x="523029" y="4203400"/>
            <a:ext cx="3346139" cy="276999"/>
          </a:xfrm>
          <a:prstGeom prst="rect">
            <a:avLst/>
          </a:prstGeom>
          <a:noFill/>
        </p:spPr>
        <p:txBody>
          <a:bodyPr wrap="square" lIns="0" tIns="45720" rIns="0" bIns="45720" rtlCol="0">
            <a:spAutoFit/>
          </a:bodyPr>
          <a:lstStyle>
            <a:defPPr>
              <a:defRPr lang="en-US"/>
            </a:defPPr>
            <a:lvl1pPr>
              <a:defRPr sz="1200" b="1">
                <a:solidFill>
                  <a:schemeClr val="bg2"/>
                </a:solidFill>
                <a:latin typeface="Calibri"/>
              </a:defRPr>
            </a:lvl1pPr>
          </a:lstStyle>
          <a:p>
            <a:pPr algn="ctr"/>
            <a:r>
              <a:rPr lang="en-US" dirty="0"/>
              <a:t>ID Card – Partnership Plan</a:t>
            </a:r>
          </a:p>
        </p:txBody>
      </p:sp>
      <p:sp>
        <p:nvSpPr>
          <p:cNvPr id="21" name="TextBox 20">
            <a:extLst>
              <a:ext uri="{FF2B5EF4-FFF2-40B4-BE49-F238E27FC236}">
                <a16:creationId xmlns:a16="http://schemas.microsoft.com/office/drawing/2014/main" id="{6E2DE41A-46BF-4F01-8962-37CF44F4F1A7}"/>
              </a:ext>
            </a:extLst>
          </p:cNvPr>
          <p:cNvSpPr txBox="1"/>
          <p:nvPr/>
        </p:nvSpPr>
        <p:spPr>
          <a:xfrm>
            <a:off x="4409560" y="4203400"/>
            <a:ext cx="2110835" cy="276999"/>
          </a:xfrm>
          <a:prstGeom prst="rect">
            <a:avLst/>
          </a:prstGeom>
          <a:noFill/>
        </p:spPr>
        <p:txBody>
          <a:bodyPr wrap="square" lIns="0" tIns="45720" rIns="0" bIns="45720" rtlCol="0">
            <a:spAutoFit/>
          </a:bodyPr>
          <a:lstStyle>
            <a:defPPr>
              <a:defRPr lang="en-US"/>
            </a:defPPr>
            <a:lvl1pPr>
              <a:defRPr sz="1200" b="1">
                <a:solidFill>
                  <a:schemeClr val="bg2"/>
                </a:solidFill>
                <a:latin typeface="Calibri"/>
              </a:defRPr>
            </a:lvl1pPr>
          </a:lstStyle>
          <a:p>
            <a:pPr algn="ctr"/>
            <a:r>
              <a:rPr lang="en-US" dirty="0"/>
              <a:t>ID Card – Traditional Plans</a:t>
            </a:r>
          </a:p>
        </p:txBody>
      </p:sp>
      <p:sp>
        <p:nvSpPr>
          <p:cNvPr id="22" name="TextBox 21">
            <a:extLst>
              <a:ext uri="{FF2B5EF4-FFF2-40B4-BE49-F238E27FC236}">
                <a16:creationId xmlns:a16="http://schemas.microsoft.com/office/drawing/2014/main" id="{311A0F43-45D4-4B8B-8814-0D3EB68C995A}"/>
              </a:ext>
            </a:extLst>
          </p:cNvPr>
          <p:cNvSpPr txBox="1"/>
          <p:nvPr/>
        </p:nvSpPr>
        <p:spPr>
          <a:xfrm>
            <a:off x="7150414" y="4203400"/>
            <a:ext cx="1447009" cy="276999"/>
          </a:xfrm>
          <a:prstGeom prst="rect">
            <a:avLst/>
          </a:prstGeom>
          <a:noFill/>
        </p:spPr>
        <p:txBody>
          <a:bodyPr wrap="square" lIns="0" tIns="45720" rIns="0" bIns="45720" rtlCol="0">
            <a:spAutoFit/>
          </a:bodyPr>
          <a:lstStyle>
            <a:defPPr>
              <a:defRPr lang="en-US"/>
            </a:defPPr>
            <a:lvl1pPr>
              <a:defRPr sz="1200" b="1">
                <a:solidFill>
                  <a:schemeClr val="bg2"/>
                </a:solidFill>
                <a:latin typeface="Calibri"/>
              </a:defRPr>
            </a:lvl1pPr>
          </a:lstStyle>
          <a:p>
            <a:pPr algn="ctr"/>
            <a:r>
              <a:rPr lang="en-US" dirty="0"/>
              <a:t>Digital ID Card</a:t>
            </a:r>
          </a:p>
        </p:txBody>
      </p:sp>
    </p:spTree>
    <p:extLst>
      <p:ext uri="{BB962C8B-B14F-4D97-AF65-F5344CB8AC3E}">
        <p14:creationId xmlns:p14="http://schemas.microsoft.com/office/powerpoint/2010/main" val="796934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Provider Communication</a:t>
            </a:r>
          </a:p>
        </p:txBody>
      </p:sp>
      <p:pic>
        <p:nvPicPr>
          <p:cNvPr id="5" name="Picture 4">
            <a:extLst>
              <a:ext uri="{FF2B5EF4-FFF2-40B4-BE49-F238E27FC236}">
                <a16:creationId xmlns:a16="http://schemas.microsoft.com/office/drawing/2014/main" id="{21B81AFB-1B34-4810-BAD3-02D33EAD48D9}"/>
              </a:ext>
            </a:extLst>
          </p:cNvPr>
          <p:cNvPicPr>
            <a:picLocks noChangeAspect="1"/>
          </p:cNvPicPr>
          <p:nvPr/>
        </p:nvPicPr>
        <p:blipFill>
          <a:blip r:embed="rId2"/>
          <a:stretch>
            <a:fillRect/>
          </a:stretch>
        </p:blipFill>
        <p:spPr>
          <a:xfrm>
            <a:off x="1487878" y="1223723"/>
            <a:ext cx="2473567" cy="2515557"/>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921509C6-04F6-4287-886E-C902DBB28D44}"/>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3910798" y="2571750"/>
            <a:ext cx="3232116" cy="1755774"/>
          </a:xfrm>
          <a:prstGeom prst="rect">
            <a:avLst/>
          </a:prstGeom>
          <a:solidFill>
            <a:schemeClr val="bg1">
              <a:lumMod val="85000"/>
            </a:schemeClr>
          </a:solidFill>
          <a:ln w="6350">
            <a:solidFill>
              <a:schemeClr val="bg1">
                <a:lumMod val="75000"/>
              </a:schemeClr>
            </a:solid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D93F981E-3AD5-44A3-B48C-AA352A8C863D}"/>
              </a:ext>
            </a:extLst>
          </p:cNvPr>
          <p:cNvSpPr txBox="1"/>
          <p:nvPr/>
        </p:nvSpPr>
        <p:spPr>
          <a:xfrm>
            <a:off x="4121617" y="1200110"/>
            <a:ext cx="3116051" cy="1395254"/>
          </a:xfrm>
          <a:prstGeom prst="rect">
            <a:avLst/>
          </a:prstGeom>
          <a:noFill/>
        </p:spPr>
        <p:txBody>
          <a:bodyPr wrap="square">
            <a:spAutoFit/>
          </a:bodyPr>
          <a:lstStyle/>
          <a:p>
            <a:pPr marR="0" lvl="0" algn="l" defTabSz="685783" rtl="0" eaLnBrk="1" fontAlgn="auto" latinLnBrk="0" hangingPunct="1">
              <a:lnSpc>
                <a:spcPct val="100000"/>
              </a:lnSpc>
              <a:spcBef>
                <a:spcPts val="225"/>
              </a:spcBef>
              <a:spcAft>
                <a:spcPts val="225"/>
              </a:spcAft>
              <a:buClr>
                <a:srgbClr val="EB9322"/>
              </a:buClr>
              <a:buSzTx/>
              <a:tabLst/>
              <a:defRPr/>
            </a:pPr>
            <a:r>
              <a:rPr lang="en-US" sz="1300" cap="all" dirty="0">
                <a:solidFill>
                  <a:schemeClr val="bg2"/>
                </a:solidFill>
                <a:latin typeface="Calibri"/>
              </a:rPr>
              <a:t>We send providers:</a:t>
            </a:r>
          </a:p>
          <a:p>
            <a:pPr marL="173827" marR="0" lvl="0" indent="-173827" defTabSz="685783" fontAlgn="auto">
              <a:lnSpc>
                <a:spcPct val="100000"/>
              </a:lnSpc>
              <a:spcBef>
                <a:spcPts val="225"/>
              </a:spcBef>
              <a:spcAft>
                <a:spcPts val="225"/>
              </a:spcAft>
              <a:buClr>
                <a:srgbClr val="EB9322"/>
              </a:buClr>
              <a:buSzTx/>
              <a:buFont typeface="Arial" panose="020B0604020202020204" pitchFamily="34" charset="0"/>
              <a:buChar char="•"/>
              <a:tabLst/>
              <a:defRPr/>
            </a:pPr>
            <a:r>
              <a:rPr lang="en-US" sz="1300" dirty="0">
                <a:latin typeface="Calibri"/>
              </a:rPr>
              <a:t>A list of members who have designated them as their PCP</a:t>
            </a:r>
          </a:p>
          <a:p>
            <a:pPr marL="173827" marR="0" lvl="0" indent="-173827" defTabSz="685783" fontAlgn="auto">
              <a:lnSpc>
                <a:spcPct val="100000"/>
              </a:lnSpc>
              <a:spcBef>
                <a:spcPts val="225"/>
              </a:spcBef>
              <a:spcAft>
                <a:spcPts val="225"/>
              </a:spcAft>
              <a:buClr>
                <a:srgbClr val="EB9322"/>
              </a:buClr>
              <a:buSzTx/>
              <a:buFont typeface="Arial" panose="020B0604020202020204" pitchFamily="34" charset="0"/>
              <a:buChar char="•"/>
              <a:tabLst/>
              <a:defRPr/>
            </a:pPr>
            <a:r>
              <a:rPr lang="en-US" sz="1300" dirty="0">
                <a:latin typeface="Calibri"/>
              </a:rPr>
              <a:t>Template letters/emails that they can send to members to welcome them to their practice</a:t>
            </a:r>
          </a:p>
        </p:txBody>
      </p:sp>
      <p:sp>
        <p:nvSpPr>
          <p:cNvPr id="3" name="Slide Number Placeholder 2">
            <a:extLst>
              <a:ext uri="{FF2B5EF4-FFF2-40B4-BE49-F238E27FC236}">
                <a16:creationId xmlns:a16="http://schemas.microsoft.com/office/drawing/2014/main" id="{B854BEA5-A8E8-45F8-89A6-23E86DFA1B11}"/>
              </a:ext>
            </a:extLst>
          </p:cNvPr>
          <p:cNvSpPr>
            <a:spLocks noGrp="1"/>
          </p:cNvSpPr>
          <p:nvPr>
            <p:ph type="sldNum" sz="quarter" idx="12"/>
          </p:nvPr>
        </p:nvSpPr>
        <p:spPr/>
        <p:txBody>
          <a:bodyPr/>
          <a:lstStyle/>
          <a:p>
            <a:fld id="{0627CD93-DB7E-4722-9CC1-C5F1E2275160}" type="slidenum">
              <a:rPr lang="en-US" smtClean="0">
                <a:solidFill>
                  <a:prstClr val="black">
                    <a:tint val="75000"/>
                  </a:prstClr>
                </a:solidFill>
              </a:rPr>
              <a:pPr/>
              <a:t>19</a:t>
            </a:fld>
            <a:endParaRPr lang="en-US" dirty="0">
              <a:solidFill>
                <a:prstClr val="black">
                  <a:tint val="75000"/>
                </a:prstClr>
              </a:solidFill>
            </a:endParaRPr>
          </a:p>
        </p:txBody>
      </p:sp>
      <p:sp>
        <p:nvSpPr>
          <p:cNvPr id="7" name="Footer Placeholder 11">
            <a:extLst>
              <a:ext uri="{FF2B5EF4-FFF2-40B4-BE49-F238E27FC236}">
                <a16:creationId xmlns:a16="http://schemas.microsoft.com/office/drawing/2014/main" id="{FE5A1AA9-4CFA-4A1E-ADEC-AE94AC5C1B62}"/>
              </a:ext>
            </a:extLst>
          </p:cNvPr>
          <p:cNvSpPr txBox="1">
            <a:spLocks/>
          </p:cNvSpPr>
          <p:nvPr/>
        </p:nvSpPr>
        <p:spPr>
          <a:xfrm>
            <a:off x="841248" y="4700016"/>
            <a:ext cx="5562600" cy="273844"/>
          </a:xfrm>
          <a:prstGeom prst="rect">
            <a:avLst/>
          </a:prstGeom>
        </p:spPr>
        <p:txBody>
          <a:bodyPr vert="horz" lIns="91440" tIns="45720" rIns="91440" bIns="45720" rtlCol="0" anchor="ctr"/>
          <a:lstStyle>
            <a:defPPr>
              <a:defRPr lang="en-US"/>
            </a:defPPr>
            <a:lvl1pPr marL="0" algn="l" defTabSz="457200" rtl="0" eaLnBrk="1" latinLnBrk="0" hangingPunct="1">
              <a:defRPr sz="675"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Privileged and Confidential</a:t>
            </a:r>
          </a:p>
        </p:txBody>
      </p:sp>
    </p:spTree>
    <p:extLst>
      <p:ext uri="{BB962C8B-B14F-4D97-AF65-F5344CB8AC3E}">
        <p14:creationId xmlns:p14="http://schemas.microsoft.com/office/powerpoint/2010/main" val="1158992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FE32E-4274-4BEF-8549-1A105F65F08F}"/>
              </a:ext>
            </a:extLst>
          </p:cNvPr>
          <p:cNvSpPr>
            <a:spLocks noGrp="1"/>
          </p:cNvSpPr>
          <p:nvPr>
            <p:ph type="title"/>
          </p:nvPr>
        </p:nvSpPr>
        <p:spPr/>
        <p:txBody>
          <a:bodyPr/>
          <a:lstStyle/>
          <a:p>
            <a:r>
              <a:rPr lang="en-US" dirty="0"/>
              <a:t>About This Document</a:t>
            </a:r>
          </a:p>
        </p:txBody>
      </p:sp>
      <p:sp>
        <p:nvSpPr>
          <p:cNvPr id="3" name="Slide Number Placeholder 2">
            <a:extLst>
              <a:ext uri="{FF2B5EF4-FFF2-40B4-BE49-F238E27FC236}">
                <a16:creationId xmlns:a16="http://schemas.microsoft.com/office/drawing/2014/main" id="{979B984A-A642-4191-AF3A-1528A32A6347}"/>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2</a:t>
            </a:fld>
            <a:endParaRPr lang="en-US" dirty="0">
              <a:solidFill>
                <a:prstClr val="black">
                  <a:tint val="75000"/>
                </a:prstClr>
              </a:solidFill>
            </a:endParaRPr>
          </a:p>
        </p:txBody>
      </p:sp>
      <p:sp>
        <p:nvSpPr>
          <p:cNvPr id="4" name="Rectangle 3">
            <a:extLst>
              <a:ext uri="{FF2B5EF4-FFF2-40B4-BE49-F238E27FC236}">
                <a16:creationId xmlns:a16="http://schemas.microsoft.com/office/drawing/2014/main" id="{048485B6-6B1A-4750-8F60-653BB145E334}"/>
              </a:ext>
            </a:extLst>
          </p:cNvPr>
          <p:cNvSpPr/>
          <p:nvPr/>
        </p:nvSpPr>
        <p:spPr>
          <a:xfrm>
            <a:off x="518160" y="1207481"/>
            <a:ext cx="8003540" cy="2031325"/>
          </a:xfrm>
          <a:prstGeom prst="rect">
            <a:avLst/>
          </a:prstGeom>
        </p:spPr>
        <p:txBody>
          <a:bodyPr wrap="square" lIns="91440" tIns="45720" rIns="91440" bIns="45720" anchor="t">
            <a:spAutoFit/>
          </a:bodyPr>
          <a:lstStyle/>
          <a:p>
            <a:r>
              <a:rPr lang="en-US" sz="1400" dirty="0"/>
              <a:t>The purpose of this document is to provide recommended communication and change management actions and resources you can leverage to launch Centivo, either as your medical plan option or alongside another option. Here’s what is included in the following pages:</a:t>
            </a:r>
          </a:p>
          <a:p>
            <a:pPr lvl="0"/>
            <a:endParaRPr lang="en-US" sz="1400" dirty="0"/>
          </a:p>
          <a:p>
            <a:pPr marL="171450" lvl="0" indent="-171450">
              <a:buFont typeface="Arial" panose="020B0604020202020204" pitchFamily="34" charset="0"/>
              <a:buChar char="•"/>
            </a:pPr>
            <a:r>
              <a:rPr lang="en-US" sz="1400" dirty="0"/>
              <a:t>Pages 3 - 5 	</a:t>
            </a:r>
            <a:r>
              <a:rPr lang="en-US" sz="1400" b="1" dirty="0">
                <a:solidFill>
                  <a:schemeClr val="tx2"/>
                </a:solidFill>
              </a:rPr>
              <a:t>Change Management Guidance</a:t>
            </a:r>
          </a:p>
          <a:p>
            <a:pPr marL="171450" lvl="0" indent="-171450">
              <a:buFont typeface="Arial" panose="020B0604020202020204" pitchFamily="34" charset="0"/>
              <a:buChar char="•"/>
            </a:pPr>
            <a:r>
              <a:rPr lang="en-US" sz="1400" dirty="0"/>
              <a:t>Pages 6 - 7 	</a:t>
            </a:r>
            <a:r>
              <a:rPr lang="en-US" sz="1400" b="1" dirty="0">
                <a:solidFill>
                  <a:schemeClr val="tx2"/>
                </a:solidFill>
              </a:rPr>
              <a:t>Goals and Audiences</a:t>
            </a:r>
          </a:p>
          <a:p>
            <a:pPr marL="171450" lvl="0" indent="-171450">
              <a:buFont typeface="Arial" panose="020B0604020202020204" pitchFamily="34" charset="0"/>
              <a:buChar char="•"/>
            </a:pPr>
            <a:r>
              <a:rPr lang="en-US" sz="1400" dirty="0"/>
              <a:t>Pages 8 - 10 	</a:t>
            </a:r>
            <a:r>
              <a:rPr lang="en-US" sz="1400" b="1" dirty="0">
                <a:solidFill>
                  <a:schemeClr val="tx2"/>
                </a:solidFill>
              </a:rPr>
              <a:t>Communication Plan</a:t>
            </a:r>
          </a:p>
          <a:p>
            <a:pPr marL="171450" lvl="0" indent="-171450">
              <a:buFont typeface="Arial" panose="020B0604020202020204" pitchFamily="34" charset="0"/>
              <a:buChar char="•"/>
            </a:pPr>
            <a:r>
              <a:rPr lang="en-US" sz="1400" dirty="0"/>
              <a:t>Pages 11 - 12 	</a:t>
            </a:r>
            <a:r>
              <a:rPr lang="en-US" sz="1400" b="1" dirty="0">
                <a:solidFill>
                  <a:schemeClr val="tx2"/>
                </a:solidFill>
              </a:rPr>
              <a:t>Key Messages, FAQs and Challenges</a:t>
            </a:r>
          </a:p>
          <a:p>
            <a:pPr marL="171450" lvl="0" indent="-171450">
              <a:buFont typeface="Arial" panose="020B0604020202020204" pitchFamily="34" charset="0"/>
              <a:buChar char="•"/>
            </a:pPr>
            <a:r>
              <a:rPr lang="en-US" sz="1400" dirty="0"/>
              <a:t>Pages 14 - 20 	</a:t>
            </a:r>
            <a:r>
              <a:rPr lang="en-US" sz="1400" b="1" dirty="0">
                <a:solidFill>
                  <a:schemeClr val="tx2"/>
                </a:solidFill>
              </a:rPr>
              <a:t>Centivo Communication Support</a:t>
            </a:r>
          </a:p>
        </p:txBody>
      </p:sp>
    </p:spTree>
    <p:extLst>
      <p:ext uri="{BB962C8B-B14F-4D97-AF65-F5344CB8AC3E}">
        <p14:creationId xmlns:p14="http://schemas.microsoft.com/office/powerpoint/2010/main" val="243592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F4E32209-187E-443A-B8A2-9F461968DDDF}"/>
              </a:ext>
            </a:extLst>
          </p:cNvPr>
          <p:cNvSpPr txBox="1"/>
          <p:nvPr/>
        </p:nvSpPr>
        <p:spPr>
          <a:xfrm>
            <a:off x="457200" y="1133025"/>
            <a:ext cx="8267696" cy="718145"/>
          </a:xfrm>
          <a:prstGeom prst="rect">
            <a:avLst/>
          </a:prstGeom>
          <a:noFill/>
        </p:spPr>
        <p:txBody>
          <a:bodyPr wrap="square">
            <a:spAutoFit/>
          </a:bodyPr>
          <a:lstStyle/>
          <a:p>
            <a:pPr marR="0" lvl="0" algn="l" defTabSz="685783" rtl="0" eaLnBrk="1" fontAlgn="auto" latinLnBrk="0" hangingPunct="1">
              <a:lnSpc>
                <a:spcPct val="100000"/>
              </a:lnSpc>
              <a:spcBef>
                <a:spcPts val="225"/>
              </a:spcBef>
              <a:spcAft>
                <a:spcPts val="600"/>
              </a:spcAft>
              <a:buClr>
                <a:srgbClr val="EB9322"/>
              </a:buClr>
              <a:buSzTx/>
              <a:tabLst/>
              <a:defRPr/>
            </a:pPr>
            <a:r>
              <a:rPr kumimoji="0" lang="en-US" sz="2000" i="0" u="none" strike="noStrike" kern="1200" cap="none" spc="-30" normalizeH="0" noProof="0" dirty="0">
                <a:ln>
                  <a:noFill/>
                </a:ln>
                <a:solidFill>
                  <a:schemeClr val="tx2"/>
                </a:solidFill>
                <a:effectLst/>
                <a:uLnTx/>
                <a:uFillTx/>
                <a:latin typeface="Calibri"/>
                <a:ea typeface="+mn-ea"/>
                <a:cs typeface="+mn-cs"/>
              </a:rPr>
              <a:t>Ongoing, year-round communication to help people get the most out of the plan.</a:t>
            </a:r>
            <a:endParaRPr lang="en-US" sz="1400" dirty="0">
              <a:solidFill>
                <a:schemeClr val="tx2"/>
              </a:solidFill>
              <a:latin typeface="Calibri"/>
            </a:endParaRPr>
          </a:p>
          <a:p>
            <a:pPr marR="0" lvl="0" algn="l" defTabSz="685783" rtl="0" eaLnBrk="1" fontAlgn="auto" latinLnBrk="0" hangingPunct="1">
              <a:lnSpc>
                <a:spcPct val="100000"/>
              </a:lnSpc>
              <a:spcBef>
                <a:spcPts val="225"/>
              </a:spcBef>
              <a:spcAft>
                <a:spcPts val="1200"/>
              </a:spcAft>
              <a:buClr>
                <a:srgbClr val="EB9322"/>
              </a:buClr>
              <a:buSzTx/>
              <a:tabLst/>
              <a:defRPr/>
            </a:pPr>
            <a:r>
              <a:rPr kumimoji="0" lang="en-US" sz="1400" i="0" u="none" strike="noStrike" kern="1200" cap="none" spc="0" normalizeH="0" baseline="0" noProof="0" dirty="0">
                <a:ln>
                  <a:noFill/>
                </a:ln>
                <a:effectLst/>
                <a:uLnTx/>
                <a:uFillTx/>
                <a:latin typeface="Calibri"/>
                <a:ea typeface="+mn-ea"/>
                <a:cs typeface="+mn-cs"/>
              </a:rPr>
              <a:t>Help them do what they need to do when they need to do it:</a:t>
            </a:r>
          </a:p>
        </p:txBody>
      </p:sp>
      <p:sp>
        <p:nvSpPr>
          <p:cNvPr id="6" name="Title 5">
            <a:extLst>
              <a:ext uri="{FF2B5EF4-FFF2-40B4-BE49-F238E27FC236}">
                <a16:creationId xmlns:a16="http://schemas.microsoft.com/office/drawing/2014/main" id="{2722F607-A734-4AD1-8F4F-B3F4F6453AED}"/>
              </a:ext>
            </a:extLst>
          </p:cNvPr>
          <p:cNvSpPr>
            <a:spLocks noGrp="1"/>
          </p:cNvSpPr>
          <p:nvPr>
            <p:ph type="title"/>
          </p:nvPr>
        </p:nvSpPr>
        <p:spPr/>
        <p:txBody>
          <a:bodyPr/>
          <a:lstStyle/>
          <a:p>
            <a:r>
              <a:rPr lang="en-US" dirty="0"/>
              <a:t>Employee Members: Centivo Plan Experience</a:t>
            </a:r>
          </a:p>
        </p:txBody>
      </p:sp>
      <p:sp>
        <p:nvSpPr>
          <p:cNvPr id="5" name="Slide Number Placeholder 4">
            <a:extLst>
              <a:ext uri="{FF2B5EF4-FFF2-40B4-BE49-F238E27FC236}">
                <a16:creationId xmlns:a16="http://schemas.microsoft.com/office/drawing/2014/main" id="{7238EDD2-E4D9-4252-BD24-F9696201EB9A}"/>
              </a:ext>
            </a:extLst>
          </p:cNvPr>
          <p:cNvSpPr>
            <a:spLocks noGrp="1"/>
          </p:cNvSpPr>
          <p:nvPr>
            <p:ph type="sldNum" sz="quarter" idx="11"/>
          </p:nvPr>
        </p:nvSpPr>
        <p:spPr/>
        <p:txBody>
          <a:bodyPr/>
          <a:lstStyle/>
          <a:p>
            <a:fld id="{17092E84-C1F4-1D4B-BAEC-AE119CFC3D4D}" type="slidenum">
              <a:rPr lang="en-US">
                <a:sym typeface="Helvetica Neue"/>
              </a:rPr>
              <a:pPr/>
              <a:t>20</a:t>
            </a:fld>
            <a:endParaRPr lang="en-US" dirty="0">
              <a:sym typeface="Helvetica Neue"/>
            </a:endParaRPr>
          </a:p>
        </p:txBody>
      </p:sp>
      <p:grpSp>
        <p:nvGrpSpPr>
          <p:cNvPr id="10" name="Group 9">
            <a:extLst>
              <a:ext uri="{FF2B5EF4-FFF2-40B4-BE49-F238E27FC236}">
                <a16:creationId xmlns:a16="http://schemas.microsoft.com/office/drawing/2014/main" id="{6449B8D1-02C3-422E-A702-6060CF6A7AD2}"/>
              </a:ext>
            </a:extLst>
          </p:cNvPr>
          <p:cNvGrpSpPr/>
          <p:nvPr/>
        </p:nvGrpSpPr>
        <p:grpSpPr>
          <a:xfrm>
            <a:off x="533400" y="1918170"/>
            <a:ext cx="8077200" cy="1745091"/>
            <a:chOff x="533400" y="2063076"/>
            <a:chExt cx="8077200" cy="1745091"/>
          </a:xfrm>
        </p:grpSpPr>
        <p:sp>
          <p:nvSpPr>
            <p:cNvPr id="29" name="Rectangle: Diagonal Corners Rounded 28">
              <a:extLst>
                <a:ext uri="{FF2B5EF4-FFF2-40B4-BE49-F238E27FC236}">
                  <a16:creationId xmlns:a16="http://schemas.microsoft.com/office/drawing/2014/main" id="{DBB5E835-50D2-44D9-B2A9-1A2C58635193}"/>
                </a:ext>
              </a:extLst>
            </p:cNvPr>
            <p:cNvSpPr/>
            <p:nvPr/>
          </p:nvSpPr>
          <p:spPr>
            <a:xfrm>
              <a:off x="533400" y="2063076"/>
              <a:ext cx="8077200" cy="1745091"/>
            </a:xfrm>
            <a:prstGeom prst="round2Diag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7E1F0EDD-133A-4207-93DC-5CEBB78E1F8B}"/>
                </a:ext>
              </a:extLst>
            </p:cNvPr>
            <p:cNvCxnSpPr>
              <a:cxnSpLocks/>
            </p:cNvCxnSpPr>
            <p:nvPr/>
          </p:nvCxnSpPr>
          <p:spPr>
            <a:xfrm>
              <a:off x="907039" y="2881718"/>
              <a:ext cx="7581641" cy="0"/>
            </a:xfrm>
            <a:prstGeom prst="straightConnector1">
              <a:avLst/>
            </a:prstGeom>
            <a:ln w="25400" cap="flat">
              <a:solidFill>
                <a:schemeClr val="bg1"/>
              </a:solidFill>
              <a:miter lim="800000"/>
              <a:tailEnd type="arrow" w="lg" len="med"/>
            </a:ln>
            <a:effectLst/>
          </p:spPr>
          <p:style>
            <a:lnRef idx="1">
              <a:schemeClr val="accent6"/>
            </a:lnRef>
            <a:fillRef idx="0">
              <a:schemeClr val="accent6"/>
            </a:fillRef>
            <a:effectRef idx="0">
              <a:schemeClr val="accent6"/>
            </a:effectRef>
            <a:fontRef idx="minor">
              <a:schemeClr val="tx1"/>
            </a:fontRef>
          </p:style>
        </p:cxnSp>
        <p:grpSp>
          <p:nvGrpSpPr>
            <p:cNvPr id="42" name="Group 41">
              <a:extLst>
                <a:ext uri="{FF2B5EF4-FFF2-40B4-BE49-F238E27FC236}">
                  <a16:creationId xmlns:a16="http://schemas.microsoft.com/office/drawing/2014/main" id="{D776F13C-A0CE-4CC4-BEAD-788E398A6380}"/>
                </a:ext>
              </a:extLst>
            </p:cNvPr>
            <p:cNvGrpSpPr/>
            <p:nvPr/>
          </p:nvGrpSpPr>
          <p:grpSpPr>
            <a:xfrm>
              <a:off x="716540" y="2346129"/>
              <a:ext cx="1005835" cy="1165794"/>
              <a:chOff x="358145" y="2346129"/>
              <a:chExt cx="1005835" cy="1165794"/>
            </a:xfrm>
          </p:grpSpPr>
          <p:sp>
            <p:nvSpPr>
              <p:cNvPr id="24" name="TextBox 23">
                <a:extLst>
                  <a:ext uri="{FF2B5EF4-FFF2-40B4-BE49-F238E27FC236}">
                    <a16:creationId xmlns:a16="http://schemas.microsoft.com/office/drawing/2014/main" id="{2A20268C-5BFF-414B-A8A7-B67936DD83DA}"/>
                  </a:ext>
                </a:extLst>
              </p:cNvPr>
              <p:cNvSpPr txBox="1"/>
              <p:nvPr/>
            </p:nvSpPr>
            <p:spPr>
              <a:xfrm>
                <a:off x="358145" y="3081036"/>
                <a:ext cx="1005835" cy="430887"/>
              </a:xfrm>
              <a:prstGeom prst="rect">
                <a:avLst/>
              </a:prstGeom>
              <a:noFill/>
            </p:spPr>
            <p:txBody>
              <a:bodyPr wrap="square" lIns="0" tIns="0" rIns="0" bIns="0">
                <a:spAutoFit/>
              </a:bodyPr>
              <a:lstStyle/>
              <a:p>
                <a:pPr indent="-228600">
                  <a:spcAft>
                    <a:spcPts val="300"/>
                  </a:spcAft>
                  <a:defRPr/>
                </a:pPr>
                <a:r>
                  <a:rPr kumimoji="0" lang="en-US" sz="1400" i="0" u="none" strike="noStrike" kern="1200" cap="none" spc="0" normalizeH="0" baseline="0" noProof="0" dirty="0">
                    <a:ln>
                      <a:noFill/>
                    </a:ln>
                    <a:solidFill>
                      <a:schemeClr val="tx2"/>
                    </a:solidFill>
                    <a:effectLst/>
                    <a:uLnTx/>
                    <a:uFillTx/>
                    <a:ea typeface="+mn-ea"/>
                    <a:cs typeface="+mn-cs"/>
                  </a:rPr>
                  <a:t>“You’re enrolled”</a:t>
                </a:r>
              </a:p>
            </p:txBody>
          </p:sp>
          <p:sp>
            <p:nvSpPr>
              <p:cNvPr id="15" name="TextBox 14">
                <a:extLst>
                  <a:ext uri="{FF2B5EF4-FFF2-40B4-BE49-F238E27FC236}">
                    <a16:creationId xmlns:a16="http://schemas.microsoft.com/office/drawing/2014/main" id="{DCBDFA20-C665-4F76-AE43-FE52818C8F31}"/>
                  </a:ext>
                </a:extLst>
              </p:cNvPr>
              <p:cNvSpPr txBox="1"/>
              <p:nvPr/>
            </p:nvSpPr>
            <p:spPr>
              <a:xfrm>
                <a:off x="358145" y="2346129"/>
                <a:ext cx="1005835" cy="369332"/>
              </a:xfrm>
              <a:prstGeom prst="rect">
                <a:avLst/>
              </a:prstGeom>
              <a:noFill/>
            </p:spPr>
            <p:txBody>
              <a:bodyPr wrap="square" lIns="0" tIns="0" rIns="0" bIns="0">
                <a:spAutoFit/>
              </a:bodyPr>
              <a:lstStyle/>
              <a:p>
                <a:pPr indent="-228600">
                  <a:spcAft>
                    <a:spcPts val="300"/>
                  </a:spcAft>
                  <a:defRPr/>
                </a:pPr>
                <a:r>
                  <a:rPr kumimoji="0" lang="en-US" sz="1200" b="1" i="0" u="none" strike="noStrike" kern="1200" cap="all" spc="0" normalizeH="0" noProof="0" dirty="0">
                    <a:ln>
                      <a:noFill/>
                    </a:ln>
                    <a:solidFill>
                      <a:schemeClr val="bg1"/>
                    </a:solidFill>
                    <a:effectLst/>
                    <a:uLnTx/>
                    <a:uFillTx/>
                    <a:ea typeface="+mn-ea"/>
                    <a:cs typeface="+mn-cs"/>
                  </a:rPr>
                  <a:t>After enrollment</a:t>
                </a:r>
                <a:endParaRPr kumimoji="0" lang="en-US" sz="1400" b="1" i="0" u="none" strike="noStrike" kern="1200" cap="none" spc="0" normalizeH="0" baseline="0" noProof="0" dirty="0">
                  <a:ln>
                    <a:noFill/>
                  </a:ln>
                  <a:solidFill>
                    <a:schemeClr val="bg1"/>
                  </a:solidFill>
                  <a:effectLst/>
                  <a:uLnTx/>
                  <a:uFillTx/>
                  <a:ea typeface="+mn-ea"/>
                  <a:cs typeface="+mn-cs"/>
                </a:endParaRPr>
              </a:p>
            </p:txBody>
          </p:sp>
          <p:sp>
            <p:nvSpPr>
              <p:cNvPr id="37" name="Speech Bubble: Oval 36">
                <a:extLst>
                  <a:ext uri="{FF2B5EF4-FFF2-40B4-BE49-F238E27FC236}">
                    <a16:creationId xmlns:a16="http://schemas.microsoft.com/office/drawing/2014/main" id="{D6DFE90C-E645-4451-B579-5F11AC60ABEF}"/>
                  </a:ext>
                </a:extLst>
              </p:cNvPr>
              <p:cNvSpPr/>
              <p:nvPr/>
            </p:nvSpPr>
            <p:spPr>
              <a:xfrm flipH="1">
                <a:off x="358145" y="2829083"/>
                <a:ext cx="190499" cy="127634"/>
              </a:xfrm>
              <a:prstGeom prst="wedgeEllipseCallout">
                <a:avLst>
                  <a:gd name="adj1" fmla="val -40833"/>
                  <a:gd name="adj2" fmla="val 923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821531" rtl="0" eaLnBrk="1" fontAlgn="auto" latinLnBrk="0" hangingPunct="0">
                  <a:lnSpc>
                    <a:spcPct val="100000"/>
                  </a:lnSpc>
                  <a:spcBef>
                    <a:spcPts val="0"/>
                  </a:spcBef>
                  <a:spcAft>
                    <a:spcPts val="0"/>
                  </a:spcAft>
                  <a:buClrTx/>
                  <a:buSzTx/>
                  <a:buFontTx/>
                  <a:buNone/>
                  <a:tabLst/>
                </a:pPr>
                <a:endParaRPr kumimoji="0" lang="en-US" sz="1400" i="0" u="none" strike="noStrike" kern="0" cap="none" spc="0" normalizeH="0" baseline="0" noProof="0" dirty="0">
                  <a:ln>
                    <a:noFill/>
                  </a:ln>
                  <a:solidFill>
                    <a:schemeClr val="bg1"/>
                  </a:solidFill>
                  <a:effectLst/>
                  <a:uLnTx/>
                  <a:uFillTx/>
                  <a:ea typeface="+mn-ea"/>
                  <a:cs typeface="+mn-cs"/>
                  <a:sym typeface="Helvetica Neue"/>
                </a:endParaRPr>
              </a:p>
            </p:txBody>
          </p:sp>
        </p:grpSp>
        <p:grpSp>
          <p:nvGrpSpPr>
            <p:cNvPr id="43" name="Group 42">
              <a:extLst>
                <a:ext uri="{FF2B5EF4-FFF2-40B4-BE49-F238E27FC236}">
                  <a16:creationId xmlns:a16="http://schemas.microsoft.com/office/drawing/2014/main" id="{454E4756-D07E-4136-86CD-DEE42425FF3E}"/>
                </a:ext>
              </a:extLst>
            </p:cNvPr>
            <p:cNvGrpSpPr/>
            <p:nvPr/>
          </p:nvGrpSpPr>
          <p:grpSpPr>
            <a:xfrm>
              <a:off x="2260050" y="2346129"/>
              <a:ext cx="842962" cy="950351"/>
              <a:chOff x="1915478" y="2346129"/>
              <a:chExt cx="842962" cy="950351"/>
            </a:xfrm>
          </p:grpSpPr>
          <p:sp>
            <p:nvSpPr>
              <p:cNvPr id="25" name="TextBox 24">
                <a:extLst>
                  <a:ext uri="{FF2B5EF4-FFF2-40B4-BE49-F238E27FC236}">
                    <a16:creationId xmlns:a16="http://schemas.microsoft.com/office/drawing/2014/main" id="{1EB419CD-1727-41D3-BAE2-F3C22B041729}"/>
                  </a:ext>
                </a:extLst>
              </p:cNvPr>
              <p:cNvSpPr txBox="1"/>
              <p:nvPr/>
            </p:nvSpPr>
            <p:spPr>
              <a:xfrm>
                <a:off x="1915478" y="3081036"/>
                <a:ext cx="842962" cy="215444"/>
              </a:xfrm>
              <a:prstGeom prst="rect">
                <a:avLst/>
              </a:prstGeom>
              <a:noFill/>
            </p:spPr>
            <p:txBody>
              <a:bodyPr wrap="square" lIns="0" tIns="0" rIns="0" bIns="0">
                <a:spAutoFit/>
              </a:bodyPr>
              <a:lstStyle/>
              <a:p>
                <a:pPr indent="-228600">
                  <a:spcAft>
                    <a:spcPts val="300"/>
                  </a:spcAft>
                  <a:defRPr/>
                </a:pPr>
                <a:r>
                  <a:rPr kumimoji="0" lang="en-US" sz="1400" i="0" u="none" strike="noStrike" kern="1200" cap="none" spc="0" normalizeH="0" baseline="0" noProof="0" dirty="0">
                    <a:ln>
                      <a:noFill/>
                    </a:ln>
                    <a:solidFill>
                      <a:schemeClr val="tx2"/>
                    </a:solidFill>
                    <a:effectLst/>
                    <a:uLnTx/>
                    <a:uFillTx/>
                    <a:ea typeface="+mn-ea"/>
                    <a:cs typeface="+mn-cs"/>
                  </a:rPr>
                  <a:t>“Activate”</a:t>
                </a:r>
              </a:p>
            </p:txBody>
          </p:sp>
          <p:sp>
            <p:nvSpPr>
              <p:cNvPr id="17" name="TextBox 16">
                <a:extLst>
                  <a:ext uri="{FF2B5EF4-FFF2-40B4-BE49-F238E27FC236}">
                    <a16:creationId xmlns:a16="http://schemas.microsoft.com/office/drawing/2014/main" id="{DE6967A0-36A8-4A90-AEBD-98341E82DA6D}"/>
                  </a:ext>
                </a:extLst>
              </p:cNvPr>
              <p:cNvSpPr txBox="1"/>
              <p:nvPr/>
            </p:nvSpPr>
            <p:spPr>
              <a:xfrm>
                <a:off x="1915478" y="2346129"/>
                <a:ext cx="842962" cy="369332"/>
              </a:xfrm>
              <a:prstGeom prst="rect">
                <a:avLst/>
              </a:prstGeom>
              <a:noFill/>
            </p:spPr>
            <p:txBody>
              <a:bodyPr wrap="square" lIns="0" tIns="0" rIns="0" bIns="0">
                <a:spAutoFit/>
              </a:bodyPr>
              <a:lstStyle/>
              <a:p>
                <a:pPr indent="-228600">
                  <a:spcAft>
                    <a:spcPts val="300"/>
                  </a:spcAft>
                  <a:defRPr/>
                </a:pPr>
                <a:r>
                  <a:rPr kumimoji="0" lang="en-US" sz="1200" b="1" i="0" u="none" strike="noStrike" kern="1200" cap="all" spc="0" normalizeH="0" noProof="0" dirty="0">
                    <a:ln>
                      <a:noFill/>
                    </a:ln>
                    <a:solidFill>
                      <a:schemeClr val="bg1"/>
                    </a:solidFill>
                    <a:effectLst/>
                    <a:uLnTx/>
                    <a:uFillTx/>
                    <a:ea typeface="+mn-ea"/>
                    <a:cs typeface="+mn-cs"/>
                  </a:rPr>
                  <a:t>Before </a:t>
                </a:r>
                <a:br>
                  <a:rPr kumimoji="0" lang="en-US" sz="1200" b="1" i="0" u="none" strike="noStrike" kern="1200" cap="all" spc="0" normalizeH="0" noProof="0" dirty="0">
                    <a:ln>
                      <a:noFill/>
                    </a:ln>
                    <a:solidFill>
                      <a:schemeClr val="bg1"/>
                    </a:solidFill>
                    <a:effectLst/>
                    <a:uLnTx/>
                    <a:uFillTx/>
                    <a:ea typeface="+mn-ea"/>
                    <a:cs typeface="+mn-cs"/>
                  </a:rPr>
                </a:br>
                <a:r>
                  <a:rPr kumimoji="0" lang="en-US" sz="1200" b="1" i="0" u="none" strike="noStrike" kern="1200" cap="all" spc="0" normalizeH="0" noProof="0" dirty="0">
                    <a:ln>
                      <a:noFill/>
                    </a:ln>
                    <a:solidFill>
                      <a:schemeClr val="bg1"/>
                    </a:solidFill>
                    <a:effectLst/>
                    <a:uLnTx/>
                    <a:uFillTx/>
                    <a:ea typeface="+mn-ea"/>
                    <a:cs typeface="+mn-cs"/>
                  </a:rPr>
                  <a:t>plan year </a:t>
                </a:r>
              </a:p>
            </p:txBody>
          </p:sp>
          <p:sp>
            <p:nvSpPr>
              <p:cNvPr id="38" name="Speech Bubble: Oval 37">
                <a:extLst>
                  <a:ext uri="{FF2B5EF4-FFF2-40B4-BE49-F238E27FC236}">
                    <a16:creationId xmlns:a16="http://schemas.microsoft.com/office/drawing/2014/main" id="{2393B03A-803E-4067-9DA4-6E593D0D01D5}"/>
                  </a:ext>
                </a:extLst>
              </p:cNvPr>
              <p:cNvSpPr/>
              <p:nvPr/>
            </p:nvSpPr>
            <p:spPr>
              <a:xfrm flipH="1">
                <a:off x="1915478" y="2829083"/>
                <a:ext cx="190499" cy="127634"/>
              </a:xfrm>
              <a:prstGeom prst="wedgeEllipseCallout">
                <a:avLst>
                  <a:gd name="adj1" fmla="val -40833"/>
                  <a:gd name="adj2" fmla="val 923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821531" rtl="0" eaLnBrk="1" fontAlgn="auto" latinLnBrk="0" hangingPunct="0">
                  <a:lnSpc>
                    <a:spcPct val="100000"/>
                  </a:lnSpc>
                  <a:spcBef>
                    <a:spcPts val="0"/>
                  </a:spcBef>
                  <a:spcAft>
                    <a:spcPts val="0"/>
                  </a:spcAft>
                  <a:buClrTx/>
                  <a:buSzTx/>
                  <a:buFontTx/>
                  <a:buNone/>
                  <a:tabLst/>
                </a:pPr>
                <a:endParaRPr kumimoji="0" lang="en-US" sz="1400" i="0" u="none" strike="noStrike" kern="0" cap="none" spc="0" normalizeH="0" baseline="0" noProof="0" dirty="0">
                  <a:ln>
                    <a:noFill/>
                  </a:ln>
                  <a:solidFill>
                    <a:schemeClr val="bg1"/>
                  </a:solidFill>
                  <a:effectLst/>
                  <a:uLnTx/>
                  <a:uFillTx/>
                  <a:ea typeface="+mn-ea"/>
                  <a:cs typeface="+mn-cs"/>
                  <a:sym typeface="Helvetica Neue"/>
                </a:endParaRPr>
              </a:p>
            </p:txBody>
          </p:sp>
        </p:grpSp>
        <p:grpSp>
          <p:nvGrpSpPr>
            <p:cNvPr id="44" name="Group 43">
              <a:extLst>
                <a:ext uri="{FF2B5EF4-FFF2-40B4-BE49-F238E27FC236}">
                  <a16:creationId xmlns:a16="http://schemas.microsoft.com/office/drawing/2014/main" id="{DD8009D9-84F5-4CEA-8921-CD467A320D17}"/>
                </a:ext>
              </a:extLst>
            </p:cNvPr>
            <p:cNvGrpSpPr/>
            <p:nvPr/>
          </p:nvGrpSpPr>
          <p:grpSpPr>
            <a:xfrm>
              <a:off x="3640687" y="2346129"/>
              <a:ext cx="977738" cy="1381238"/>
              <a:chOff x="3533302" y="2346129"/>
              <a:chExt cx="977738" cy="1381238"/>
            </a:xfrm>
          </p:grpSpPr>
          <p:sp>
            <p:nvSpPr>
              <p:cNvPr id="26" name="TextBox 25">
                <a:extLst>
                  <a:ext uri="{FF2B5EF4-FFF2-40B4-BE49-F238E27FC236}">
                    <a16:creationId xmlns:a16="http://schemas.microsoft.com/office/drawing/2014/main" id="{02494A03-8843-433C-871E-D060A274D3D8}"/>
                  </a:ext>
                </a:extLst>
              </p:cNvPr>
              <p:cNvSpPr txBox="1"/>
              <p:nvPr/>
            </p:nvSpPr>
            <p:spPr>
              <a:xfrm>
                <a:off x="3533302" y="3081036"/>
                <a:ext cx="977738" cy="646331"/>
              </a:xfrm>
              <a:prstGeom prst="rect">
                <a:avLst/>
              </a:prstGeom>
              <a:noFill/>
            </p:spPr>
            <p:txBody>
              <a:bodyPr wrap="square" lIns="0" tIns="0" rIns="0" bIns="0">
                <a:spAutoFit/>
              </a:bodyPr>
              <a:lstStyle/>
              <a:p>
                <a:pPr indent="-228600">
                  <a:spcAft>
                    <a:spcPts val="300"/>
                  </a:spcAft>
                  <a:defRPr/>
                </a:pPr>
                <a:r>
                  <a:rPr kumimoji="0" lang="en-US" sz="1400" i="0" u="none" strike="noStrike" kern="1200" cap="none" spc="0" normalizeH="0" baseline="0" noProof="0" dirty="0">
                    <a:ln>
                      <a:noFill/>
                    </a:ln>
                    <a:solidFill>
                      <a:schemeClr val="tx2"/>
                    </a:solidFill>
                    <a:effectLst/>
                    <a:uLnTx/>
                    <a:uFillTx/>
                    <a:ea typeface="+mn-ea"/>
                    <a:cs typeface="+mn-cs"/>
                  </a:rPr>
                  <a:t>“See your PCP and get referrals”</a:t>
                </a:r>
              </a:p>
            </p:txBody>
          </p:sp>
          <p:sp>
            <p:nvSpPr>
              <p:cNvPr id="18" name="TextBox 17">
                <a:extLst>
                  <a:ext uri="{FF2B5EF4-FFF2-40B4-BE49-F238E27FC236}">
                    <a16:creationId xmlns:a16="http://schemas.microsoft.com/office/drawing/2014/main" id="{92268346-B88F-4A02-B135-F0B28510E388}"/>
                  </a:ext>
                </a:extLst>
              </p:cNvPr>
              <p:cNvSpPr txBox="1"/>
              <p:nvPr/>
            </p:nvSpPr>
            <p:spPr>
              <a:xfrm>
                <a:off x="3533302" y="2346129"/>
                <a:ext cx="977738" cy="369332"/>
              </a:xfrm>
              <a:prstGeom prst="rect">
                <a:avLst/>
              </a:prstGeom>
              <a:noFill/>
            </p:spPr>
            <p:txBody>
              <a:bodyPr wrap="square" lIns="0" tIns="0" rIns="0" bIns="0">
                <a:spAutoFit/>
              </a:bodyPr>
              <a:lstStyle/>
              <a:p>
                <a:pPr indent="-228600">
                  <a:spcAft>
                    <a:spcPts val="300"/>
                  </a:spcAft>
                  <a:defRPr/>
                </a:pPr>
                <a:r>
                  <a:rPr kumimoji="0" lang="en-US" sz="1200" b="1" i="0" u="none" strike="noStrike" kern="1200" cap="all" spc="0" normalizeH="0" noProof="0" dirty="0">
                    <a:ln>
                      <a:noFill/>
                    </a:ln>
                    <a:solidFill>
                      <a:schemeClr val="bg1"/>
                    </a:solidFill>
                    <a:effectLst/>
                    <a:uLnTx/>
                    <a:uFillTx/>
                    <a:ea typeface="+mn-ea"/>
                    <a:cs typeface="+mn-cs"/>
                  </a:rPr>
                  <a:t>After </a:t>
                </a:r>
                <a:br>
                  <a:rPr kumimoji="0" lang="en-US" sz="1200" b="1" i="0" u="none" strike="noStrike" kern="1200" cap="all" spc="0" normalizeH="0" noProof="0" dirty="0">
                    <a:ln>
                      <a:noFill/>
                    </a:ln>
                    <a:solidFill>
                      <a:schemeClr val="bg1"/>
                    </a:solidFill>
                    <a:effectLst/>
                    <a:uLnTx/>
                    <a:uFillTx/>
                    <a:ea typeface="+mn-ea"/>
                    <a:cs typeface="+mn-cs"/>
                  </a:rPr>
                </a:br>
                <a:r>
                  <a:rPr kumimoji="0" lang="en-US" sz="1200" b="1" i="0" u="none" strike="noStrike" kern="1200" cap="all" spc="0" normalizeH="0" noProof="0" dirty="0">
                    <a:ln>
                      <a:noFill/>
                    </a:ln>
                    <a:solidFill>
                      <a:schemeClr val="bg1"/>
                    </a:solidFill>
                    <a:effectLst/>
                    <a:uLnTx/>
                    <a:uFillTx/>
                    <a:ea typeface="+mn-ea"/>
                    <a:cs typeface="+mn-cs"/>
                  </a:rPr>
                  <a:t>activation</a:t>
                </a:r>
              </a:p>
            </p:txBody>
          </p:sp>
          <p:sp>
            <p:nvSpPr>
              <p:cNvPr id="39" name="Speech Bubble: Oval 38">
                <a:extLst>
                  <a:ext uri="{FF2B5EF4-FFF2-40B4-BE49-F238E27FC236}">
                    <a16:creationId xmlns:a16="http://schemas.microsoft.com/office/drawing/2014/main" id="{B4CFB71C-4171-40B4-8550-53A6B8AFCBC9}"/>
                  </a:ext>
                </a:extLst>
              </p:cNvPr>
              <p:cNvSpPr/>
              <p:nvPr/>
            </p:nvSpPr>
            <p:spPr>
              <a:xfrm flipH="1">
                <a:off x="3533302" y="2829083"/>
                <a:ext cx="190499" cy="127634"/>
              </a:xfrm>
              <a:prstGeom prst="wedgeEllipseCallout">
                <a:avLst>
                  <a:gd name="adj1" fmla="val -40833"/>
                  <a:gd name="adj2" fmla="val 923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821531" rtl="0" eaLnBrk="1" fontAlgn="auto" latinLnBrk="0" hangingPunct="0">
                  <a:lnSpc>
                    <a:spcPct val="100000"/>
                  </a:lnSpc>
                  <a:spcBef>
                    <a:spcPts val="0"/>
                  </a:spcBef>
                  <a:spcAft>
                    <a:spcPts val="0"/>
                  </a:spcAft>
                  <a:buClrTx/>
                  <a:buSzTx/>
                  <a:buFontTx/>
                  <a:buNone/>
                  <a:tabLst/>
                </a:pPr>
                <a:endParaRPr kumimoji="0" lang="en-US" sz="1400" i="0" u="none" strike="noStrike" kern="0" cap="none" spc="0" normalizeH="0" baseline="0" noProof="0" dirty="0">
                  <a:ln>
                    <a:noFill/>
                  </a:ln>
                  <a:solidFill>
                    <a:schemeClr val="bg1"/>
                  </a:solidFill>
                  <a:effectLst/>
                  <a:uLnTx/>
                  <a:uFillTx/>
                  <a:ea typeface="+mn-ea"/>
                  <a:cs typeface="+mn-cs"/>
                  <a:sym typeface="Helvetica Neue"/>
                </a:endParaRPr>
              </a:p>
            </p:txBody>
          </p:sp>
        </p:grpSp>
        <p:grpSp>
          <p:nvGrpSpPr>
            <p:cNvPr id="45" name="Group 44">
              <a:extLst>
                <a:ext uri="{FF2B5EF4-FFF2-40B4-BE49-F238E27FC236}">
                  <a16:creationId xmlns:a16="http://schemas.microsoft.com/office/drawing/2014/main" id="{D7981623-8D44-4BBE-AEB4-729A210F6D20}"/>
                </a:ext>
              </a:extLst>
            </p:cNvPr>
            <p:cNvGrpSpPr/>
            <p:nvPr/>
          </p:nvGrpSpPr>
          <p:grpSpPr>
            <a:xfrm>
              <a:off x="5156100" y="2161463"/>
              <a:ext cx="1280160" cy="1565904"/>
              <a:chOff x="5177316" y="2161463"/>
              <a:chExt cx="1280160" cy="1565904"/>
            </a:xfrm>
          </p:grpSpPr>
          <p:sp>
            <p:nvSpPr>
              <p:cNvPr id="27" name="TextBox 26">
                <a:extLst>
                  <a:ext uri="{FF2B5EF4-FFF2-40B4-BE49-F238E27FC236}">
                    <a16:creationId xmlns:a16="http://schemas.microsoft.com/office/drawing/2014/main" id="{CD435F62-6FF5-4803-AEAE-758621611502}"/>
                  </a:ext>
                </a:extLst>
              </p:cNvPr>
              <p:cNvSpPr txBox="1"/>
              <p:nvPr/>
            </p:nvSpPr>
            <p:spPr>
              <a:xfrm>
                <a:off x="5177316" y="3081036"/>
                <a:ext cx="1280160" cy="646331"/>
              </a:xfrm>
              <a:prstGeom prst="rect">
                <a:avLst/>
              </a:prstGeom>
              <a:noFill/>
            </p:spPr>
            <p:txBody>
              <a:bodyPr wrap="square" lIns="0" tIns="0" rIns="0" bIns="0">
                <a:spAutoFit/>
              </a:bodyPr>
              <a:lstStyle/>
              <a:p>
                <a:pPr indent="-228600">
                  <a:spcAft>
                    <a:spcPts val="300"/>
                  </a:spcAft>
                  <a:defRPr/>
                </a:pPr>
                <a:r>
                  <a:rPr kumimoji="0" lang="en-US" sz="1400" i="0" u="none" strike="noStrike" kern="1200" cap="none" spc="0" normalizeH="0" baseline="0" noProof="0" dirty="0">
                    <a:ln>
                      <a:noFill/>
                    </a:ln>
                    <a:solidFill>
                      <a:schemeClr val="tx2"/>
                    </a:solidFill>
                    <a:effectLst/>
                    <a:uLnTx/>
                    <a:uFillTx/>
                    <a:ea typeface="+mn-ea"/>
                    <a:cs typeface="+mn-cs"/>
                  </a:rPr>
                  <a:t>“Next time do </a:t>
                </a:r>
                <a:br>
                  <a:rPr kumimoji="0" lang="en-US" sz="1400" i="0" u="none" strike="noStrike" kern="1200" cap="none" spc="0" normalizeH="0" baseline="0" noProof="0" dirty="0">
                    <a:ln>
                      <a:noFill/>
                    </a:ln>
                    <a:solidFill>
                      <a:schemeClr val="tx2"/>
                    </a:solidFill>
                    <a:effectLst/>
                    <a:uLnTx/>
                    <a:uFillTx/>
                    <a:ea typeface="+mn-ea"/>
                    <a:cs typeface="+mn-cs"/>
                  </a:rPr>
                </a:br>
                <a:r>
                  <a:rPr kumimoji="0" lang="en-US" sz="1400" i="0" u="none" strike="noStrike" kern="1200" cap="none" spc="0" normalizeH="0" baseline="0" noProof="0" dirty="0">
                    <a:ln>
                      <a:noFill/>
                    </a:ln>
                    <a:solidFill>
                      <a:schemeClr val="tx2"/>
                    </a:solidFill>
                    <a:effectLst/>
                    <a:uLnTx/>
                    <a:uFillTx/>
                    <a:ea typeface="+mn-ea"/>
                    <a:cs typeface="+mn-cs"/>
                  </a:rPr>
                  <a:t>it differently for lower costs”</a:t>
                </a:r>
              </a:p>
            </p:txBody>
          </p:sp>
          <p:sp>
            <p:nvSpPr>
              <p:cNvPr id="19" name="TextBox 18">
                <a:extLst>
                  <a:ext uri="{FF2B5EF4-FFF2-40B4-BE49-F238E27FC236}">
                    <a16:creationId xmlns:a16="http://schemas.microsoft.com/office/drawing/2014/main" id="{46C6202A-E5A2-4E52-B74A-7F2A9828839B}"/>
                  </a:ext>
                </a:extLst>
              </p:cNvPr>
              <p:cNvSpPr txBox="1"/>
              <p:nvPr/>
            </p:nvSpPr>
            <p:spPr>
              <a:xfrm>
                <a:off x="5177316" y="2161463"/>
                <a:ext cx="1280160" cy="553998"/>
              </a:xfrm>
              <a:prstGeom prst="rect">
                <a:avLst/>
              </a:prstGeom>
              <a:noFill/>
            </p:spPr>
            <p:txBody>
              <a:bodyPr wrap="square" lIns="0" tIns="0" rIns="0" bIns="0">
                <a:spAutoFit/>
              </a:bodyPr>
              <a:lstStyle/>
              <a:p>
                <a:pPr indent="-228600">
                  <a:spcAft>
                    <a:spcPts val="300"/>
                  </a:spcAft>
                  <a:defRPr/>
                </a:pPr>
                <a:r>
                  <a:rPr kumimoji="0" lang="en-US" sz="1200" b="1" i="0" u="none" strike="noStrike" kern="1200" cap="all" spc="0" normalizeH="0" noProof="0" dirty="0">
                    <a:ln>
                      <a:noFill/>
                    </a:ln>
                    <a:solidFill>
                      <a:schemeClr val="bg1"/>
                    </a:solidFill>
                    <a:effectLst/>
                    <a:uLnTx/>
                    <a:uFillTx/>
                    <a:ea typeface="+mn-ea"/>
                    <a:cs typeface="+mn-cs"/>
                  </a:rPr>
                  <a:t>When they </a:t>
                </a:r>
                <a:br>
                  <a:rPr kumimoji="0" lang="en-US" sz="1200" b="1" i="0" u="none" strike="noStrike" kern="1200" cap="all" spc="0" normalizeH="0" noProof="0" dirty="0">
                    <a:ln>
                      <a:noFill/>
                    </a:ln>
                    <a:solidFill>
                      <a:schemeClr val="bg1"/>
                    </a:solidFill>
                    <a:effectLst/>
                    <a:uLnTx/>
                    <a:uFillTx/>
                    <a:ea typeface="+mn-ea"/>
                    <a:cs typeface="+mn-cs"/>
                  </a:rPr>
                </a:br>
                <a:r>
                  <a:rPr kumimoji="0" lang="en-US" sz="1200" b="1" i="0" u="none" strike="noStrike" kern="1200" cap="all" spc="0" normalizeH="0" noProof="0" dirty="0">
                    <a:ln>
                      <a:noFill/>
                    </a:ln>
                    <a:solidFill>
                      <a:schemeClr val="bg1"/>
                    </a:solidFill>
                    <a:effectLst/>
                    <a:uLnTx/>
                    <a:uFillTx/>
                    <a:ea typeface="+mn-ea"/>
                    <a:cs typeface="+mn-cs"/>
                  </a:rPr>
                  <a:t>need a course correction</a:t>
                </a:r>
              </a:p>
            </p:txBody>
          </p:sp>
          <p:sp>
            <p:nvSpPr>
              <p:cNvPr id="40" name="Speech Bubble: Oval 39">
                <a:extLst>
                  <a:ext uri="{FF2B5EF4-FFF2-40B4-BE49-F238E27FC236}">
                    <a16:creationId xmlns:a16="http://schemas.microsoft.com/office/drawing/2014/main" id="{E0BB354E-9BA4-44A5-8325-43E0D64E1033}"/>
                  </a:ext>
                </a:extLst>
              </p:cNvPr>
              <p:cNvSpPr/>
              <p:nvPr/>
            </p:nvSpPr>
            <p:spPr>
              <a:xfrm flipH="1">
                <a:off x="5177316" y="2829083"/>
                <a:ext cx="190499" cy="127634"/>
              </a:xfrm>
              <a:prstGeom prst="wedgeEllipseCallout">
                <a:avLst>
                  <a:gd name="adj1" fmla="val -40833"/>
                  <a:gd name="adj2" fmla="val 923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821531" rtl="0" eaLnBrk="1" fontAlgn="auto" latinLnBrk="0" hangingPunct="0">
                  <a:lnSpc>
                    <a:spcPct val="100000"/>
                  </a:lnSpc>
                  <a:spcBef>
                    <a:spcPts val="0"/>
                  </a:spcBef>
                  <a:spcAft>
                    <a:spcPts val="0"/>
                  </a:spcAft>
                  <a:buClrTx/>
                  <a:buSzTx/>
                  <a:buFontTx/>
                  <a:buNone/>
                  <a:tabLst/>
                </a:pPr>
                <a:endParaRPr kumimoji="0" lang="en-US" sz="1400" i="0" u="none" strike="noStrike" kern="0" cap="none" spc="0" normalizeH="0" baseline="0" noProof="0" dirty="0">
                  <a:ln>
                    <a:noFill/>
                  </a:ln>
                  <a:solidFill>
                    <a:schemeClr val="bg1"/>
                  </a:solidFill>
                  <a:effectLst/>
                  <a:uLnTx/>
                  <a:uFillTx/>
                  <a:ea typeface="+mn-ea"/>
                  <a:cs typeface="+mn-cs"/>
                  <a:sym typeface="Helvetica Neue"/>
                </a:endParaRPr>
              </a:p>
            </p:txBody>
          </p:sp>
        </p:grpSp>
        <p:grpSp>
          <p:nvGrpSpPr>
            <p:cNvPr id="46" name="Group 45">
              <a:extLst>
                <a:ext uri="{FF2B5EF4-FFF2-40B4-BE49-F238E27FC236}">
                  <a16:creationId xmlns:a16="http://schemas.microsoft.com/office/drawing/2014/main" id="{08E7EDFB-8487-4065-A8C8-2934D2D209B5}"/>
                </a:ext>
              </a:extLst>
            </p:cNvPr>
            <p:cNvGrpSpPr/>
            <p:nvPr/>
          </p:nvGrpSpPr>
          <p:grpSpPr>
            <a:xfrm>
              <a:off x="6973935" y="2161463"/>
              <a:ext cx="1206106" cy="1350460"/>
              <a:chOff x="6836807" y="2161463"/>
              <a:chExt cx="1206106" cy="1350460"/>
            </a:xfrm>
          </p:grpSpPr>
          <p:sp>
            <p:nvSpPr>
              <p:cNvPr id="28" name="TextBox 27">
                <a:extLst>
                  <a:ext uri="{FF2B5EF4-FFF2-40B4-BE49-F238E27FC236}">
                    <a16:creationId xmlns:a16="http://schemas.microsoft.com/office/drawing/2014/main" id="{46E6A431-0497-403A-A8B1-9B9A8C74361B}"/>
                  </a:ext>
                </a:extLst>
              </p:cNvPr>
              <p:cNvSpPr txBox="1"/>
              <p:nvPr/>
            </p:nvSpPr>
            <p:spPr>
              <a:xfrm>
                <a:off x="6836807" y="3081036"/>
                <a:ext cx="1097280" cy="430887"/>
              </a:xfrm>
              <a:prstGeom prst="rect">
                <a:avLst/>
              </a:prstGeom>
              <a:noFill/>
            </p:spPr>
            <p:txBody>
              <a:bodyPr wrap="square" lIns="0" tIns="0" rIns="0" bIns="0">
                <a:spAutoFit/>
              </a:bodyPr>
              <a:lstStyle/>
              <a:p>
                <a:pPr indent="-228600">
                  <a:spcAft>
                    <a:spcPts val="300"/>
                  </a:spcAft>
                  <a:defRPr/>
                </a:pPr>
                <a:r>
                  <a:rPr kumimoji="0" lang="en-US" sz="1400" i="0" u="none" strike="noStrike" kern="1200" cap="none" spc="0" normalizeH="0" baseline="0" noProof="0" dirty="0">
                    <a:ln>
                      <a:noFill/>
                    </a:ln>
                    <a:solidFill>
                      <a:schemeClr val="tx2"/>
                    </a:solidFill>
                    <a:effectLst/>
                    <a:uLnTx/>
                    <a:uFillTx/>
                    <a:ea typeface="+mn-ea"/>
                    <a:cs typeface="+mn-cs"/>
                  </a:rPr>
                  <a:t>“Change your enrollment”</a:t>
                </a:r>
              </a:p>
            </p:txBody>
          </p:sp>
          <p:sp>
            <p:nvSpPr>
              <p:cNvPr id="20" name="TextBox 19">
                <a:extLst>
                  <a:ext uri="{FF2B5EF4-FFF2-40B4-BE49-F238E27FC236}">
                    <a16:creationId xmlns:a16="http://schemas.microsoft.com/office/drawing/2014/main" id="{BC1B6042-99BD-486C-A1F8-344D54FE3B66}"/>
                  </a:ext>
                </a:extLst>
              </p:cNvPr>
              <p:cNvSpPr txBox="1"/>
              <p:nvPr/>
            </p:nvSpPr>
            <p:spPr>
              <a:xfrm>
                <a:off x="6836807" y="2161463"/>
                <a:ext cx="1206106" cy="553998"/>
              </a:xfrm>
              <a:prstGeom prst="rect">
                <a:avLst/>
              </a:prstGeom>
              <a:noFill/>
            </p:spPr>
            <p:txBody>
              <a:bodyPr wrap="square" lIns="0" tIns="0" rIns="0" bIns="0">
                <a:spAutoFit/>
              </a:bodyPr>
              <a:lstStyle/>
              <a:p>
                <a:pPr indent="-228600">
                  <a:spcAft>
                    <a:spcPts val="300"/>
                  </a:spcAft>
                  <a:defRPr/>
                </a:pPr>
                <a:r>
                  <a:rPr kumimoji="0" lang="en-US" sz="1200" b="1" i="0" u="none" strike="noStrike" kern="1200" cap="all" spc="0" normalizeH="0" noProof="0" dirty="0">
                    <a:ln>
                      <a:noFill/>
                    </a:ln>
                    <a:solidFill>
                      <a:schemeClr val="bg1"/>
                    </a:solidFill>
                    <a:effectLst/>
                    <a:uLnTx/>
                    <a:uFillTx/>
                    <a:ea typeface="+mn-ea"/>
                    <a:cs typeface="+mn-cs"/>
                  </a:rPr>
                  <a:t>When life circumstances change</a:t>
                </a:r>
              </a:p>
            </p:txBody>
          </p:sp>
          <p:sp>
            <p:nvSpPr>
              <p:cNvPr id="41" name="Speech Bubble: Oval 40">
                <a:extLst>
                  <a:ext uri="{FF2B5EF4-FFF2-40B4-BE49-F238E27FC236}">
                    <a16:creationId xmlns:a16="http://schemas.microsoft.com/office/drawing/2014/main" id="{3275C7D6-ED78-486A-8140-4B5FFFCF3BB8}"/>
                  </a:ext>
                </a:extLst>
              </p:cNvPr>
              <p:cNvSpPr/>
              <p:nvPr/>
            </p:nvSpPr>
            <p:spPr>
              <a:xfrm flipH="1">
                <a:off x="6836807" y="2829083"/>
                <a:ext cx="190499" cy="127634"/>
              </a:xfrm>
              <a:prstGeom prst="wedgeEllipseCallout">
                <a:avLst>
                  <a:gd name="adj1" fmla="val -40833"/>
                  <a:gd name="adj2" fmla="val 92351"/>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821531" rtl="0" eaLnBrk="1" fontAlgn="auto" latinLnBrk="0" hangingPunct="0">
                  <a:lnSpc>
                    <a:spcPct val="100000"/>
                  </a:lnSpc>
                  <a:spcBef>
                    <a:spcPts val="0"/>
                  </a:spcBef>
                  <a:spcAft>
                    <a:spcPts val="0"/>
                  </a:spcAft>
                  <a:buClrTx/>
                  <a:buSzTx/>
                  <a:buFontTx/>
                  <a:buNone/>
                  <a:tabLst/>
                </a:pPr>
                <a:endParaRPr kumimoji="0" lang="en-US" sz="1400" i="0" u="none" strike="noStrike" kern="0" cap="none" spc="0" normalizeH="0" baseline="0" noProof="0" dirty="0">
                  <a:ln>
                    <a:noFill/>
                  </a:ln>
                  <a:solidFill>
                    <a:schemeClr val="bg1"/>
                  </a:solidFill>
                  <a:effectLst/>
                  <a:uLnTx/>
                  <a:uFillTx/>
                  <a:ea typeface="+mn-ea"/>
                  <a:cs typeface="+mn-cs"/>
                  <a:sym typeface="Helvetica Neue"/>
                </a:endParaRPr>
              </a:p>
            </p:txBody>
          </p:sp>
        </p:grpSp>
      </p:grpSp>
      <p:sp>
        <p:nvSpPr>
          <p:cNvPr id="31" name="TextBox 30">
            <a:extLst>
              <a:ext uri="{FF2B5EF4-FFF2-40B4-BE49-F238E27FC236}">
                <a16:creationId xmlns:a16="http://schemas.microsoft.com/office/drawing/2014/main" id="{5BE2B038-519E-4D6A-8482-71690E730EC4}"/>
              </a:ext>
            </a:extLst>
          </p:cNvPr>
          <p:cNvSpPr txBox="1"/>
          <p:nvPr/>
        </p:nvSpPr>
        <p:spPr>
          <a:xfrm>
            <a:off x="979714" y="3919283"/>
            <a:ext cx="7745181" cy="461665"/>
          </a:xfrm>
          <a:prstGeom prst="rect">
            <a:avLst/>
          </a:prstGeom>
          <a:noFill/>
        </p:spPr>
        <p:txBody>
          <a:bodyPr wrap="square">
            <a:spAutoFit/>
          </a:bodyPr>
          <a:lstStyle/>
          <a:p>
            <a:pPr marR="0" lvl="0" algn="l" defTabSz="685783" rtl="0" eaLnBrk="1" fontAlgn="auto" latinLnBrk="0" hangingPunct="1">
              <a:lnSpc>
                <a:spcPct val="100000"/>
              </a:lnSpc>
              <a:spcBef>
                <a:spcPts val="225"/>
              </a:spcBef>
              <a:buClr>
                <a:srgbClr val="EB9322"/>
              </a:buClr>
              <a:buSzTx/>
              <a:tabLst/>
              <a:defRPr/>
            </a:pPr>
            <a:r>
              <a:rPr kumimoji="0" lang="en-US" sz="1200" b="1" i="0" u="none" strike="noStrike" kern="1200" cap="none" spc="0" normalizeH="0" baseline="0" noProof="0" dirty="0">
                <a:ln>
                  <a:noFill/>
                </a:ln>
                <a:effectLst/>
                <a:uLnTx/>
                <a:uFillTx/>
                <a:latin typeface="Calibri"/>
                <a:ea typeface="+mn-ea"/>
                <a:cs typeface="+mn-cs"/>
              </a:rPr>
              <a:t>Members choose how they want to hear from us.</a:t>
            </a:r>
          </a:p>
          <a:p>
            <a:pPr marL="0" marR="0" lvl="0" indent="0" algn="l" defTabSz="457200" rtl="0" eaLnBrk="1" fontAlgn="auto" latinLnBrk="0" hangingPunct="1">
              <a:lnSpc>
                <a:spcPct val="100000"/>
              </a:lnSpc>
              <a:spcBef>
                <a:spcPts val="0"/>
              </a:spcBef>
              <a:spcAft>
                <a:spcPts val="300"/>
              </a:spcAft>
              <a:buClrTx/>
              <a:buSzTx/>
              <a:buFont typeface="Arial"/>
              <a:buNone/>
              <a:tabLst/>
              <a:defRPr/>
            </a:pPr>
            <a:r>
              <a:rPr kumimoji="0" lang="en-US" sz="1200" b="0" i="0" u="none" strike="noStrike" kern="1200" cap="none" spc="0" normalizeH="0" baseline="0" noProof="0" dirty="0">
                <a:ln>
                  <a:noFill/>
                </a:ln>
                <a:solidFill>
                  <a:srgbClr val="1F124F"/>
                </a:solidFill>
                <a:effectLst/>
                <a:uLnTx/>
                <a:uFillTx/>
                <a:latin typeface="Corbel"/>
                <a:ea typeface="+mn-ea"/>
                <a:cs typeface="+mn-cs"/>
              </a:rPr>
              <a:t>Options include: Email, In-app or portal, text message, app push notification, and physical mail. </a:t>
            </a:r>
            <a:endParaRPr kumimoji="0" lang="en-US" sz="1600" b="1" i="0" u="none" strike="noStrike" kern="1200" cap="none" spc="0" normalizeH="0" baseline="0" noProof="0" dirty="0">
              <a:ln>
                <a:noFill/>
              </a:ln>
              <a:solidFill>
                <a:srgbClr val="1F124F"/>
              </a:solidFill>
              <a:effectLst/>
              <a:uLnTx/>
              <a:uFillTx/>
              <a:latin typeface="Corbel"/>
              <a:ea typeface="+mn-ea"/>
              <a:cs typeface="+mn-cs"/>
            </a:endParaRPr>
          </a:p>
        </p:txBody>
      </p:sp>
      <p:pic>
        <p:nvPicPr>
          <p:cNvPr id="32" name="Picture 31">
            <a:extLst>
              <a:ext uri="{FF2B5EF4-FFF2-40B4-BE49-F238E27FC236}">
                <a16:creationId xmlns:a16="http://schemas.microsoft.com/office/drawing/2014/main" id="{876D0153-13E1-4DDE-90F5-15D286C12EFE}"/>
              </a:ext>
            </a:extLst>
          </p:cNvPr>
          <p:cNvPicPr>
            <a:picLocks noChangeAspect="1"/>
          </p:cNvPicPr>
          <p:nvPr/>
        </p:nvPicPr>
        <p:blipFill>
          <a:blip r:embed="rId2"/>
          <a:stretch>
            <a:fillRect/>
          </a:stretch>
        </p:blipFill>
        <p:spPr>
          <a:xfrm>
            <a:off x="533400" y="3787580"/>
            <a:ext cx="382364" cy="718145"/>
          </a:xfrm>
          <a:prstGeom prst="rect">
            <a:avLst/>
          </a:prstGeom>
        </p:spPr>
      </p:pic>
      <p:sp>
        <p:nvSpPr>
          <p:cNvPr id="33" name="Footer Placeholder 11">
            <a:extLst>
              <a:ext uri="{FF2B5EF4-FFF2-40B4-BE49-F238E27FC236}">
                <a16:creationId xmlns:a16="http://schemas.microsoft.com/office/drawing/2014/main" id="{648E8695-1C3D-4965-9D81-697A0F96843D}"/>
              </a:ext>
            </a:extLst>
          </p:cNvPr>
          <p:cNvSpPr txBox="1">
            <a:spLocks/>
          </p:cNvSpPr>
          <p:nvPr/>
        </p:nvSpPr>
        <p:spPr>
          <a:xfrm>
            <a:off x="841248" y="4700016"/>
            <a:ext cx="5562600" cy="273844"/>
          </a:xfrm>
          <a:prstGeom prst="rect">
            <a:avLst/>
          </a:prstGeom>
        </p:spPr>
        <p:txBody>
          <a:bodyPr vert="horz" lIns="91440" tIns="45720" rIns="91440" bIns="45720" rtlCol="0" anchor="ctr"/>
          <a:lstStyle>
            <a:defPPr>
              <a:defRPr lang="en-US"/>
            </a:defPPr>
            <a:lvl1pPr marL="0" algn="l" defTabSz="457200" rtl="0" eaLnBrk="1" latinLnBrk="0" hangingPunct="1">
              <a:defRPr sz="675"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Privileged and Confidential</a:t>
            </a:r>
          </a:p>
        </p:txBody>
      </p:sp>
    </p:spTree>
    <p:extLst>
      <p:ext uri="{BB962C8B-B14F-4D97-AF65-F5344CB8AC3E}">
        <p14:creationId xmlns:p14="http://schemas.microsoft.com/office/powerpoint/2010/main" val="1264962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9E474-C80B-5C48-B5C9-F8E53B0793BF}"/>
              </a:ext>
            </a:extLst>
          </p:cNvPr>
          <p:cNvSpPr>
            <a:spLocks noGrp="1"/>
          </p:cNvSpPr>
          <p:nvPr>
            <p:ph type="title"/>
          </p:nvPr>
        </p:nvSpPr>
        <p:spPr/>
        <p:txBody>
          <a:bodyPr/>
          <a:lstStyle/>
          <a:p>
            <a:r>
              <a:rPr lang="en-US" dirty="0"/>
              <a:t>Guiding Principles for Change</a:t>
            </a:r>
          </a:p>
        </p:txBody>
      </p:sp>
      <p:sp>
        <p:nvSpPr>
          <p:cNvPr id="56" name="Freeform 14">
            <a:extLst>
              <a:ext uri="{FF2B5EF4-FFF2-40B4-BE49-F238E27FC236}">
                <a16:creationId xmlns:a16="http://schemas.microsoft.com/office/drawing/2014/main" id="{4AE3768A-C936-3F43-96EF-6B014A7AAE07}"/>
              </a:ext>
            </a:extLst>
          </p:cNvPr>
          <p:cNvSpPr>
            <a:spLocks noChangeAspect="1"/>
          </p:cNvSpPr>
          <p:nvPr/>
        </p:nvSpPr>
        <p:spPr bwMode="auto">
          <a:xfrm>
            <a:off x="1608704" y="3694649"/>
            <a:ext cx="1549027" cy="807914"/>
          </a:xfrm>
          <a:prstGeom prst="rect">
            <a:avLst/>
          </a:prstGeom>
          <a:noFill/>
          <a:ln w="9525">
            <a:noFill/>
            <a:round/>
            <a:headEnd/>
            <a:tailEnd/>
          </a:ln>
        </p:spPr>
        <p:txBody>
          <a:bodyPr vert="horz" wrap="square" lIns="51435" tIns="25718" rIns="51435" bIns="25718" numCol="1" anchor="t" anchorCtr="0" compatLnSpc="1">
            <a:prstTxWarp prst="textNoShape">
              <a:avLst/>
            </a:prstTxWarp>
          </a:bodyPr>
          <a:lstStyle/>
          <a:p>
            <a:pPr algn="r">
              <a:buSzPct val="100000"/>
              <a:defRPr/>
            </a:pPr>
            <a:r>
              <a:rPr lang="en-US" sz="1200" dirty="0">
                <a:solidFill>
                  <a:sysClr val="windowText" lastClr="000000"/>
                </a:solidFill>
                <a:ea typeface="ＭＳ Ｐゴシック"/>
                <a:cs typeface="Arial" panose="020B0604020202020204" pitchFamily="34" charset="0"/>
              </a:rPr>
              <a:t>Ensure the people, process and tools are in place for lasting change</a:t>
            </a:r>
          </a:p>
        </p:txBody>
      </p:sp>
      <p:sp>
        <p:nvSpPr>
          <p:cNvPr id="57" name="Freeform 16">
            <a:extLst>
              <a:ext uri="{FF2B5EF4-FFF2-40B4-BE49-F238E27FC236}">
                <a16:creationId xmlns:a16="http://schemas.microsoft.com/office/drawing/2014/main" id="{60578255-990F-DC47-9D61-A184F67D202B}"/>
              </a:ext>
            </a:extLst>
          </p:cNvPr>
          <p:cNvSpPr>
            <a:spLocks noChangeAspect="1"/>
          </p:cNvSpPr>
          <p:nvPr/>
        </p:nvSpPr>
        <p:spPr bwMode="auto">
          <a:xfrm>
            <a:off x="5994136" y="3602423"/>
            <a:ext cx="1677025" cy="894167"/>
          </a:xfrm>
          <a:prstGeom prst="rect">
            <a:avLst/>
          </a:prstGeom>
          <a:noFill/>
          <a:ln w="9525">
            <a:noFill/>
            <a:round/>
            <a:headEnd/>
            <a:tailEnd/>
          </a:ln>
        </p:spPr>
        <p:txBody>
          <a:bodyPr vert="horz" wrap="square" lIns="51435" tIns="25718" rIns="51435" bIns="25718" numCol="1" anchor="b" anchorCtr="0" compatLnSpc="1">
            <a:prstTxWarp prst="textNoShape">
              <a:avLst/>
            </a:prstTxWarp>
          </a:bodyPr>
          <a:lstStyle/>
          <a:p>
            <a:pPr>
              <a:buSzPct val="100000"/>
              <a:defRPr/>
            </a:pPr>
            <a:r>
              <a:rPr lang="en-US" sz="1200" dirty="0">
                <a:solidFill>
                  <a:sysClr val="windowText" lastClr="000000"/>
                </a:solidFill>
                <a:ea typeface="ＭＳ Ｐゴシック"/>
                <a:cs typeface="Arial" panose="020B0604020202020204" pitchFamily="34" charset="0"/>
              </a:rPr>
              <a:t>Provide the tools and support needed to build the future </a:t>
            </a:r>
          </a:p>
        </p:txBody>
      </p:sp>
      <p:sp>
        <p:nvSpPr>
          <p:cNvPr id="58" name="Freeform 18">
            <a:extLst>
              <a:ext uri="{FF2B5EF4-FFF2-40B4-BE49-F238E27FC236}">
                <a16:creationId xmlns:a16="http://schemas.microsoft.com/office/drawing/2014/main" id="{855D5DEF-D33D-5240-8BC1-1B9AAD87C5A7}"/>
              </a:ext>
            </a:extLst>
          </p:cNvPr>
          <p:cNvSpPr>
            <a:spLocks noChangeAspect="1"/>
          </p:cNvSpPr>
          <p:nvPr/>
        </p:nvSpPr>
        <p:spPr bwMode="auto">
          <a:xfrm>
            <a:off x="6000668" y="1694088"/>
            <a:ext cx="1404138" cy="800100"/>
          </a:xfrm>
          <a:prstGeom prst="rect">
            <a:avLst/>
          </a:prstGeom>
          <a:noFill/>
          <a:ln w="9525">
            <a:noFill/>
            <a:round/>
            <a:headEnd/>
            <a:tailEnd/>
          </a:ln>
        </p:spPr>
        <p:txBody>
          <a:bodyPr vert="horz" wrap="square" lIns="51435" tIns="25718" rIns="51435" bIns="25718" numCol="1" anchor="t" anchorCtr="0" compatLnSpc="1">
            <a:prstTxWarp prst="textNoShape">
              <a:avLst/>
            </a:prstTxWarp>
          </a:bodyPr>
          <a:lstStyle/>
          <a:p>
            <a:pPr>
              <a:buSzPct val="100000"/>
              <a:defRPr/>
            </a:pPr>
            <a:r>
              <a:rPr lang="en-US" sz="1200" dirty="0">
                <a:solidFill>
                  <a:sysClr val="windowText" lastClr="000000"/>
                </a:solidFill>
                <a:ea typeface="ＭＳ Ｐゴシック"/>
                <a:cs typeface="Arial" panose="020B0604020202020204" pitchFamily="34" charset="0"/>
              </a:rPr>
              <a:t>Involve people to identify needs, take action, and mitigate risks</a:t>
            </a:r>
          </a:p>
        </p:txBody>
      </p:sp>
      <p:sp>
        <p:nvSpPr>
          <p:cNvPr id="59" name="Rectangle: Diagonal Corners Rounded 10">
            <a:extLst>
              <a:ext uri="{FF2B5EF4-FFF2-40B4-BE49-F238E27FC236}">
                <a16:creationId xmlns:a16="http://schemas.microsoft.com/office/drawing/2014/main" id="{A0774178-FDDD-7F4E-AA56-639E68F81045}"/>
              </a:ext>
            </a:extLst>
          </p:cNvPr>
          <p:cNvSpPr/>
          <p:nvPr/>
        </p:nvSpPr>
        <p:spPr>
          <a:xfrm rot="16200000">
            <a:off x="3168782" y="1690269"/>
            <a:ext cx="1406147" cy="1406147"/>
          </a:xfrm>
          <a:prstGeom prst="round2DiagRect">
            <a:avLst/>
          </a:prstGeom>
          <a:solidFill>
            <a:schemeClr val="accent2"/>
          </a:solidFill>
          <a:ln w="25400" cap="flat" cmpd="sng" algn="ctr">
            <a:noFill/>
            <a:prstDash val="solid"/>
          </a:ln>
          <a:effectLst/>
        </p:spPr>
        <p:txBody>
          <a:bodyPr vert="vert" lIns="68580" rIns="34290" rtlCol="0" anchor="t"/>
          <a:lstStyle/>
          <a:p>
            <a:pPr defTabSz="685800">
              <a:defRPr/>
            </a:pPr>
            <a:r>
              <a:rPr lang="en-GB" sz="1350" kern="0" dirty="0">
                <a:solidFill>
                  <a:srgbClr val="FFFFFF"/>
                </a:solidFill>
                <a:ea typeface="ＭＳ Ｐゴシック"/>
              </a:rPr>
              <a:t>Envision</a:t>
            </a:r>
          </a:p>
        </p:txBody>
      </p:sp>
      <p:sp>
        <p:nvSpPr>
          <p:cNvPr id="60" name="Rectangle: Diagonal Corners Rounded 11">
            <a:extLst>
              <a:ext uri="{FF2B5EF4-FFF2-40B4-BE49-F238E27FC236}">
                <a16:creationId xmlns:a16="http://schemas.microsoft.com/office/drawing/2014/main" id="{8540E5C4-D6CE-FF42-BE37-CA1C2B1FE196}"/>
              </a:ext>
            </a:extLst>
          </p:cNvPr>
          <p:cNvSpPr/>
          <p:nvPr/>
        </p:nvSpPr>
        <p:spPr>
          <a:xfrm>
            <a:off x="4574929" y="1690269"/>
            <a:ext cx="1406147" cy="1406147"/>
          </a:xfrm>
          <a:prstGeom prst="round2DiagRect">
            <a:avLst/>
          </a:prstGeom>
          <a:solidFill>
            <a:schemeClr val="accent5"/>
          </a:solidFill>
          <a:ln w="25400" cap="flat" cmpd="sng" algn="ctr">
            <a:noFill/>
            <a:prstDash val="solid"/>
          </a:ln>
          <a:effectLst/>
        </p:spPr>
        <p:txBody>
          <a:bodyPr rtlCol="0" anchor="t"/>
          <a:lstStyle/>
          <a:p>
            <a:pPr algn="r" defTabSz="685800">
              <a:defRPr/>
            </a:pPr>
            <a:r>
              <a:rPr lang="en-GB" sz="1350" kern="0" dirty="0">
                <a:solidFill>
                  <a:srgbClr val="FFFFFF"/>
                </a:solidFill>
                <a:ea typeface="ＭＳ Ｐゴシック"/>
              </a:rPr>
              <a:t>Engage</a:t>
            </a:r>
          </a:p>
        </p:txBody>
      </p:sp>
      <p:sp>
        <p:nvSpPr>
          <p:cNvPr id="61" name="Rectangle: Diagonal Corners Rounded 12">
            <a:extLst>
              <a:ext uri="{FF2B5EF4-FFF2-40B4-BE49-F238E27FC236}">
                <a16:creationId xmlns:a16="http://schemas.microsoft.com/office/drawing/2014/main" id="{BA0C4B52-2A13-B74E-BB7B-D111142023B5}"/>
              </a:ext>
            </a:extLst>
          </p:cNvPr>
          <p:cNvSpPr/>
          <p:nvPr/>
        </p:nvSpPr>
        <p:spPr>
          <a:xfrm>
            <a:off x="3168782" y="3096416"/>
            <a:ext cx="1406147" cy="1406147"/>
          </a:xfrm>
          <a:prstGeom prst="round2DiagRect">
            <a:avLst/>
          </a:prstGeom>
          <a:solidFill>
            <a:schemeClr val="bg2"/>
          </a:solidFill>
          <a:ln w="25400" cap="flat" cmpd="sng" algn="ctr">
            <a:noFill/>
            <a:prstDash val="solid"/>
          </a:ln>
          <a:effectLst/>
        </p:spPr>
        <p:txBody>
          <a:bodyPr rtlCol="0" anchor="b"/>
          <a:lstStyle/>
          <a:p>
            <a:pPr defTabSz="685800">
              <a:defRPr/>
            </a:pPr>
            <a:r>
              <a:rPr lang="en-GB" sz="1350" kern="0" dirty="0">
                <a:solidFill>
                  <a:srgbClr val="FFFFFF"/>
                </a:solidFill>
                <a:ea typeface="ＭＳ Ｐゴシック"/>
              </a:rPr>
              <a:t>Embed</a:t>
            </a:r>
          </a:p>
        </p:txBody>
      </p:sp>
      <p:sp>
        <p:nvSpPr>
          <p:cNvPr id="62" name="Rectangle: Diagonal Corners Rounded 13">
            <a:extLst>
              <a:ext uri="{FF2B5EF4-FFF2-40B4-BE49-F238E27FC236}">
                <a16:creationId xmlns:a16="http://schemas.microsoft.com/office/drawing/2014/main" id="{5BF51BF7-E1B3-694D-BEDC-64063C2100FD}"/>
              </a:ext>
            </a:extLst>
          </p:cNvPr>
          <p:cNvSpPr/>
          <p:nvPr/>
        </p:nvSpPr>
        <p:spPr>
          <a:xfrm rot="5400000">
            <a:off x="4574929" y="3096416"/>
            <a:ext cx="1406147" cy="1406147"/>
          </a:xfrm>
          <a:prstGeom prst="round2DiagRect">
            <a:avLst/>
          </a:prstGeom>
          <a:solidFill>
            <a:schemeClr val="accent4"/>
          </a:solidFill>
          <a:ln w="25400" cap="flat" cmpd="sng" algn="ctr">
            <a:noFill/>
            <a:prstDash val="solid"/>
          </a:ln>
          <a:effectLst/>
        </p:spPr>
        <p:txBody>
          <a:bodyPr vert="vert270" rIns="34290" rtlCol="0" anchor="b"/>
          <a:lstStyle/>
          <a:p>
            <a:pPr algn="r" defTabSz="685800">
              <a:defRPr/>
            </a:pPr>
            <a:r>
              <a:rPr lang="en-GB" sz="1350" kern="0" dirty="0">
                <a:solidFill>
                  <a:srgbClr val="FFFFFF"/>
                </a:solidFill>
                <a:ea typeface="ＭＳ Ｐゴシック"/>
              </a:rPr>
              <a:t>Enable</a:t>
            </a:r>
          </a:p>
        </p:txBody>
      </p:sp>
      <p:sp>
        <p:nvSpPr>
          <p:cNvPr id="63" name="TextBox 62">
            <a:extLst>
              <a:ext uri="{FF2B5EF4-FFF2-40B4-BE49-F238E27FC236}">
                <a16:creationId xmlns:a16="http://schemas.microsoft.com/office/drawing/2014/main" id="{4DC7F4B6-7DAB-1C42-9544-4819F640728B}"/>
              </a:ext>
            </a:extLst>
          </p:cNvPr>
          <p:cNvSpPr txBox="1"/>
          <p:nvPr/>
        </p:nvSpPr>
        <p:spPr>
          <a:xfrm>
            <a:off x="1621766" y="1703110"/>
            <a:ext cx="1549027" cy="830997"/>
          </a:xfrm>
          <a:prstGeom prst="rect">
            <a:avLst/>
          </a:prstGeom>
          <a:noFill/>
        </p:spPr>
        <p:txBody>
          <a:bodyPr wrap="square" rtlCol="0">
            <a:spAutoFit/>
          </a:bodyPr>
          <a:lstStyle/>
          <a:p>
            <a:pPr algn="r"/>
            <a:r>
              <a:rPr lang="en-US" sz="1200" kern="0" dirty="0">
                <a:solidFill>
                  <a:sysClr val="windowText" lastClr="000000"/>
                </a:solidFill>
                <a:cs typeface="Arial" pitchFamily="34" charset="0"/>
              </a:rPr>
              <a:t>Bring the change to life for people and define how it impacts them</a:t>
            </a:r>
          </a:p>
        </p:txBody>
      </p:sp>
      <p:sp>
        <p:nvSpPr>
          <p:cNvPr id="64" name="Freeform 12">
            <a:extLst>
              <a:ext uri="{FF2B5EF4-FFF2-40B4-BE49-F238E27FC236}">
                <a16:creationId xmlns:a16="http://schemas.microsoft.com/office/drawing/2014/main" id="{E1C54DB0-2B9E-4345-B362-66D05D50E4E3}"/>
              </a:ext>
            </a:extLst>
          </p:cNvPr>
          <p:cNvSpPr>
            <a:spLocks noChangeAspect="1"/>
          </p:cNvSpPr>
          <p:nvPr/>
        </p:nvSpPr>
        <p:spPr bwMode="auto">
          <a:xfrm>
            <a:off x="4084230" y="2546813"/>
            <a:ext cx="969684" cy="1128837"/>
          </a:xfrm>
          <a:custGeom>
            <a:avLst/>
            <a:gdLst>
              <a:gd name="T0" fmla="*/ 723 w 723"/>
              <a:gd name="T1" fmla="*/ 626 h 836"/>
              <a:gd name="T2" fmla="*/ 362 w 723"/>
              <a:gd name="T3" fmla="*/ 836 h 836"/>
              <a:gd name="T4" fmla="*/ 0 w 723"/>
              <a:gd name="T5" fmla="*/ 626 h 836"/>
              <a:gd name="T6" fmla="*/ 0 w 723"/>
              <a:gd name="T7" fmla="*/ 210 h 836"/>
              <a:gd name="T8" fmla="*/ 362 w 723"/>
              <a:gd name="T9" fmla="*/ 0 h 836"/>
              <a:gd name="T10" fmla="*/ 723 w 723"/>
              <a:gd name="T11" fmla="*/ 210 h 836"/>
              <a:gd name="T12" fmla="*/ 723 w 723"/>
              <a:gd name="T13" fmla="*/ 626 h 836"/>
            </a:gdLst>
            <a:ahLst/>
            <a:cxnLst>
              <a:cxn ang="0">
                <a:pos x="T0" y="T1"/>
              </a:cxn>
              <a:cxn ang="0">
                <a:pos x="T2" y="T3"/>
              </a:cxn>
              <a:cxn ang="0">
                <a:pos x="T4" y="T5"/>
              </a:cxn>
              <a:cxn ang="0">
                <a:pos x="T6" y="T7"/>
              </a:cxn>
              <a:cxn ang="0">
                <a:pos x="T8" y="T9"/>
              </a:cxn>
              <a:cxn ang="0">
                <a:pos x="T10" y="T11"/>
              </a:cxn>
              <a:cxn ang="0">
                <a:pos x="T12" y="T13"/>
              </a:cxn>
            </a:cxnLst>
            <a:rect l="0" t="0" r="r" b="b"/>
            <a:pathLst>
              <a:path w="723" h="836">
                <a:moveTo>
                  <a:pt x="723" y="626"/>
                </a:moveTo>
                <a:lnTo>
                  <a:pt x="362" y="836"/>
                </a:lnTo>
                <a:lnTo>
                  <a:pt x="0" y="626"/>
                </a:lnTo>
                <a:lnTo>
                  <a:pt x="0" y="210"/>
                </a:lnTo>
                <a:lnTo>
                  <a:pt x="362" y="0"/>
                </a:lnTo>
                <a:lnTo>
                  <a:pt x="723" y="210"/>
                </a:lnTo>
                <a:lnTo>
                  <a:pt x="723" y="626"/>
                </a:lnTo>
                <a:close/>
              </a:path>
            </a:pathLst>
          </a:custGeom>
          <a:solidFill>
            <a:srgbClr val="C9CAC8"/>
          </a:solidFill>
          <a:ln w="25400">
            <a:solidFill>
              <a:srgbClr val="FFFFFF"/>
            </a:solidFill>
            <a:round/>
            <a:headEnd/>
            <a:tailEnd/>
          </a:ln>
        </p:spPr>
        <p:txBody>
          <a:bodyPr vert="horz" wrap="square" lIns="51435" tIns="25718" rIns="51435" bIns="25718" numCol="1" anchor="ctr" anchorCtr="0" compatLnSpc="1">
            <a:prstTxWarp prst="textNoShape">
              <a:avLst/>
            </a:prstTxWarp>
          </a:bodyPr>
          <a:lstStyle/>
          <a:p>
            <a:pPr algn="ctr" defTabSz="685800">
              <a:buSzPct val="100000"/>
              <a:defRPr/>
            </a:pPr>
            <a:r>
              <a:rPr lang="en-US" sz="2700" kern="0" dirty="0">
                <a:solidFill>
                  <a:srgbClr val="2C2C2C"/>
                </a:solidFill>
                <a:ea typeface="ＭＳ Ｐゴシック"/>
                <a:cs typeface="Arial" panose="020B0604020202020204" pitchFamily="34" charset="0"/>
              </a:rPr>
              <a:t>4Es</a:t>
            </a:r>
          </a:p>
        </p:txBody>
      </p:sp>
      <p:grpSp>
        <p:nvGrpSpPr>
          <p:cNvPr id="65" name="Group 64">
            <a:extLst>
              <a:ext uri="{FF2B5EF4-FFF2-40B4-BE49-F238E27FC236}">
                <a16:creationId xmlns:a16="http://schemas.microsoft.com/office/drawing/2014/main" id="{9EE9C73F-AD49-CA4D-89F4-6892B90E10FF}"/>
              </a:ext>
            </a:extLst>
          </p:cNvPr>
          <p:cNvGrpSpPr/>
          <p:nvPr/>
        </p:nvGrpSpPr>
        <p:grpSpPr>
          <a:xfrm>
            <a:off x="5026354" y="2252830"/>
            <a:ext cx="645319" cy="396479"/>
            <a:chOff x="5932488" y="5362575"/>
            <a:chExt cx="860425" cy="528638"/>
          </a:xfrm>
        </p:grpSpPr>
        <p:sp>
          <p:nvSpPr>
            <p:cNvPr id="66" name="Freeform 51">
              <a:extLst>
                <a:ext uri="{FF2B5EF4-FFF2-40B4-BE49-F238E27FC236}">
                  <a16:creationId xmlns:a16="http://schemas.microsoft.com/office/drawing/2014/main" id="{9173AE8B-B860-5342-B0D9-72A6FE7776AC}"/>
                </a:ext>
              </a:extLst>
            </p:cNvPr>
            <p:cNvSpPr>
              <a:spLocks/>
            </p:cNvSpPr>
            <p:nvPr/>
          </p:nvSpPr>
          <p:spPr bwMode="auto">
            <a:xfrm>
              <a:off x="5932488" y="5775325"/>
              <a:ext cx="225425" cy="115888"/>
            </a:xfrm>
            <a:custGeom>
              <a:avLst/>
              <a:gdLst>
                <a:gd name="T0" fmla="*/ 0 w 89"/>
                <a:gd name="T1" fmla="*/ 46 h 46"/>
                <a:gd name="T2" fmla="*/ 7 w 89"/>
                <a:gd name="T3" fmla="*/ 5 h 46"/>
                <a:gd name="T4" fmla="*/ 12 w 89"/>
                <a:gd name="T5" fmla="*/ 0 h 46"/>
                <a:gd name="T6" fmla="*/ 76 w 89"/>
                <a:gd name="T7" fmla="*/ 0 h 46"/>
                <a:gd name="T8" fmla="*/ 81 w 89"/>
                <a:gd name="T9" fmla="*/ 5 h 46"/>
                <a:gd name="T10" fmla="*/ 89 w 89"/>
                <a:gd name="T11" fmla="*/ 46 h 46"/>
              </a:gdLst>
              <a:ahLst/>
              <a:cxnLst>
                <a:cxn ang="0">
                  <a:pos x="T0" y="T1"/>
                </a:cxn>
                <a:cxn ang="0">
                  <a:pos x="T2" y="T3"/>
                </a:cxn>
                <a:cxn ang="0">
                  <a:pos x="T4" y="T5"/>
                </a:cxn>
                <a:cxn ang="0">
                  <a:pos x="T6" y="T7"/>
                </a:cxn>
                <a:cxn ang="0">
                  <a:pos x="T8" y="T9"/>
                </a:cxn>
                <a:cxn ang="0">
                  <a:pos x="T10" y="T11"/>
                </a:cxn>
              </a:cxnLst>
              <a:rect l="0" t="0" r="r" b="b"/>
              <a:pathLst>
                <a:path w="89" h="46">
                  <a:moveTo>
                    <a:pt x="0" y="46"/>
                  </a:moveTo>
                  <a:cubicBezTo>
                    <a:pt x="7" y="5"/>
                    <a:pt x="7" y="5"/>
                    <a:pt x="7" y="5"/>
                  </a:cubicBezTo>
                  <a:cubicBezTo>
                    <a:pt x="7" y="2"/>
                    <a:pt x="10" y="0"/>
                    <a:pt x="12" y="0"/>
                  </a:cubicBezTo>
                  <a:cubicBezTo>
                    <a:pt x="76" y="0"/>
                    <a:pt x="76" y="0"/>
                    <a:pt x="76" y="0"/>
                  </a:cubicBezTo>
                  <a:cubicBezTo>
                    <a:pt x="78" y="0"/>
                    <a:pt x="81" y="2"/>
                    <a:pt x="81" y="5"/>
                  </a:cubicBezTo>
                  <a:cubicBezTo>
                    <a:pt x="83" y="17"/>
                    <a:pt x="89" y="46"/>
                    <a:pt x="89" y="46"/>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67" name="Freeform 52">
              <a:extLst>
                <a:ext uri="{FF2B5EF4-FFF2-40B4-BE49-F238E27FC236}">
                  <a16:creationId xmlns:a16="http://schemas.microsoft.com/office/drawing/2014/main" id="{41441F94-16B7-5748-8342-1EC15F7BF659}"/>
                </a:ext>
              </a:extLst>
            </p:cNvPr>
            <p:cNvSpPr>
              <a:spLocks/>
            </p:cNvSpPr>
            <p:nvPr/>
          </p:nvSpPr>
          <p:spPr bwMode="auto">
            <a:xfrm>
              <a:off x="6245225" y="5775325"/>
              <a:ext cx="228600" cy="115888"/>
            </a:xfrm>
            <a:custGeom>
              <a:avLst/>
              <a:gdLst>
                <a:gd name="T0" fmla="*/ 0 w 90"/>
                <a:gd name="T1" fmla="*/ 46 h 46"/>
                <a:gd name="T2" fmla="*/ 7 w 90"/>
                <a:gd name="T3" fmla="*/ 5 h 46"/>
                <a:gd name="T4" fmla="*/ 13 w 90"/>
                <a:gd name="T5" fmla="*/ 0 h 46"/>
                <a:gd name="T6" fmla="*/ 76 w 90"/>
                <a:gd name="T7" fmla="*/ 0 h 46"/>
                <a:gd name="T8" fmla="*/ 82 w 90"/>
                <a:gd name="T9" fmla="*/ 5 h 46"/>
                <a:gd name="T10" fmla="*/ 90 w 90"/>
                <a:gd name="T11" fmla="*/ 46 h 46"/>
              </a:gdLst>
              <a:ahLst/>
              <a:cxnLst>
                <a:cxn ang="0">
                  <a:pos x="T0" y="T1"/>
                </a:cxn>
                <a:cxn ang="0">
                  <a:pos x="T2" y="T3"/>
                </a:cxn>
                <a:cxn ang="0">
                  <a:pos x="T4" y="T5"/>
                </a:cxn>
                <a:cxn ang="0">
                  <a:pos x="T6" y="T7"/>
                </a:cxn>
                <a:cxn ang="0">
                  <a:pos x="T8" y="T9"/>
                </a:cxn>
                <a:cxn ang="0">
                  <a:pos x="T10" y="T11"/>
                </a:cxn>
              </a:cxnLst>
              <a:rect l="0" t="0" r="r" b="b"/>
              <a:pathLst>
                <a:path w="90" h="46">
                  <a:moveTo>
                    <a:pt x="0" y="46"/>
                  </a:moveTo>
                  <a:cubicBezTo>
                    <a:pt x="7" y="5"/>
                    <a:pt x="7" y="5"/>
                    <a:pt x="7" y="5"/>
                  </a:cubicBezTo>
                  <a:cubicBezTo>
                    <a:pt x="8" y="2"/>
                    <a:pt x="10" y="0"/>
                    <a:pt x="13" y="0"/>
                  </a:cubicBezTo>
                  <a:cubicBezTo>
                    <a:pt x="76" y="0"/>
                    <a:pt x="76" y="0"/>
                    <a:pt x="76" y="0"/>
                  </a:cubicBezTo>
                  <a:cubicBezTo>
                    <a:pt x="79" y="0"/>
                    <a:pt x="81" y="2"/>
                    <a:pt x="82" y="5"/>
                  </a:cubicBezTo>
                  <a:cubicBezTo>
                    <a:pt x="84" y="17"/>
                    <a:pt x="90" y="46"/>
                    <a:pt x="90" y="46"/>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68" name="Freeform 53">
              <a:extLst>
                <a:ext uri="{FF2B5EF4-FFF2-40B4-BE49-F238E27FC236}">
                  <a16:creationId xmlns:a16="http://schemas.microsoft.com/office/drawing/2014/main" id="{6B93ED1F-A5EF-2944-B6EA-EBE7363F39E3}"/>
                </a:ext>
              </a:extLst>
            </p:cNvPr>
            <p:cNvSpPr>
              <a:spLocks/>
            </p:cNvSpPr>
            <p:nvPr/>
          </p:nvSpPr>
          <p:spPr bwMode="auto">
            <a:xfrm>
              <a:off x="6564313" y="5775325"/>
              <a:ext cx="228600" cy="115888"/>
            </a:xfrm>
            <a:custGeom>
              <a:avLst/>
              <a:gdLst>
                <a:gd name="T0" fmla="*/ 0 w 90"/>
                <a:gd name="T1" fmla="*/ 46 h 46"/>
                <a:gd name="T2" fmla="*/ 7 w 90"/>
                <a:gd name="T3" fmla="*/ 5 h 46"/>
                <a:gd name="T4" fmla="*/ 13 w 90"/>
                <a:gd name="T5" fmla="*/ 0 h 46"/>
                <a:gd name="T6" fmla="*/ 76 w 90"/>
                <a:gd name="T7" fmla="*/ 0 h 46"/>
                <a:gd name="T8" fmla="*/ 81 w 90"/>
                <a:gd name="T9" fmla="*/ 5 h 46"/>
                <a:gd name="T10" fmla="*/ 90 w 90"/>
                <a:gd name="T11" fmla="*/ 46 h 46"/>
              </a:gdLst>
              <a:ahLst/>
              <a:cxnLst>
                <a:cxn ang="0">
                  <a:pos x="T0" y="T1"/>
                </a:cxn>
                <a:cxn ang="0">
                  <a:pos x="T2" y="T3"/>
                </a:cxn>
                <a:cxn ang="0">
                  <a:pos x="T4" y="T5"/>
                </a:cxn>
                <a:cxn ang="0">
                  <a:pos x="T6" y="T7"/>
                </a:cxn>
                <a:cxn ang="0">
                  <a:pos x="T8" y="T9"/>
                </a:cxn>
                <a:cxn ang="0">
                  <a:pos x="T10" y="T11"/>
                </a:cxn>
              </a:cxnLst>
              <a:rect l="0" t="0" r="r" b="b"/>
              <a:pathLst>
                <a:path w="90" h="46">
                  <a:moveTo>
                    <a:pt x="0" y="46"/>
                  </a:moveTo>
                  <a:cubicBezTo>
                    <a:pt x="7" y="5"/>
                    <a:pt x="7" y="5"/>
                    <a:pt x="7" y="5"/>
                  </a:cubicBezTo>
                  <a:cubicBezTo>
                    <a:pt x="8" y="2"/>
                    <a:pt x="10" y="0"/>
                    <a:pt x="13" y="0"/>
                  </a:cubicBezTo>
                  <a:cubicBezTo>
                    <a:pt x="76" y="0"/>
                    <a:pt x="76" y="0"/>
                    <a:pt x="76" y="0"/>
                  </a:cubicBezTo>
                  <a:cubicBezTo>
                    <a:pt x="79" y="0"/>
                    <a:pt x="81" y="2"/>
                    <a:pt x="81" y="5"/>
                  </a:cubicBezTo>
                  <a:cubicBezTo>
                    <a:pt x="84" y="17"/>
                    <a:pt x="90" y="46"/>
                    <a:pt x="90" y="46"/>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69" name="Freeform 54">
              <a:extLst>
                <a:ext uri="{FF2B5EF4-FFF2-40B4-BE49-F238E27FC236}">
                  <a16:creationId xmlns:a16="http://schemas.microsoft.com/office/drawing/2014/main" id="{D7E1182F-6C1D-7847-B4AD-91E30FEECD8F}"/>
                </a:ext>
              </a:extLst>
            </p:cNvPr>
            <p:cNvSpPr>
              <a:spLocks/>
            </p:cNvSpPr>
            <p:nvPr/>
          </p:nvSpPr>
          <p:spPr bwMode="auto">
            <a:xfrm>
              <a:off x="5980113" y="5362575"/>
              <a:ext cx="739775" cy="233363"/>
            </a:xfrm>
            <a:custGeom>
              <a:avLst/>
              <a:gdLst>
                <a:gd name="T0" fmla="*/ 0 w 466"/>
                <a:gd name="T1" fmla="*/ 0 h 147"/>
                <a:gd name="T2" fmla="*/ 0 w 466"/>
                <a:gd name="T3" fmla="*/ 128 h 147"/>
                <a:gd name="T4" fmla="*/ 42 w 466"/>
                <a:gd name="T5" fmla="*/ 128 h 147"/>
                <a:gd name="T6" fmla="*/ 61 w 466"/>
                <a:gd name="T7" fmla="*/ 147 h 147"/>
                <a:gd name="T8" fmla="*/ 80 w 466"/>
                <a:gd name="T9" fmla="*/ 128 h 147"/>
                <a:gd name="T10" fmla="*/ 222 w 466"/>
                <a:gd name="T11" fmla="*/ 128 h 147"/>
                <a:gd name="T12" fmla="*/ 239 w 466"/>
                <a:gd name="T13" fmla="*/ 147 h 147"/>
                <a:gd name="T14" fmla="*/ 258 w 466"/>
                <a:gd name="T15" fmla="*/ 128 h 147"/>
                <a:gd name="T16" fmla="*/ 399 w 466"/>
                <a:gd name="T17" fmla="*/ 128 h 147"/>
                <a:gd name="T18" fmla="*/ 418 w 466"/>
                <a:gd name="T19" fmla="*/ 147 h 147"/>
                <a:gd name="T20" fmla="*/ 437 w 466"/>
                <a:gd name="T21" fmla="*/ 128 h 147"/>
                <a:gd name="T22" fmla="*/ 466 w 466"/>
                <a:gd name="T23" fmla="*/ 128 h 147"/>
                <a:gd name="T24" fmla="*/ 466 w 466"/>
                <a:gd name="T25" fmla="*/ 0 h 147"/>
                <a:gd name="T26" fmla="*/ 0 w 466"/>
                <a:gd name="T27" fmla="*/ 0 h 147"/>
                <a:gd name="T28" fmla="*/ 0 w 466"/>
                <a:gd name="T29" fmla="*/ 0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6" h="147">
                  <a:moveTo>
                    <a:pt x="0" y="0"/>
                  </a:moveTo>
                  <a:lnTo>
                    <a:pt x="0" y="128"/>
                  </a:lnTo>
                  <a:lnTo>
                    <a:pt x="42" y="128"/>
                  </a:lnTo>
                  <a:lnTo>
                    <a:pt x="61" y="147"/>
                  </a:lnTo>
                  <a:lnTo>
                    <a:pt x="80" y="128"/>
                  </a:lnTo>
                  <a:lnTo>
                    <a:pt x="222" y="128"/>
                  </a:lnTo>
                  <a:lnTo>
                    <a:pt x="239" y="147"/>
                  </a:lnTo>
                  <a:lnTo>
                    <a:pt x="258" y="128"/>
                  </a:lnTo>
                  <a:lnTo>
                    <a:pt x="399" y="128"/>
                  </a:lnTo>
                  <a:lnTo>
                    <a:pt x="418" y="147"/>
                  </a:lnTo>
                  <a:lnTo>
                    <a:pt x="437" y="128"/>
                  </a:lnTo>
                  <a:lnTo>
                    <a:pt x="466" y="128"/>
                  </a:lnTo>
                  <a:lnTo>
                    <a:pt x="466" y="0"/>
                  </a:lnTo>
                  <a:lnTo>
                    <a:pt x="0" y="0"/>
                  </a:lnTo>
                  <a:lnTo>
                    <a:pt x="0" y="0"/>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70" name="Freeform 55">
              <a:extLst>
                <a:ext uri="{FF2B5EF4-FFF2-40B4-BE49-F238E27FC236}">
                  <a16:creationId xmlns:a16="http://schemas.microsoft.com/office/drawing/2014/main" id="{329D4376-6108-5E44-A52A-D1FC77317189}"/>
                </a:ext>
              </a:extLst>
            </p:cNvPr>
            <p:cNvSpPr>
              <a:spLocks/>
            </p:cNvSpPr>
            <p:nvPr/>
          </p:nvSpPr>
          <p:spPr bwMode="auto">
            <a:xfrm>
              <a:off x="6046788" y="5411788"/>
              <a:ext cx="171450" cy="100013"/>
            </a:xfrm>
            <a:custGeom>
              <a:avLst/>
              <a:gdLst>
                <a:gd name="T0" fmla="*/ 108 w 108"/>
                <a:gd name="T1" fmla="*/ 63 h 63"/>
                <a:gd name="T2" fmla="*/ 0 w 108"/>
                <a:gd name="T3" fmla="*/ 63 h 63"/>
                <a:gd name="T4" fmla="*/ 0 w 108"/>
                <a:gd name="T5" fmla="*/ 0 h 63"/>
                <a:gd name="T6" fmla="*/ 108 w 108"/>
                <a:gd name="T7" fmla="*/ 0 h 63"/>
                <a:gd name="T8" fmla="*/ 108 w 108"/>
                <a:gd name="T9" fmla="*/ 63 h 63"/>
                <a:gd name="T10" fmla="*/ 108 w 108"/>
                <a:gd name="T11" fmla="*/ 63 h 63"/>
              </a:gdLst>
              <a:ahLst/>
              <a:cxnLst>
                <a:cxn ang="0">
                  <a:pos x="T0" y="T1"/>
                </a:cxn>
                <a:cxn ang="0">
                  <a:pos x="T2" y="T3"/>
                </a:cxn>
                <a:cxn ang="0">
                  <a:pos x="T4" y="T5"/>
                </a:cxn>
                <a:cxn ang="0">
                  <a:pos x="T6" y="T7"/>
                </a:cxn>
                <a:cxn ang="0">
                  <a:pos x="T8" y="T9"/>
                </a:cxn>
                <a:cxn ang="0">
                  <a:pos x="T10" y="T11"/>
                </a:cxn>
              </a:cxnLst>
              <a:rect l="0" t="0" r="r" b="b"/>
              <a:pathLst>
                <a:path w="108" h="63">
                  <a:moveTo>
                    <a:pt x="108" y="63"/>
                  </a:moveTo>
                  <a:lnTo>
                    <a:pt x="0" y="63"/>
                  </a:lnTo>
                  <a:lnTo>
                    <a:pt x="0" y="0"/>
                  </a:lnTo>
                  <a:lnTo>
                    <a:pt x="108" y="0"/>
                  </a:lnTo>
                  <a:lnTo>
                    <a:pt x="108" y="63"/>
                  </a:lnTo>
                  <a:lnTo>
                    <a:pt x="108" y="63"/>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71" name="Line 56">
              <a:extLst>
                <a:ext uri="{FF2B5EF4-FFF2-40B4-BE49-F238E27FC236}">
                  <a16:creationId xmlns:a16="http://schemas.microsoft.com/office/drawing/2014/main" id="{C04920E1-4024-4148-BE16-8FFE3956489F}"/>
                </a:ext>
              </a:extLst>
            </p:cNvPr>
            <p:cNvSpPr>
              <a:spLocks noChangeShapeType="1"/>
            </p:cNvSpPr>
            <p:nvPr/>
          </p:nvSpPr>
          <p:spPr bwMode="auto">
            <a:xfrm>
              <a:off x="6261100" y="5418138"/>
              <a:ext cx="400050"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72" name="Line 57">
              <a:extLst>
                <a:ext uri="{FF2B5EF4-FFF2-40B4-BE49-F238E27FC236}">
                  <a16:creationId xmlns:a16="http://schemas.microsoft.com/office/drawing/2014/main" id="{9EFF43B5-DDD0-CC4B-AB20-2607205D720A}"/>
                </a:ext>
              </a:extLst>
            </p:cNvPr>
            <p:cNvSpPr>
              <a:spLocks noChangeShapeType="1"/>
            </p:cNvSpPr>
            <p:nvPr/>
          </p:nvSpPr>
          <p:spPr bwMode="auto">
            <a:xfrm>
              <a:off x="6261100" y="5467350"/>
              <a:ext cx="400050"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73" name="Line 58">
              <a:extLst>
                <a:ext uri="{FF2B5EF4-FFF2-40B4-BE49-F238E27FC236}">
                  <a16:creationId xmlns:a16="http://schemas.microsoft.com/office/drawing/2014/main" id="{208242D3-96E6-1447-8AA7-20ACB6E27E38}"/>
                </a:ext>
              </a:extLst>
            </p:cNvPr>
            <p:cNvSpPr>
              <a:spLocks noChangeShapeType="1"/>
            </p:cNvSpPr>
            <p:nvPr/>
          </p:nvSpPr>
          <p:spPr bwMode="auto">
            <a:xfrm>
              <a:off x="6261100" y="5511800"/>
              <a:ext cx="400050"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74" name="Oval 59">
              <a:extLst>
                <a:ext uri="{FF2B5EF4-FFF2-40B4-BE49-F238E27FC236}">
                  <a16:creationId xmlns:a16="http://schemas.microsoft.com/office/drawing/2014/main" id="{A79EF7AF-6AE3-6949-AA98-663F697DFC14}"/>
                </a:ext>
              </a:extLst>
            </p:cNvPr>
            <p:cNvSpPr>
              <a:spLocks noChangeArrowheads="1"/>
            </p:cNvSpPr>
            <p:nvPr/>
          </p:nvSpPr>
          <p:spPr bwMode="auto">
            <a:xfrm>
              <a:off x="5988050" y="5621338"/>
              <a:ext cx="111125" cy="111125"/>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75" name="Oval 60">
              <a:extLst>
                <a:ext uri="{FF2B5EF4-FFF2-40B4-BE49-F238E27FC236}">
                  <a16:creationId xmlns:a16="http://schemas.microsoft.com/office/drawing/2014/main" id="{9F3AB4DA-946E-844F-AF36-EFAD401225E5}"/>
                </a:ext>
              </a:extLst>
            </p:cNvPr>
            <p:cNvSpPr>
              <a:spLocks noChangeArrowheads="1"/>
            </p:cNvSpPr>
            <p:nvPr/>
          </p:nvSpPr>
          <p:spPr bwMode="auto">
            <a:xfrm>
              <a:off x="6303963" y="5621338"/>
              <a:ext cx="109538" cy="111125"/>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76" name="Oval 61">
              <a:extLst>
                <a:ext uri="{FF2B5EF4-FFF2-40B4-BE49-F238E27FC236}">
                  <a16:creationId xmlns:a16="http://schemas.microsoft.com/office/drawing/2014/main" id="{A3237CCA-A09D-FD4E-921B-4CCD03AD4526}"/>
                </a:ext>
              </a:extLst>
            </p:cNvPr>
            <p:cNvSpPr>
              <a:spLocks noChangeArrowheads="1"/>
            </p:cNvSpPr>
            <p:nvPr/>
          </p:nvSpPr>
          <p:spPr bwMode="auto">
            <a:xfrm>
              <a:off x="6619875" y="5621338"/>
              <a:ext cx="112713" cy="111125"/>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grpSp>
      <p:grpSp>
        <p:nvGrpSpPr>
          <p:cNvPr id="77" name="Group 76">
            <a:extLst>
              <a:ext uri="{FF2B5EF4-FFF2-40B4-BE49-F238E27FC236}">
                <a16:creationId xmlns:a16="http://schemas.microsoft.com/office/drawing/2014/main" id="{B8FA8E00-9794-8F4B-AC69-8071F30ABB9A}"/>
              </a:ext>
            </a:extLst>
          </p:cNvPr>
          <p:cNvGrpSpPr/>
          <p:nvPr/>
        </p:nvGrpSpPr>
        <p:grpSpPr>
          <a:xfrm>
            <a:off x="3559145" y="2139125"/>
            <a:ext cx="534591" cy="577454"/>
            <a:chOff x="5422900" y="1435101"/>
            <a:chExt cx="712788" cy="769938"/>
          </a:xfrm>
        </p:grpSpPr>
        <p:sp>
          <p:nvSpPr>
            <p:cNvPr id="78" name="Freeform 27">
              <a:extLst>
                <a:ext uri="{FF2B5EF4-FFF2-40B4-BE49-F238E27FC236}">
                  <a16:creationId xmlns:a16="http://schemas.microsoft.com/office/drawing/2014/main" id="{9CD810D8-E8C1-CC4C-817F-34F99B00D2C3}"/>
                </a:ext>
              </a:extLst>
            </p:cNvPr>
            <p:cNvSpPr>
              <a:spLocks/>
            </p:cNvSpPr>
            <p:nvPr/>
          </p:nvSpPr>
          <p:spPr bwMode="auto">
            <a:xfrm>
              <a:off x="5605463" y="1603376"/>
              <a:ext cx="361950" cy="458788"/>
            </a:xfrm>
            <a:custGeom>
              <a:avLst/>
              <a:gdLst>
                <a:gd name="T0" fmla="*/ 60 w 121"/>
                <a:gd name="T1" fmla="*/ 0 h 153"/>
                <a:gd name="T2" fmla="*/ 0 w 121"/>
                <a:gd name="T3" fmla="*/ 62 h 153"/>
                <a:gd name="T4" fmla="*/ 17 w 121"/>
                <a:gd name="T5" fmla="*/ 109 h 153"/>
                <a:gd name="T6" fmla="*/ 29 w 121"/>
                <a:gd name="T7" fmla="*/ 135 h 153"/>
                <a:gd name="T8" fmla="*/ 60 w 121"/>
                <a:gd name="T9" fmla="*/ 153 h 153"/>
                <a:gd name="T10" fmla="*/ 91 w 121"/>
                <a:gd name="T11" fmla="*/ 135 h 153"/>
                <a:gd name="T12" fmla="*/ 103 w 121"/>
                <a:gd name="T13" fmla="*/ 109 h 153"/>
                <a:gd name="T14" fmla="*/ 121 w 121"/>
                <a:gd name="T15" fmla="*/ 62 h 153"/>
                <a:gd name="T16" fmla="*/ 60 w 121"/>
                <a:gd name="T17" fmla="*/ 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 h="153">
                  <a:moveTo>
                    <a:pt x="60" y="0"/>
                  </a:moveTo>
                  <a:cubicBezTo>
                    <a:pt x="25" y="0"/>
                    <a:pt x="0" y="26"/>
                    <a:pt x="0" y="62"/>
                  </a:cubicBezTo>
                  <a:cubicBezTo>
                    <a:pt x="0" y="83"/>
                    <a:pt x="9" y="97"/>
                    <a:pt x="17" y="109"/>
                  </a:cubicBezTo>
                  <a:cubicBezTo>
                    <a:pt x="24" y="118"/>
                    <a:pt x="29" y="126"/>
                    <a:pt x="29" y="135"/>
                  </a:cubicBezTo>
                  <a:cubicBezTo>
                    <a:pt x="29" y="148"/>
                    <a:pt x="50" y="153"/>
                    <a:pt x="60" y="153"/>
                  </a:cubicBezTo>
                  <a:cubicBezTo>
                    <a:pt x="71" y="153"/>
                    <a:pt x="91" y="148"/>
                    <a:pt x="91" y="135"/>
                  </a:cubicBezTo>
                  <a:cubicBezTo>
                    <a:pt x="91" y="125"/>
                    <a:pt x="97" y="117"/>
                    <a:pt x="103" y="109"/>
                  </a:cubicBezTo>
                  <a:cubicBezTo>
                    <a:pt x="111" y="97"/>
                    <a:pt x="121" y="83"/>
                    <a:pt x="121" y="62"/>
                  </a:cubicBezTo>
                  <a:cubicBezTo>
                    <a:pt x="121" y="27"/>
                    <a:pt x="95" y="0"/>
                    <a:pt x="60" y="0"/>
                  </a:cubicBez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79" name="Freeform 28">
              <a:extLst>
                <a:ext uri="{FF2B5EF4-FFF2-40B4-BE49-F238E27FC236}">
                  <a16:creationId xmlns:a16="http://schemas.microsoft.com/office/drawing/2014/main" id="{AA19B023-CE4D-8A43-8B1B-51C8777DA84A}"/>
                </a:ext>
              </a:extLst>
            </p:cNvPr>
            <p:cNvSpPr>
              <a:spLocks/>
            </p:cNvSpPr>
            <p:nvPr/>
          </p:nvSpPr>
          <p:spPr bwMode="auto">
            <a:xfrm>
              <a:off x="5700713" y="2089151"/>
              <a:ext cx="168275" cy="23813"/>
            </a:xfrm>
            <a:custGeom>
              <a:avLst/>
              <a:gdLst>
                <a:gd name="T0" fmla="*/ 0 w 56"/>
                <a:gd name="T1" fmla="*/ 0 h 8"/>
                <a:gd name="T2" fmla="*/ 28 w 56"/>
                <a:gd name="T3" fmla="*/ 8 h 8"/>
                <a:gd name="T4" fmla="*/ 56 w 56"/>
                <a:gd name="T5" fmla="*/ 0 h 8"/>
              </a:gdLst>
              <a:ahLst/>
              <a:cxnLst>
                <a:cxn ang="0">
                  <a:pos x="T0" y="T1"/>
                </a:cxn>
                <a:cxn ang="0">
                  <a:pos x="T2" y="T3"/>
                </a:cxn>
                <a:cxn ang="0">
                  <a:pos x="T4" y="T5"/>
                </a:cxn>
              </a:cxnLst>
              <a:rect l="0" t="0" r="r" b="b"/>
              <a:pathLst>
                <a:path w="56" h="8">
                  <a:moveTo>
                    <a:pt x="0" y="0"/>
                  </a:moveTo>
                  <a:cubicBezTo>
                    <a:pt x="8" y="5"/>
                    <a:pt x="17" y="8"/>
                    <a:pt x="28" y="8"/>
                  </a:cubicBezTo>
                  <a:cubicBezTo>
                    <a:pt x="39" y="8"/>
                    <a:pt x="48" y="5"/>
                    <a:pt x="56" y="0"/>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80" name="Freeform 29">
              <a:extLst>
                <a:ext uri="{FF2B5EF4-FFF2-40B4-BE49-F238E27FC236}">
                  <a16:creationId xmlns:a16="http://schemas.microsoft.com/office/drawing/2014/main" id="{D6D1C4AC-7C9A-0745-94D3-8B11E513F57B}"/>
                </a:ext>
              </a:extLst>
            </p:cNvPr>
            <p:cNvSpPr>
              <a:spLocks/>
            </p:cNvSpPr>
            <p:nvPr/>
          </p:nvSpPr>
          <p:spPr bwMode="auto">
            <a:xfrm>
              <a:off x="5700713" y="2146301"/>
              <a:ext cx="168275" cy="58738"/>
            </a:xfrm>
            <a:custGeom>
              <a:avLst/>
              <a:gdLst>
                <a:gd name="T0" fmla="*/ 0 w 56"/>
                <a:gd name="T1" fmla="*/ 0 h 20"/>
                <a:gd name="T2" fmla="*/ 13 w 56"/>
                <a:gd name="T3" fmla="*/ 6 h 20"/>
                <a:gd name="T4" fmla="*/ 28 w 56"/>
                <a:gd name="T5" fmla="*/ 20 h 20"/>
                <a:gd name="T6" fmla="*/ 44 w 56"/>
                <a:gd name="T7" fmla="*/ 6 h 20"/>
                <a:gd name="T8" fmla="*/ 56 w 56"/>
                <a:gd name="T9" fmla="*/ 0 h 20"/>
              </a:gdLst>
              <a:ahLst/>
              <a:cxnLst>
                <a:cxn ang="0">
                  <a:pos x="T0" y="T1"/>
                </a:cxn>
                <a:cxn ang="0">
                  <a:pos x="T2" y="T3"/>
                </a:cxn>
                <a:cxn ang="0">
                  <a:pos x="T4" y="T5"/>
                </a:cxn>
                <a:cxn ang="0">
                  <a:pos x="T6" y="T7"/>
                </a:cxn>
                <a:cxn ang="0">
                  <a:pos x="T8" y="T9"/>
                </a:cxn>
              </a:cxnLst>
              <a:rect l="0" t="0" r="r" b="b"/>
              <a:pathLst>
                <a:path w="56" h="20">
                  <a:moveTo>
                    <a:pt x="0" y="0"/>
                  </a:moveTo>
                  <a:cubicBezTo>
                    <a:pt x="4" y="3"/>
                    <a:pt x="9" y="5"/>
                    <a:pt x="13" y="6"/>
                  </a:cubicBezTo>
                  <a:cubicBezTo>
                    <a:pt x="14" y="13"/>
                    <a:pt x="20" y="20"/>
                    <a:pt x="28" y="20"/>
                  </a:cubicBezTo>
                  <a:cubicBezTo>
                    <a:pt x="36" y="20"/>
                    <a:pt x="43" y="13"/>
                    <a:pt x="44" y="6"/>
                  </a:cubicBezTo>
                  <a:cubicBezTo>
                    <a:pt x="48" y="5"/>
                    <a:pt x="52" y="3"/>
                    <a:pt x="56" y="0"/>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81" name="Line 30">
              <a:extLst>
                <a:ext uri="{FF2B5EF4-FFF2-40B4-BE49-F238E27FC236}">
                  <a16:creationId xmlns:a16="http://schemas.microsoft.com/office/drawing/2014/main" id="{EC00913B-32C8-5843-B22D-7CB164AC8170}"/>
                </a:ext>
              </a:extLst>
            </p:cNvPr>
            <p:cNvSpPr>
              <a:spLocks noChangeShapeType="1"/>
            </p:cNvSpPr>
            <p:nvPr/>
          </p:nvSpPr>
          <p:spPr bwMode="auto">
            <a:xfrm flipH="1">
              <a:off x="6042025" y="1846263"/>
              <a:ext cx="93663"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82" name="Line 31">
              <a:extLst>
                <a:ext uri="{FF2B5EF4-FFF2-40B4-BE49-F238E27FC236}">
                  <a16:creationId xmlns:a16="http://schemas.microsoft.com/office/drawing/2014/main" id="{4B0D7C66-B58A-D340-8D8A-B42E23AB00F3}"/>
                </a:ext>
              </a:extLst>
            </p:cNvPr>
            <p:cNvSpPr>
              <a:spLocks noChangeShapeType="1"/>
            </p:cNvSpPr>
            <p:nvPr/>
          </p:nvSpPr>
          <p:spPr bwMode="auto">
            <a:xfrm flipH="1">
              <a:off x="6042025" y="1846263"/>
              <a:ext cx="93663"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83" name="Line 32">
              <a:extLst>
                <a:ext uri="{FF2B5EF4-FFF2-40B4-BE49-F238E27FC236}">
                  <a16:creationId xmlns:a16="http://schemas.microsoft.com/office/drawing/2014/main" id="{9033BF35-F8DF-E44A-89DF-252B2841D885}"/>
                </a:ext>
              </a:extLst>
            </p:cNvPr>
            <p:cNvSpPr>
              <a:spLocks noChangeShapeType="1"/>
            </p:cNvSpPr>
            <p:nvPr/>
          </p:nvSpPr>
          <p:spPr bwMode="auto">
            <a:xfrm flipH="1">
              <a:off x="6008688" y="1555751"/>
              <a:ext cx="66675" cy="68263"/>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84" name="Line 33">
              <a:extLst>
                <a:ext uri="{FF2B5EF4-FFF2-40B4-BE49-F238E27FC236}">
                  <a16:creationId xmlns:a16="http://schemas.microsoft.com/office/drawing/2014/main" id="{4F09FFA1-CCB9-FC41-87C4-06E77DB72D1C}"/>
                </a:ext>
              </a:extLst>
            </p:cNvPr>
            <p:cNvSpPr>
              <a:spLocks noChangeShapeType="1"/>
            </p:cNvSpPr>
            <p:nvPr/>
          </p:nvSpPr>
          <p:spPr bwMode="auto">
            <a:xfrm flipH="1">
              <a:off x="6008688" y="1555751"/>
              <a:ext cx="66675" cy="68263"/>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85" name="Line 34">
              <a:extLst>
                <a:ext uri="{FF2B5EF4-FFF2-40B4-BE49-F238E27FC236}">
                  <a16:creationId xmlns:a16="http://schemas.microsoft.com/office/drawing/2014/main" id="{69918BBF-EBE3-E547-A96A-6C052D823C73}"/>
                </a:ext>
              </a:extLst>
            </p:cNvPr>
            <p:cNvSpPr>
              <a:spLocks noChangeShapeType="1"/>
            </p:cNvSpPr>
            <p:nvPr/>
          </p:nvSpPr>
          <p:spPr bwMode="auto">
            <a:xfrm>
              <a:off x="5788025" y="1435101"/>
              <a:ext cx="0" cy="96838"/>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86" name="Line 35">
              <a:extLst>
                <a:ext uri="{FF2B5EF4-FFF2-40B4-BE49-F238E27FC236}">
                  <a16:creationId xmlns:a16="http://schemas.microsoft.com/office/drawing/2014/main" id="{B05472B5-BEE2-4146-BCD4-4AD5F2D710CA}"/>
                </a:ext>
              </a:extLst>
            </p:cNvPr>
            <p:cNvSpPr>
              <a:spLocks noChangeShapeType="1"/>
            </p:cNvSpPr>
            <p:nvPr/>
          </p:nvSpPr>
          <p:spPr bwMode="auto">
            <a:xfrm>
              <a:off x="5788025" y="1435101"/>
              <a:ext cx="0" cy="96838"/>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87" name="Line 36">
              <a:extLst>
                <a:ext uri="{FF2B5EF4-FFF2-40B4-BE49-F238E27FC236}">
                  <a16:creationId xmlns:a16="http://schemas.microsoft.com/office/drawing/2014/main" id="{8DF52421-5A28-AD40-9ABB-AD17E0666DEB}"/>
                </a:ext>
              </a:extLst>
            </p:cNvPr>
            <p:cNvSpPr>
              <a:spLocks noChangeShapeType="1"/>
            </p:cNvSpPr>
            <p:nvPr/>
          </p:nvSpPr>
          <p:spPr bwMode="auto">
            <a:xfrm>
              <a:off x="5497513" y="1552576"/>
              <a:ext cx="65088" cy="68263"/>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88" name="Line 37">
              <a:extLst>
                <a:ext uri="{FF2B5EF4-FFF2-40B4-BE49-F238E27FC236}">
                  <a16:creationId xmlns:a16="http://schemas.microsoft.com/office/drawing/2014/main" id="{E04052BD-B377-DF49-99AF-B569FC6097EE}"/>
                </a:ext>
              </a:extLst>
            </p:cNvPr>
            <p:cNvSpPr>
              <a:spLocks noChangeShapeType="1"/>
            </p:cNvSpPr>
            <p:nvPr/>
          </p:nvSpPr>
          <p:spPr bwMode="auto">
            <a:xfrm>
              <a:off x="5497513" y="1552576"/>
              <a:ext cx="65088" cy="68263"/>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89" name="Line 38">
              <a:extLst>
                <a:ext uri="{FF2B5EF4-FFF2-40B4-BE49-F238E27FC236}">
                  <a16:creationId xmlns:a16="http://schemas.microsoft.com/office/drawing/2014/main" id="{50E1D466-BE0C-E042-A92E-6211D3AC3912}"/>
                </a:ext>
              </a:extLst>
            </p:cNvPr>
            <p:cNvSpPr>
              <a:spLocks noChangeShapeType="1"/>
            </p:cNvSpPr>
            <p:nvPr/>
          </p:nvSpPr>
          <p:spPr bwMode="auto">
            <a:xfrm>
              <a:off x="5422900" y="1843088"/>
              <a:ext cx="95250"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90" name="Line 39">
              <a:extLst>
                <a:ext uri="{FF2B5EF4-FFF2-40B4-BE49-F238E27FC236}">
                  <a16:creationId xmlns:a16="http://schemas.microsoft.com/office/drawing/2014/main" id="{5FB923B3-8EFA-2443-A5BE-58BD5654A51E}"/>
                </a:ext>
              </a:extLst>
            </p:cNvPr>
            <p:cNvSpPr>
              <a:spLocks noChangeShapeType="1"/>
            </p:cNvSpPr>
            <p:nvPr/>
          </p:nvSpPr>
          <p:spPr bwMode="auto">
            <a:xfrm>
              <a:off x="5422900" y="1843088"/>
              <a:ext cx="95250"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grpSp>
      <p:grpSp>
        <p:nvGrpSpPr>
          <p:cNvPr id="91" name="Group 90">
            <a:extLst>
              <a:ext uri="{FF2B5EF4-FFF2-40B4-BE49-F238E27FC236}">
                <a16:creationId xmlns:a16="http://schemas.microsoft.com/office/drawing/2014/main" id="{311DB77B-C91C-7947-96F5-FBF2F7F5B47B}"/>
              </a:ext>
            </a:extLst>
          </p:cNvPr>
          <p:cNvGrpSpPr/>
          <p:nvPr/>
        </p:nvGrpSpPr>
        <p:grpSpPr>
          <a:xfrm>
            <a:off x="3536180" y="3522091"/>
            <a:ext cx="581025" cy="446485"/>
            <a:chOff x="471488" y="2865438"/>
            <a:chExt cx="774700" cy="595313"/>
          </a:xfrm>
        </p:grpSpPr>
        <p:sp>
          <p:nvSpPr>
            <p:cNvPr id="92" name="Line 99">
              <a:extLst>
                <a:ext uri="{FF2B5EF4-FFF2-40B4-BE49-F238E27FC236}">
                  <a16:creationId xmlns:a16="http://schemas.microsoft.com/office/drawing/2014/main" id="{3F0EE2E8-4864-494C-978C-22D869767796}"/>
                </a:ext>
              </a:extLst>
            </p:cNvPr>
            <p:cNvSpPr>
              <a:spLocks noChangeShapeType="1"/>
            </p:cNvSpPr>
            <p:nvPr/>
          </p:nvSpPr>
          <p:spPr bwMode="auto">
            <a:xfrm flipV="1">
              <a:off x="1169988" y="3100388"/>
              <a:ext cx="76200" cy="66675"/>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93" name="Line 100">
              <a:extLst>
                <a:ext uri="{FF2B5EF4-FFF2-40B4-BE49-F238E27FC236}">
                  <a16:creationId xmlns:a16="http://schemas.microsoft.com/office/drawing/2014/main" id="{D57206E9-677F-5941-BD7A-221DD73459AF}"/>
                </a:ext>
              </a:extLst>
            </p:cNvPr>
            <p:cNvSpPr>
              <a:spLocks noChangeShapeType="1"/>
            </p:cNvSpPr>
            <p:nvPr/>
          </p:nvSpPr>
          <p:spPr bwMode="auto">
            <a:xfrm>
              <a:off x="1169988" y="3028950"/>
              <a:ext cx="76200" cy="71438"/>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94" name="Line 101">
              <a:extLst>
                <a:ext uri="{FF2B5EF4-FFF2-40B4-BE49-F238E27FC236}">
                  <a16:creationId xmlns:a16="http://schemas.microsoft.com/office/drawing/2014/main" id="{713D7B02-DE12-594B-84A6-EA5780F0C5F5}"/>
                </a:ext>
              </a:extLst>
            </p:cNvPr>
            <p:cNvSpPr>
              <a:spLocks noChangeShapeType="1"/>
            </p:cNvSpPr>
            <p:nvPr/>
          </p:nvSpPr>
          <p:spPr bwMode="auto">
            <a:xfrm flipH="1">
              <a:off x="514350" y="2989263"/>
              <a:ext cx="127000" cy="123825"/>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95" name="Line 102">
              <a:extLst>
                <a:ext uri="{FF2B5EF4-FFF2-40B4-BE49-F238E27FC236}">
                  <a16:creationId xmlns:a16="http://schemas.microsoft.com/office/drawing/2014/main" id="{3CA92C99-94C0-7748-90BB-A6C7EF25F534}"/>
                </a:ext>
              </a:extLst>
            </p:cNvPr>
            <p:cNvSpPr>
              <a:spLocks noChangeShapeType="1"/>
            </p:cNvSpPr>
            <p:nvPr/>
          </p:nvSpPr>
          <p:spPr bwMode="auto">
            <a:xfrm>
              <a:off x="514350" y="2989263"/>
              <a:ext cx="127000" cy="123825"/>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96" name="Line 103">
              <a:extLst>
                <a:ext uri="{FF2B5EF4-FFF2-40B4-BE49-F238E27FC236}">
                  <a16:creationId xmlns:a16="http://schemas.microsoft.com/office/drawing/2014/main" id="{5178E00A-F30A-4245-93A0-9C2B65F1424C}"/>
                </a:ext>
              </a:extLst>
            </p:cNvPr>
            <p:cNvSpPr>
              <a:spLocks noChangeShapeType="1"/>
            </p:cNvSpPr>
            <p:nvPr/>
          </p:nvSpPr>
          <p:spPr bwMode="auto">
            <a:xfrm flipH="1">
              <a:off x="909638" y="2865438"/>
              <a:ext cx="127000" cy="123825"/>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97" name="Line 104">
              <a:extLst>
                <a:ext uri="{FF2B5EF4-FFF2-40B4-BE49-F238E27FC236}">
                  <a16:creationId xmlns:a16="http://schemas.microsoft.com/office/drawing/2014/main" id="{67CB3429-05E7-ED48-AFEE-37CCC5CE0BF0}"/>
                </a:ext>
              </a:extLst>
            </p:cNvPr>
            <p:cNvSpPr>
              <a:spLocks noChangeShapeType="1"/>
            </p:cNvSpPr>
            <p:nvPr/>
          </p:nvSpPr>
          <p:spPr bwMode="auto">
            <a:xfrm>
              <a:off x="909638" y="2865438"/>
              <a:ext cx="127000" cy="123825"/>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98" name="Line 105">
              <a:extLst>
                <a:ext uri="{FF2B5EF4-FFF2-40B4-BE49-F238E27FC236}">
                  <a16:creationId xmlns:a16="http://schemas.microsoft.com/office/drawing/2014/main" id="{58B33FDE-1BC0-3442-8D1B-47A435E4644B}"/>
                </a:ext>
              </a:extLst>
            </p:cNvPr>
            <p:cNvSpPr>
              <a:spLocks noChangeShapeType="1"/>
            </p:cNvSpPr>
            <p:nvPr/>
          </p:nvSpPr>
          <p:spPr bwMode="auto">
            <a:xfrm flipH="1">
              <a:off x="909638" y="3214688"/>
              <a:ext cx="127000" cy="125413"/>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99" name="Line 106">
              <a:extLst>
                <a:ext uri="{FF2B5EF4-FFF2-40B4-BE49-F238E27FC236}">
                  <a16:creationId xmlns:a16="http://schemas.microsoft.com/office/drawing/2014/main" id="{03A0E49F-ACFC-614C-9BB4-E1594F00FFBF}"/>
                </a:ext>
              </a:extLst>
            </p:cNvPr>
            <p:cNvSpPr>
              <a:spLocks noChangeShapeType="1"/>
            </p:cNvSpPr>
            <p:nvPr/>
          </p:nvSpPr>
          <p:spPr bwMode="auto">
            <a:xfrm>
              <a:off x="909638" y="3214688"/>
              <a:ext cx="127000" cy="125413"/>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100" name="Freeform 107">
              <a:extLst>
                <a:ext uri="{FF2B5EF4-FFF2-40B4-BE49-F238E27FC236}">
                  <a16:creationId xmlns:a16="http://schemas.microsoft.com/office/drawing/2014/main" id="{0306DA3D-E73A-A643-BF9B-7739314E74A4}"/>
                </a:ext>
              </a:extLst>
            </p:cNvPr>
            <p:cNvSpPr>
              <a:spLocks/>
            </p:cNvSpPr>
            <p:nvPr/>
          </p:nvSpPr>
          <p:spPr bwMode="auto">
            <a:xfrm>
              <a:off x="652463" y="3097213"/>
              <a:ext cx="573088" cy="279400"/>
            </a:xfrm>
            <a:custGeom>
              <a:avLst/>
              <a:gdLst>
                <a:gd name="T0" fmla="*/ 0 w 361"/>
                <a:gd name="T1" fmla="*/ 176 h 176"/>
                <a:gd name="T2" fmla="*/ 85 w 361"/>
                <a:gd name="T3" fmla="*/ 176 h 176"/>
                <a:gd name="T4" fmla="*/ 85 w 361"/>
                <a:gd name="T5" fmla="*/ 0 h 176"/>
                <a:gd name="T6" fmla="*/ 361 w 361"/>
                <a:gd name="T7" fmla="*/ 0 h 176"/>
              </a:gdLst>
              <a:ahLst/>
              <a:cxnLst>
                <a:cxn ang="0">
                  <a:pos x="T0" y="T1"/>
                </a:cxn>
                <a:cxn ang="0">
                  <a:pos x="T2" y="T3"/>
                </a:cxn>
                <a:cxn ang="0">
                  <a:pos x="T4" y="T5"/>
                </a:cxn>
                <a:cxn ang="0">
                  <a:pos x="T6" y="T7"/>
                </a:cxn>
              </a:cxnLst>
              <a:rect l="0" t="0" r="r" b="b"/>
              <a:pathLst>
                <a:path w="361" h="176">
                  <a:moveTo>
                    <a:pt x="0" y="176"/>
                  </a:moveTo>
                  <a:lnTo>
                    <a:pt x="85" y="176"/>
                  </a:lnTo>
                  <a:lnTo>
                    <a:pt x="85" y="0"/>
                  </a:lnTo>
                  <a:lnTo>
                    <a:pt x="361" y="0"/>
                  </a:ln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101" name="Oval 108">
              <a:extLst>
                <a:ext uri="{FF2B5EF4-FFF2-40B4-BE49-F238E27FC236}">
                  <a16:creationId xmlns:a16="http://schemas.microsoft.com/office/drawing/2014/main" id="{8C5BF508-07D4-B44E-9769-EAC5B8DCCA8F}"/>
                </a:ext>
              </a:extLst>
            </p:cNvPr>
            <p:cNvSpPr>
              <a:spLocks noChangeArrowheads="1"/>
            </p:cNvSpPr>
            <p:nvPr/>
          </p:nvSpPr>
          <p:spPr bwMode="auto">
            <a:xfrm>
              <a:off x="471488" y="3290888"/>
              <a:ext cx="169863" cy="169863"/>
            </a:xfrm>
            <a:prstGeom prst="ellipse">
              <a:avLst/>
            </a:pr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grpSp>
      <p:grpSp>
        <p:nvGrpSpPr>
          <p:cNvPr id="102" name="Group 101">
            <a:extLst>
              <a:ext uri="{FF2B5EF4-FFF2-40B4-BE49-F238E27FC236}">
                <a16:creationId xmlns:a16="http://schemas.microsoft.com/office/drawing/2014/main" id="{20108F94-A1BF-1240-8A9D-A9EE055A48B0}"/>
              </a:ext>
            </a:extLst>
          </p:cNvPr>
          <p:cNvGrpSpPr>
            <a:grpSpLocks noChangeAspect="1"/>
          </p:cNvGrpSpPr>
          <p:nvPr/>
        </p:nvGrpSpPr>
        <p:grpSpPr>
          <a:xfrm>
            <a:off x="5076047" y="3508280"/>
            <a:ext cx="522296" cy="480060"/>
            <a:chOff x="5995988" y="4092575"/>
            <a:chExt cx="588963" cy="541337"/>
          </a:xfrm>
        </p:grpSpPr>
        <p:sp>
          <p:nvSpPr>
            <p:cNvPr id="103" name="Freeform 78">
              <a:extLst>
                <a:ext uri="{FF2B5EF4-FFF2-40B4-BE49-F238E27FC236}">
                  <a16:creationId xmlns:a16="http://schemas.microsoft.com/office/drawing/2014/main" id="{FC708F52-CCE6-2844-9ED5-9FB21F6AB99B}"/>
                </a:ext>
              </a:extLst>
            </p:cNvPr>
            <p:cNvSpPr>
              <a:spLocks/>
            </p:cNvSpPr>
            <p:nvPr/>
          </p:nvSpPr>
          <p:spPr bwMode="auto">
            <a:xfrm>
              <a:off x="5995988" y="4092575"/>
              <a:ext cx="539750" cy="541337"/>
            </a:xfrm>
            <a:custGeom>
              <a:avLst/>
              <a:gdLst>
                <a:gd name="T0" fmla="*/ 196 w 199"/>
                <a:gd name="T1" fmla="*/ 75 h 200"/>
                <a:gd name="T2" fmla="*/ 199 w 199"/>
                <a:gd name="T3" fmla="*/ 100 h 200"/>
                <a:gd name="T4" fmla="*/ 100 w 199"/>
                <a:gd name="T5" fmla="*/ 200 h 200"/>
                <a:gd name="T6" fmla="*/ 0 w 199"/>
                <a:gd name="T7" fmla="*/ 100 h 200"/>
                <a:gd name="T8" fmla="*/ 100 w 199"/>
                <a:gd name="T9" fmla="*/ 0 h 200"/>
                <a:gd name="T10" fmla="*/ 155 w 199"/>
                <a:gd name="T11" fmla="*/ 17 h 200"/>
              </a:gdLst>
              <a:ahLst/>
              <a:cxnLst>
                <a:cxn ang="0">
                  <a:pos x="T0" y="T1"/>
                </a:cxn>
                <a:cxn ang="0">
                  <a:pos x="T2" y="T3"/>
                </a:cxn>
                <a:cxn ang="0">
                  <a:pos x="T4" y="T5"/>
                </a:cxn>
                <a:cxn ang="0">
                  <a:pos x="T6" y="T7"/>
                </a:cxn>
                <a:cxn ang="0">
                  <a:pos x="T8" y="T9"/>
                </a:cxn>
                <a:cxn ang="0">
                  <a:pos x="T10" y="T11"/>
                </a:cxn>
              </a:cxnLst>
              <a:rect l="0" t="0" r="r" b="b"/>
              <a:pathLst>
                <a:path w="199" h="200">
                  <a:moveTo>
                    <a:pt x="196" y="75"/>
                  </a:moveTo>
                  <a:cubicBezTo>
                    <a:pt x="198" y="83"/>
                    <a:pt x="199" y="91"/>
                    <a:pt x="199" y="100"/>
                  </a:cubicBezTo>
                  <a:cubicBezTo>
                    <a:pt x="199" y="155"/>
                    <a:pt x="155" y="200"/>
                    <a:pt x="100" y="200"/>
                  </a:cubicBezTo>
                  <a:cubicBezTo>
                    <a:pt x="45" y="200"/>
                    <a:pt x="0" y="155"/>
                    <a:pt x="0" y="100"/>
                  </a:cubicBezTo>
                  <a:cubicBezTo>
                    <a:pt x="0" y="45"/>
                    <a:pt x="45" y="0"/>
                    <a:pt x="100" y="0"/>
                  </a:cubicBezTo>
                  <a:cubicBezTo>
                    <a:pt x="120" y="0"/>
                    <a:pt x="139" y="7"/>
                    <a:pt x="155" y="17"/>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104" name="Line 79">
              <a:extLst>
                <a:ext uri="{FF2B5EF4-FFF2-40B4-BE49-F238E27FC236}">
                  <a16:creationId xmlns:a16="http://schemas.microsoft.com/office/drawing/2014/main" id="{420C553A-FCFE-0A44-A2A0-1FA6BE36B301}"/>
                </a:ext>
              </a:extLst>
            </p:cNvPr>
            <p:cNvSpPr>
              <a:spLocks noChangeShapeType="1"/>
            </p:cNvSpPr>
            <p:nvPr/>
          </p:nvSpPr>
          <p:spPr bwMode="auto">
            <a:xfrm>
              <a:off x="6515100" y="4111625"/>
              <a:ext cx="0" cy="138112"/>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105" name="Line 80">
              <a:extLst>
                <a:ext uri="{FF2B5EF4-FFF2-40B4-BE49-F238E27FC236}">
                  <a16:creationId xmlns:a16="http://schemas.microsoft.com/office/drawing/2014/main" id="{069EF8B3-0C21-9F43-8AA3-75EE90F4CFEE}"/>
                </a:ext>
              </a:extLst>
            </p:cNvPr>
            <p:cNvSpPr>
              <a:spLocks noChangeShapeType="1"/>
            </p:cNvSpPr>
            <p:nvPr/>
          </p:nvSpPr>
          <p:spPr bwMode="auto">
            <a:xfrm flipH="1">
              <a:off x="6446838" y="4179888"/>
              <a:ext cx="138113" cy="0"/>
            </a:xfrm>
            <a:prstGeom prst="line">
              <a:avLst/>
            </a:prstGeom>
            <a:noFill/>
            <a:ln w="12700" cap="rnd">
              <a:solidFill>
                <a:srgbClr val="FFFFFF"/>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106" name="Freeform 81">
              <a:extLst>
                <a:ext uri="{FF2B5EF4-FFF2-40B4-BE49-F238E27FC236}">
                  <a16:creationId xmlns:a16="http://schemas.microsoft.com/office/drawing/2014/main" id="{A6417F4A-3D92-E247-878A-64A2243C6BB0}"/>
                </a:ext>
              </a:extLst>
            </p:cNvPr>
            <p:cNvSpPr>
              <a:spLocks/>
            </p:cNvSpPr>
            <p:nvPr/>
          </p:nvSpPr>
          <p:spPr bwMode="auto">
            <a:xfrm>
              <a:off x="6175375" y="4349750"/>
              <a:ext cx="187325" cy="280987"/>
            </a:xfrm>
            <a:custGeom>
              <a:avLst/>
              <a:gdLst>
                <a:gd name="T0" fmla="*/ 19 w 69"/>
                <a:gd name="T1" fmla="*/ 104 h 104"/>
                <a:gd name="T2" fmla="*/ 15 w 69"/>
                <a:gd name="T3" fmla="*/ 62 h 104"/>
                <a:gd name="T4" fmla="*/ 4 w 69"/>
                <a:gd name="T5" fmla="*/ 62 h 104"/>
                <a:gd name="T6" fmla="*/ 1 w 69"/>
                <a:gd name="T7" fmla="*/ 61 h 104"/>
                <a:gd name="T8" fmla="*/ 0 w 69"/>
                <a:gd name="T9" fmla="*/ 58 h 104"/>
                <a:gd name="T10" fmla="*/ 8 w 69"/>
                <a:gd name="T11" fmla="*/ 4 h 104"/>
                <a:gd name="T12" fmla="*/ 12 w 69"/>
                <a:gd name="T13" fmla="*/ 0 h 104"/>
                <a:gd name="T14" fmla="*/ 56 w 69"/>
                <a:gd name="T15" fmla="*/ 0 h 104"/>
                <a:gd name="T16" fmla="*/ 60 w 69"/>
                <a:gd name="T17" fmla="*/ 3 h 104"/>
                <a:gd name="T18" fmla="*/ 68 w 69"/>
                <a:gd name="T19" fmla="*/ 57 h 104"/>
                <a:gd name="T20" fmla="*/ 68 w 69"/>
                <a:gd name="T21" fmla="*/ 61 h 104"/>
                <a:gd name="T22" fmla="*/ 65 w 69"/>
                <a:gd name="T23" fmla="*/ 62 h 104"/>
                <a:gd name="T24" fmla="*/ 53 w 69"/>
                <a:gd name="T25" fmla="*/ 62 h 104"/>
                <a:gd name="T26" fmla="*/ 49 w 69"/>
                <a:gd name="T27"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9" h="104">
                  <a:moveTo>
                    <a:pt x="19" y="104"/>
                  </a:moveTo>
                  <a:cubicBezTo>
                    <a:pt x="15" y="62"/>
                    <a:pt x="15" y="62"/>
                    <a:pt x="15" y="62"/>
                  </a:cubicBezTo>
                  <a:cubicBezTo>
                    <a:pt x="4" y="62"/>
                    <a:pt x="4" y="62"/>
                    <a:pt x="4" y="62"/>
                  </a:cubicBezTo>
                  <a:cubicBezTo>
                    <a:pt x="3" y="62"/>
                    <a:pt x="2" y="62"/>
                    <a:pt x="1" y="61"/>
                  </a:cubicBezTo>
                  <a:cubicBezTo>
                    <a:pt x="1" y="60"/>
                    <a:pt x="0" y="59"/>
                    <a:pt x="0" y="58"/>
                  </a:cubicBezTo>
                  <a:cubicBezTo>
                    <a:pt x="8" y="4"/>
                    <a:pt x="8" y="4"/>
                    <a:pt x="8" y="4"/>
                  </a:cubicBezTo>
                  <a:cubicBezTo>
                    <a:pt x="8" y="2"/>
                    <a:pt x="10" y="0"/>
                    <a:pt x="12" y="0"/>
                  </a:cubicBezTo>
                  <a:cubicBezTo>
                    <a:pt x="56" y="0"/>
                    <a:pt x="56" y="0"/>
                    <a:pt x="56" y="0"/>
                  </a:cubicBezTo>
                  <a:cubicBezTo>
                    <a:pt x="58" y="0"/>
                    <a:pt x="59" y="2"/>
                    <a:pt x="60" y="3"/>
                  </a:cubicBezTo>
                  <a:cubicBezTo>
                    <a:pt x="68" y="57"/>
                    <a:pt x="68" y="57"/>
                    <a:pt x="68" y="57"/>
                  </a:cubicBezTo>
                  <a:cubicBezTo>
                    <a:pt x="69" y="59"/>
                    <a:pt x="68" y="60"/>
                    <a:pt x="68" y="61"/>
                  </a:cubicBezTo>
                  <a:cubicBezTo>
                    <a:pt x="67" y="62"/>
                    <a:pt x="66" y="62"/>
                    <a:pt x="65" y="62"/>
                  </a:cubicBezTo>
                  <a:cubicBezTo>
                    <a:pt x="53" y="62"/>
                    <a:pt x="53" y="62"/>
                    <a:pt x="53" y="62"/>
                  </a:cubicBezTo>
                  <a:cubicBezTo>
                    <a:pt x="49" y="104"/>
                    <a:pt x="49" y="104"/>
                    <a:pt x="49" y="104"/>
                  </a:cubicBez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107" name="Freeform 82">
              <a:extLst>
                <a:ext uri="{FF2B5EF4-FFF2-40B4-BE49-F238E27FC236}">
                  <a16:creationId xmlns:a16="http://schemas.microsoft.com/office/drawing/2014/main" id="{F08A5DF9-2058-9C40-BE2A-A9729E93DD5D}"/>
                </a:ext>
              </a:extLst>
            </p:cNvPr>
            <p:cNvSpPr>
              <a:spLocks noEditPoints="1"/>
            </p:cNvSpPr>
            <p:nvPr/>
          </p:nvSpPr>
          <p:spPr bwMode="auto">
            <a:xfrm>
              <a:off x="6061075" y="4387850"/>
              <a:ext cx="412750" cy="141287"/>
            </a:xfrm>
            <a:custGeom>
              <a:avLst/>
              <a:gdLst>
                <a:gd name="T0" fmla="*/ 0 w 152"/>
                <a:gd name="T1" fmla="*/ 49 h 52"/>
                <a:gd name="T2" fmla="*/ 6 w 152"/>
                <a:gd name="T3" fmla="*/ 3 h 52"/>
                <a:gd name="T4" fmla="*/ 10 w 152"/>
                <a:gd name="T5" fmla="*/ 0 h 52"/>
                <a:gd name="T6" fmla="*/ 33 w 152"/>
                <a:gd name="T7" fmla="*/ 0 h 52"/>
                <a:gd name="T8" fmla="*/ 152 w 152"/>
                <a:gd name="T9" fmla="*/ 52 h 52"/>
                <a:gd name="T10" fmla="*/ 145 w 152"/>
                <a:gd name="T11" fmla="*/ 3 h 52"/>
                <a:gd name="T12" fmla="*/ 142 w 152"/>
                <a:gd name="T13" fmla="*/ 0 h 52"/>
                <a:gd name="T14" fmla="*/ 118 w 152"/>
                <a:gd name="T15" fmla="*/ 0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2" h="52">
                  <a:moveTo>
                    <a:pt x="0" y="49"/>
                  </a:moveTo>
                  <a:cubicBezTo>
                    <a:pt x="6" y="3"/>
                    <a:pt x="6" y="3"/>
                    <a:pt x="6" y="3"/>
                  </a:cubicBezTo>
                  <a:cubicBezTo>
                    <a:pt x="6" y="1"/>
                    <a:pt x="8" y="0"/>
                    <a:pt x="10" y="0"/>
                  </a:cubicBezTo>
                  <a:cubicBezTo>
                    <a:pt x="17" y="0"/>
                    <a:pt x="33" y="0"/>
                    <a:pt x="33" y="0"/>
                  </a:cubicBezTo>
                  <a:moveTo>
                    <a:pt x="152" y="52"/>
                  </a:moveTo>
                  <a:cubicBezTo>
                    <a:pt x="145" y="3"/>
                    <a:pt x="145" y="3"/>
                    <a:pt x="145" y="3"/>
                  </a:cubicBezTo>
                  <a:cubicBezTo>
                    <a:pt x="145" y="1"/>
                    <a:pt x="143" y="0"/>
                    <a:pt x="142" y="0"/>
                  </a:cubicBezTo>
                  <a:cubicBezTo>
                    <a:pt x="134" y="0"/>
                    <a:pt x="118" y="0"/>
                    <a:pt x="118" y="0"/>
                  </a:cubicBezTo>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sp>
          <p:nvSpPr>
            <p:cNvPr id="108" name="Freeform 83">
              <a:extLst>
                <a:ext uri="{FF2B5EF4-FFF2-40B4-BE49-F238E27FC236}">
                  <a16:creationId xmlns:a16="http://schemas.microsoft.com/office/drawing/2014/main" id="{E4649665-FB18-D442-AF9E-AFC8FB6F3F73}"/>
                </a:ext>
              </a:extLst>
            </p:cNvPr>
            <p:cNvSpPr>
              <a:spLocks noEditPoints="1"/>
            </p:cNvSpPr>
            <p:nvPr/>
          </p:nvSpPr>
          <p:spPr bwMode="auto">
            <a:xfrm>
              <a:off x="6096000" y="4235450"/>
              <a:ext cx="342900" cy="117475"/>
            </a:xfrm>
            <a:custGeom>
              <a:avLst/>
              <a:gdLst>
                <a:gd name="T0" fmla="*/ 63 w 126"/>
                <a:gd name="T1" fmla="*/ 0 h 43"/>
                <a:gd name="T2" fmla="*/ 77 w 126"/>
                <a:gd name="T3" fmla="*/ 14 h 43"/>
                <a:gd name="T4" fmla="*/ 63 w 126"/>
                <a:gd name="T5" fmla="*/ 28 h 43"/>
                <a:gd name="T6" fmla="*/ 48 w 126"/>
                <a:gd name="T7" fmla="*/ 14 h 43"/>
                <a:gd name="T8" fmla="*/ 63 w 126"/>
                <a:gd name="T9" fmla="*/ 0 h 43"/>
                <a:gd name="T10" fmla="*/ 13 w 126"/>
                <a:gd name="T11" fmla="*/ 15 h 43"/>
                <a:gd name="T12" fmla="*/ 27 w 126"/>
                <a:gd name="T13" fmla="*/ 29 h 43"/>
                <a:gd name="T14" fmla="*/ 13 w 126"/>
                <a:gd name="T15" fmla="*/ 43 h 43"/>
                <a:gd name="T16" fmla="*/ 0 w 126"/>
                <a:gd name="T17" fmla="*/ 29 h 43"/>
                <a:gd name="T18" fmla="*/ 13 w 126"/>
                <a:gd name="T19" fmla="*/ 15 h 43"/>
                <a:gd name="T20" fmla="*/ 112 w 126"/>
                <a:gd name="T21" fmla="*/ 15 h 43"/>
                <a:gd name="T22" fmla="*/ 98 w 126"/>
                <a:gd name="T23" fmla="*/ 29 h 43"/>
                <a:gd name="T24" fmla="*/ 112 w 126"/>
                <a:gd name="T25" fmla="*/ 43 h 43"/>
                <a:gd name="T26" fmla="*/ 126 w 126"/>
                <a:gd name="T27" fmla="*/ 29 h 43"/>
                <a:gd name="T28" fmla="*/ 112 w 126"/>
                <a:gd name="T29" fmla="*/ 15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43">
                  <a:moveTo>
                    <a:pt x="63" y="0"/>
                  </a:moveTo>
                  <a:cubicBezTo>
                    <a:pt x="71" y="0"/>
                    <a:pt x="77" y="6"/>
                    <a:pt x="77" y="14"/>
                  </a:cubicBezTo>
                  <a:cubicBezTo>
                    <a:pt x="77" y="22"/>
                    <a:pt x="71" y="28"/>
                    <a:pt x="63" y="28"/>
                  </a:cubicBezTo>
                  <a:cubicBezTo>
                    <a:pt x="55" y="28"/>
                    <a:pt x="48" y="22"/>
                    <a:pt x="48" y="14"/>
                  </a:cubicBezTo>
                  <a:cubicBezTo>
                    <a:pt x="48" y="6"/>
                    <a:pt x="55" y="0"/>
                    <a:pt x="63" y="0"/>
                  </a:cubicBezTo>
                  <a:close/>
                  <a:moveTo>
                    <a:pt x="13" y="15"/>
                  </a:moveTo>
                  <a:cubicBezTo>
                    <a:pt x="21" y="15"/>
                    <a:pt x="27" y="21"/>
                    <a:pt x="27" y="29"/>
                  </a:cubicBezTo>
                  <a:cubicBezTo>
                    <a:pt x="27" y="36"/>
                    <a:pt x="21" y="43"/>
                    <a:pt x="13" y="43"/>
                  </a:cubicBezTo>
                  <a:cubicBezTo>
                    <a:pt x="6" y="43"/>
                    <a:pt x="0" y="36"/>
                    <a:pt x="0" y="29"/>
                  </a:cubicBezTo>
                  <a:cubicBezTo>
                    <a:pt x="0" y="21"/>
                    <a:pt x="6" y="15"/>
                    <a:pt x="13" y="15"/>
                  </a:cubicBezTo>
                  <a:close/>
                  <a:moveTo>
                    <a:pt x="112" y="15"/>
                  </a:moveTo>
                  <a:cubicBezTo>
                    <a:pt x="104" y="15"/>
                    <a:pt x="98" y="21"/>
                    <a:pt x="98" y="29"/>
                  </a:cubicBezTo>
                  <a:cubicBezTo>
                    <a:pt x="98" y="36"/>
                    <a:pt x="104" y="43"/>
                    <a:pt x="112" y="43"/>
                  </a:cubicBezTo>
                  <a:cubicBezTo>
                    <a:pt x="119" y="43"/>
                    <a:pt x="126" y="36"/>
                    <a:pt x="126" y="29"/>
                  </a:cubicBezTo>
                  <a:cubicBezTo>
                    <a:pt x="126" y="21"/>
                    <a:pt x="119" y="15"/>
                    <a:pt x="112" y="15"/>
                  </a:cubicBezTo>
                  <a:close/>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685800">
                <a:defRPr/>
              </a:pPr>
              <a:endParaRPr lang="en-US" sz="1350" kern="0" dirty="0">
                <a:solidFill>
                  <a:srgbClr val="2C2C2C"/>
                </a:solidFill>
              </a:endParaRPr>
            </a:p>
          </p:txBody>
        </p:sp>
      </p:grpSp>
      <p:sp>
        <p:nvSpPr>
          <p:cNvPr id="110" name="TextBox 109">
            <a:extLst>
              <a:ext uri="{FF2B5EF4-FFF2-40B4-BE49-F238E27FC236}">
                <a16:creationId xmlns:a16="http://schemas.microsoft.com/office/drawing/2014/main" id="{7394D3AA-1CD0-422C-B2C0-90075F152ECE}"/>
              </a:ext>
            </a:extLst>
          </p:cNvPr>
          <p:cNvSpPr txBox="1"/>
          <p:nvPr/>
        </p:nvSpPr>
        <p:spPr>
          <a:xfrm>
            <a:off x="516194" y="1150526"/>
            <a:ext cx="8081075" cy="338554"/>
          </a:xfrm>
          <a:prstGeom prst="rect">
            <a:avLst/>
          </a:prstGeom>
          <a:solidFill>
            <a:schemeClr val="bg1">
              <a:lumMod val="65000"/>
            </a:schemeClr>
          </a:solidFill>
        </p:spPr>
        <p:txBody>
          <a:bodyPr wrap="square">
            <a:spAutoFit/>
          </a:bodyPr>
          <a:lstStyle/>
          <a:p>
            <a:pPr defTabSz="685783">
              <a:spcBef>
                <a:spcPts val="225"/>
              </a:spcBef>
              <a:spcAft>
                <a:spcPts val="225"/>
              </a:spcAft>
              <a:buClr>
                <a:srgbClr val="EB9322"/>
              </a:buClr>
              <a:defRPr/>
            </a:pPr>
            <a:r>
              <a:rPr lang="en-US" sz="1600" dirty="0">
                <a:solidFill>
                  <a:schemeClr val="bg1"/>
                </a:solidFill>
              </a:rPr>
              <a:t>Keep these 4Es in mind as you plan for and roll out the change</a:t>
            </a:r>
          </a:p>
        </p:txBody>
      </p:sp>
      <p:sp>
        <p:nvSpPr>
          <p:cNvPr id="3" name="Slide Number Placeholder 2">
            <a:extLst>
              <a:ext uri="{FF2B5EF4-FFF2-40B4-BE49-F238E27FC236}">
                <a16:creationId xmlns:a16="http://schemas.microsoft.com/office/drawing/2014/main" id="{426420B1-2418-4969-852D-4B54D5C9AA41}"/>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1810679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11954-751B-394D-A295-A481F64C6656}"/>
              </a:ext>
            </a:extLst>
          </p:cNvPr>
          <p:cNvSpPr>
            <a:spLocks noGrp="1"/>
          </p:cNvSpPr>
          <p:nvPr>
            <p:ph type="title"/>
          </p:nvPr>
        </p:nvSpPr>
        <p:spPr/>
        <p:txBody>
          <a:bodyPr/>
          <a:lstStyle/>
          <a:p>
            <a:r>
              <a:rPr lang="en-US" dirty="0"/>
              <a:t>What Successful Change Looks Like</a:t>
            </a:r>
          </a:p>
        </p:txBody>
      </p:sp>
      <p:sp>
        <p:nvSpPr>
          <p:cNvPr id="10" name="Freeform 9">
            <a:extLst>
              <a:ext uri="{FF2B5EF4-FFF2-40B4-BE49-F238E27FC236}">
                <a16:creationId xmlns:a16="http://schemas.microsoft.com/office/drawing/2014/main" id="{47418F02-2B46-B147-A780-8628B5547B4F}"/>
              </a:ext>
            </a:extLst>
          </p:cNvPr>
          <p:cNvSpPr>
            <a:spLocks noChangeAspect="1"/>
          </p:cNvSpPr>
          <p:nvPr/>
        </p:nvSpPr>
        <p:spPr bwMode="auto">
          <a:xfrm>
            <a:off x="2163847" y="1544677"/>
            <a:ext cx="1464635" cy="1693160"/>
          </a:xfrm>
          <a:custGeom>
            <a:avLst/>
            <a:gdLst>
              <a:gd name="T0" fmla="*/ 564 w 1128"/>
              <a:gd name="T1" fmla="*/ 0 h 1304"/>
              <a:gd name="T2" fmla="*/ 0 w 1128"/>
              <a:gd name="T3" fmla="*/ 326 h 1304"/>
              <a:gd name="T4" fmla="*/ 0 w 1128"/>
              <a:gd name="T5" fmla="*/ 979 h 1304"/>
              <a:gd name="T6" fmla="*/ 564 w 1128"/>
              <a:gd name="T7" fmla="*/ 1304 h 1304"/>
              <a:gd name="T8" fmla="*/ 1128 w 1128"/>
              <a:gd name="T9" fmla="*/ 979 h 1304"/>
              <a:gd name="T10" fmla="*/ 1128 w 1128"/>
              <a:gd name="T11" fmla="*/ 326 h 1304"/>
              <a:gd name="T12" fmla="*/ 564 w 1128"/>
              <a:gd name="T13" fmla="*/ 0 h 1304"/>
              <a:gd name="T14" fmla="*/ 564 w 1128"/>
              <a:gd name="T15" fmla="*/ 0 h 1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1304">
                <a:moveTo>
                  <a:pt x="564" y="0"/>
                </a:moveTo>
                <a:lnTo>
                  <a:pt x="0" y="326"/>
                </a:lnTo>
                <a:lnTo>
                  <a:pt x="0" y="979"/>
                </a:lnTo>
                <a:lnTo>
                  <a:pt x="564" y="1304"/>
                </a:lnTo>
                <a:lnTo>
                  <a:pt x="1128" y="979"/>
                </a:lnTo>
                <a:lnTo>
                  <a:pt x="1128" y="326"/>
                </a:lnTo>
                <a:lnTo>
                  <a:pt x="564" y="0"/>
                </a:lnTo>
                <a:lnTo>
                  <a:pt x="564" y="0"/>
                </a:lnTo>
                <a:close/>
              </a:path>
            </a:pathLst>
          </a:custGeom>
          <a:solidFill>
            <a:schemeClr val="accent2"/>
          </a:solidFill>
          <a:ln>
            <a:noFill/>
          </a:ln>
        </p:spPr>
        <p:txBody>
          <a:bodyPr vert="horz" wrap="square" lIns="0" tIns="0" rIns="0" bIns="0" numCol="1" anchor="t" anchorCtr="0" compatLnSpc="1">
            <a:prstTxWarp prst="textNoShape">
              <a:avLst/>
            </a:prstTxWarp>
          </a:bodyPr>
          <a:lstStyle/>
          <a:p>
            <a:pPr algn="ctr" defTabSz="685800">
              <a:defRPr/>
            </a:pPr>
            <a:endParaRPr lang="en-US" sz="1650" kern="0" dirty="0">
              <a:solidFill>
                <a:srgbClr val="FFFFFF"/>
              </a:solidFill>
            </a:endParaRPr>
          </a:p>
          <a:p>
            <a:pPr algn="ctr" defTabSz="685800">
              <a:defRPr/>
            </a:pPr>
            <a:endParaRPr lang="en-US" sz="800" b="1" kern="0" dirty="0">
              <a:solidFill>
                <a:srgbClr val="FFFFFF"/>
              </a:solidFill>
            </a:endParaRPr>
          </a:p>
          <a:p>
            <a:pPr algn="ctr" defTabSz="685800">
              <a:defRPr/>
            </a:pPr>
            <a:r>
              <a:rPr lang="en-US" sz="1500" b="1" kern="0" dirty="0">
                <a:solidFill>
                  <a:srgbClr val="FFFFFF"/>
                </a:solidFill>
              </a:rPr>
              <a:t>Story</a:t>
            </a:r>
          </a:p>
          <a:p>
            <a:pPr algn="ctr" defTabSz="685800">
              <a:defRPr/>
            </a:pPr>
            <a:endParaRPr lang="en-US" sz="900" kern="0" dirty="0">
              <a:solidFill>
                <a:srgbClr val="FFFFFF"/>
              </a:solidFill>
            </a:endParaRPr>
          </a:p>
          <a:p>
            <a:pPr algn="ctr" defTabSz="685800">
              <a:defRPr/>
            </a:pPr>
            <a:r>
              <a:rPr lang="en-US" sz="1200" kern="0" dirty="0">
                <a:solidFill>
                  <a:srgbClr val="FFFFFF"/>
                </a:solidFill>
              </a:rPr>
              <a:t>A clearly articulated </a:t>
            </a:r>
            <a:br>
              <a:rPr lang="en-US" sz="1200" kern="0" dirty="0">
                <a:solidFill>
                  <a:srgbClr val="FFFFFF"/>
                </a:solidFill>
              </a:rPr>
            </a:br>
            <a:r>
              <a:rPr lang="en-US" sz="1200" kern="0" dirty="0">
                <a:solidFill>
                  <a:srgbClr val="FFFFFF"/>
                </a:solidFill>
              </a:rPr>
              <a:t>and compelling </a:t>
            </a:r>
            <a:br>
              <a:rPr lang="en-US" sz="1200" kern="0" dirty="0">
                <a:solidFill>
                  <a:srgbClr val="FFFFFF"/>
                </a:solidFill>
              </a:rPr>
            </a:br>
            <a:r>
              <a:rPr lang="en-US" sz="1200" kern="0" dirty="0">
                <a:solidFill>
                  <a:srgbClr val="FFFFFF"/>
                </a:solidFill>
              </a:rPr>
              <a:t>story</a:t>
            </a:r>
          </a:p>
        </p:txBody>
      </p:sp>
      <p:sp>
        <p:nvSpPr>
          <p:cNvPr id="9" name="Freeform 9">
            <a:extLst>
              <a:ext uri="{FF2B5EF4-FFF2-40B4-BE49-F238E27FC236}">
                <a16:creationId xmlns:a16="http://schemas.microsoft.com/office/drawing/2014/main" id="{2487CADB-2AD5-4B5B-BC45-13826CC9AC47}"/>
              </a:ext>
            </a:extLst>
          </p:cNvPr>
          <p:cNvSpPr>
            <a:spLocks noChangeAspect="1"/>
          </p:cNvSpPr>
          <p:nvPr/>
        </p:nvSpPr>
        <p:spPr bwMode="auto">
          <a:xfrm>
            <a:off x="5236679" y="1550706"/>
            <a:ext cx="1464635" cy="1693160"/>
          </a:xfrm>
          <a:custGeom>
            <a:avLst/>
            <a:gdLst>
              <a:gd name="T0" fmla="*/ 564 w 1128"/>
              <a:gd name="T1" fmla="*/ 0 h 1304"/>
              <a:gd name="T2" fmla="*/ 0 w 1128"/>
              <a:gd name="T3" fmla="*/ 326 h 1304"/>
              <a:gd name="T4" fmla="*/ 0 w 1128"/>
              <a:gd name="T5" fmla="*/ 979 h 1304"/>
              <a:gd name="T6" fmla="*/ 564 w 1128"/>
              <a:gd name="T7" fmla="*/ 1304 h 1304"/>
              <a:gd name="T8" fmla="*/ 1128 w 1128"/>
              <a:gd name="T9" fmla="*/ 979 h 1304"/>
              <a:gd name="T10" fmla="*/ 1128 w 1128"/>
              <a:gd name="T11" fmla="*/ 326 h 1304"/>
              <a:gd name="T12" fmla="*/ 564 w 1128"/>
              <a:gd name="T13" fmla="*/ 0 h 1304"/>
              <a:gd name="T14" fmla="*/ 564 w 1128"/>
              <a:gd name="T15" fmla="*/ 0 h 1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1304">
                <a:moveTo>
                  <a:pt x="564" y="0"/>
                </a:moveTo>
                <a:lnTo>
                  <a:pt x="0" y="326"/>
                </a:lnTo>
                <a:lnTo>
                  <a:pt x="0" y="979"/>
                </a:lnTo>
                <a:lnTo>
                  <a:pt x="564" y="1304"/>
                </a:lnTo>
                <a:lnTo>
                  <a:pt x="1128" y="979"/>
                </a:lnTo>
                <a:lnTo>
                  <a:pt x="1128" y="326"/>
                </a:lnTo>
                <a:lnTo>
                  <a:pt x="564" y="0"/>
                </a:lnTo>
                <a:lnTo>
                  <a:pt x="564" y="0"/>
                </a:lnTo>
                <a:close/>
              </a:path>
            </a:pathLst>
          </a:custGeom>
          <a:solidFill>
            <a:schemeClr val="accent2"/>
          </a:solidFill>
          <a:ln>
            <a:noFill/>
          </a:ln>
        </p:spPr>
        <p:txBody>
          <a:bodyPr vert="horz" wrap="square" lIns="0" tIns="0" rIns="0" bIns="0" numCol="1" anchor="t" anchorCtr="0" compatLnSpc="1">
            <a:prstTxWarp prst="textNoShape">
              <a:avLst/>
            </a:prstTxWarp>
          </a:bodyPr>
          <a:lstStyle/>
          <a:p>
            <a:pPr algn="ctr" defTabSz="685800">
              <a:defRPr/>
            </a:pPr>
            <a:endParaRPr lang="en-US" sz="1650" kern="0" dirty="0">
              <a:solidFill>
                <a:srgbClr val="FFFFFF"/>
              </a:solidFill>
            </a:endParaRPr>
          </a:p>
          <a:p>
            <a:pPr algn="ctr" defTabSz="685800">
              <a:defRPr/>
            </a:pPr>
            <a:endParaRPr lang="en-US" sz="800" b="1" kern="0" dirty="0">
              <a:solidFill>
                <a:srgbClr val="FFFFFF"/>
              </a:solidFill>
            </a:endParaRPr>
          </a:p>
          <a:p>
            <a:pPr algn="ctr" defTabSz="685800">
              <a:defRPr/>
            </a:pPr>
            <a:r>
              <a:rPr lang="en-US" sz="1500" b="1" kern="0" dirty="0">
                <a:solidFill>
                  <a:srgbClr val="FFFFFF"/>
                </a:solidFill>
              </a:rPr>
              <a:t>Alignment</a:t>
            </a:r>
          </a:p>
          <a:p>
            <a:pPr algn="ctr" defTabSz="685800">
              <a:defRPr/>
            </a:pPr>
            <a:endParaRPr lang="en-US" sz="900" kern="0" dirty="0">
              <a:solidFill>
                <a:srgbClr val="FFFFFF"/>
              </a:solidFill>
            </a:endParaRPr>
          </a:p>
          <a:p>
            <a:pPr algn="ctr" defTabSz="685800">
              <a:defRPr/>
            </a:pPr>
            <a:r>
              <a:rPr lang="en-US" sz="1200" kern="0" dirty="0">
                <a:solidFill>
                  <a:srgbClr val="FFFFFF"/>
                </a:solidFill>
              </a:rPr>
              <a:t>Aligned people, programs, processes, technology</a:t>
            </a:r>
          </a:p>
          <a:p>
            <a:pPr algn="ctr" defTabSz="685800">
              <a:defRPr/>
            </a:pPr>
            <a:endParaRPr lang="en-US" sz="1200" kern="0" dirty="0">
              <a:solidFill>
                <a:srgbClr val="FFFFFF"/>
              </a:solidFill>
            </a:endParaRPr>
          </a:p>
        </p:txBody>
      </p:sp>
      <p:sp>
        <p:nvSpPr>
          <p:cNvPr id="15" name="Freeform 9">
            <a:extLst>
              <a:ext uri="{FF2B5EF4-FFF2-40B4-BE49-F238E27FC236}">
                <a16:creationId xmlns:a16="http://schemas.microsoft.com/office/drawing/2014/main" id="{44FE51D6-F06D-437E-A097-A0E4973AF4CC}"/>
              </a:ext>
            </a:extLst>
          </p:cNvPr>
          <p:cNvSpPr>
            <a:spLocks noChangeAspect="1"/>
          </p:cNvSpPr>
          <p:nvPr/>
        </p:nvSpPr>
        <p:spPr bwMode="auto">
          <a:xfrm>
            <a:off x="3700263" y="1555637"/>
            <a:ext cx="1464635" cy="1693160"/>
          </a:xfrm>
          <a:custGeom>
            <a:avLst/>
            <a:gdLst>
              <a:gd name="T0" fmla="*/ 564 w 1128"/>
              <a:gd name="T1" fmla="*/ 0 h 1304"/>
              <a:gd name="T2" fmla="*/ 0 w 1128"/>
              <a:gd name="T3" fmla="*/ 326 h 1304"/>
              <a:gd name="T4" fmla="*/ 0 w 1128"/>
              <a:gd name="T5" fmla="*/ 979 h 1304"/>
              <a:gd name="T6" fmla="*/ 564 w 1128"/>
              <a:gd name="T7" fmla="*/ 1304 h 1304"/>
              <a:gd name="T8" fmla="*/ 1128 w 1128"/>
              <a:gd name="T9" fmla="*/ 979 h 1304"/>
              <a:gd name="T10" fmla="*/ 1128 w 1128"/>
              <a:gd name="T11" fmla="*/ 326 h 1304"/>
              <a:gd name="T12" fmla="*/ 564 w 1128"/>
              <a:gd name="T13" fmla="*/ 0 h 1304"/>
              <a:gd name="T14" fmla="*/ 564 w 1128"/>
              <a:gd name="T15" fmla="*/ 0 h 1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1304">
                <a:moveTo>
                  <a:pt x="564" y="0"/>
                </a:moveTo>
                <a:lnTo>
                  <a:pt x="0" y="326"/>
                </a:lnTo>
                <a:lnTo>
                  <a:pt x="0" y="979"/>
                </a:lnTo>
                <a:lnTo>
                  <a:pt x="564" y="1304"/>
                </a:lnTo>
                <a:lnTo>
                  <a:pt x="1128" y="979"/>
                </a:lnTo>
                <a:lnTo>
                  <a:pt x="1128" y="326"/>
                </a:lnTo>
                <a:lnTo>
                  <a:pt x="564" y="0"/>
                </a:lnTo>
                <a:lnTo>
                  <a:pt x="564" y="0"/>
                </a:lnTo>
                <a:close/>
              </a:path>
            </a:pathLst>
          </a:custGeom>
          <a:solidFill>
            <a:schemeClr val="accent2"/>
          </a:solidFill>
          <a:ln>
            <a:noFill/>
          </a:ln>
        </p:spPr>
        <p:txBody>
          <a:bodyPr vert="horz" wrap="square" lIns="0" tIns="0" rIns="0" bIns="0" numCol="1" anchor="t" anchorCtr="0" compatLnSpc="1">
            <a:prstTxWarp prst="textNoShape">
              <a:avLst/>
            </a:prstTxWarp>
          </a:bodyPr>
          <a:lstStyle/>
          <a:p>
            <a:pPr algn="ctr" defTabSz="685800">
              <a:defRPr/>
            </a:pPr>
            <a:endParaRPr lang="en-US" sz="1650" kern="0" dirty="0">
              <a:solidFill>
                <a:srgbClr val="FFFFFF"/>
              </a:solidFill>
            </a:endParaRPr>
          </a:p>
          <a:p>
            <a:pPr algn="ctr" defTabSz="685800">
              <a:defRPr/>
            </a:pPr>
            <a:endParaRPr lang="en-US" sz="800" b="1" kern="0" dirty="0">
              <a:solidFill>
                <a:srgbClr val="FFFFFF"/>
              </a:solidFill>
            </a:endParaRPr>
          </a:p>
          <a:p>
            <a:pPr algn="ctr" defTabSz="685800">
              <a:defRPr/>
            </a:pPr>
            <a:r>
              <a:rPr lang="en-US" sz="1500" b="1" kern="0" dirty="0">
                <a:solidFill>
                  <a:srgbClr val="FFFFFF"/>
                </a:solidFill>
              </a:rPr>
              <a:t>Leadership</a:t>
            </a:r>
          </a:p>
          <a:p>
            <a:pPr algn="ctr" defTabSz="685800">
              <a:defRPr/>
            </a:pPr>
            <a:r>
              <a:rPr lang="en-US" sz="1200" kern="0" dirty="0">
                <a:solidFill>
                  <a:srgbClr val="FFFFFF"/>
                </a:solidFill>
              </a:rPr>
              <a:t> </a:t>
            </a:r>
          </a:p>
          <a:p>
            <a:pPr algn="ctr" defTabSz="685800">
              <a:defRPr/>
            </a:pPr>
            <a:r>
              <a:rPr lang="en-US" sz="1200" kern="0" dirty="0">
                <a:solidFill>
                  <a:srgbClr val="FFFFFF"/>
                </a:solidFill>
              </a:rPr>
              <a:t>Leaders who actively support and advocate change</a:t>
            </a:r>
          </a:p>
        </p:txBody>
      </p:sp>
      <p:sp>
        <p:nvSpPr>
          <p:cNvPr id="16" name="Freeform 9">
            <a:extLst>
              <a:ext uri="{FF2B5EF4-FFF2-40B4-BE49-F238E27FC236}">
                <a16:creationId xmlns:a16="http://schemas.microsoft.com/office/drawing/2014/main" id="{078F3123-22AF-4D59-9FD7-B48329974111}"/>
              </a:ext>
            </a:extLst>
          </p:cNvPr>
          <p:cNvSpPr>
            <a:spLocks noChangeAspect="1"/>
          </p:cNvSpPr>
          <p:nvPr/>
        </p:nvSpPr>
        <p:spPr bwMode="auto">
          <a:xfrm>
            <a:off x="2926210" y="2863749"/>
            <a:ext cx="1464635" cy="1693160"/>
          </a:xfrm>
          <a:custGeom>
            <a:avLst/>
            <a:gdLst>
              <a:gd name="T0" fmla="*/ 564 w 1128"/>
              <a:gd name="T1" fmla="*/ 0 h 1304"/>
              <a:gd name="T2" fmla="*/ 0 w 1128"/>
              <a:gd name="T3" fmla="*/ 326 h 1304"/>
              <a:gd name="T4" fmla="*/ 0 w 1128"/>
              <a:gd name="T5" fmla="*/ 979 h 1304"/>
              <a:gd name="T6" fmla="*/ 564 w 1128"/>
              <a:gd name="T7" fmla="*/ 1304 h 1304"/>
              <a:gd name="T8" fmla="*/ 1128 w 1128"/>
              <a:gd name="T9" fmla="*/ 979 h 1304"/>
              <a:gd name="T10" fmla="*/ 1128 w 1128"/>
              <a:gd name="T11" fmla="*/ 326 h 1304"/>
              <a:gd name="T12" fmla="*/ 564 w 1128"/>
              <a:gd name="T13" fmla="*/ 0 h 1304"/>
              <a:gd name="T14" fmla="*/ 564 w 1128"/>
              <a:gd name="T15" fmla="*/ 0 h 1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1304">
                <a:moveTo>
                  <a:pt x="564" y="0"/>
                </a:moveTo>
                <a:lnTo>
                  <a:pt x="0" y="326"/>
                </a:lnTo>
                <a:lnTo>
                  <a:pt x="0" y="979"/>
                </a:lnTo>
                <a:lnTo>
                  <a:pt x="564" y="1304"/>
                </a:lnTo>
                <a:lnTo>
                  <a:pt x="1128" y="979"/>
                </a:lnTo>
                <a:lnTo>
                  <a:pt x="1128" y="326"/>
                </a:lnTo>
                <a:lnTo>
                  <a:pt x="564" y="0"/>
                </a:lnTo>
                <a:lnTo>
                  <a:pt x="564" y="0"/>
                </a:lnTo>
                <a:close/>
              </a:path>
            </a:pathLst>
          </a:custGeom>
          <a:solidFill>
            <a:schemeClr val="accent5"/>
          </a:solidFill>
          <a:ln>
            <a:noFill/>
          </a:ln>
        </p:spPr>
        <p:txBody>
          <a:bodyPr vert="horz" wrap="square" lIns="0" tIns="0" rIns="0" bIns="0" numCol="1" anchor="t" anchorCtr="0" compatLnSpc="1">
            <a:prstTxWarp prst="textNoShape">
              <a:avLst/>
            </a:prstTxWarp>
          </a:bodyPr>
          <a:lstStyle/>
          <a:p>
            <a:pPr algn="ctr" defTabSz="685800">
              <a:defRPr/>
            </a:pPr>
            <a:endParaRPr lang="en-US" sz="1650" kern="0" dirty="0">
              <a:solidFill>
                <a:srgbClr val="FFFFFF"/>
              </a:solidFill>
            </a:endParaRPr>
          </a:p>
          <a:p>
            <a:pPr algn="ctr" defTabSz="685800">
              <a:defRPr/>
            </a:pPr>
            <a:endParaRPr lang="en-US" sz="800" b="1" kern="0" dirty="0">
              <a:solidFill>
                <a:srgbClr val="FFFFFF"/>
              </a:solidFill>
            </a:endParaRPr>
          </a:p>
          <a:p>
            <a:pPr algn="ctr" defTabSz="685800">
              <a:defRPr/>
            </a:pPr>
            <a:r>
              <a:rPr lang="en-US" sz="1500" b="1" kern="0" dirty="0">
                <a:solidFill>
                  <a:srgbClr val="FFFFFF"/>
                </a:solidFill>
              </a:rPr>
              <a:t>Capability</a:t>
            </a:r>
          </a:p>
          <a:p>
            <a:pPr algn="ctr" defTabSz="685800">
              <a:defRPr/>
            </a:pPr>
            <a:endParaRPr lang="en-US" sz="900" kern="0" dirty="0">
              <a:solidFill>
                <a:srgbClr val="FFFFFF"/>
              </a:solidFill>
            </a:endParaRPr>
          </a:p>
          <a:p>
            <a:pPr algn="ctr" defTabSz="685800">
              <a:defRPr/>
            </a:pPr>
            <a:r>
              <a:rPr lang="en-US" sz="1200" kern="0" dirty="0">
                <a:solidFill>
                  <a:srgbClr val="FFFFFF"/>
                </a:solidFill>
              </a:rPr>
              <a:t>Organizational </a:t>
            </a:r>
            <a:br>
              <a:rPr lang="en-US" sz="1200" kern="0" dirty="0">
                <a:solidFill>
                  <a:srgbClr val="FFFFFF"/>
                </a:solidFill>
              </a:rPr>
            </a:br>
            <a:r>
              <a:rPr lang="en-US" sz="1200" kern="0" dirty="0">
                <a:solidFill>
                  <a:srgbClr val="FFFFFF"/>
                </a:solidFill>
              </a:rPr>
              <a:t>capability </a:t>
            </a:r>
          </a:p>
          <a:p>
            <a:pPr algn="ctr" defTabSz="685800">
              <a:defRPr/>
            </a:pPr>
            <a:r>
              <a:rPr lang="en-US" sz="1200" kern="0" dirty="0">
                <a:solidFill>
                  <a:srgbClr val="FFFFFF"/>
                </a:solidFill>
              </a:rPr>
              <a:t>to change</a:t>
            </a:r>
          </a:p>
        </p:txBody>
      </p:sp>
      <p:sp>
        <p:nvSpPr>
          <p:cNvPr id="17" name="Freeform 9">
            <a:extLst>
              <a:ext uri="{FF2B5EF4-FFF2-40B4-BE49-F238E27FC236}">
                <a16:creationId xmlns:a16="http://schemas.microsoft.com/office/drawing/2014/main" id="{6B1438C3-72F2-49EF-B59D-EBF3D96595DD}"/>
              </a:ext>
            </a:extLst>
          </p:cNvPr>
          <p:cNvSpPr>
            <a:spLocks noChangeAspect="1"/>
          </p:cNvSpPr>
          <p:nvPr/>
        </p:nvSpPr>
        <p:spPr bwMode="auto">
          <a:xfrm>
            <a:off x="4469606" y="2863749"/>
            <a:ext cx="1464635" cy="1693160"/>
          </a:xfrm>
          <a:custGeom>
            <a:avLst/>
            <a:gdLst>
              <a:gd name="T0" fmla="*/ 564 w 1128"/>
              <a:gd name="T1" fmla="*/ 0 h 1304"/>
              <a:gd name="T2" fmla="*/ 0 w 1128"/>
              <a:gd name="T3" fmla="*/ 326 h 1304"/>
              <a:gd name="T4" fmla="*/ 0 w 1128"/>
              <a:gd name="T5" fmla="*/ 979 h 1304"/>
              <a:gd name="T6" fmla="*/ 564 w 1128"/>
              <a:gd name="T7" fmla="*/ 1304 h 1304"/>
              <a:gd name="T8" fmla="*/ 1128 w 1128"/>
              <a:gd name="T9" fmla="*/ 979 h 1304"/>
              <a:gd name="T10" fmla="*/ 1128 w 1128"/>
              <a:gd name="T11" fmla="*/ 326 h 1304"/>
              <a:gd name="T12" fmla="*/ 564 w 1128"/>
              <a:gd name="T13" fmla="*/ 0 h 1304"/>
              <a:gd name="T14" fmla="*/ 564 w 1128"/>
              <a:gd name="T15" fmla="*/ 0 h 13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28" h="1304">
                <a:moveTo>
                  <a:pt x="564" y="0"/>
                </a:moveTo>
                <a:lnTo>
                  <a:pt x="0" y="326"/>
                </a:lnTo>
                <a:lnTo>
                  <a:pt x="0" y="979"/>
                </a:lnTo>
                <a:lnTo>
                  <a:pt x="564" y="1304"/>
                </a:lnTo>
                <a:lnTo>
                  <a:pt x="1128" y="979"/>
                </a:lnTo>
                <a:lnTo>
                  <a:pt x="1128" y="326"/>
                </a:lnTo>
                <a:lnTo>
                  <a:pt x="564" y="0"/>
                </a:lnTo>
                <a:lnTo>
                  <a:pt x="564" y="0"/>
                </a:lnTo>
                <a:close/>
              </a:path>
            </a:pathLst>
          </a:custGeom>
          <a:solidFill>
            <a:schemeClr val="accent5"/>
          </a:solidFill>
          <a:ln>
            <a:noFill/>
          </a:ln>
        </p:spPr>
        <p:txBody>
          <a:bodyPr vert="horz" wrap="square" lIns="0" tIns="0" rIns="0" bIns="0" numCol="1" anchor="t" anchorCtr="0" compatLnSpc="1">
            <a:prstTxWarp prst="textNoShape">
              <a:avLst/>
            </a:prstTxWarp>
          </a:bodyPr>
          <a:lstStyle/>
          <a:p>
            <a:pPr algn="ctr" defTabSz="685800">
              <a:defRPr/>
            </a:pPr>
            <a:endParaRPr lang="en-US" sz="1650" kern="0" dirty="0">
              <a:solidFill>
                <a:srgbClr val="FFFFFF"/>
              </a:solidFill>
            </a:endParaRPr>
          </a:p>
          <a:p>
            <a:pPr algn="ctr" defTabSz="685800">
              <a:defRPr/>
            </a:pPr>
            <a:endParaRPr lang="en-US" sz="800" b="1" kern="0" dirty="0">
              <a:solidFill>
                <a:srgbClr val="FFFFFF"/>
              </a:solidFill>
            </a:endParaRPr>
          </a:p>
          <a:p>
            <a:pPr algn="ctr" defTabSz="685800">
              <a:defRPr/>
            </a:pPr>
            <a:r>
              <a:rPr lang="en-US" sz="1500" b="1" kern="0" dirty="0">
                <a:solidFill>
                  <a:srgbClr val="FFFFFF"/>
                </a:solidFill>
              </a:rPr>
              <a:t>Sustainability</a:t>
            </a:r>
          </a:p>
          <a:p>
            <a:pPr algn="ctr" defTabSz="685800">
              <a:defRPr/>
            </a:pPr>
            <a:endParaRPr lang="en-US" sz="900" b="1" kern="0" dirty="0">
              <a:solidFill>
                <a:srgbClr val="FFFFFF"/>
              </a:solidFill>
            </a:endParaRPr>
          </a:p>
          <a:p>
            <a:pPr algn="ctr" defTabSz="685800">
              <a:defRPr/>
            </a:pPr>
            <a:r>
              <a:rPr lang="en-US" sz="1200" kern="0" dirty="0">
                <a:solidFill>
                  <a:srgbClr val="FFFFFF"/>
                </a:solidFill>
              </a:rPr>
              <a:t>Lasting change </a:t>
            </a:r>
          </a:p>
          <a:p>
            <a:pPr algn="ctr" defTabSz="685800">
              <a:defRPr/>
            </a:pPr>
            <a:r>
              <a:rPr lang="en-US" sz="1200" kern="0" dirty="0">
                <a:solidFill>
                  <a:srgbClr val="FFFFFF"/>
                </a:solidFill>
              </a:rPr>
              <a:t>and resiliency</a:t>
            </a:r>
            <a:br>
              <a:rPr lang="en-US" sz="1200" kern="0" dirty="0">
                <a:solidFill>
                  <a:srgbClr val="FFFFFF"/>
                </a:solidFill>
              </a:rPr>
            </a:br>
            <a:endParaRPr lang="en-US" sz="1200" kern="0" dirty="0">
              <a:solidFill>
                <a:srgbClr val="FFFFFF"/>
              </a:solidFill>
            </a:endParaRPr>
          </a:p>
        </p:txBody>
      </p:sp>
      <p:sp>
        <p:nvSpPr>
          <p:cNvPr id="18" name="TextBox 17">
            <a:extLst>
              <a:ext uri="{FF2B5EF4-FFF2-40B4-BE49-F238E27FC236}">
                <a16:creationId xmlns:a16="http://schemas.microsoft.com/office/drawing/2014/main" id="{28E77DD2-C224-449B-A449-B0F14FE64FC2}"/>
              </a:ext>
            </a:extLst>
          </p:cNvPr>
          <p:cNvSpPr txBox="1"/>
          <p:nvPr/>
        </p:nvSpPr>
        <p:spPr>
          <a:xfrm>
            <a:off x="516194" y="1150526"/>
            <a:ext cx="8081075" cy="338554"/>
          </a:xfrm>
          <a:prstGeom prst="rect">
            <a:avLst/>
          </a:prstGeom>
          <a:solidFill>
            <a:schemeClr val="bg1">
              <a:lumMod val="65000"/>
            </a:schemeClr>
          </a:solidFill>
        </p:spPr>
        <p:txBody>
          <a:bodyPr wrap="square">
            <a:spAutoFit/>
          </a:bodyPr>
          <a:lstStyle/>
          <a:p>
            <a:pPr defTabSz="685783">
              <a:spcBef>
                <a:spcPts val="225"/>
              </a:spcBef>
              <a:spcAft>
                <a:spcPts val="225"/>
              </a:spcAft>
              <a:buClr>
                <a:srgbClr val="EB9322"/>
              </a:buClr>
              <a:defRPr/>
            </a:pPr>
            <a:r>
              <a:rPr lang="en-US" sz="1600" dirty="0">
                <a:solidFill>
                  <a:schemeClr val="bg1"/>
                </a:solidFill>
              </a:rPr>
              <a:t>Keep these success characteristics in mind as you plan your efforts</a:t>
            </a:r>
          </a:p>
        </p:txBody>
      </p:sp>
      <p:sp>
        <p:nvSpPr>
          <p:cNvPr id="3" name="Slide Number Placeholder 2">
            <a:extLst>
              <a:ext uri="{FF2B5EF4-FFF2-40B4-BE49-F238E27FC236}">
                <a16:creationId xmlns:a16="http://schemas.microsoft.com/office/drawing/2014/main" id="{85BF3CAF-3DAA-427F-954D-73B5BE6B709B}"/>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712599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5066D-7A68-4CE3-A753-BB635A32B535}"/>
              </a:ext>
            </a:extLst>
          </p:cNvPr>
          <p:cNvSpPr>
            <a:spLocks noGrp="1"/>
          </p:cNvSpPr>
          <p:nvPr>
            <p:ph type="title"/>
          </p:nvPr>
        </p:nvSpPr>
        <p:spPr/>
        <p:txBody>
          <a:bodyPr/>
          <a:lstStyle/>
          <a:p>
            <a:r>
              <a:rPr lang="en-US" dirty="0"/>
              <a:t>Tips for Managing Change Well</a:t>
            </a:r>
          </a:p>
        </p:txBody>
      </p:sp>
      <p:sp>
        <p:nvSpPr>
          <p:cNvPr id="6" name="Rounded Rectangle 17">
            <a:extLst>
              <a:ext uri="{FF2B5EF4-FFF2-40B4-BE49-F238E27FC236}">
                <a16:creationId xmlns:a16="http://schemas.microsoft.com/office/drawing/2014/main" id="{3DE78AB1-86AE-4AB8-BFA2-313885A2736E}"/>
              </a:ext>
            </a:extLst>
          </p:cNvPr>
          <p:cNvSpPr/>
          <p:nvPr/>
        </p:nvSpPr>
        <p:spPr bwMode="auto">
          <a:xfrm>
            <a:off x="979230" y="1803587"/>
            <a:ext cx="3012852" cy="258960"/>
          </a:xfrm>
          <a:prstGeom prst="roundRect">
            <a:avLst/>
          </a:prstGeom>
          <a:noFill/>
          <a:ln w="9525" cap="flat" cmpd="sng" algn="ctr">
            <a:noFill/>
            <a:prstDash val="solid"/>
            <a:round/>
            <a:headEnd type="none" w="med" len="med"/>
            <a:tailEnd type="none" w="med" len="med"/>
          </a:ln>
          <a:effectLst/>
        </p:spPr>
        <p:txBody>
          <a:bodyPr vert="horz" wrap="square" lIns="68567" tIns="34283" rIns="68567" bIns="34283" numCol="1" rtlCol="0" anchor="t" anchorCtr="0" compatLnSpc="1">
            <a:prstTxWarp prst="textNoShape">
              <a:avLst/>
            </a:prstTxWarp>
          </a:bodyPr>
          <a:lstStyle/>
          <a:p>
            <a:pPr marL="0" lvl="1" defTabSz="685800" eaLnBrk="0" fontAlgn="base" hangingPunct="0">
              <a:spcBef>
                <a:spcPct val="0"/>
              </a:spcBef>
              <a:spcAft>
                <a:spcPct val="0"/>
              </a:spcAft>
              <a:defRPr/>
            </a:pPr>
            <a:r>
              <a:rPr lang="en-US" altLang="en-US" sz="1400" b="1" dirty="0">
                <a:solidFill>
                  <a:srgbClr val="6D6E71"/>
                </a:solidFill>
                <a:ea typeface="ＭＳ Ｐゴシック" pitchFamily="108" charset="-128"/>
              </a:rPr>
              <a:t>Start Early</a:t>
            </a:r>
          </a:p>
        </p:txBody>
      </p:sp>
      <p:sp>
        <p:nvSpPr>
          <p:cNvPr id="7" name="Freeform 19">
            <a:extLst>
              <a:ext uri="{FF2B5EF4-FFF2-40B4-BE49-F238E27FC236}">
                <a16:creationId xmlns:a16="http://schemas.microsoft.com/office/drawing/2014/main" id="{76B7DC39-38CF-4406-9FC4-48F66854A82B}"/>
              </a:ext>
            </a:extLst>
          </p:cNvPr>
          <p:cNvSpPr>
            <a:spLocks/>
          </p:cNvSpPr>
          <p:nvPr/>
        </p:nvSpPr>
        <p:spPr bwMode="auto">
          <a:xfrm>
            <a:off x="513941" y="1680034"/>
            <a:ext cx="450438" cy="518320"/>
          </a:xfrm>
          <a:custGeom>
            <a:avLst/>
            <a:gdLst>
              <a:gd name="T0" fmla="*/ 856 w 856"/>
              <a:gd name="T1" fmla="*/ 740 h 985"/>
              <a:gd name="T2" fmla="*/ 428 w 856"/>
              <a:gd name="T3" fmla="*/ 985 h 985"/>
              <a:gd name="T4" fmla="*/ 0 w 856"/>
              <a:gd name="T5" fmla="*/ 740 h 985"/>
              <a:gd name="T6" fmla="*/ 0 w 856"/>
              <a:gd name="T7" fmla="*/ 246 h 985"/>
              <a:gd name="T8" fmla="*/ 428 w 856"/>
              <a:gd name="T9" fmla="*/ 0 h 985"/>
              <a:gd name="T10" fmla="*/ 856 w 856"/>
              <a:gd name="T11" fmla="*/ 246 h 985"/>
              <a:gd name="T12" fmla="*/ 856 w 856"/>
              <a:gd name="T13" fmla="*/ 740 h 985"/>
              <a:gd name="T14" fmla="*/ 856 w 856"/>
              <a:gd name="T15" fmla="*/ 740 h 985"/>
              <a:gd name="T16" fmla="*/ 856 w 856"/>
              <a:gd name="T17" fmla="*/ 74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985">
                <a:moveTo>
                  <a:pt x="856" y="740"/>
                </a:moveTo>
                <a:lnTo>
                  <a:pt x="428" y="985"/>
                </a:lnTo>
                <a:lnTo>
                  <a:pt x="0" y="740"/>
                </a:lnTo>
                <a:lnTo>
                  <a:pt x="0" y="246"/>
                </a:lnTo>
                <a:lnTo>
                  <a:pt x="428" y="0"/>
                </a:lnTo>
                <a:lnTo>
                  <a:pt x="856" y="246"/>
                </a:lnTo>
                <a:lnTo>
                  <a:pt x="856" y="740"/>
                </a:lnTo>
                <a:lnTo>
                  <a:pt x="856" y="740"/>
                </a:lnTo>
                <a:lnTo>
                  <a:pt x="856" y="740"/>
                </a:lnTo>
                <a:close/>
              </a:path>
            </a:pathLst>
          </a:custGeom>
          <a:solidFill>
            <a:srgbClr val="6D6E71"/>
          </a:solidFill>
          <a:ln>
            <a:solidFill>
              <a:schemeClr val="bg1"/>
            </a:solidFill>
          </a:ln>
        </p:spPr>
        <p:txBody>
          <a:bodyPr vert="horz" wrap="square" lIns="68567" tIns="34283" rIns="68567" bIns="34283" numCol="1" anchor="ctr" anchorCtr="0" compatLnSpc="1">
            <a:prstTxWarp prst="textNoShape">
              <a:avLst/>
            </a:prstTxWarp>
          </a:bodyPr>
          <a:lstStyle/>
          <a:p>
            <a:pPr algn="ctr" defTabSz="685800" eaLnBrk="0" fontAlgn="base" hangingPunct="0">
              <a:spcBef>
                <a:spcPct val="0"/>
              </a:spcBef>
              <a:spcAft>
                <a:spcPct val="0"/>
              </a:spcAft>
              <a:defRPr/>
            </a:pPr>
            <a:r>
              <a:rPr lang="en-US" sz="1400" b="1" dirty="0">
                <a:solidFill>
                  <a:srgbClr val="FFFFFF"/>
                </a:solidFill>
                <a:ea typeface="ＭＳ Ｐゴシック" pitchFamily="108" charset="-128"/>
              </a:rPr>
              <a:t>1</a:t>
            </a:r>
          </a:p>
        </p:txBody>
      </p:sp>
      <p:sp>
        <p:nvSpPr>
          <p:cNvPr id="8" name="Freeform 19">
            <a:extLst>
              <a:ext uri="{FF2B5EF4-FFF2-40B4-BE49-F238E27FC236}">
                <a16:creationId xmlns:a16="http://schemas.microsoft.com/office/drawing/2014/main" id="{2E626C8C-6D05-45FE-9966-232C95C70B2F}"/>
              </a:ext>
            </a:extLst>
          </p:cNvPr>
          <p:cNvSpPr>
            <a:spLocks/>
          </p:cNvSpPr>
          <p:nvPr/>
        </p:nvSpPr>
        <p:spPr bwMode="auto">
          <a:xfrm>
            <a:off x="753523" y="2080084"/>
            <a:ext cx="450438" cy="518320"/>
          </a:xfrm>
          <a:custGeom>
            <a:avLst/>
            <a:gdLst>
              <a:gd name="T0" fmla="*/ 856 w 856"/>
              <a:gd name="T1" fmla="*/ 740 h 985"/>
              <a:gd name="T2" fmla="*/ 428 w 856"/>
              <a:gd name="T3" fmla="*/ 985 h 985"/>
              <a:gd name="T4" fmla="*/ 0 w 856"/>
              <a:gd name="T5" fmla="*/ 740 h 985"/>
              <a:gd name="T6" fmla="*/ 0 w 856"/>
              <a:gd name="T7" fmla="*/ 246 h 985"/>
              <a:gd name="T8" fmla="*/ 428 w 856"/>
              <a:gd name="T9" fmla="*/ 0 h 985"/>
              <a:gd name="T10" fmla="*/ 856 w 856"/>
              <a:gd name="T11" fmla="*/ 246 h 985"/>
              <a:gd name="T12" fmla="*/ 856 w 856"/>
              <a:gd name="T13" fmla="*/ 740 h 985"/>
              <a:gd name="T14" fmla="*/ 856 w 856"/>
              <a:gd name="T15" fmla="*/ 740 h 985"/>
              <a:gd name="T16" fmla="*/ 856 w 856"/>
              <a:gd name="T17" fmla="*/ 74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985">
                <a:moveTo>
                  <a:pt x="856" y="740"/>
                </a:moveTo>
                <a:lnTo>
                  <a:pt x="428" y="985"/>
                </a:lnTo>
                <a:lnTo>
                  <a:pt x="0" y="740"/>
                </a:lnTo>
                <a:lnTo>
                  <a:pt x="0" y="246"/>
                </a:lnTo>
                <a:lnTo>
                  <a:pt x="428" y="0"/>
                </a:lnTo>
                <a:lnTo>
                  <a:pt x="856" y="246"/>
                </a:lnTo>
                <a:lnTo>
                  <a:pt x="856" y="740"/>
                </a:lnTo>
                <a:lnTo>
                  <a:pt x="856" y="740"/>
                </a:lnTo>
                <a:lnTo>
                  <a:pt x="856" y="740"/>
                </a:lnTo>
                <a:close/>
              </a:path>
            </a:pathLst>
          </a:custGeom>
          <a:solidFill>
            <a:srgbClr val="8398B7"/>
          </a:solidFill>
          <a:ln>
            <a:solidFill>
              <a:schemeClr val="bg1"/>
            </a:solidFill>
          </a:ln>
        </p:spPr>
        <p:txBody>
          <a:bodyPr vert="horz" wrap="square" lIns="68567" tIns="34283" rIns="68567" bIns="34283" numCol="1" anchor="ctr" anchorCtr="0" compatLnSpc="1">
            <a:prstTxWarp prst="textNoShape">
              <a:avLst/>
            </a:prstTxWarp>
          </a:bodyPr>
          <a:lstStyle/>
          <a:p>
            <a:pPr algn="ctr" defTabSz="685800" eaLnBrk="0" fontAlgn="base" hangingPunct="0">
              <a:spcBef>
                <a:spcPct val="0"/>
              </a:spcBef>
              <a:spcAft>
                <a:spcPct val="0"/>
              </a:spcAft>
              <a:defRPr/>
            </a:pPr>
            <a:r>
              <a:rPr lang="en-US" sz="1400" b="1" dirty="0">
                <a:solidFill>
                  <a:srgbClr val="FFFFFF"/>
                </a:solidFill>
                <a:ea typeface="ＭＳ Ｐゴシック" pitchFamily="108" charset="-128"/>
              </a:rPr>
              <a:t>2</a:t>
            </a:r>
          </a:p>
        </p:txBody>
      </p:sp>
      <p:sp>
        <p:nvSpPr>
          <p:cNvPr id="9" name="Freeform 19">
            <a:extLst>
              <a:ext uri="{FF2B5EF4-FFF2-40B4-BE49-F238E27FC236}">
                <a16:creationId xmlns:a16="http://schemas.microsoft.com/office/drawing/2014/main" id="{FE033756-7455-4560-A519-8B035BCA1BAD}"/>
              </a:ext>
            </a:extLst>
          </p:cNvPr>
          <p:cNvSpPr>
            <a:spLocks/>
          </p:cNvSpPr>
          <p:nvPr/>
        </p:nvSpPr>
        <p:spPr bwMode="auto">
          <a:xfrm>
            <a:off x="515024" y="2480134"/>
            <a:ext cx="450438" cy="518320"/>
          </a:xfrm>
          <a:custGeom>
            <a:avLst/>
            <a:gdLst>
              <a:gd name="T0" fmla="*/ 856 w 856"/>
              <a:gd name="T1" fmla="*/ 740 h 985"/>
              <a:gd name="T2" fmla="*/ 428 w 856"/>
              <a:gd name="T3" fmla="*/ 985 h 985"/>
              <a:gd name="T4" fmla="*/ 0 w 856"/>
              <a:gd name="T5" fmla="*/ 740 h 985"/>
              <a:gd name="T6" fmla="*/ 0 w 856"/>
              <a:gd name="T7" fmla="*/ 246 h 985"/>
              <a:gd name="T8" fmla="*/ 428 w 856"/>
              <a:gd name="T9" fmla="*/ 0 h 985"/>
              <a:gd name="T10" fmla="*/ 856 w 856"/>
              <a:gd name="T11" fmla="*/ 246 h 985"/>
              <a:gd name="T12" fmla="*/ 856 w 856"/>
              <a:gd name="T13" fmla="*/ 740 h 985"/>
              <a:gd name="T14" fmla="*/ 856 w 856"/>
              <a:gd name="T15" fmla="*/ 740 h 985"/>
              <a:gd name="T16" fmla="*/ 856 w 856"/>
              <a:gd name="T17" fmla="*/ 74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985">
                <a:moveTo>
                  <a:pt x="856" y="740"/>
                </a:moveTo>
                <a:lnTo>
                  <a:pt x="428" y="985"/>
                </a:lnTo>
                <a:lnTo>
                  <a:pt x="0" y="740"/>
                </a:lnTo>
                <a:lnTo>
                  <a:pt x="0" y="246"/>
                </a:lnTo>
                <a:lnTo>
                  <a:pt x="428" y="0"/>
                </a:lnTo>
                <a:lnTo>
                  <a:pt x="856" y="246"/>
                </a:lnTo>
                <a:lnTo>
                  <a:pt x="856" y="740"/>
                </a:lnTo>
                <a:lnTo>
                  <a:pt x="856" y="740"/>
                </a:lnTo>
                <a:lnTo>
                  <a:pt x="856" y="740"/>
                </a:lnTo>
                <a:close/>
              </a:path>
            </a:pathLst>
          </a:custGeom>
          <a:solidFill>
            <a:schemeClr val="accent2"/>
          </a:solidFill>
          <a:ln>
            <a:solidFill>
              <a:schemeClr val="bg1"/>
            </a:solidFill>
          </a:ln>
        </p:spPr>
        <p:txBody>
          <a:bodyPr vert="horz" wrap="square" lIns="68567" tIns="34283" rIns="68567" bIns="34283" numCol="1" anchor="ctr" anchorCtr="0" compatLnSpc="1">
            <a:prstTxWarp prst="textNoShape">
              <a:avLst/>
            </a:prstTxWarp>
          </a:bodyPr>
          <a:lstStyle/>
          <a:p>
            <a:pPr algn="ctr" defTabSz="685800" eaLnBrk="0" fontAlgn="base" hangingPunct="0">
              <a:spcBef>
                <a:spcPct val="0"/>
              </a:spcBef>
              <a:spcAft>
                <a:spcPct val="0"/>
              </a:spcAft>
              <a:defRPr/>
            </a:pPr>
            <a:r>
              <a:rPr lang="en-US" sz="1400" b="1" dirty="0">
                <a:solidFill>
                  <a:srgbClr val="FFFFFF"/>
                </a:solidFill>
                <a:ea typeface="ＭＳ Ｐゴシック" pitchFamily="108" charset="-128"/>
              </a:rPr>
              <a:t>3</a:t>
            </a:r>
          </a:p>
        </p:txBody>
      </p:sp>
      <p:sp>
        <p:nvSpPr>
          <p:cNvPr id="10" name="Freeform 19">
            <a:extLst>
              <a:ext uri="{FF2B5EF4-FFF2-40B4-BE49-F238E27FC236}">
                <a16:creationId xmlns:a16="http://schemas.microsoft.com/office/drawing/2014/main" id="{19C1D9E8-116D-4C61-839B-D9BE4A8D1061}"/>
              </a:ext>
            </a:extLst>
          </p:cNvPr>
          <p:cNvSpPr>
            <a:spLocks/>
          </p:cNvSpPr>
          <p:nvPr/>
        </p:nvSpPr>
        <p:spPr bwMode="auto">
          <a:xfrm>
            <a:off x="755257" y="2880184"/>
            <a:ext cx="450438" cy="518320"/>
          </a:xfrm>
          <a:custGeom>
            <a:avLst/>
            <a:gdLst>
              <a:gd name="T0" fmla="*/ 856 w 856"/>
              <a:gd name="T1" fmla="*/ 740 h 985"/>
              <a:gd name="T2" fmla="*/ 428 w 856"/>
              <a:gd name="T3" fmla="*/ 985 h 985"/>
              <a:gd name="T4" fmla="*/ 0 w 856"/>
              <a:gd name="T5" fmla="*/ 740 h 985"/>
              <a:gd name="T6" fmla="*/ 0 w 856"/>
              <a:gd name="T7" fmla="*/ 246 h 985"/>
              <a:gd name="T8" fmla="*/ 428 w 856"/>
              <a:gd name="T9" fmla="*/ 0 h 985"/>
              <a:gd name="T10" fmla="*/ 856 w 856"/>
              <a:gd name="T11" fmla="*/ 246 h 985"/>
              <a:gd name="T12" fmla="*/ 856 w 856"/>
              <a:gd name="T13" fmla="*/ 740 h 985"/>
              <a:gd name="T14" fmla="*/ 856 w 856"/>
              <a:gd name="T15" fmla="*/ 740 h 985"/>
              <a:gd name="T16" fmla="*/ 856 w 856"/>
              <a:gd name="T17" fmla="*/ 74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985">
                <a:moveTo>
                  <a:pt x="856" y="740"/>
                </a:moveTo>
                <a:lnTo>
                  <a:pt x="428" y="985"/>
                </a:lnTo>
                <a:lnTo>
                  <a:pt x="0" y="740"/>
                </a:lnTo>
                <a:lnTo>
                  <a:pt x="0" y="246"/>
                </a:lnTo>
                <a:lnTo>
                  <a:pt x="428" y="0"/>
                </a:lnTo>
                <a:lnTo>
                  <a:pt x="856" y="246"/>
                </a:lnTo>
                <a:lnTo>
                  <a:pt x="856" y="740"/>
                </a:lnTo>
                <a:lnTo>
                  <a:pt x="856" y="740"/>
                </a:lnTo>
                <a:lnTo>
                  <a:pt x="856" y="740"/>
                </a:lnTo>
                <a:close/>
              </a:path>
            </a:pathLst>
          </a:custGeom>
          <a:solidFill>
            <a:srgbClr val="0083A9"/>
          </a:solidFill>
          <a:ln>
            <a:solidFill>
              <a:schemeClr val="bg1"/>
            </a:solidFill>
          </a:ln>
        </p:spPr>
        <p:txBody>
          <a:bodyPr vert="horz" wrap="square" lIns="68567" tIns="34283" rIns="68567" bIns="34283" numCol="1" anchor="ctr" anchorCtr="0" compatLnSpc="1">
            <a:prstTxWarp prst="textNoShape">
              <a:avLst/>
            </a:prstTxWarp>
          </a:bodyPr>
          <a:lstStyle/>
          <a:p>
            <a:pPr algn="ctr" defTabSz="685800" eaLnBrk="0" fontAlgn="base" hangingPunct="0">
              <a:spcBef>
                <a:spcPct val="0"/>
              </a:spcBef>
              <a:spcAft>
                <a:spcPct val="0"/>
              </a:spcAft>
              <a:defRPr/>
            </a:pPr>
            <a:r>
              <a:rPr lang="en-US" sz="1400" b="1" dirty="0">
                <a:solidFill>
                  <a:srgbClr val="FFFFFF"/>
                </a:solidFill>
                <a:ea typeface="ＭＳ Ｐゴシック" pitchFamily="108" charset="-128"/>
              </a:rPr>
              <a:t>4</a:t>
            </a:r>
          </a:p>
        </p:txBody>
      </p:sp>
      <p:sp>
        <p:nvSpPr>
          <p:cNvPr id="11" name="Freeform 19">
            <a:extLst>
              <a:ext uri="{FF2B5EF4-FFF2-40B4-BE49-F238E27FC236}">
                <a16:creationId xmlns:a16="http://schemas.microsoft.com/office/drawing/2014/main" id="{FC05FADE-2583-4688-90C6-BD436F65B21A}"/>
              </a:ext>
            </a:extLst>
          </p:cNvPr>
          <p:cNvSpPr>
            <a:spLocks/>
          </p:cNvSpPr>
          <p:nvPr/>
        </p:nvSpPr>
        <p:spPr bwMode="auto">
          <a:xfrm>
            <a:off x="513941" y="3280234"/>
            <a:ext cx="450438" cy="518320"/>
          </a:xfrm>
          <a:custGeom>
            <a:avLst/>
            <a:gdLst>
              <a:gd name="T0" fmla="*/ 856 w 856"/>
              <a:gd name="T1" fmla="*/ 740 h 985"/>
              <a:gd name="T2" fmla="*/ 428 w 856"/>
              <a:gd name="T3" fmla="*/ 985 h 985"/>
              <a:gd name="T4" fmla="*/ 0 w 856"/>
              <a:gd name="T5" fmla="*/ 740 h 985"/>
              <a:gd name="T6" fmla="*/ 0 w 856"/>
              <a:gd name="T7" fmla="*/ 246 h 985"/>
              <a:gd name="T8" fmla="*/ 428 w 856"/>
              <a:gd name="T9" fmla="*/ 0 h 985"/>
              <a:gd name="T10" fmla="*/ 856 w 856"/>
              <a:gd name="T11" fmla="*/ 246 h 985"/>
              <a:gd name="T12" fmla="*/ 856 w 856"/>
              <a:gd name="T13" fmla="*/ 740 h 985"/>
              <a:gd name="T14" fmla="*/ 856 w 856"/>
              <a:gd name="T15" fmla="*/ 740 h 985"/>
              <a:gd name="T16" fmla="*/ 856 w 856"/>
              <a:gd name="T17" fmla="*/ 74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985">
                <a:moveTo>
                  <a:pt x="856" y="740"/>
                </a:moveTo>
                <a:lnTo>
                  <a:pt x="428" y="985"/>
                </a:lnTo>
                <a:lnTo>
                  <a:pt x="0" y="740"/>
                </a:lnTo>
                <a:lnTo>
                  <a:pt x="0" y="246"/>
                </a:lnTo>
                <a:lnTo>
                  <a:pt x="428" y="0"/>
                </a:lnTo>
                <a:lnTo>
                  <a:pt x="856" y="246"/>
                </a:lnTo>
                <a:lnTo>
                  <a:pt x="856" y="740"/>
                </a:lnTo>
                <a:lnTo>
                  <a:pt x="856" y="740"/>
                </a:lnTo>
                <a:lnTo>
                  <a:pt x="856" y="740"/>
                </a:lnTo>
                <a:close/>
              </a:path>
            </a:pathLst>
          </a:custGeom>
          <a:solidFill>
            <a:srgbClr val="003F72"/>
          </a:solidFill>
          <a:ln>
            <a:solidFill>
              <a:schemeClr val="bg1"/>
            </a:solidFill>
          </a:ln>
        </p:spPr>
        <p:txBody>
          <a:bodyPr vert="horz" wrap="square" lIns="68567" tIns="34283" rIns="68567" bIns="34283" numCol="1" anchor="ctr" anchorCtr="0" compatLnSpc="1">
            <a:prstTxWarp prst="textNoShape">
              <a:avLst/>
            </a:prstTxWarp>
          </a:bodyPr>
          <a:lstStyle/>
          <a:p>
            <a:pPr algn="ctr" defTabSz="685800" eaLnBrk="0" fontAlgn="base" hangingPunct="0">
              <a:spcBef>
                <a:spcPct val="0"/>
              </a:spcBef>
              <a:spcAft>
                <a:spcPct val="0"/>
              </a:spcAft>
              <a:defRPr/>
            </a:pPr>
            <a:r>
              <a:rPr lang="en-US" sz="1400" b="1" dirty="0">
                <a:solidFill>
                  <a:srgbClr val="FFFFFF"/>
                </a:solidFill>
                <a:ea typeface="ＭＳ Ｐゴシック" pitchFamily="108" charset="-128"/>
              </a:rPr>
              <a:t>5</a:t>
            </a:r>
          </a:p>
        </p:txBody>
      </p:sp>
      <p:sp>
        <p:nvSpPr>
          <p:cNvPr id="12" name="Rounded Rectangle 23">
            <a:extLst>
              <a:ext uri="{FF2B5EF4-FFF2-40B4-BE49-F238E27FC236}">
                <a16:creationId xmlns:a16="http://schemas.microsoft.com/office/drawing/2014/main" id="{E1C7B170-19F8-4901-8DFD-A01631CFA50A}"/>
              </a:ext>
            </a:extLst>
          </p:cNvPr>
          <p:cNvSpPr/>
          <p:nvPr/>
        </p:nvSpPr>
        <p:spPr bwMode="auto">
          <a:xfrm>
            <a:off x="1150621" y="2590125"/>
            <a:ext cx="3033513" cy="166831"/>
          </a:xfrm>
          <a:prstGeom prst="roundRect">
            <a:avLst/>
          </a:prstGeom>
          <a:noFill/>
          <a:ln w="9525" cap="flat" cmpd="sng" algn="ctr">
            <a:noFill/>
            <a:prstDash val="solid"/>
            <a:round/>
            <a:headEnd type="none" w="med" len="med"/>
            <a:tailEnd type="none" w="med" len="med"/>
          </a:ln>
          <a:effectLst/>
        </p:spPr>
        <p:txBody>
          <a:bodyPr vert="horz" wrap="square" lIns="68567" tIns="34283" rIns="68567" bIns="34283" numCol="1" rtlCol="0" anchor="t" anchorCtr="0" compatLnSpc="1">
            <a:prstTxWarp prst="textNoShape">
              <a:avLst/>
            </a:prstTxWarp>
          </a:bodyPr>
          <a:lstStyle/>
          <a:p>
            <a:pPr marL="0" lvl="1" defTabSz="685800" eaLnBrk="0" fontAlgn="base" hangingPunct="0">
              <a:spcBef>
                <a:spcPct val="0"/>
              </a:spcBef>
              <a:spcAft>
                <a:spcPct val="0"/>
              </a:spcAft>
              <a:defRPr/>
            </a:pPr>
            <a:r>
              <a:rPr lang="en-US" altLang="en-US" sz="1400" b="1" dirty="0">
                <a:solidFill>
                  <a:srgbClr val="7AB800"/>
                </a:solidFill>
                <a:ea typeface="ＭＳ Ｐゴシック" pitchFamily="108" charset="-128"/>
              </a:rPr>
              <a:t>Get Agreement on Key Messages</a:t>
            </a:r>
          </a:p>
        </p:txBody>
      </p:sp>
      <p:sp>
        <p:nvSpPr>
          <p:cNvPr id="13" name="Rounded Rectangle 24">
            <a:extLst>
              <a:ext uri="{FF2B5EF4-FFF2-40B4-BE49-F238E27FC236}">
                <a16:creationId xmlns:a16="http://schemas.microsoft.com/office/drawing/2014/main" id="{34B11391-1755-4BB1-AE06-88DDDDECD618}"/>
              </a:ext>
            </a:extLst>
          </p:cNvPr>
          <p:cNvSpPr/>
          <p:nvPr/>
        </p:nvSpPr>
        <p:spPr bwMode="auto">
          <a:xfrm>
            <a:off x="979228" y="3411012"/>
            <a:ext cx="2797778" cy="288751"/>
          </a:xfrm>
          <a:prstGeom prst="roundRect">
            <a:avLst/>
          </a:prstGeom>
          <a:noFill/>
          <a:ln w="9525" cap="flat" cmpd="sng" algn="ctr">
            <a:noFill/>
            <a:prstDash val="solid"/>
            <a:round/>
            <a:headEnd type="none" w="med" len="med"/>
            <a:tailEnd type="none" w="med" len="med"/>
          </a:ln>
          <a:effectLst/>
        </p:spPr>
        <p:txBody>
          <a:bodyPr vert="horz" wrap="square" lIns="68567" tIns="34283" rIns="68567" bIns="34283" numCol="1" rtlCol="0" anchor="t" anchorCtr="0" compatLnSpc="1">
            <a:prstTxWarp prst="textNoShape">
              <a:avLst/>
            </a:prstTxWarp>
          </a:bodyPr>
          <a:lstStyle/>
          <a:p>
            <a:pPr marL="0" lvl="1" defTabSz="685800" eaLnBrk="0" fontAlgn="base" hangingPunct="0">
              <a:spcBef>
                <a:spcPct val="0"/>
              </a:spcBef>
              <a:spcAft>
                <a:spcPct val="0"/>
              </a:spcAft>
              <a:defRPr/>
            </a:pPr>
            <a:r>
              <a:rPr lang="en-US" altLang="en-US" sz="1400" b="1" dirty="0">
                <a:solidFill>
                  <a:srgbClr val="003F72"/>
                </a:solidFill>
                <a:ea typeface="ＭＳ Ｐゴシック" pitchFamily="108" charset="-128"/>
              </a:rPr>
              <a:t>Test Approach with Employees</a:t>
            </a:r>
          </a:p>
        </p:txBody>
      </p:sp>
      <p:sp>
        <p:nvSpPr>
          <p:cNvPr id="14" name="Rounded Rectangle 25">
            <a:extLst>
              <a:ext uri="{FF2B5EF4-FFF2-40B4-BE49-F238E27FC236}">
                <a16:creationId xmlns:a16="http://schemas.microsoft.com/office/drawing/2014/main" id="{02208127-2A1A-46BB-ABA5-157C6615C205}"/>
              </a:ext>
            </a:extLst>
          </p:cNvPr>
          <p:cNvSpPr/>
          <p:nvPr/>
        </p:nvSpPr>
        <p:spPr bwMode="auto">
          <a:xfrm>
            <a:off x="2191069" y="2240578"/>
            <a:ext cx="4857985" cy="269272"/>
          </a:xfrm>
          <a:prstGeom prst="roundRect">
            <a:avLst/>
          </a:prstGeom>
          <a:noFill/>
          <a:ln w="9525" cap="flat" cmpd="sng" algn="ctr">
            <a:noFill/>
            <a:prstDash val="solid"/>
            <a:round/>
            <a:headEnd type="none" w="med" len="med"/>
            <a:tailEnd type="none" w="med" len="med"/>
          </a:ln>
          <a:effectLst/>
        </p:spPr>
        <p:txBody>
          <a:bodyPr vert="horz" wrap="square" lIns="68567" tIns="34283" rIns="68567" bIns="34283" numCol="1" rtlCol="0" anchor="t" anchorCtr="0" compatLnSpc="1">
            <a:prstTxWarp prst="textNoShape">
              <a:avLst/>
            </a:prstTxWarp>
          </a:bodyPr>
          <a:lstStyle/>
          <a:p>
            <a:pPr marL="0" lvl="1" defTabSz="685800" eaLnBrk="0" fontAlgn="base" hangingPunct="0">
              <a:spcBef>
                <a:spcPct val="0"/>
              </a:spcBef>
              <a:spcAft>
                <a:spcPct val="0"/>
              </a:spcAft>
              <a:defRPr/>
            </a:pPr>
            <a:endParaRPr lang="en-US" altLang="en-US" sz="1400" b="1" dirty="0">
              <a:solidFill>
                <a:srgbClr val="6E267B"/>
              </a:solidFill>
              <a:ea typeface="ＭＳ Ｐゴシック" pitchFamily="108" charset="-128"/>
            </a:endParaRPr>
          </a:p>
        </p:txBody>
      </p:sp>
      <p:sp>
        <p:nvSpPr>
          <p:cNvPr id="15" name="Rounded Rectangle 26">
            <a:extLst>
              <a:ext uri="{FF2B5EF4-FFF2-40B4-BE49-F238E27FC236}">
                <a16:creationId xmlns:a16="http://schemas.microsoft.com/office/drawing/2014/main" id="{6E740C06-51A2-4ECB-B193-B214FE4F90C8}"/>
              </a:ext>
            </a:extLst>
          </p:cNvPr>
          <p:cNvSpPr/>
          <p:nvPr/>
        </p:nvSpPr>
        <p:spPr bwMode="auto">
          <a:xfrm>
            <a:off x="1264271" y="2193456"/>
            <a:ext cx="2636113" cy="266445"/>
          </a:xfrm>
          <a:prstGeom prst="roundRect">
            <a:avLst/>
          </a:prstGeom>
          <a:noFill/>
          <a:ln w="9525" cap="flat" cmpd="sng" algn="ctr">
            <a:noFill/>
            <a:prstDash val="solid"/>
            <a:round/>
            <a:headEnd type="none" w="med" len="med"/>
            <a:tailEnd type="none" w="med" len="med"/>
          </a:ln>
          <a:effectLst/>
        </p:spPr>
        <p:txBody>
          <a:bodyPr vert="horz" wrap="square" lIns="68567" tIns="34283" rIns="68567" bIns="34283" numCol="1" rtlCol="0" anchor="t" anchorCtr="0" compatLnSpc="1">
            <a:prstTxWarp prst="textNoShape">
              <a:avLst/>
            </a:prstTxWarp>
          </a:bodyPr>
          <a:lstStyle/>
          <a:p>
            <a:pPr marL="0" lvl="1" defTabSz="685800" eaLnBrk="0" fontAlgn="base" hangingPunct="0">
              <a:spcBef>
                <a:spcPct val="0"/>
              </a:spcBef>
              <a:spcAft>
                <a:spcPct val="0"/>
              </a:spcAft>
              <a:defRPr/>
            </a:pPr>
            <a:r>
              <a:rPr lang="en-US" altLang="en-US" sz="1400" b="1" dirty="0">
                <a:solidFill>
                  <a:srgbClr val="8398B7"/>
                </a:solidFill>
                <a:ea typeface="ＭＳ Ｐゴシック" pitchFamily="108" charset="-128"/>
              </a:rPr>
              <a:t>Consider What Else is Going On</a:t>
            </a:r>
          </a:p>
        </p:txBody>
      </p:sp>
      <p:cxnSp>
        <p:nvCxnSpPr>
          <p:cNvPr id="16" name="Straight Connector 15">
            <a:extLst>
              <a:ext uri="{FF2B5EF4-FFF2-40B4-BE49-F238E27FC236}">
                <a16:creationId xmlns:a16="http://schemas.microsoft.com/office/drawing/2014/main" id="{A1475CA1-39C4-4C58-8E39-6A9FBBACF21C}"/>
              </a:ext>
            </a:extLst>
          </p:cNvPr>
          <p:cNvCxnSpPr/>
          <p:nvPr/>
        </p:nvCxnSpPr>
        <p:spPr bwMode="auto">
          <a:xfrm>
            <a:off x="996127" y="1819100"/>
            <a:ext cx="2995952" cy="0"/>
          </a:xfrm>
          <a:prstGeom prst="line">
            <a:avLst/>
          </a:prstGeom>
          <a:solidFill>
            <a:schemeClr val="accent1"/>
          </a:solidFill>
          <a:ln w="9525" cap="flat" cmpd="sng" algn="ctr">
            <a:solidFill>
              <a:srgbClr val="6D6E71"/>
            </a:solidFill>
            <a:prstDash val="sysDash"/>
            <a:round/>
            <a:headEnd type="none" w="med" len="med"/>
            <a:tailEnd type="none" w="med" len="med"/>
          </a:ln>
          <a:effectLst/>
        </p:spPr>
      </p:cxnSp>
      <p:cxnSp>
        <p:nvCxnSpPr>
          <p:cNvPr id="17" name="Straight Connector 16">
            <a:extLst>
              <a:ext uri="{FF2B5EF4-FFF2-40B4-BE49-F238E27FC236}">
                <a16:creationId xmlns:a16="http://schemas.microsoft.com/office/drawing/2014/main" id="{727880B4-7EC7-44CB-9BA1-4433051B5759}"/>
              </a:ext>
            </a:extLst>
          </p:cNvPr>
          <p:cNvCxnSpPr/>
          <p:nvPr/>
        </p:nvCxnSpPr>
        <p:spPr bwMode="auto">
          <a:xfrm>
            <a:off x="996127" y="2066323"/>
            <a:ext cx="2995952" cy="0"/>
          </a:xfrm>
          <a:prstGeom prst="line">
            <a:avLst/>
          </a:prstGeom>
          <a:solidFill>
            <a:schemeClr val="accent1"/>
          </a:solidFill>
          <a:ln w="9525" cap="flat" cmpd="sng" algn="ctr">
            <a:solidFill>
              <a:srgbClr val="6D6E71"/>
            </a:solidFill>
            <a:prstDash val="sysDash"/>
            <a:round/>
            <a:headEnd type="none" w="med" len="med"/>
            <a:tailEnd type="none" w="med" len="med"/>
          </a:ln>
          <a:effectLst/>
        </p:spPr>
      </p:cxnSp>
      <p:cxnSp>
        <p:nvCxnSpPr>
          <p:cNvPr id="18" name="Straight Connector 17">
            <a:extLst>
              <a:ext uri="{FF2B5EF4-FFF2-40B4-BE49-F238E27FC236}">
                <a16:creationId xmlns:a16="http://schemas.microsoft.com/office/drawing/2014/main" id="{C76CE562-F4CC-4D28-B19C-47E983A27378}"/>
              </a:ext>
            </a:extLst>
          </p:cNvPr>
          <p:cNvCxnSpPr>
            <a:cxnSpLocks/>
          </p:cNvCxnSpPr>
          <p:nvPr/>
        </p:nvCxnSpPr>
        <p:spPr bwMode="auto">
          <a:xfrm>
            <a:off x="996130" y="2617209"/>
            <a:ext cx="2995949" cy="0"/>
          </a:xfrm>
          <a:prstGeom prst="line">
            <a:avLst/>
          </a:prstGeom>
          <a:solidFill>
            <a:schemeClr val="accent1"/>
          </a:solidFill>
          <a:ln w="9525" cap="flat" cmpd="sng" algn="ctr">
            <a:solidFill>
              <a:schemeClr val="accent2"/>
            </a:solidFill>
            <a:prstDash val="sysDash"/>
            <a:round/>
            <a:headEnd type="none" w="med" len="med"/>
            <a:tailEnd type="none" w="med" len="med"/>
          </a:ln>
          <a:effectLst/>
        </p:spPr>
      </p:cxnSp>
      <p:cxnSp>
        <p:nvCxnSpPr>
          <p:cNvPr id="19" name="Straight Connector 18">
            <a:extLst>
              <a:ext uri="{FF2B5EF4-FFF2-40B4-BE49-F238E27FC236}">
                <a16:creationId xmlns:a16="http://schemas.microsoft.com/office/drawing/2014/main" id="{27DE45BB-F901-4292-A285-5BB52C78EE28}"/>
              </a:ext>
            </a:extLst>
          </p:cNvPr>
          <p:cNvCxnSpPr>
            <a:cxnSpLocks/>
          </p:cNvCxnSpPr>
          <p:nvPr/>
        </p:nvCxnSpPr>
        <p:spPr bwMode="auto">
          <a:xfrm>
            <a:off x="996130" y="2864433"/>
            <a:ext cx="2995949" cy="0"/>
          </a:xfrm>
          <a:prstGeom prst="line">
            <a:avLst/>
          </a:prstGeom>
          <a:solidFill>
            <a:schemeClr val="accent1"/>
          </a:solidFill>
          <a:ln w="9525" cap="flat" cmpd="sng" algn="ctr">
            <a:solidFill>
              <a:schemeClr val="accent2"/>
            </a:solidFill>
            <a:prstDash val="sysDash"/>
            <a:round/>
            <a:headEnd type="none" w="med" len="med"/>
            <a:tailEnd type="none" w="med" len="med"/>
          </a:ln>
          <a:effectLst/>
        </p:spPr>
      </p:cxnSp>
      <p:cxnSp>
        <p:nvCxnSpPr>
          <p:cNvPr id="20" name="Straight Connector 19">
            <a:extLst>
              <a:ext uri="{FF2B5EF4-FFF2-40B4-BE49-F238E27FC236}">
                <a16:creationId xmlns:a16="http://schemas.microsoft.com/office/drawing/2014/main" id="{7D705819-36D2-4403-BE9A-23CCF9852390}"/>
              </a:ext>
            </a:extLst>
          </p:cNvPr>
          <p:cNvCxnSpPr>
            <a:cxnSpLocks/>
          </p:cNvCxnSpPr>
          <p:nvPr/>
        </p:nvCxnSpPr>
        <p:spPr bwMode="auto">
          <a:xfrm flipV="1">
            <a:off x="992754" y="3411013"/>
            <a:ext cx="2999325" cy="6927"/>
          </a:xfrm>
          <a:prstGeom prst="line">
            <a:avLst/>
          </a:prstGeom>
          <a:solidFill>
            <a:schemeClr val="accent1"/>
          </a:solidFill>
          <a:ln w="9525" cap="flat" cmpd="sng" algn="ctr">
            <a:solidFill>
              <a:srgbClr val="003F72"/>
            </a:solidFill>
            <a:prstDash val="sysDash"/>
            <a:round/>
            <a:headEnd type="none" w="med" len="med"/>
            <a:tailEnd type="none" w="med" len="med"/>
          </a:ln>
          <a:effectLst/>
        </p:spPr>
      </p:cxnSp>
      <p:cxnSp>
        <p:nvCxnSpPr>
          <p:cNvPr id="21" name="Straight Connector 20">
            <a:extLst>
              <a:ext uri="{FF2B5EF4-FFF2-40B4-BE49-F238E27FC236}">
                <a16:creationId xmlns:a16="http://schemas.microsoft.com/office/drawing/2014/main" id="{2B5B93B8-769D-46DD-8045-CFA6A0235A48}"/>
              </a:ext>
            </a:extLst>
          </p:cNvPr>
          <p:cNvCxnSpPr>
            <a:cxnSpLocks/>
          </p:cNvCxnSpPr>
          <p:nvPr/>
        </p:nvCxnSpPr>
        <p:spPr bwMode="auto">
          <a:xfrm flipV="1">
            <a:off x="956259" y="3699763"/>
            <a:ext cx="3035823" cy="1"/>
          </a:xfrm>
          <a:prstGeom prst="line">
            <a:avLst/>
          </a:prstGeom>
          <a:solidFill>
            <a:schemeClr val="accent1"/>
          </a:solidFill>
          <a:ln w="9525" cap="flat" cmpd="sng" algn="ctr">
            <a:solidFill>
              <a:srgbClr val="003F72"/>
            </a:solidFill>
            <a:prstDash val="sysDash"/>
            <a:round/>
            <a:headEnd type="none" w="med" len="med"/>
            <a:tailEnd type="none" w="med" len="med"/>
          </a:ln>
          <a:effectLst/>
        </p:spPr>
      </p:cxnSp>
      <p:cxnSp>
        <p:nvCxnSpPr>
          <p:cNvPr id="22" name="Straight Connector 21">
            <a:extLst>
              <a:ext uri="{FF2B5EF4-FFF2-40B4-BE49-F238E27FC236}">
                <a16:creationId xmlns:a16="http://schemas.microsoft.com/office/drawing/2014/main" id="{2F823F9F-A7DC-4787-92C1-6CD50EDF6D54}"/>
              </a:ext>
            </a:extLst>
          </p:cNvPr>
          <p:cNvCxnSpPr>
            <a:cxnSpLocks/>
          </p:cNvCxnSpPr>
          <p:nvPr/>
        </p:nvCxnSpPr>
        <p:spPr bwMode="auto">
          <a:xfrm>
            <a:off x="1228090" y="3017879"/>
            <a:ext cx="2763989" cy="8453"/>
          </a:xfrm>
          <a:prstGeom prst="line">
            <a:avLst/>
          </a:prstGeom>
          <a:solidFill>
            <a:schemeClr val="accent1"/>
          </a:solidFill>
          <a:ln w="9525" cap="flat" cmpd="sng" algn="ctr">
            <a:solidFill>
              <a:srgbClr val="0083A9"/>
            </a:solidFill>
            <a:prstDash val="sysDash"/>
            <a:round/>
            <a:headEnd type="none" w="med" len="med"/>
            <a:tailEnd type="none" w="med" len="med"/>
          </a:ln>
          <a:effectLst/>
        </p:spPr>
      </p:cxnSp>
      <p:cxnSp>
        <p:nvCxnSpPr>
          <p:cNvPr id="23" name="Straight Connector 22">
            <a:extLst>
              <a:ext uri="{FF2B5EF4-FFF2-40B4-BE49-F238E27FC236}">
                <a16:creationId xmlns:a16="http://schemas.microsoft.com/office/drawing/2014/main" id="{17AD62F4-CC09-440B-A631-FA8E7D621E69}"/>
              </a:ext>
            </a:extLst>
          </p:cNvPr>
          <p:cNvCxnSpPr>
            <a:cxnSpLocks/>
          </p:cNvCxnSpPr>
          <p:nvPr/>
        </p:nvCxnSpPr>
        <p:spPr bwMode="auto">
          <a:xfrm flipV="1">
            <a:off x="1228090" y="3270415"/>
            <a:ext cx="2763989" cy="9820"/>
          </a:xfrm>
          <a:prstGeom prst="line">
            <a:avLst/>
          </a:prstGeom>
          <a:solidFill>
            <a:schemeClr val="accent1"/>
          </a:solidFill>
          <a:ln w="9525" cap="flat" cmpd="sng" algn="ctr">
            <a:solidFill>
              <a:srgbClr val="0083A9"/>
            </a:solidFill>
            <a:prstDash val="sysDash"/>
            <a:round/>
            <a:headEnd type="none" w="med" len="med"/>
            <a:tailEnd type="none" w="med" len="med"/>
          </a:ln>
          <a:effectLst/>
        </p:spPr>
      </p:cxnSp>
      <p:cxnSp>
        <p:nvCxnSpPr>
          <p:cNvPr id="24" name="Straight Connector 23">
            <a:extLst>
              <a:ext uri="{FF2B5EF4-FFF2-40B4-BE49-F238E27FC236}">
                <a16:creationId xmlns:a16="http://schemas.microsoft.com/office/drawing/2014/main" id="{87C7BB42-BB91-4B86-8249-4E9B93322119}"/>
              </a:ext>
            </a:extLst>
          </p:cNvPr>
          <p:cNvCxnSpPr>
            <a:cxnSpLocks/>
          </p:cNvCxnSpPr>
          <p:nvPr/>
        </p:nvCxnSpPr>
        <p:spPr bwMode="auto">
          <a:xfrm>
            <a:off x="1229484" y="2216451"/>
            <a:ext cx="2762595" cy="0"/>
          </a:xfrm>
          <a:prstGeom prst="line">
            <a:avLst/>
          </a:prstGeom>
          <a:solidFill>
            <a:schemeClr val="accent1"/>
          </a:solidFill>
          <a:ln w="9525" cap="flat" cmpd="sng" algn="ctr">
            <a:solidFill>
              <a:srgbClr val="8398B7"/>
            </a:solidFill>
            <a:prstDash val="sysDash"/>
            <a:round/>
            <a:headEnd type="none" w="med" len="med"/>
            <a:tailEnd type="none" w="med" len="med"/>
          </a:ln>
          <a:effectLst/>
        </p:spPr>
      </p:cxnSp>
      <p:cxnSp>
        <p:nvCxnSpPr>
          <p:cNvPr id="25" name="Straight Connector 24">
            <a:extLst>
              <a:ext uri="{FF2B5EF4-FFF2-40B4-BE49-F238E27FC236}">
                <a16:creationId xmlns:a16="http://schemas.microsoft.com/office/drawing/2014/main" id="{A1D9DA6E-644D-43B9-8407-AFA021F98A2D}"/>
              </a:ext>
            </a:extLst>
          </p:cNvPr>
          <p:cNvCxnSpPr/>
          <p:nvPr/>
        </p:nvCxnSpPr>
        <p:spPr bwMode="auto">
          <a:xfrm>
            <a:off x="1229484" y="2463236"/>
            <a:ext cx="2762597" cy="0"/>
          </a:xfrm>
          <a:prstGeom prst="line">
            <a:avLst/>
          </a:prstGeom>
          <a:solidFill>
            <a:schemeClr val="accent1"/>
          </a:solidFill>
          <a:ln w="9525" cap="flat" cmpd="sng" algn="ctr">
            <a:solidFill>
              <a:srgbClr val="8398B7"/>
            </a:solidFill>
            <a:prstDash val="sysDash"/>
            <a:round/>
            <a:headEnd type="none" w="med" len="med"/>
            <a:tailEnd type="none" w="med" len="med"/>
          </a:ln>
          <a:effectLst/>
        </p:spPr>
      </p:cxnSp>
      <p:sp>
        <p:nvSpPr>
          <p:cNvPr id="35" name="Rectangle 34">
            <a:extLst>
              <a:ext uri="{FF2B5EF4-FFF2-40B4-BE49-F238E27FC236}">
                <a16:creationId xmlns:a16="http://schemas.microsoft.com/office/drawing/2014/main" id="{233D8B1C-AC55-4E44-A79F-CE162C26A618}"/>
              </a:ext>
            </a:extLst>
          </p:cNvPr>
          <p:cNvSpPr/>
          <p:nvPr/>
        </p:nvSpPr>
        <p:spPr>
          <a:xfrm>
            <a:off x="1247528" y="3026332"/>
            <a:ext cx="2931839" cy="284679"/>
          </a:xfrm>
          <a:prstGeom prst="rect">
            <a:avLst/>
          </a:prstGeom>
        </p:spPr>
        <p:txBody>
          <a:bodyPr wrap="square" lIns="68567" tIns="34283" rIns="68567" bIns="34283">
            <a:spAutoFit/>
          </a:bodyPr>
          <a:lstStyle/>
          <a:p>
            <a:pPr marL="0" lvl="1" defTabSz="685800" eaLnBrk="0" fontAlgn="base" hangingPunct="0">
              <a:spcBef>
                <a:spcPct val="0"/>
              </a:spcBef>
              <a:spcAft>
                <a:spcPct val="0"/>
              </a:spcAft>
              <a:defRPr/>
            </a:pPr>
            <a:r>
              <a:rPr lang="en-US" altLang="en-US" sz="1400" b="1" dirty="0">
                <a:solidFill>
                  <a:srgbClr val="0083A9"/>
                </a:solidFill>
                <a:ea typeface="ＭＳ Ｐゴシック" pitchFamily="108" charset="-128"/>
              </a:rPr>
              <a:t>Insist Leaders Be Visibly Involved</a:t>
            </a:r>
          </a:p>
        </p:txBody>
      </p:sp>
      <p:sp>
        <p:nvSpPr>
          <p:cNvPr id="39" name="Rounded Rectangle 17">
            <a:extLst>
              <a:ext uri="{FF2B5EF4-FFF2-40B4-BE49-F238E27FC236}">
                <a16:creationId xmlns:a16="http://schemas.microsoft.com/office/drawing/2014/main" id="{471E5955-F9E6-496E-931C-9A50C3F1FB78}"/>
              </a:ext>
            </a:extLst>
          </p:cNvPr>
          <p:cNvSpPr/>
          <p:nvPr/>
        </p:nvSpPr>
        <p:spPr bwMode="auto">
          <a:xfrm>
            <a:off x="4949825" y="1835168"/>
            <a:ext cx="3816105" cy="269272"/>
          </a:xfrm>
          <a:prstGeom prst="roundRect">
            <a:avLst/>
          </a:prstGeom>
          <a:noFill/>
          <a:ln w="9525" cap="flat" cmpd="sng" algn="ctr">
            <a:noFill/>
            <a:prstDash val="solid"/>
            <a:round/>
            <a:headEnd type="none" w="med" len="med"/>
            <a:tailEnd type="none" w="med" len="med"/>
          </a:ln>
          <a:effectLst/>
        </p:spPr>
        <p:txBody>
          <a:bodyPr vert="horz" wrap="square" lIns="68567" tIns="34283" rIns="68567" bIns="34283" numCol="1" rtlCol="0" anchor="t" anchorCtr="0" compatLnSpc="1">
            <a:prstTxWarp prst="textNoShape">
              <a:avLst/>
            </a:prstTxWarp>
          </a:bodyPr>
          <a:lstStyle/>
          <a:p>
            <a:pPr marL="0" lvl="1" defTabSz="685800" eaLnBrk="0" fontAlgn="base" hangingPunct="0">
              <a:spcBef>
                <a:spcPct val="0"/>
              </a:spcBef>
              <a:spcAft>
                <a:spcPct val="0"/>
              </a:spcAft>
              <a:defRPr/>
            </a:pPr>
            <a:r>
              <a:rPr lang="en-US" altLang="en-US" sz="1400" b="1" dirty="0">
                <a:solidFill>
                  <a:srgbClr val="6D6E71"/>
                </a:solidFill>
                <a:ea typeface="ＭＳ Ｐゴシック" pitchFamily="108" charset="-128"/>
              </a:rPr>
              <a:t>Create Foundational Communications</a:t>
            </a:r>
          </a:p>
        </p:txBody>
      </p:sp>
      <p:sp>
        <p:nvSpPr>
          <p:cNvPr id="40" name="Freeform 19">
            <a:extLst>
              <a:ext uri="{FF2B5EF4-FFF2-40B4-BE49-F238E27FC236}">
                <a16:creationId xmlns:a16="http://schemas.microsoft.com/office/drawing/2014/main" id="{697EF6B0-C130-4840-9ABC-BFDE3BDD7217}"/>
              </a:ext>
            </a:extLst>
          </p:cNvPr>
          <p:cNvSpPr>
            <a:spLocks/>
          </p:cNvSpPr>
          <p:nvPr/>
        </p:nvSpPr>
        <p:spPr bwMode="auto">
          <a:xfrm>
            <a:off x="4509825" y="1704376"/>
            <a:ext cx="450438" cy="518320"/>
          </a:xfrm>
          <a:custGeom>
            <a:avLst/>
            <a:gdLst>
              <a:gd name="T0" fmla="*/ 856 w 856"/>
              <a:gd name="T1" fmla="*/ 740 h 985"/>
              <a:gd name="T2" fmla="*/ 428 w 856"/>
              <a:gd name="T3" fmla="*/ 985 h 985"/>
              <a:gd name="T4" fmla="*/ 0 w 856"/>
              <a:gd name="T5" fmla="*/ 740 h 985"/>
              <a:gd name="T6" fmla="*/ 0 w 856"/>
              <a:gd name="T7" fmla="*/ 246 h 985"/>
              <a:gd name="T8" fmla="*/ 428 w 856"/>
              <a:gd name="T9" fmla="*/ 0 h 985"/>
              <a:gd name="T10" fmla="*/ 856 w 856"/>
              <a:gd name="T11" fmla="*/ 246 h 985"/>
              <a:gd name="T12" fmla="*/ 856 w 856"/>
              <a:gd name="T13" fmla="*/ 740 h 985"/>
              <a:gd name="T14" fmla="*/ 856 w 856"/>
              <a:gd name="T15" fmla="*/ 740 h 985"/>
              <a:gd name="T16" fmla="*/ 856 w 856"/>
              <a:gd name="T17" fmla="*/ 74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985">
                <a:moveTo>
                  <a:pt x="856" y="740"/>
                </a:moveTo>
                <a:lnTo>
                  <a:pt x="428" y="985"/>
                </a:lnTo>
                <a:lnTo>
                  <a:pt x="0" y="740"/>
                </a:lnTo>
                <a:lnTo>
                  <a:pt x="0" y="246"/>
                </a:lnTo>
                <a:lnTo>
                  <a:pt x="428" y="0"/>
                </a:lnTo>
                <a:lnTo>
                  <a:pt x="856" y="246"/>
                </a:lnTo>
                <a:lnTo>
                  <a:pt x="856" y="740"/>
                </a:lnTo>
                <a:lnTo>
                  <a:pt x="856" y="740"/>
                </a:lnTo>
                <a:lnTo>
                  <a:pt x="856" y="740"/>
                </a:lnTo>
                <a:close/>
              </a:path>
            </a:pathLst>
          </a:custGeom>
          <a:solidFill>
            <a:srgbClr val="6D6E71"/>
          </a:solidFill>
          <a:ln>
            <a:solidFill>
              <a:schemeClr val="bg1"/>
            </a:solidFill>
          </a:ln>
        </p:spPr>
        <p:txBody>
          <a:bodyPr vert="horz" wrap="square" lIns="68567" tIns="34283" rIns="68567" bIns="34283" numCol="1" anchor="ctr" anchorCtr="0" compatLnSpc="1">
            <a:prstTxWarp prst="textNoShape">
              <a:avLst/>
            </a:prstTxWarp>
          </a:bodyPr>
          <a:lstStyle/>
          <a:p>
            <a:pPr algn="ctr" defTabSz="685800" eaLnBrk="0" fontAlgn="base" hangingPunct="0">
              <a:spcBef>
                <a:spcPct val="0"/>
              </a:spcBef>
              <a:spcAft>
                <a:spcPct val="0"/>
              </a:spcAft>
              <a:defRPr/>
            </a:pPr>
            <a:r>
              <a:rPr lang="en-US" sz="1400" b="1" dirty="0">
                <a:solidFill>
                  <a:srgbClr val="FFFFFF"/>
                </a:solidFill>
                <a:ea typeface="ＭＳ Ｐゴシック" pitchFamily="108" charset="-128"/>
              </a:rPr>
              <a:t>6</a:t>
            </a:r>
          </a:p>
        </p:txBody>
      </p:sp>
      <p:sp>
        <p:nvSpPr>
          <p:cNvPr id="41" name="Freeform 19">
            <a:extLst>
              <a:ext uri="{FF2B5EF4-FFF2-40B4-BE49-F238E27FC236}">
                <a16:creationId xmlns:a16="http://schemas.microsoft.com/office/drawing/2014/main" id="{CAED0B7F-BDAB-4258-9E7A-B426E402432F}"/>
              </a:ext>
            </a:extLst>
          </p:cNvPr>
          <p:cNvSpPr>
            <a:spLocks/>
          </p:cNvSpPr>
          <p:nvPr/>
        </p:nvSpPr>
        <p:spPr bwMode="auto">
          <a:xfrm>
            <a:off x="4236572" y="2085085"/>
            <a:ext cx="450438" cy="518320"/>
          </a:xfrm>
          <a:custGeom>
            <a:avLst/>
            <a:gdLst>
              <a:gd name="T0" fmla="*/ 856 w 856"/>
              <a:gd name="T1" fmla="*/ 740 h 985"/>
              <a:gd name="T2" fmla="*/ 428 w 856"/>
              <a:gd name="T3" fmla="*/ 985 h 985"/>
              <a:gd name="T4" fmla="*/ 0 w 856"/>
              <a:gd name="T5" fmla="*/ 740 h 985"/>
              <a:gd name="T6" fmla="*/ 0 w 856"/>
              <a:gd name="T7" fmla="*/ 246 h 985"/>
              <a:gd name="T8" fmla="*/ 428 w 856"/>
              <a:gd name="T9" fmla="*/ 0 h 985"/>
              <a:gd name="T10" fmla="*/ 856 w 856"/>
              <a:gd name="T11" fmla="*/ 246 h 985"/>
              <a:gd name="T12" fmla="*/ 856 w 856"/>
              <a:gd name="T13" fmla="*/ 740 h 985"/>
              <a:gd name="T14" fmla="*/ 856 w 856"/>
              <a:gd name="T15" fmla="*/ 740 h 985"/>
              <a:gd name="T16" fmla="*/ 856 w 856"/>
              <a:gd name="T17" fmla="*/ 74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985">
                <a:moveTo>
                  <a:pt x="856" y="740"/>
                </a:moveTo>
                <a:lnTo>
                  <a:pt x="428" y="985"/>
                </a:lnTo>
                <a:lnTo>
                  <a:pt x="0" y="740"/>
                </a:lnTo>
                <a:lnTo>
                  <a:pt x="0" y="246"/>
                </a:lnTo>
                <a:lnTo>
                  <a:pt x="428" y="0"/>
                </a:lnTo>
                <a:lnTo>
                  <a:pt x="856" y="246"/>
                </a:lnTo>
                <a:lnTo>
                  <a:pt x="856" y="740"/>
                </a:lnTo>
                <a:lnTo>
                  <a:pt x="856" y="740"/>
                </a:lnTo>
                <a:lnTo>
                  <a:pt x="856" y="740"/>
                </a:lnTo>
                <a:close/>
              </a:path>
            </a:pathLst>
          </a:custGeom>
          <a:solidFill>
            <a:srgbClr val="8398B7"/>
          </a:solidFill>
          <a:ln>
            <a:solidFill>
              <a:schemeClr val="bg1"/>
            </a:solidFill>
          </a:ln>
        </p:spPr>
        <p:txBody>
          <a:bodyPr vert="horz" wrap="square" lIns="68567" tIns="34283" rIns="68567" bIns="34283" numCol="1" anchor="ctr" anchorCtr="0" compatLnSpc="1">
            <a:prstTxWarp prst="textNoShape">
              <a:avLst/>
            </a:prstTxWarp>
          </a:bodyPr>
          <a:lstStyle/>
          <a:p>
            <a:pPr algn="ctr" defTabSz="685800" eaLnBrk="0" fontAlgn="base" hangingPunct="0">
              <a:spcBef>
                <a:spcPct val="0"/>
              </a:spcBef>
              <a:spcAft>
                <a:spcPct val="0"/>
              </a:spcAft>
              <a:defRPr/>
            </a:pPr>
            <a:r>
              <a:rPr lang="en-US" sz="1400" b="1" dirty="0">
                <a:solidFill>
                  <a:srgbClr val="FFFFFF"/>
                </a:solidFill>
                <a:ea typeface="ＭＳ Ｐゴシック" pitchFamily="108" charset="-128"/>
              </a:rPr>
              <a:t>7</a:t>
            </a:r>
          </a:p>
        </p:txBody>
      </p:sp>
      <p:sp>
        <p:nvSpPr>
          <p:cNvPr id="42" name="Freeform 19">
            <a:extLst>
              <a:ext uri="{FF2B5EF4-FFF2-40B4-BE49-F238E27FC236}">
                <a16:creationId xmlns:a16="http://schemas.microsoft.com/office/drawing/2014/main" id="{38832FE2-FE3F-4F1A-BBEB-05BCE30BBCAE}"/>
              </a:ext>
            </a:extLst>
          </p:cNvPr>
          <p:cNvSpPr>
            <a:spLocks/>
          </p:cNvSpPr>
          <p:nvPr/>
        </p:nvSpPr>
        <p:spPr bwMode="auto">
          <a:xfrm>
            <a:off x="4488074" y="2473789"/>
            <a:ext cx="450438" cy="518320"/>
          </a:xfrm>
          <a:custGeom>
            <a:avLst/>
            <a:gdLst>
              <a:gd name="T0" fmla="*/ 856 w 856"/>
              <a:gd name="T1" fmla="*/ 740 h 985"/>
              <a:gd name="T2" fmla="*/ 428 w 856"/>
              <a:gd name="T3" fmla="*/ 985 h 985"/>
              <a:gd name="T4" fmla="*/ 0 w 856"/>
              <a:gd name="T5" fmla="*/ 740 h 985"/>
              <a:gd name="T6" fmla="*/ 0 w 856"/>
              <a:gd name="T7" fmla="*/ 246 h 985"/>
              <a:gd name="T8" fmla="*/ 428 w 856"/>
              <a:gd name="T9" fmla="*/ 0 h 985"/>
              <a:gd name="T10" fmla="*/ 856 w 856"/>
              <a:gd name="T11" fmla="*/ 246 h 985"/>
              <a:gd name="T12" fmla="*/ 856 w 856"/>
              <a:gd name="T13" fmla="*/ 740 h 985"/>
              <a:gd name="T14" fmla="*/ 856 w 856"/>
              <a:gd name="T15" fmla="*/ 740 h 985"/>
              <a:gd name="T16" fmla="*/ 856 w 856"/>
              <a:gd name="T17" fmla="*/ 74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985">
                <a:moveTo>
                  <a:pt x="856" y="740"/>
                </a:moveTo>
                <a:lnTo>
                  <a:pt x="428" y="985"/>
                </a:lnTo>
                <a:lnTo>
                  <a:pt x="0" y="740"/>
                </a:lnTo>
                <a:lnTo>
                  <a:pt x="0" y="246"/>
                </a:lnTo>
                <a:lnTo>
                  <a:pt x="428" y="0"/>
                </a:lnTo>
                <a:lnTo>
                  <a:pt x="856" y="246"/>
                </a:lnTo>
                <a:lnTo>
                  <a:pt x="856" y="740"/>
                </a:lnTo>
                <a:lnTo>
                  <a:pt x="856" y="740"/>
                </a:lnTo>
                <a:lnTo>
                  <a:pt x="856" y="740"/>
                </a:lnTo>
                <a:close/>
              </a:path>
            </a:pathLst>
          </a:custGeom>
          <a:solidFill>
            <a:schemeClr val="accent2"/>
          </a:solidFill>
          <a:ln>
            <a:solidFill>
              <a:schemeClr val="bg1"/>
            </a:solidFill>
          </a:ln>
        </p:spPr>
        <p:txBody>
          <a:bodyPr vert="horz" wrap="square" lIns="68567" tIns="34283" rIns="68567" bIns="34283" numCol="1" anchor="ctr" anchorCtr="0" compatLnSpc="1">
            <a:prstTxWarp prst="textNoShape">
              <a:avLst/>
            </a:prstTxWarp>
          </a:bodyPr>
          <a:lstStyle/>
          <a:p>
            <a:pPr algn="ctr" defTabSz="685800" eaLnBrk="0" fontAlgn="base" hangingPunct="0">
              <a:spcBef>
                <a:spcPct val="0"/>
              </a:spcBef>
              <a:spcAft>
                <a:spcPct val="0"/>
              </a:spcAft>
              <a:defRPr/>
            </a:pPr>
            <a:r>
              <a:rPr lang="en-US" sz="1400" b="1" dirty="0">
                <a:solidFill>
                  <a:srgbClr val="FFFFFF"/>
                </a:solidFill>
                <a:ea typeface="ＭＳ Ｐゴシック" pitchFamily="108" charset="-128"/>
              </a:rPr>
              <a:t>8</a:t>
            </a:r>
          </a:p>
        </p:txBody>
      </p:sp>
      <p:sp>
        <p:nvSpPr>
          <p:cNvPr id="43" name="Freeform 19">
            <a:extLst>
              <a:ext uri="{FF2B5EF4-FFF2-40B4-BE49-F238E27FC236}">
                <a16:creationId xmlns:a16="http://schemas.microsoft.com/office/drawing/2014/main" id="{1DD0ABB6-145B-4973-8739-C61784A822DB}"/>
              </a:ext>
            </a:extLst>
          </p:cNvPr>
          <p:cNvSpPr>
            <a:spLocks/>
          </p:cNvSpPr>
          <p:nvPr/>
        </p:nvSpPr>
        <p:spPr bwMode="auto">
          <a:xfrm>
            <a:off x="4242679" y="2874344"/>
            <a:ext cx="450438" cy="518320"/>
          </a:xfrm>
          <a:custGeom>
            <a:avLst/>
            <a:gdLst>
              <a:gd name="T0" fmla="*/ 856 w 856"/>
              <a:gd name="T1" fmla="*/ 740 h 985"/>
              <a:gd name="T2" fmla="*/ 428 w 856"/>
              <a:gd name="T3" fmla="*/ 985 h 985"/>
              <a:gd name="T4" fmla="*/ 0 w 856"/>
              <a:gd name="T5" fmla="*/ 740 h 985"/>
              <a:gd name="T6" fmla="*/ 0 w 856"/>
              <a:gd name="T7" fmla="*/ 246 h 985"/>
              <a:gd name="T8" fmla="*/ 428 w 856"/>
              <a:gd name="T9" fmla="*/ 0 h 985"/>
              <a:gd name="T10" fmla="*/ 856 w 856"/>
              <a:gd name="T11" fmla="*/ 246 h 985"/>
              <a:gd name="T12" fmla="*/ 856 w 856"/>
              <a:gd name="T13" fmla="*/ 740 h 985"/>
              <a:gd name="T14" fmla="*/ 856 w 856"/>
              <a:gd name="T15" fmla="*/ 740 h 985"/>
              <a:gd name="T16" fmla="*/ 856 w 856"/>
              <a:gd name="T17" fmla="*/ 74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985">
                <a:moveTo>
                  <a:pt x="856" y="740"/>
                </a:moveTo>
                <a:lnTo>
                  <a:pt x="428" y="985"/>
                </a:lnTo>
                <a:lnTo>
                  <a:pt x="0" y="740"/>
                </a:lnTo>
                <a:lnTo>
                  <a:pt x="0" y="246"/>
                </a:lnTo>
                <a:lnTo>
                  <a:pt x="428" y="0"/>
                </a:lnTo>
                <a:lnTo>
                  <a:pt x="856" y="246"/>
                </a:lnTo>
                <a:lnTo>
                  <a:pt x="856" y="740"/>
                </a:lnTo>
                <a:lnTo>
                  <a:pt x="856" y="740"/>
                </a:lnTo>
                <a:lnTo>
                  <a:pt x="856" y="740"/>
                </a:lnTo>
                <a:close/>
              </a:path>
            </a:pathLst>
          </a:custGeom>
          <a:solidFill>
            <a:srgbClr val="0083A9"/>
          </a:solidFill>
          <a:ln>
            <a:solidFill>
              <a:schemeClr val="bg1"/>
            </a:solidFill>
          </a:ln>
        </p:spPr>
        <p:txBody>
          <a:bodyPr vert="horz" wrap="square" lIns="68567" tIns="34283" rIns="68567" bIns="34283" numCol="1" anchor="ctr" anchorCtr="0" compatLnSpc="1">
            <a:prstTxWarp prst="textNoShape">
              <a:avLst/>
            </a:prstTxWarp>
          </a:bodyPr>
          <a:lstStyle/>
          <a:p>
            <a:pPr algn="ctr" defTabSz="685800" eaLnBrk="0" fontAlgn="base" hangingPunct="0">
              <a:spcBef>
                <a:spcPct val="0"/>
              </a:spcBef>
              <a:spcAft>
                <a:spcPct val="0"/>
              </a:spcAft>
              <a:defRPr/>
            </a:pPr>
            <a:r>
              <a:rPr lang="en-US" sz="1400" b="1" dirty="0">
                <a:solidFill>
                  <a:srgbClr val="FFFFFF"/>
                </a:solidFill>
                <a:ea typeface="ＭＳ Ｐゴシック" pitchFamily="108" charset="-128"/>
              </a:rPr>
              <a:t>9</a:t>
            </a:r>
          </a:p>
        </p:txBody>
      </p:sp>
      <p:sp>
        <p:nvSpPr>
          <p:cNvPr id="44" name="Freeform 19">
            <a:extLst>
              <a:ext uri="{FF2B5EF4-FFF2-40B4-BE49-F238E27FC236}">
                <a16:creationId xmlns:a16="http://schemas.microsoft.com/office/drawing/2014/main" id="{24EF143C-8FDB-4976-ACE1-8C86BFD11B48}"/>
              </a:ext>
            </a:extLst>
          </p:cNvPr>
          <p:cNvSpPr>
            <a:spLocks/>
          </p:cNvSpPr>
          <p:nvPr/>
        </p:nvSpPr>
        <p:spPr bwMode="auto">
          <a:xfrm>
            <a:off x="4488074" y="3279910"/>
            <a:ext cx="450438" cy="518320"/>
          </a:xfrm>
          <a:custGeom>
            <a:avLst/>
            <a:gdLst>
              <a:gd name="T0" fmla="*/ 856 w 856"/>
              <a:gd name="T1" fmla="*/ 740 h 985"/>
              <a:gd name="T2" fmla="*/ 428 w 856"/>
              <a:gd name="T3" fmla="*/ 985 h 985"/>
              <a:gd name="T4" fmla="*/ 0 w 856"/>
              <a:gd name="T5" fmla="*/ 740 h 985"/>
              <a:gd name="T6" fmla="*/ 0 w 856"/>
              <a:gd name="T7" fmla="*/ 246 h 985"/>
              <a:gd name="T8" fmla="*/ 428 w 856"/>
              <a:gd name="T9" fmla="*/ 0 h 985"/>
              <a:gd name="T10" fmla="*/ 856 w 856"/>
              <a:gd name="T11" fmla="*/ 246 h 985"/>
              <a:gd name="T12" fmla="*/ 856 w 856"/>
              <a:gd name="T13" fmla="*/ 740 h 985"/>
              <a:gd name="T14" fmla="*/ 856 w 856"/>
              <a:gd name="T15" fmla="*/ 740 h 985"/>
              <a:gd name="T16" fmla="*/ 856 w 856"/>
              <a:gd name="T17" fmla="*/ 74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985">
                <a:moveTo>
                  <a:pt x="856" y="740"/>
                </a:moveTo>
                <a:lnTo>
                  <a:pt x="428" y="985"/>
                </a:lnTo>
                <a:lnTo>
                  <a:pt x="0" y="740"/>
                </a:lnTo>
                <a:lnTo>
                  <a:pt x="0" y="246"/>
                </a:lnTo>
                <a:lnTo>
                  <a:pt x="428" y="0"/>
                </a:lnTo>
                <a:lnTo>
                  <a:pt x="856" y="246"/>
                </a:lnTo>
                <a:lnTo>
                  <a:pt x="856" y="740"/>
                </a:lnTo>
                <a:lnTo>
                  <a:pt x="856" y="740"/>
                </a:lnTo>
                <a:lnTo>
                  <a:pt x="856" y="740"/>
                </a:lnTo>
                <a:close/>
              </a:path>
            </a:pathLst>
          </a:custGeom>
          <a:solidFill>
            <a:srgbClr val="003F72"/>
          </a:solidFill>
          <a:ln>
            <a:solidFill>
              <a:schemeClr val="bg1"/>
            </a:solidFill>
          </a:ln>
        </p:spPr>
        <p:txBody>
          <a:bodyPr vert="horz" wrap="square" lIns="68567" tIns="34283" rIns="68567" bIns="34283" numCol="1" anchor="ctr" anchorCtr="0" compatLnSpc="1">
            <a:prstTxWarp prst="textNoShape">
              <a:avLst/>
            </a:prstTxWarp>
          </a:bodyPr>
          <a:lstStyle/>
          <a:p>
            <a:pPr algn="ctr" defTabSz="685800" eaLnBrk="0" fontAlgn="base" hangingPunct="0">
              <a:spcBef>
                <a:spcPct val="0"/>
              </a:spcBef>
              <a:spcAft>
                <a:spcPct val="0"/>
              </a:spcAft>
              <a:defRPr/>
            </a:pPr>
            <a:r>
              <a:rPr lang="en-US" sz="1400" b="1" dirty="0">
                <a:solidFill>
                  <a:srgbClr val="FFFFFF"/>
                </a:solidFill>
                <a:ea typeface="ＭＳ Ｐゴシック" pitchFamily="108" charset="-128"/>
              </a:rPr>
              <a:t>10</a:t>
            </a:r>
          </a:p>
        </p:txBody>
      </p:sp>
      <p:sp>
        <p:nvSpPr>
          <p:cNvPr id="45" name="Rounded Rectangle 23">
            <a:extLst>
              <a:ext uri="{FF2B5EF4-FFF2-40B4-BE49-F238E27FC236}">
                <a16:creationId xmlns:a16="http://schemas.microsoft.com/office/drawing/2014/main" id="{4BF56A61-F66B-4ED3-8772-4859606A98CA}"/>
              </a:ext>
            </a:extLst>
          </p:cNvPr>
          <p:cNvSpPr/>
          <p:nvPr/>
        </p:nvSpPr>
        <p:spPr bwMode="auto">
          <a:xfrm>
            <a:off x="4949826" y="2588164"/>
            <a:ext cx="3872738" cy="270940"/>
          </a:xfrm>
          <a:prstGeom prst="roundRect">
            <a:avLst/>
          </a:prstGeom>
          <a:noFill/>
          <a:ln w="9525" cap="flat" cmpd="sng" algn="ctr">
            <a:noFill/>
            <a:prstDash val="solid"/>
            <a:round/>
            <a:headEnd type="none" w="med" len="med"/>
            <a:tailEnd type="none" w="med" len="med"/>
          </a:ln>
          <a:effectLst/>
        </p:spPr>
        <p:txBody>
          <a:bodyPr vert="horz" wrap="square" lIns="68567" tIns="34283" rIns="68567" bIns="34283" numCol="1" rtlCol="0" anchor="t" anchorCtr="0" compatLnSpc="1">
            <a:prstTxWarp prst="textNoShape">
              <a:avLst/>
            </a:prstTxWarp>
          </a:bodyPr>
          <a:lstStyle/>
          <a:p>
            <a:pPr marL="0" lvl="1" defTabSz="685800" eaLnBrk="0" fontAlgn="base" hangingPunct="0">
              <a:spcBef>
                <a:spcPct val="0"/>
              </a:spcBef>
              <a:spcAft>
                <a:spcPct val="0"/>
              </a:spcAft>
              <a:defRPr/>
            </a:pPr>
            <a:r>
              <a:rPr lang="en-US" altLang="en-US" sz="1400" b="1" dirty="0">
                <a:solidFill>
                  <a:srgbClr val="7AB800"/>
                </a:solidFill>
                <a:ea typeface="ＭＳ Ｐゴシック" pitchFamily="108" charset="-128"/>
              </a:rPr>
              <a:t>Put Employees at the Center of the Story</a:t>
            </a:r>
          </a:p>
        </p:txBody>
      </p:sp>
      <p:sp>
        <p:nvSpPr>
          <p:cNvPr id="46" name="Rounded Rectangle 24">
            <a:extLst>
              <a:ext uri="{FF2B5EF4-FFF2-40B4-BE49-F238E27FC236}">
                <a16:creationId xmlns:a16="http://schemas.microsoft.com/office/drawing/2014/main" id="{F15981C8-7BED-46C5-A7D1-06CC528A4039}"/>
              </a:ext>
            </a:extLst>
          </p:cNvPr>
          <p:cNvSpPr/>
          <p:nvPr/>
        </p:nvSpPr>
        <p:spPr bwMode="auto">
          <a:xfrm>
            <a:off x="4918771" y="3390804"/>
            <a:ext cx="2498030" cy="269272"/>
          </a:xfrm>
          <a:prstGeom prst="roundRect">
            <a:avLst/>
          </a:prstGeom>
          <a:noFill/>
          <a:ln w="9525" cap="flat" cmpd="sng" algn="ctr">
            <a:noFill/>
            <a:prstDash val="solid"/>
            <a:round/>
            <a:headEnd type="none" w="med" len="med"/>
            <a:tailEnd type="none" w="med" len="med"/>
          </a:ln>
          <a:effectLst/>
        </p:spPr>
        <p:txBody>
          <a:bodyPr vert="horz" wrap="square" lIns="68567" tIns="34283" rIns="68567" bIns="34283" numCol="1" rtlCol="0" anchor="t" anchorCtr="0" compatLnSpc="1">
            <a:prstTxWarp prst="textNoShape">
              <a:avLst/>
            </a:prstTxWarp>
          </a:bodyPr>
          <a:lstStyle/>
          <a:p>
            <a:pPr marL="0" lvl="1" defTabSz="685800" eaLnBrk="0" fontAlgn="base" hangingPunct="0">
              <a:spcBef>
                <a:spcPct val="0"/>
              </a:spcBef>
              <a:spcAft>
                <a:spcPct val="0"/>
              </a:spcAft>
              <a:defRPr/>
            </a:pPr>
            <a:r>
              <a:rPr lang="en-US" altLang="en-US" sz="1400" b="1" dirty="0">
                <a:solidFill>
                  <a:srgbClr val="003F72"/>
                </a:solidFill>
                <a:ea typeface="ＭＳ Ｐゴシック" pitchFamily="108" charset="-128"/>
              </a:rPr>
              <a:t>Position the Decision as Final</a:t>
            </a:r>
          </a:p>
        </p:txBody>
      </p:sp>
      <p:sp>
        <p:nvSpPr>
          <p:cNvPr id="47" name="Rounded Rectangle 25">
            <a:extLst>
              <a:ext uri="{FF2B5EF4-FFF2-40B4-BE49-F238E27FC236}">
                <a16:creationId xmlns:a16="http://schemas.microsoft.com/office/drawing/2014/main" id="{014BE1B1-5C69-4186-845E-248F98C1F370}"/>
              </a:ext>
            </a:extLst>
          </p:cNvPr>
          <p:cNvSpPr/>
          <p:nvPr/>
        </p:nvSpPr>
        <p:spPr bwMode="auto">
          <a:xfrm>
            <a:off x="4738024" y="2973313"/>
            <a:ext cx="5192215" cy="289301"/>
          </a:xfrm>
          <a:prstGeom prst="roundRect">
            <a:avLst/>
          </a:prstGeom>
          <a:noFill/>
          <a:ln w="9525" cap="flat" cmpd="sng" algn="ctr">
            <a:noFill/>
            <a:prstDash val="solid"/>
            <a:round/>
            <a:headEnd type="none" w="med" len="med"/>
            <a:tailEnd type="none" w="med" len="med"/>
          </a:ln>
          <a:effectLst/>
        </p:spPr>
        <p:txBody>
          <a:bodyPr vert="horz" wrap="square" lIns="68567" tIns="34283" rIns="68567" bIns="34283" numCol="1" rtlCol="0" anchor="t" anchorCtr="0" compatLnSpc="1">
            <a:prstTxWarp prst="textNoShape">
              <a:avLst/>
            </a:prstTxWarp>
          </a:bodyPr>
          <a:lstStyle/>
          <a:p>
            <a:pPr marL="0" lvl="1" defTabSz="685800" eaLnBrk="0" fontAlgn="base" hangingPunct="0">
              <a:spcBef>
                <a:spcPct val="0"/>
              </a:spcBef>
              <a:spcAft>
                <a:spcPct val="0"/>
              </a:spcAft>
              <a:defRPr/>
            </a:pPr>
            <a:endParaRPr lang="en-US" altLang="en-US" sz="1400" b="1" dirty="0">
              <a:solidFill>
                <a:srgbClr val="6E267B"/>
              </a:solidFill>
              <a:ea typeface="ＭＳ Ｐゴシック" pitchFamily="108" charset="-128"/>
            </a:endParaRPr>
          </a:p>
        </p:txBody>
      </p:sp>
      <p:sp>
        <p:nvSpPr>
          <p:cNvPr id="48" name="Rounded Rectangle 26">
            <a:extLst>
              <a:ext uri="{FF2B5EF4-FFF2-40B4-BE49-F238E27FC236}">
                <a16:creationId xmlns:a16="http://schemas.microsoft.com/office/drawing/2014/main" id="{EF1A7A00-EF97-4E2F-8C80-298D78700841}"/>
              </a:ext>
            </a:extLst>
          </p:cNvPr>
          <p:cNvSpPr/>
          <p:nvPr/>
        </p:nvSpPr>
        <p:spPr bwMode="auto">
          <a:xfrm>
            <a:off x="4747321" y="2212213"/>
            <a:ext cx="2458928" cy="231914"/>
          </a:xfrm>
          <a:prstGeom prst="roundRect">
            <a:avLst/>
          </a:prstGeom>
          <a:noFill/>
          <a:ln w="9525" cap="flat" cmpd="sng" algn="ctr">
            <a:noFill/>
            <a:prstDash val="solid"/>
            <a:round/>
            <a:headEnd type="none" w="med" len="med"/>
            <a:tailEnd type="none" w="med" len="med"/>
          </a:ln>
          <a:effectLst/>
        </p:spPr>
        <p:txBody>
          <a:bodyPr vert="horz" wrap="square" lIns="68567" tIns="34283" rIns="68567" bIns="34283" numCol="1" rtlCol="0" anchor="t" anchorCtr="0" compatLnSpc="1">
            <a:prstTxWarp prst="textNoShape">
              <a:avLst/>
            </a:prstTxWarp>
          </a:bodyPr>
          <a:lstStyle/>
          <a:p>
            <a:pPr marL="0" lvl="1" defTabSz="685800" eaLnBrk="0" fontAlgn="base" hangingPunct="0">
              <a:spcBef>
                <a:spcPct val="0"/>
              </a:spcBef>
              <a:spcAft>
                <a:spcPct val="0"/>
              </a:spcAft>
              <a:defRPr/>
            </a:pPr>
            <a:r>
              <a:rPr lang="en-US" altLang="en-US" sz="1400" b="1" dirty="0">
                <a:solidFill>
                  <a:srgbClr val="8398B7"/>
                </a:solidFill>
                <a:ea typeface="ＭＳ Ｐゴシック" pitchFamily="108" charset="-128"/>
              </a:rPr>
              <a:t>Lead with the Honest “Why”</a:t>
            </a:r>
          </a:p>
        </p:txBody>
      </p:sp>
      <p:cxnSp>
        <p:nvCxnSpPr>
          <p:cNvPr id="49" name="Straight Connector 48">
            <a:extLst>
              <a:ext uri="{FF2B5EF4-FFF2-40B4-BE49-F238E27FC236}">
                <a16:creationId xmlns:a16="http://schemas.microsoft.com/office/drawing/2014/main" id="{2E96D7E2-3830-4DC5-9B70-A3C2460C6E6B}"/>
              </a:ext>
            </a:extLst>
          </p:cNvPr>
          <p:cNvCxnSpPr>
            <a:cxnSpLocks/>
          </p:cNvCxnSpPr>
          <p:nvPr/>
        </p:nvCxnSpPr>
        <p:spPr bwMode="auto">
          <a:xfrm flipV="1">
            <a:off x="4975921" y="1835168"/>
            <a:ext cx="3575228" cy="12696"/>
          </a:xfrm>
          <a:prstGeom prst="line">
            <a:avLst/>
          </a:prstGeom>
          <a:solidFill>
            <a:schemeClr val="accent1"/>
          </a:solidFill>
          <a:ln w="9525" cap="flat" cmpd="sng" algn="ctr">
            <a:solidFill>
              <a:srgbClr val="6D6E71"/>
            </a:solidFill>
            <a:prstDash val="sysDash"/>
            <a:round/>
            <a:headEnd type="none" w="med" len="med"/>
            <a:tailEnd type="none" w="med" len="med"/>
          </a:ln>
          <a:effectLst/>
        </p:spPr>
      </p:cxnSp>
      <p:cxnSp>
        <p:nvCxnSpPr>
          <p:cNvPr id="50" name="Straight Connector 49">
            <a:extLst>
              <a:ext uri="{FF2B5EF4-FFF2-40B4-BE49-F238E27FC236}">
                <a16:creationId xmlns:a16="http://schemas.microsoft.com/office/drawing/2014/main" id="{BA32A1A3-6892-4940-A364-7FAF6082D2B8}"/>
              </a:ext>
            </a:extLst>
          </p:cNvPr>
          <p:cNvCxnSpPr>
            <a:cxnSpLocks/>
          </p:cNvCxnSpPr>
          <p:nvPr/>
        </p:nvCxnSpPr>
        <p:spPr bwMode="auto">
          <a:xfrm flipV="1">
            <a:off x="4975921" y="2080084"/>
            <a:ext cx="3575228" cy="23701"/>
          </a:xfrm>
          <a:prstGeom prst="line">
            <a:avLst/>
          </a:prstGeom>
          <a:solidFill>
            <a:schemeClr val="accent1"/>
          </a:solidFill>
          <a:ln w="9525" cap="flat" cmpd="sng" algn="ctr">
            <a:solidFill>
              <a:srgbClr val="6D6E71"/>
            </a:solidFill>
            <a:prstDash val="sysDash"/>
            <a:round/>
            <a:headEnd type="none" w="med" len="med"/>
            <a:tailEnd type="none" w="med" len="med"/>
          </a:ln>
          <a:effectLst/>
        </p:spPr>
      </p:cxnSp>
      <p:cxnSp>
        <p:nvCxnSpPr>
          <p:cNvPr id="51" name="Straight Connector 50">
            <a:extLst>
              <a:ext uri="{FF2B5EF4-FFF2-40B4-BE49-F238E27FC236}">
                <a16:creationId xmlns:a16="http://schemas.microsoft.com/office/drawing/2014/main" id="{091F42DF-C285-4D60-8A7E-74AD2173945E}"/>
              </a:ext>
            </a:extLst>
          </p:cNvPr>
          <p:cNvCxnSpPr>
            <a:cxnSpLocks/>
          </p:cNvCxnSpPr>
          <p:nvPr/>
        </p:nvCxnSpPr>
        <p:spPr bwMode="auto">
          <a:xfrm flipV="1">
            <a:off x="4966727" y="2603405"/>
            <a:ext cx="3584422" cy="15066"/>
          </a:xfrm>
          <a:prstGeom prst="line">
            <a:avLst/>
          </a:prstGeom>
          <a:solidFill>
            <a:schemeClr val="accent1"/>
          </a:solidFill>
          <a:ln w="9525" cap="flat" cmpd="sng" algn="ctr">
            <a:solidFill>
              <a:schemeClr val="accent2"/>
            </a:solidFill>
            <a:prstDash val="sysDash"/>
            <a:round/>
            <a:headEnd type="none" w="med" len="med"/>
            <a:tailEnd type="none" w="med" len="med"/>
          </a:ln>
          <a:effectLst/>
        </p:spPr>
      </p:cxnSp>
      <p:cxnSp>
        <p:nvCxnSpPr>
          <p:cNvPr id="53" name="Straight Connector 52">
            <a:extLst>
              <a:ext uri="{FF2B5EF4-FFF2-40B4-BE49-F238E27FC236}">
                <a16:creationId xmlns:a16="http://schemas.microsoft.com/office/drawing/2014/main" id="{703DBAF8-0C11-4A37-A094-70FA03031BF5}"/>
              </a:ext>
            </a:extLst>
          </p:cNvPr>
          <p:cNvCxnSpPr>
            <a:cxnSpLocks/>
          </p:cNvCxnSpPr>
          <p:nvPr/>
        </p:nvCxnSpPr>
        <p:spPr bwMode="auto">
          <a:xfrm>
            <a:off x="4935672" y="3423006"/>
            <a:ext cx="3629208" cy="0"/>
          </a:xfrm>
          <a:prstGeom prst="line">
            <a:avLst/>
          </a:prstGeom>
          <a:solidFill>
            <a:schemeClr val="accent1"/>
          </a:solidFill>
          <a:ln w="9525" cap="flat" cmpd="sng" algn="ctr">
            <a:solidFill>
              <a:srgbClr val="003F72"/>
            </a:solidFill>
            <a:prstDash val="sysDash"/>
            <a:round/>
            <a:headEnd type="none" w="med" len="med"/>
            <a:tailEnd type="none" w="med" len="med"/>
          </a:ln>
          <a:effectLst/>
        </p:spPr>
      </p:cxnSp>
      <p:cxnSp>
        <p:nvCxnSpPr>
          <p:cNvPr id="54" name="Straight Connector 53">
            <a:extLst>
              <a:ext uri="{FF2B5EF4-FFF2-40B4-BE49-F238E27FC236}">
                <a16:creationId xmlns:a16="http://schemas.microsoft.com/office/drawing/2014/main" id="{AF5FC23E-721E-4983-BEC0-6E7073EAD281}"/>
              </a:ext>
            </a:extLst>
          </p:cNvPr>
          <p:cNvCxnSpPr>
            <a:cxnSpLocks/>
          </p:cNvCxnSpPr>
          <p:nvPr/>
        </p:nvCxnSpPr>
        <p:spPr bwMode="auto">
          <a:xfrm flipV="1">
            <a:off x="4935672" y="3660076"/>
            <a:ext cx="3629208" cy="10154"/>
          </a:xfrm>
          <a:prstGeom prst="line">
            <a:avLst/>
          </a:prstGeom>
          <a:solidFill>
            <a:schemeClr val="accent1"/>
          </a:solidFill>
          <a:ln w="9525" cap="flat" cmpd="sng" algn="ctr">
            <a:solidFill>
              <a:srgbClr val="003F72"/>
            </a:solidFill>
            <a:prstDash val="sysDash"/>
            <a:round/>
            <a:headEnd type="none" w="med" len="med"/>
            <a:tailEnd type="none" w="med" len="med"/>
          </a:ln>
          <a:effectLst/>
        </p:spPr>
      </p:cxnSp>
      <p:cxnSp>
        <p:nvCxnSpPr>
          <p:cNvPr id="55" name="Straight Connector 54">
            <a:extLst>
              <a:ext uri="{FF2B5EF4-FFF2-40B4-BE49-F238E27FC236}">
                <a16:creationId xmlns:a16="http://schemas.microsoft.com/office/drawing/2014/main" id="{3DD6B025-B72A-417E-B2B3-52BECC171427}"/>
              </a:ext>
            </a:extLst>
          </p:cNvPr>
          <p:cNvCxnSpPr>
            <a:cxnSpLocks/>
          </p:cNvCxnSpPr>
          <p:nvPr/>
        </p:nvCxnSpPr>
        <p:spPr bwMode="auto">
          <a:xfrm>
            <a:off x="4712587" y="3013496"/>
            <a:ext cx="3838562" cy="12836"/>
          </a:xfrm>
          <a:prstGeom prst="line">
            <a:avLst/>
          </a:prstGeom>
          <a:solidFill>
            <a:schemeClr val="accent1"/>
          </a:solidFill>
          <a:ln w="9525" cap="flat" cmpd="sng" algn="ctr">
            <a:solidFill>
              <a:srgbClr val="0083A9"/>
            </a:solidFill>
            <a:prstDash val="sysDash"/>
            <a:round/>
            <a:headEnd type="none" w="med" len="med"/>
            <a:tailEnd type="none" w="med" len="med"/>
          </a:ln>
          <a:effectLst/>
        </p:spPr>
      </p:cxnSp>
      <p:cxnSp>
        <p:nvCxnSpPr>
          <p:cNvPr id="56" name="Straight Connector 55">
            <a:extLst>
              <a:ext uri="{FF2B5EF4-FFF2-40B4-BE49-F238E27FC236}">
                <a16:creationId xmlns:a16="http://schemas.microsoft.com/office/drawing/2014/main" id="{A7652C38-626D-45D1-AFD6-1227F7302FBC}"/>
              </a:ext>
            </a:extLst>
          </p:cNvPr>
          <p:cNvCxnSpPr>
            <a:cxnSpLocks/>
          </p:cNvCxnSpPr>
          <p:nvPr/>
        </p:nvCxnSpPr>
        <p:spPr bwMode="auto">
          <a:xfrm>
            <a:off x="4729698" y="3252375"/>
            <a:ext cx="3835182" cy="1024"/>
          </a:xfrm>
          <a:prstGeom prst="line">
            <a:avLst/>
          </a:prstGeom>
          <a:solidFill>
            <a:schemeClr val="accent1"/>
          </a:solidFill>
          <a:ln w="9525" cap="flat" cmpd="sng" algn="ctr">
            <a:solidFill>
              <a:srgbClr val="0083A9"/>
            </a:solidFill>
            <a:prstDash val="sysDash"/>
            <a:round/>
            <a:headEnd type="none" w="med" len="med"/>
            <a:tailEnd type="none" w="med" len="med"/>
          </a:ln>
          <a:effectLst/>
        </p:spPr>
      </p:cxnSp>
      <p:cxnSp>
        <p:nvCxnSpPr>
          <p:cNvPr id="57" name="Straight Connector 56">
            <a:extLst>
              <a:ext uri="{FF2B5EF4-FFF2-40B4-BE49-F238E27FC236}">
                <a16:creationId xmlns:a16="http://schemas.microsoft.com/office/drawing/2014/main" id="{0F81FB64-2FE5-4C3F-9CBB-B45C17989F31}"/>
              </a:ext>
            </a:extLst>
          </p:cNvPr>
          <p:cNvCxnSpPr>
            <a:cxnSpLocks/>
          </p:cNvCxnSpPr>
          <p:nvPr/>
        </p:nvCxnSpPr>
        <p:spPr bwMode="auto">
          <a:xfrm flipV="1">
            <a:off x="4723516" y="2232169"/>
            <a:ext cx="3827633" cy="7702"/>
          </a:xfrm>
          <a:prstGeom prst="line">
            <a:avLst/>
          </a:prstGeom>
          <a:solidFill>
            <a:schemeClr val="accent1"/>
          </a:solidFill>
          <a:ln w="9525" cap="flat" cmpd="sng" algn="ctr">
            <a:solidFill>
              <a:srgbClr val="8398B7"/>
            </a:solidFill>
            <a:prstDash val="sysDash"/>
            <a:round/>
            <a:headEnd type="none" w="med" len="med"/>
            <a:tailEnd type="none" w="med" len="med"/>
          </a:ln>
          <a:effectLst/>
        </p:spPr>
      </p:cxnSp>
      <p:cxnSp>
        <p:nvCxnSpPr>
          <p:cNvPr id="58" name="Straight Connector 57">
            <a:extLst>
              <a:ext uri="{FF2B5EF4-FFF2-40B4-BE49-F238E27FC236}">
                <a16:creationId xmlns:a16="http://schemas.microsoft.com/office/drawing/2014/main" id="{4963C9D1-06C2-4129-B35A-B92D54634166}"/>
              </a:ext>
            </a:extLst>
          </p:cNvPr>
          <p:cNvCxnSpPr>
            <a:cxnSpLocks/>
          </p:cNvCxnSpPr>
          <p:nvPr/>
        </p:nvCxnSpPr>
        <p:spPr bwMode="auto">
          <a:xfrm flipV="1">
            <a:off x="4735045" y="2444127"/>
            <a:ext cx="3816104" cy="27214"/>
          </a:xfrm>
          <a:prstGeom prst="line">
            <a:avLst/>
          </a:prstGeom>
          <a:solidFill>
            <a:schemeClr val="accent1"/>
          </a:solidFill>
          <a:ln w="9525" cap="flat" cmpd="sng" algn="ctr">
            <a:solidFill>
              <a:srgbClr val="8398B7"/>
            </a:solidFill>
            <a:prstDash val="sysDash"/>
            <a:round/>
            <a:headEnd type="none" w="med" len="med"/>
            <a:tailEnd type="none" w="med" len="med"/>
          </a:ln>
          <a:effectLst/>
        </p:spPr>
      </p:cxnSp>
      <p:sp>
        <p:nvSpPr>
          <p:cNvPr id="59" name="Rectangle 58">
            <a:extLst>
              <a:ext uri="{FF2B5EF4-FFF2-40B4-BE49-F238E27FC236}">
                <a16:creationId xmlns:a16="http://schemas.microsoft.com/office/drawing/2014/main" id="{1041DEC0-1B38-43F8-BE0F-55F086F89B25}"/>
              </a:ext>
            </a:extLst>
          </p:cNvPr>
          <p:cNvSpPr/>
          <p:nvPr/>
        </p:nvSpPr>
        <p:spPr>
          <a:xfrm>
            <a:off x="4760927" y="2994446"/>
            <a:ext cx="3161677" cy="284679"/>
          </a:xfrm>
          <a:prstGeom prst="rect">
            <a:avLst/>
          </a:prstGeom>
        </p:spPr>
        <p:txBody>
          <a:bodyPr wrap="square" lIns="68567" tIns="34283" rIns="68567" bIns="34283">
            <a:spAutoFit/>
          </a:bodyPr>
          <a:lstStyle/>
          <a:p>
            <a:pPr marL="0" lvl="1" defTabSz="685800" eaLnBrk="0" fontAlgn="base" hangingPunct="0">
              <a:spcBef>
                <a:spcPct val="0"/>
              </a:spcBef>
              <a:spcAft>
                <a:spcPct val="0"/>
              </a:spcAft>
              <a:defRPr/>
            </a:pPr>
            <a:r>
              <a:rPr lang="en-US" altLang="en-US" sz="1400" b="1" dirty="0">
                <a:solidFill>
                  <a:srgbClr val="0083A9"/>
                </a:solidFill>
                <a:ea typeface="ＭＳ Ｐゴシック" pitchFamily="108" charset="-128"/>
              </a:rPr>
              <a:t>Go High Tech and High Touch</a:t>
            </a:r>
          </a:p>
        </p:txBody>
      </p:sp>
      <p:cxnSp>
        <p:nvCxnSpPr>
          <p:cNvPr id="85" name="Straight Connector 84">
            <a:extLst>
              <a:ext uri="{FF2B5EF4-FFF2-40B4-BE49-F238E27FC236}">
                <a16:creationId xmlns:a16="http://schemas.microsoft.com/office/drawing/2014/main" id="{C02B6451-9D00-4734-A548-6A893CC504FC}"/>
              </a:ext>
            </a:extLst>
          </p:cNvPr>
          <p:cNvCxnSpPr>
            <a:cxnSpLocks/>
          </p:cNvCxnSpPr>
          <p:nvPr/>
        </p:nvCxnSpPr>
        <p:spPr bwMode="auto">
          <a:xfrm flipV="1">
            <a:off x="4952817" y="2846625"/>
            <a:ext cx="3598332" cy="18632"/>
          </a:xfrm>
          <a:prstGeom prst="line">
            <a:avLst/>
          </a:prstGeom>
          <a:solidFill>
            <a:schemeClr val="accent1"/>
          </a:solidFill>
          <a:ln w="9525" cap="flat" cmpd="sng" algn="ctr">
            <a:solidFill>
              <a:schemeClr val="accent2"/>
            </a:solidFill>
            <a:prstDash val="sysDash"/>
            <a:round/>
            <a:headEnd type="none" w="med" len="med"/>
            <a:tailEnd type="none" w="med" len="med"/>
          </a:ln>
          <a:effectLst/>
        </p:spPr>
      </p:cxnSp>
      <p:sp>
        <p:nvSpPr>
          <p:cNvPr id="61" name="Freeform 19">
            <a:extLst>
              <a:ext uri="{FF2B5EF4-FFF2-40B4-BE49-F238E27FC236}">
                <a16:creationId xmlns:a16="http://schemas.microsoft.com/office/drawing/2014/main" id="{CA6C6A4E-9B4D-4E7A-A419-2E5E1D7F3367}"/>
              </a:ext>
            </a:extLst>
          </p:cNvPr>
          <p:cNvSpPr>
            <a:spLocks/>
          </p:cNvSpPr>
          <p:nvPr/>
        </p:nvSpPr>
        <p:spPr bwMode="auto">
          <a:xfrm>
            <a:off x="1879081" y="3771066"/>
            <a:ext cx="505175" cy="609775"/>
          </a:xfrm>
          <a:custGeom>
            <a:avLst/>
            <a:gdLst>
              <a:gd name="T0" fmla="*/ 856 w 856"/>
              <a:gd name="T1" fmla="*/ 740 h 985"/>
              <a:gd name="T2" fmla="*/ 428 w 856"/>
              <a:gd name="T3" fmla="*/ 985 h 985"/>
              <a:gd name="T4" fmla="*/ 0 w 856"/>
              <a:gd name="T5" fmla="*/ 740 h 985"/>
              <a:gd name="T6" fmla="*/ 0 w 856"/>
              <a:gd name="T7" fmla="*/ 246 h 985"/>
              <a:gd name="T8" fmla="*/ 428 w 856"/>
              <a:gd name="T9" fmla="*/ 0 h 985"/>
              <a:gd name="T10" fmla="*/ 856 w 856"/>
              <a:gd name="T11" fmla="*/ 246 h 985"/>
              <a:gd name="T12" fmla="*/ 856 w 856"/>
              <a:gd name="T13" fmla="*/ 740 h 985"/>
              <a:gd name="T14" fmla="*/ 856 w 856"/>
              <a:gd name="T15" fmla="*/ 740 h 985"/>
              <a:gd name="T16" fmla="*/ 856 w 856"/>
              <a:gd name="T17" fmla="*/ 74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6" h="985">
                <a:moveTo>
                  <a:pt x="856" y="740"/>
                </a:moveTo>
                <a:lnTo>
                  <a:pt x="428" y="985"/>
                </a:lnTo>
                <a:lnTo>
                  <a:pt x="0" y="740"/>
                </a:lnTo>
                <a:lnTo>
                  <a:pt x="0" y="246"/>
                </a:lnTo>
                <a:lnTo>
                  <a:pt x="428" y="0"/>
                </a:lnTo>
                <a:lnTo>
                  <a:pt x="856" y="246"/>
                </a:lnTo>
                <a:lnTo>
                  <a:pt x="856" y="740"/>
                </a:lnTo>
                <a:lnTo>
                  <a:pt x="856" y="740"/>
                </a:lnTo>
                <a:lnTo>
                  <a:pt x="856" y="740"/>
                </a:lnTo>
                <a:close/>
              </a:path>
            </a:pathLst>
          </a:custGeom>
          <a:solidFill>
            <a:srgbClr val="003F72"/>
          </a:solidFill>
          <a:ln>
            <a:solidFill>
              <a:schemeClr val="bg1"/>
            </a:solidFill>
          </a:ln>
        </p:spPr>
        <p:txBody>
          <a:bodyPr vert="horz" wrap="square" lIns="68567" tIns="34283" rIns="68567" bIns="34283" numCol="1" anchor="ctr" anchorCtr="0" compatLnSpc="1">
            <a:prstTxWarp prst="textNoShape">
              <a:avLst/>
            </a:prstTxWarp>
          </a:bodyPr>
          <a:lstStyle/>
          <a:p>
            <a:pPr algn="ctr" defTabSz="685800" eaLnBrk="0" fontAlgn="base" hangingPunct="0">
              <a:spcBef>
                <a:spcPct val="0"/>
              </a:spcBef>
              <a:spcAft>
                <a:spcPct val="0"/>
              </a:spcAft>
              <a:defRPr/>
            </a:pPr>
            <a:r>
              <a:rPr lang="en-US" sz="1000" b="1" dirty="0">
                <a:solidFill>
                  <a:srgbClr val="FFFFFF"/>
                </a:solidFill>
                <a:ea typeface="ＭＳ Ｐゴシック" pitchFamily="108" charset="-128"/>
              </a:rPr>
              <a:t>Bonus</a:t>
            </a:r>
          </a:p>
        </p:txBody>
      </p:sp>
      <p:sp>
        <p:nvSpPr>
          <p:cNvPr id="62" name="Rounded Rectangle 24">
            <a:extLst>
              <a:ext uri="{FF2B5EF4-FFF2-40B4-BE49-F238E27FC236}">
                <a16:creationId xmlns:a16="http://schemas.microsoft.com/office/drawing/2014/main" id="{B518F208-EDC6-48B5-A870-46C82CE85D07}"/>
              </a:ext>
            </a:extLst>
          </p:cNvPr>
          <p:cNvSpPr/>
          <p:nvPr/>
        </p:nvSpPr>
        <p:spPr bwMode="auto">
          <a:xfrm>
            <a:off x="2417685" y="3924652"/>
            <a:ext cx="5080676" cy="258259"/>
          </a:xfrm>
          <a:prstGeom prst="roundRect">
            <a:avLst/>
          </a:prstGeom>
          <a:noFill/>
          <a:ln w="9525" cap="flat" cmpd="sng" algn="ctr">
            <a:noFill/>
            <a:prstDash val="solid"/>
            <a:round/>
            <a:headEnd type="none" w="med" len="med"/>
            <a:tailEnd type="none" w="med" len="med"/>
          </a:ln>
          <a:effectLst/>
        </p:spPr>
        <p:txBody>
          <a:bodyPr vert="horz" wrap="square" lIns="68567" tIns="34283" rIns="68567" bIns="34283" numCol="1" rtlCol="0" anchor="t" anchorCtr="0" compatLnSpc="1">
            <a:prstTxWarp prst="textNoShape">
              <a:avLst/>
            </a:prstTxWarp>
          </a:bodyPr>
          <a:lstStyle/>
          <a:p>
            <a:pPr marL="0" lvl="1" defTabSz="685800" eaLnBrk="0" fontAlgn="base" hangingPunct="0">
              <a:spcBef>
                <a:spcPct val="0"/>
              </a:spcBef>
              <a:spcAft>
                <a:spcPct val="0"/>
              </a:spcAft>
              <a:defRPr/>
            </a:pPr>
            <a:r>
              <a:rPr lang="en-US" altLang="en-US" sz="1400" b="1" dirty="0">
                <a:solidFill>
                  <a:srgbClr val="003F72"/>
                </a:solidFill>
                <a:ea typeface="ＭＳ Ｐゴシック" pitchFamily="108" charset="-128"/>
              </a:rPr>
              <a:t>Remember Employees Are More Resilient Than We Think</a:t>
            </a:r>
          </a:p>
        </p:txBody>
      </p:sp>
      <p:cxnSp>
        <p:nvCxnSpPr>
          <p:cNvPr id="63" name="Straight Connector 62">
            <a:extLst>
              <a:ext uri="{FF2B5EF4-FFF2-40B4-BE49-F238E27FC236}">
                <a16:creationId xmlns:a16="http://schemas.microsoft.com/office/drawing/2014/main" id="{C73A47EB-D67C-470D-88D3-2A1324981064}"/>
              </a:ext>
            </a:extLst>
          </p:cNvPr>
          <p:cNvCxnSpPr>
            <a:cxnSpLocks/>
          </p:cNvCxnSpPr>
          <p:nvPr/>
        </p:nvCxnSpPr>
        <p:spPr bwMode="auto">
          <a:xfrm>
            <a:off x="2378056" y="3938509"/>
            <a:ext cx="4381690" cy="0"/>
          </a:xfrm>
          <a:prstGeom prst="line">
            <a:avLst/>
          </a:prstGeom>
          <a:solidFill>
            <a:schemeClr val="accent1"/>
          </a:solidFill>
          <a:ln w="9525" cap="flat" cmpd="sng" algn="ctr">
            <a:solidFill>
              <a:srgbClr val="003F72"/>
            </a:solidFill>
            <a:prstDash val="sysDash"/>
            <a:round/>
            <a:headEnd type="none" w="med" len="med"/>
            <a:tailEnd type="none" w="med" len="med"/>
          </a:ln>
          <a:effectLst/>
        </p:spPr>
      </p:cxnSp>
      <p:cxnSp>
        <p:nvCxnSpPr>
          <p:cNvPr id="64" name="Straight Connector 63">
            <a:extLst>
              <a:ext uri="{FF2B5EF4-FFF2-40B4-BE49-F238E27FC236}">
                <a16:creationId xmlns:a16="http://schemas.microsoft.com/office/drawing/2014/main" id="{1F934DBA-F333-4CB1-8192-EC36F597D640}"/>
              </a:ext>
            </a:extLst>
          </p:cNvPr>
          <p:cNvCxnSpPr>
            <a:cxnSpLocks/>
          </p:cNvCxnSpPr>
          <p:nvPr/>
        </p:nvCxnSpPr>
        <p:spPr bwMode="auto">
          <a:xfrm>
            <a:off x="2392380" y="4232357"/>
            <a:ext cx="4367366" cy="0"/>
          </a:xfrm>
          <a:prstGeom prst="line">
            <a:avLst/>
          </a:prstGeom>
          <a:solidFill>
            <a:schemeClr val="accent1"/>
          </a:solidFill>
          <a:ln w="9525" cap="flat" cmpd="sng" algn="ctr">
            <a:solidFill>
              <a:srgbClr val="003F72"/>
            </a:solidFill>
            <a:prstDash val="sysDash"/>
            <a:round/>
            <a:headEnd type="none" w="med" len="med"/>
            <a:tailEnd type="none" w="med" len="med"/>
          </a:ln>
          <a:effectLst/>
        </p:spPr>
      </p:cxnSp>
      <p:sp>
        <p:nvSpPr>
          <p:cNvPr id="60" name="TextBox 59">
            <a:extLst>
              <a:ext uri="{FF2B5EF4-FFF2-40B4-BE49-F238E27FC236}">
                <a16:creationId xmlns:a16="http://schemas.microsoft.com/office/drawing/2014/main" id="{F0428F52-3AE3-4A68-B1B2-269B35156B10}"/>
              </a:ext>
            </a:extLst>
          </p:cNvPr>
          <p:cNvSpPr txBox="1"/>
          <p:nvPr/>
        </p:nvSpPr>
        <p:spPr>
          <a:xfrm>
            <a:off x="408064" y="1150526"/>
            <a:ext cx="8107454" cy="338554"/>
          </a:xfrm>
          <a:prstGeom prst="rect">
            <a:avLst/>
          </a:prstGeom>
          <a:solidFill>
            <a:schemeClr val="bg1">
              <a:lumMod val="65000"/>
            </a:schemeClr>
          </a:solidFill>
        </p:spPr>
        <p:txBody>
          <a:bodyPr wrap="square">
            <a:spAutoFit/>
          </a:bodyPr>
          <a:lstStyle/>
          <a:p>
            <a:pPr defTabSz="685783">
              <a:spcBef>
                <a:spcPts val="225"/>
              </a:spcBef>
              <a:spcAft>
                <a:spcPts val="225"/>
              </a:spcAft>
              <a:buClr>
                <a:srgbClr val="EB9322"/>
              </a:buClr>
              <a:defRPr/>
            </a:pPr>
            <a:r>
              <a:rPr lang="en-US" sz="1600" dirty="0">
                <a:solidFill>
                  <a:schemeClr val="bg1"/>
                </a:solidFill>
              </a:rPr>
              <a:t>Consider these tips based on experience with hundreds of employers</a:t>
            </a:r>
          </a:p>
        </p:txBody>
      </p:sp>
      <p:sp>
        <p:nvSpPr>
          <p:cNvPr id="3" name="Slide Number Placeholder 2">
            <a:extLst>
              <a:ext uri="{FF2B5EF4-FFF2-40B4-BE49-F238E27FC236}">
                <a16:creationId xmlns:a16="http://schemas.microsoft.com/office/drawing/2014/main" id="{DF9C07D1-0F2D-4235-AB0C-961CB20DB7CA}"/>
              </a:ext>
            </a:extLst>
          </p:cNvPr>
          <p:cNvSpPr>
            <a:spLocks noGrp="1"/>
          </p:cNvSpPr>
          <p:nvPr>
            <p:ph type="sldNum" sz="quarter" idx="12"/>
          </p:nvPr>
        </p:nvSpPr>
        <p:spPr/>
        <p:txBody>
          <a:bodyPr/>
          <a:lstStyle/>
          <a:p>
            <a:fld id="{0627CD93-DB7E-4722-9CC1-C5F1E2275160}" type="slidenum">
              <a:rPr lang="en-US" smtClean="0">
                <a:solidFill>
                  <a:prstClr val="black">
                    <a:tint val="75000"/>
                  </a:prstClr>
                </a:solidFill>
              </a:rPr>
              <a:pPr/>
              <a:t>5</a:t>
            </a:fld>
            <a:endParaRPr lang="en-US" dirty="0">
              <a:solidFill>
                <a:prstClr val="black">
                  <a:tint val="75000"/>
                </a:prstClr>
              </a:solidFill>
            </a:endParaRPr>
          </a:p>
        </p:txBody>
      </p:sp>
    </p:spTree>
    <p:extLst>
      <p:ext uri="{BB962C8B-B14F-4D97-AF65-F5344CB8AC3E}">
        <p14:creationId xmlns:p14="http://schemas.microsoft.com/office/powerpoint/2010/main" val="25212837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2589D-6FEA-4E1F-BC32-6EBE3A51F47B}"/>
              </a:ext>
            </a:extLst>
          </p:cNvPr>
          <p:cNvSpPr>
            <a:spLocks noGrp="1"/>
          </p:cNvSpPr>
          <p:nvPr>
            <p:ph type="title"/>
          </p:nvPr>
        </p:nvSpPr>
        <p:spPr/>
        <p:txBody>
          <a:bodyPr/>
          <a:lstStyle/>
          <a:p>
            <a:r>
              <a:rPr lang="en-US" dirty="0"/>
              <a:t>Communication and Change Goals</a:t>
            </a:r>
          </a:p>
        </p:txBody>
      </p:sp>
      <p:sp>
        <p:nvSpPr>
          <p:cNvPr id="3" name="Slide Number Placeholder 2">
            <a:extLst>
              <a:ext uri="{FF2B5EF4-FFF2-40B4-BE49-F238E27FC236}">
                <a16:creationId xmlns:a16="http://schemas.microsoft.com/office/drawing/2014/main" id="{BB3D86E6-3A21-4B07-9824-63F321E154DD}"/>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6</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56C3E56F-1A51-49D2-8F62-ADFCC03C03BC}"/>
              </a:ext>
            </a:extLst>
          </p:cNvPr>
          <p:cNvSpPr txBox="1"/>
          <p:nvPr/>
        </p:nvSpPr>
        <p:spPr>
          <a:xfrm>
            <a:off x="613955" y="1554480"/>
            <a:ext cx="7983314" cy="2997537"/>
          </a:xfrm>
          <a:prstGeom prst="round2DiagRect">
            <a:avLst/>
          </a:prstGeom>
          <a:solidFill>
            <a:schemeClr val="tx2"/>
          </a:solidFill>
        </p:spPr>
        <p:txBody>
          <a:bodyPr wrap="square" tIns="45720" bIns="91440" rtlCol="0">
            <a:noAutofit/>
          </a:bodyPr>
          <a:lstStyle/>
          <a:p>
            <a:pPr defTabSz="342900">
              <a:spcBef>
                <a:spcPts val="200"/>
              </a:spcBef>
              <a:defRPr/>
            </a:pPr>
            <a:r>
              <a:rPr lang="en-US" sz="1350" b="1" kern="0" dirty="0">
                <a:solidFill>
                  <a:schemeClr val="bg1"/>
                </a:solidFill>
                <a:sym typeface="Helvetica Neue"/>
              </a:rPr>
              <a:t>Message Clearly</a:t>
            </a:r>
          </a:p>
          <a:p>
            <a:pPr lvl="1" defTabSz="342900">
              <a:spcBef>
                <a:spcPts val="200"/>
              </a:spcBef>
              <a:tabLst>
                <a:tab pos="285750" algn="l"/>
              </a:tabLst>
              <a:defRPr/>
            </a:pPr>
            <a:r>
              <a:rPr lang="en-US" sz="1350" kern="0" dirty="0">
                <a:solidFill>
                  <a:schemeClr val="bg1"/>
                </a:solidFill>
                <a:sym typeface="Helvetica Neue"/>
              </a:rPr>
              <a:t>Consistently convey key messages from the employer voice that demonstrate the value of the Centivo model to all audiences </a:t>
            </a:r>
          </a:p>
          <a:p>
            <a:pPr defTabSz="342900">
              <a:spcBef>
                <a:spcPts val="200"/>
              </a:spcBef>
              <a:defRPr/>
            </a:pPr>
            <a:r>
              <a:rPr lang="en-US" sz="1350" b="1" kern="0" dirty="0">
                <a:solidFill>
                  <a:schemeClr val="bg1"/>
                </a:solidFill>
                <a:sym typeface="Helvetica Neue"/>
              </a:rPr>
              <a:t>Encourage Participation</a:t>
            </a:r>
          </a:p>
          <a:p>
            <a:pPr lvl="1" defTabSz="342900">
              <a:spcBef>
                <a:spcPts val="200"/>
              </a:spcBef>
              <a:defRPr/>
            </a:pPr>
            <a:r>
              <a:rPr lang="en-US" sz="1350" kern="0" dirty="0">
                <a:solidFill>
                  <a:schemeClr val="bg1"/>
                </a:solidFill>
                <a:sym typeface="Helvetica Neue"/>
              </a:rPr>
              <a:t>Encourage employees to consider, select and take full advantage of Centivo </a:t>
            </a:r>
          </a:p>
          <a:p>
            <a:pPr defTabSz="342900">
              <a:spcBef>
                <a:spcPts val="200"/>
              </a:spcBef>
              <a:defRPr/>
            </a:pPr>
            <a:r>
              <a:rPr lang="en-US" sz="1350" b="1" kern="0" dirty="0">
                <a:solidFill>
                  <a:schemeClr val="bg1"/>
                </a:solidFill>
                <a:sym typeface="Helvetica Neue"/>
              </a:rPr>
              <a:t>Transition Well</a:t>
            </a:r>
          </a:p>
          <a:p>
            <a:pPr lvl="1" defTabSz="342900">
              <a:spcBef>
                <a:spcPts val="200"/>
              </a:spcBef>
              <a:defRPr/>
            </a:pPr>
            <a:r>
              <a:rPr lang="en-US" sz="1350" kern="0" dirty="0">
                <a:solidFill>
                  <a:schemeClr val="bg1"/>
                </a:solidFill>
                <a:sym typeface="Helvetica Neue"/>
              </a:rPr>
              <a:t>Create transition communications based on the Centivo option you’re incorporating* </a:t>
            </a:r>
          </a:p>
          <a:p>
            <a:pPr defTabSz="342900">
              <a:spcBef>
                <a:spcPts val="200"/>
              </a:spcBef>
              <a:defRPr/>
            </a:pPr>
            <a:r>
              <a:rPr lang="en-US" sz="1350" b="1" kern="0" dirty="0">
                <a:solidFill>
                  <a:schemeClr val="bg1"/>
                </a:solidFill>
                <a:sym typeface="Helvetica Neue"/>
              </a:rPr>
              <a:t>Build Knowledge</a:t>
            </a:r>
          </a:p>
          <a:p>
            <a:pPr lvl="1" defTabSz="342900">
              <a:spcBef>
                <a:spcPts val="200"/>
              </a:spcBef>
              <a:defRPr/>
            </a:pPr>
            <a:r>
              <a:rPr lang="en-US" sz="1350" kern="0" dirty="0">
                <a:solidFill>
                  <a:schemeClr val="bg1"/>
                </a:solidFill>
                <a:sym typeface="Helvetica Neue"/>
              </a:rPr>
              <a:t>Use this opportunity to increase employee medical benefits IQ</a:t>
            </a:r>
          </a:p>
          <a:p>
            <a:pPr defTabSz="342900">
              <a:spcBef>
                <a:spcPts val="200"/>
              </a:spcBef>
              <a:defRPr/>
            </a:pPr>
            <a:r>
              <a:rPr lang="en-US" sz="1350" b="1" kern="0" dirty="0">
                <a:solidFill>
                  <a:schemeClr val="bg1"/>
                </a:solidFill>
                <a:sym typeface="Helvetica Neue"/>
              </a:rPr>
              <a:t>Increase Trust</a:t>
            </a:r>
          </a:p>
          <a:p>
            <a:pPr lvl="1" defTabSz="342900">
              <a:spcBef>
                <a:spcPts val="200"/>
              </a:spcBef>
              <a:defRPr/>
            </a:pPr>
            <a:r>
              <a:rPr lang="en-US" sz="1350" kern="0" dirty="0">
                <a:solidFill>
                  <a:schemeClr val="bg1"/>
                </a:solidFill>
                <a:sym typeface="Helvetica Neue"/>
              </a:rPr>
              <a:t>Increase understanding of why members should value the PCP relationship and increase comfort with and trust of their PCPs over time</a:t>
            </a:r>
          </a:p>
        </p:txBody>
      </p:sp>
      <p:sp>
        <p:nvSpPr>
          <p:cNvPr id="5" name="TextBox 4">
            <a:extLst>
              <a:ext uri="{FF2B5EF4-FFF2-40B4-BE49-F238E27FC236}">
                <a16:creationId xmlns:a16="http://schemas.microsoft.com/office/drawing/2014/main" id="{D853B690-A471-4B32-AAA6-0068AFA9E202}"/>
              </a:ext>
            </a:extLst>
          </p:cNvPr>
          <p:cNvSpPr txBox="1"/>
          <p:nvPr/>
        </p:nvSpPr>
        <p:spPr>
          <a:xfrm>
            <a:off x="516194" y="1150526"/>
            <a:ext cx="8081075" cy="338554"/>
          </a:xfrm>
          <a:prstGeom prst="rect">
            <a:avLst/>
          </a:prstGeom>
          <a:solidFill>
            <a:schemeClr val="bg1">
              <a:lumMod val="65000"/>
            </a:schemeClr>
          </a:solidFill>
        </p:spPr>
        <p:txBody>
          <a:bodyPr wrap="square">
            <a:spAutoFit/>
          </a:bodyPr>
          <a:lstStyle/>
          <a:p>
            <a:pPr defTabSz="685783">
              <a:spcBef>
                <a:spcPts val="225"/>
              </a:spcBef>
              <a:spcAft>
                <a:spcPts val="225"/>
              </a:spcAft>
              <a:buClr>
                <a:srgbClr val="EB9322"/>
              </a:buClr>
              <a:defRPr/>
            </a:pPr>
            <a:r>
              <a:rPr lang="en-US" sz="1600" dirty="0">
                <a:solidFill>
                  <a:schemeClr val="bg1"/>
                </a:solidFill>
              </a:rPr>
              <a:t>Aim toward these goals for a successful rollout and ongoing change management </a:t>
            </a:r>
          </a:p>
        </p:txBody>
      </p:sp>
      <p:sp>
        <p:nvSpPr>
          <p:cNvPr id="6" name="TextBox 5">
            <a:extLst>
              <a:ext uri="{FF2B5EF4-FFF2-40B4-BE49-F238E27FC236}">
                <a16:creationId xmlns:a16="http://schemas.microsoft.com/office/drawing/2014/main" id="{6ABF8263-C034-4DA2-BA0B-01C28C40A934}"/>
              </a:ext>
            </a:extLst>
          </p:cNvPr>
          <p:cNvSpPr txBox="1"/>
          <p:nvPr/>
        </p:nvSpPr>
        <p:spPr>
          <a:xfrm>
            <a:off x="838200" y="4726625"/>
            <a:ext cx="1467068" cy="246221"/>
          </a:xfrm>
          <a:prstGeom prst="rect">
            <a:avLst/>
          </a:prstGeom>
          <a:noFill/>
        </p:spPr>
        <p:txBody>
          <a:bodyPr wrap="none" rtlCol="0">
            <a:spAutoFit/>
          </a:bodyPr>
          <a:lstStyle/>
          <a:p>
            <a:r>
              <a:rPr lang="en-US" sz="1000" dirty="0"/>
              <a:t>*Employer responsibility</a:t>
            </a:r>
          </a:p>
        </p:txBody>
      </p:sp>
    </p:spTree>
    <p:extLst>
      <p:ext uri="{BB962C8B-B14F-4D97-AF65-F5344CB8AC3E}">
        <p14:creationId xmlns:p14="http://schemas.microsoft.com/office/powerpoint/2010/main" val="226572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797E5-A9DE-4BFD-A848-6E1282F80C9B}"/>
              </a:ext>
            </a:extLst>
          </p:cNvPr>
          <p:cNvSpPr>
            <a:spLocks noGrp="1"/>
          </p:cNvSpPr>
          <p:nvPr>
            <p:ph type="title"/>
          </p:nvPr>
        </p:nvSpPr>
        <p:spPr/>
        <p:txBody>
          <a:bodyPr/>
          <a:lstStyle/>
          <a:p>
            <a:r>
              <a:rPr lang="en-US" dirty="0"/>
              <a:t>Audiences to Reach</a:t>
            </a:r>
          </a:p>
        </p:txBody>
      </p:sp>
      <p:sp>
        <p:nvSpPr>
          <p:cNvPr id="3" name="Slide Number Placeholder 2">
            <a:extLst>
              <a:ext uri="{FF2B5EF4-FFF2-40B4-BE49-F238E27FC236}">
                <a16:creationId xmlns:a16="http://schemas.microsoft.com/office/drawing/2014/main" id="{C57A34A4-F174-4001-88CE-85B89B7ADA8A}"/>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7</a:t>
            </a:fld>
            <a:endParaRPr lang="en-US" dirty="0">
              <a:solidFill>
                <a:prstClr val="black">
                  <a:tint val="75000"/>
                </a:prstClr>
              </a:solidFill>
            </a:endParaRPr>
          </a:p>
        </p:txBody>
      </p:sp>
      <p:sp>
        <p:nvSpPr>
          <p:cNvPr id="4" name="TextBox 3">
            <a:extLst>
              <a:ext uri="{FF2B5EF4-FFF2-40B4-BE49-F238E27FC236}">
                <a16:creationId xmlns:a16="http://schemas.microsoft.com/office/drawing/2014/main" id="{8E3482E9-5B0D-4DE8-86C3-71223C7AD8BE}"/>
              </a:ext>
            </a:extLst>
          </p:cNvPr>
          <p:cNvSpPr txBox="1"/>
          <p:nvPr/>
        </p:nvSpPr>
        <p:spPr>
          <a:xfrm>
            <a:off x="516194" y="1150526"/>
            <a:ext cx="8107454" cy="338554"/>
          </a:xfrm>
          <a:prstGeom prst="rect">
            <a:avLst/>
          </a:prstGeom>
          <a:solidFill>
            <a:schemeClr val="bg1">
              <a:lumMod val="65000"/>
            </a:schemeClr>
          </a:solidFill>
        </p:spPr>
        <p:txBody>
          <a:bodyPr wrap="square">
            <a:spAutoFit/>
          </a:bodyPr>
          <a:lstStyle/>
          <a:p>
            <a:pPr defTabSz="685783">
              <a:spcBef>
                <a:spcPts val="225"/>
              </a:spcBef>
              <a:spcAft>
                <a:spcPts val="225"/>
              </a:spcAft>
              <a:buClr>
                <a:srgbClr val="EB9322"/>
              </a:buClr>
              <a:defRPr/>
            </a:pPr>
            <a:r>
              <a:rPr lang="en-US" sz="1600" dirty="0">
                <a:solidFill>
                  <a:schemeClr val="bg1"/>
                </a:solidFill>
              </a:rPr>
              <a:t>Reach each of these audience groups with your key messages</a:t>
            </a:r>
          </a:p>
        </p:txBody>
      </p:sp>
      <p:graphicFrame>
        <p:nvGraphicFramePr>
          <p:cNvPr id="5" name="Table 8">
            <a:extLst>
              <a:ext uri="{FF2B5EF4-FFF2-40B4-BE49-F238E27FC236}">
                <a16:creationId xmlns:a16="http://schemas.microsoft.com/office/drawing/2014/main" id="{A8738CCD-84A6-431B-BD35-FDB0937E6653}"/>
              </a:ext>
            </a:extLst>
          </p:cNvPr>
          <p:cNvGraphicFramePr>
            <a:graphicFrameLocks noGrp="1"/>
          </p:cNvGraphicFramePr>
          <p:nvPr>
            <p:extLst>
              <p:ext uri="{D42A27DB-BD31-4B8C-83A1-F6EECF244321}">
                <p14:modId xmlns:p14="http://schemas.microsoft.com/office/powerpoint/2010/main" val="3930828052"/>
              </p:ext>
            </p:extLst>
          </p:nvPr>
        </p:nvGraphicFramePr>
        <p:xfrm>
          <a:off x="516194" y="1709789"/>
          <a:ext cx="8107454" cy="1925320"/>
        </p:xfrm>
        <a:graphic>
          <a:graphicData uri="http://schemas.openxmlformats.org/drawingml/2006/table">
            <a:tbl>
              <a:tblPr bandRow="1">
                <a:tableStyleId>{5C22544A-7EE6-4342-B048-85BDC9FD1C3A}</a:tableStyleId>
              </a:tblPr>
              <a:tblGrid>
                <a:gridCol w="2750574">
                  <a:extLst>
                    <a:ext uri="{9D8B030D-6E8A-4147-A177-3AD203B41FA5}">
                      <a16:colId xmlns:a16="http://schemas.microsoft.com/office/drawing/2014/main" val="93989623"/>
                    </a:ext>
                  </a:extLst>
                </a:gridCol>
                <a:gridCol w="2558845">
                  <a:extLst>
                    <a:ext uri="{9D8B030D-6E8A-4147-A177-3AD203B41FA5}">
                      <a16:colId xmlns:a16="http://schemas.microsoft.com/office/drawing/2014/main" val="1669922854"/>
                    </a:ext>
                  </a:extLst>
                </a:gridCol>
                <a:gridCol w="2798035">
                  <a:extLst>
                    <a:ext uri="{9D8B030D-6E8A-4147-A177-3AD203B41FA5}">
                      <a16:colId xmlns:a16="http://schemas.microsoft.com/office/drawing/2014/main" val="2134885859"/>
                    </a:ext>
                  </a:extLst>
                </a:gridCol>
              </a:tblGrid>
              <a:tr h="370840">
                <a:tc>
                  <a:txBody>
                    <a:bodyPr/>
                    <a:lstStyle/>
                    <a:p>
                      <a:pPr algn="ctr"/>
                      <a:r>
                        <a:rPr lang="en-US" sz="1600" b="1" dirty="0">
                          <a:solidFill>
                            <a:schemeClr val="bg1"/>
                          </a:solidFill>
                        </a:rPr>
                        <a:t>Members</a:t>
                      </a:r>
                    </a:p>
                  </a:txBody>
                  <a:tcPr>
                    <a:solidFill>
                      <a:schemeClr val="bg2"/>
                    </a:solidFill>
                  </a:tcPr>
                </a:tc>
                <a:tc>
                  <a:txBody>
                    <a:bodyPr/>
                    <a:lstStyle/>
                    <a:p>
                      <a:pPr marL="0" indent="0" algn="ctr">
                        <a:buFont typeface="Arial" panose="020B0604020202020204" pitchFamily="34" charset="0"/>
                        <a:buNone/>
                      </a:pPr>
                      <a:r>
                        <a:rPr lang="en-US" sz="1600" b="1" dirty="0">
                          <a:solidFill>
                            <a:schemeClr val="bg1"/>
                          </a:solidFill>
                        </a:rPr>
                        <a:t>Leaders</a:t>
                      </a:r>
                    </a:p>
                  </a:txBody>
                  <a:tcPr>
                    <a:solidFill>
                      <a:schemeClr val="accent5"/>
                    </a:solidFill>
                  </a:tcPr>
                </a:tc>
                <a:tc>
                  <a:txBody>
                    <a:bodyPr/>
                    <a:lstStyle/>
                    <a:p>
                      <a:pPr marL="0" indent="0" algn="ctr">
                        <a:buFont typeface="Arial" panose="020B0604020202020204" pitchFamily="34" charset="0"/>
                        <a:buNone/>
                      </a:pPr>
                      <a:r>
                        <a:rPr lang="en-US" sz="1600" b="1" dirty="0">
                          <a:solidFill>
                            <a:schemeClr val="bg1"/>
                          </a:solidFill>
                        </a:rPr>
                        <a:t>External</a:t>
                      </a:r>
                    </a:p>
                  </a:txBody>
                  <a:tcPr>
                    <a:solidFill>
                      <a:schemeClr val="accent2"/>
                    </a:solidFill>
                  </a:tcPr>
                </a:tc>
                <a:extLst>
                  <a:ext uri="{0D108BD9-81ED-4DB2-BD59-A6C34878D82A}">
                    <a16:rowId xmlns:a16="http://schemas.microsoft.com/office/drawing/2014/main" val="4072245850"/>
                  </a:ext>
                </a:extLst>
              </a:tr>
              <a:tr h="370840">
                <a:tc>
                  <a:txBody>
                    <a:bodyPr/>
                    <a:lstStyle/>
                    <a:p>
                      <a:pPr marL="285750" indent="-285750">
                        <a:buFont typeface="Arial" panose="020B0604020202020204" pitchFamily="34" charset="0"/>
                        <a:buChar char="•"/>
                      </a:pPr>
                      <a:r>
                        <a:rPr lang="en-US" sz="1600" dirty="0">
                          <a:solidFill>
                            <a:schemeClr val="bg1"/>
                          </a:solidFill>
                        </a:rPr>
                        <a:t>Employees*</a:t>
                      </a:r>
                    </a:p>
                    <a:p>
                      <a:pPr marL="285750" indent="-285750">
                        <a:buFont typeface="Arial" panose="020B0604020202020204" pitchFamily="34" charset="0"/>
                        <a:buChar char="•"/>
                      </a:pPr>
                      <a:r>
                        <a:rPr lang="en-US" sz="1600" dirty="0">
                          <a:solidFill>
                            <a:schemeClr val="bg1"/>
                          </a:solidFill>
                        </a:rPr>
                        <a:t>Retirees (pre- and post-65)</a:t>
                      </a:r>
                    </a:p>
                    <a:p>
                      <a:pPr marL="285750" indent="-285750">
                        <a:buFont typeface="Arial" panose="020B0604020202020204" pitchFamily="34" charset="0"/>
                        <a:buChar char="•"/>
                      </a:pPr>
                      <a:r>
                        <a:rPr lang="en-US" sz="1600" dirty="0">
                          <a:solidFill>
                            <a:schemeClr val="bg1"/>
                          </a:solidFill>
                        </a:rPr>
                        <a:t>Spouses/Partners</a:t>
                      </a:r>
                    </a:p>
                    <a:p>
                      <a:pPr marL="285750" indent="-285750">
                        <a:buFont typeface="Arial" panose="020B0604020202020204" pitchFamily="34" charset="0"/>
                        <a:buChar char="•"/>
                      </a:pPr>
                      <a:r>
                        <a:rPr lang="en-US" sz="1600" dirty="0">
                          <a:solidFill>
                            <a:schemeClr val="bg1"/>
                          </a:solidFill>
                        </a:rPr>
                        <a:t>Call Center Staff (who talk with members)</a:t>
                      </a:r>
                    </a:p>
                    <a:p>
                      <a:pPr marL="628641" lvl="1" indent="-285750">
                        <a:buFont typeface="Arial" panose="020B0604020202020204" pitchFamily="34" charset="0"/>
                        <a:buChar char="•"/>
                      </a:pPr>
                      <a:r>
                        <a:rPr lang="en-US" sz="1600" b="0" dirty="0">
                          <a:solidFill>
                            <a:schemeClr val="bg1"/>
                          </a:solidFill>
                        </a:rPr>
                        <a:t>Quantum</a:t>
                      </a:r>
                    </a:p>
                  </a:txBody>
                  <a:tcPr>
                    <a:solidFill>
                      <a:schemeClr val="bg2"/>
                    </a:solidFill>
                  </a:tcPr>
                </a:tc>
                <a:tc>
                  <a:txBody>
                    <a:bodyPr/>
                    <a:lstStyle/>
                    <a:p>
                      <a:pPr marL="285750" indent="-285750">
                        <a:buFont typeface="Arial" panose="020B0604020202020204" pitchFamily="34" charset="0"/>
                        <a:buChar char="•"/>
                      </a:pPr>
                      <a:r>
                        <a:rPr lang="en-US" sz="1600" dirty="0">
                          <a:solidFill>
                            <a:schemeClr val="bg1"/>
                          </a:solidFill>
                        </a:rPr>
                        <a:t>CEOs</a:t>
                      </a:r>
                    </a:p>
                    <a:p>
                      <a:pPr marL="285750" indent="-285750">
                        <a:buFont typeface="Arial" panose="020B0604020202020204" pitchFamily="34" charset="0"/>
                        <a:buChar char="•"/>
                      </a:pPr>
                      <a:r>
                        <a:rPr lang="en-US" sz="1600" dirty="0">
                          <a:solidFill>
                            <a:schemeClr val="bg1"/>
                          </a:solidFill>
                        </a:rPr>
                        <a:t>Leaders</a:t>
                      </a:r>
                    </a:p>
                    <a:p>
                      <a:pPr marL="285750" indent="-285750">
                        <a:buFont typeface="Arial" panose="020B0604020202020204" pitchFamily="34" charset="0"/>
                        <a:buChar char="•"/>
                      </a:pPr>
                      <a:r>
                        <a:rPr lang="en-US" sz="1600" dirty="0">
                          <a:solidFill>
                            <a:schemeClr val="bg1"/>
                          </a:solidFill>
                        </a:rPr>
                        <a:t>HRBPs</a:t>
                      </a:r>
                    </a:p>
                    <a:p>
                      <a:pPr marL="285750" indent="-285750">
                        <a:buFont typeface="Arial" panose="020B0604020202020204" pitchFamily="34" charset="0"/>
                        <a:buChar char="•"/>
                      </a:pPr>
                      <a:r>
                        <a:rPr lang="en-US" sz="1600" dirty="0">
                          <a:solidFill>
                            <a:schemeClr val="bg1"/>
                          </a:solidFill>
                        </a:rPr>
                        <a:t>Managers</a:t>
                      </a:r>
                    </a:p>
                  </a:txBody>
                  <a:tcPr>
                    <a:solidFill>
                      <a:schemeClr val="accent5"/>
                    </a:solidFill>
                  </a:tcPr>
                </a:tc>
                <a:tc>
                  <a:txBody>
                    <a:bodyPr/>
                    <a:lstStyle/>
                    <a:p>
                      <a:pPr marL="285750" indent="-285750">
                        <a:buFont typeface="Arial" panose="020B0604020202020204" pitchFamily="34" charset="0"/>
                        <a:buChar char="•"/>
                      </a:pPr>
                      <a:r>
                        <a:rPr lang="en-US" sz="1600" dirty="0">
                          <a:solidFill>
                            <a:schemeClr val="bg1"/>
                          </a:solidFill>
                        </a:rPr>
                        <a:t>Network Health Providers</a:t>
                      </a:r>
                    </a:p>
                    <a:p>
                      <a:pPr marL="285750" indent="-285750">
                        <a:buFont typeface="Arial" panose="020B0604020202020204" pitchFamily="34" charset="0"/>
                        <a:buChar char="•"/>
                      </a:pPr>
                      <a:r>
                        <a:rPr lang="en-US" sz="1600" dirty="0">
                          <a:solidFill>
                            <a:schemeClr val="bg1"/>
                          </a:solidFill>
                        </a:rPr>
                        <a:t>Media/Press</a:t>
                      </a:r>
                    </a:p>
                    <a:p>
                      <a:pPr marL="285750" indent="-285750">
                        <a:buFont typeface="Arial" panose="020B0604020202020204" pitchFamily="34" charset="0"/>
                        <a:buChar char="•"/>
                      </a:pPr>
                      <a:r>
                        <a:rPr lang="en-US" sz="1600" dirty="0">
                          <a:solidFill>
                            <a:schemeClr val="bg1"/>
                          </a:solidFill>
                        </a:rPr>
                        <a:t>Vendor Partners</a:t>
                      </a:r>
                    </a:p>
                    <a:p>
                      <a:pPr marL="285750" indent="-285750">
                        <a:buFont typeface="Arial" panose="020B0604020202020204" pitchFamily="34" charset="0"/>
                        <a:buChar char="•"/>
                      </a:pPr>
                      <a:r>
                        <a:rPr lang="en-US" sz="1600" dirty="0">
                          <a:solidFill>
                            <a:schemeClr val="bg1"/>
                          </a:solidFill>
                        </a:rPr>
                        <a:t>Advisors</a:t>
                      </a:r>
                    </a:p>
                  </a:txBody>
                  <a:tcPr>
                    <a:solidFill>
                      <a:schemeClr val="accent2"/>
                    </a:solidFill>
                  </a:tcPr>
                </a:tc>
                <a:extLst>
                  <a:ext uri="{0D108BD9-81ED-4DB2-BD59-A6C34878D82A}">
                    <a16:rowId xmlns:a16="http://schemas.microsoft.com/office/drawing/2014/main" val="1438777586"/>
                  </a:ext>
                </a:extLst>
              </a:tr>
            </a:tbl>
          </a:graphicData>
        </a:graphic>
      </p:graphicFrame>
      <p:sp>
        <p:nvSpPr>
          <p:cNvPr id="6" name="Rectangle 5">
            <a:extLst>
              <a:ext uri="{FF2B5EF4-FFF2-40B4-BE49-F238E27FC236}">
                <a16:creationId xmlns:a16="http://schemas.microsoft.com/office/drawing/2014/main" id="{BC628131-C6D3-4ABC-8A51-14D861A86538}"/>
              </a:ext>
            </a:extLst>
          </p:cNvPr>
          <p:cNvSpPr/>
          <p:nvPr/>
        </p:nvSpPr>
        <p:spPr>
          <a:xfrm>
            <a:off x="838200" y="4710670"/>
            <a:ext cx="5667103" cy="414344"/>
          </a:xfrm>
          <a:prstGeom prst="rect">
            <a:avLst/>
          </a:prstGeom>
        </p:spPr>
        <p:txBody>
          <a:bodyPr wrap="square" lIns="91440" tIns="45720" rIns="91440" bIns="45720" anchor="t">
            <a:spAutoFit/>
          </a:bodyPr>
          <a:lstStyle/>
          <a:p>
            <a:pPr>
              <a:lnSpc>
                <a:spcPct val="107000"/>
              </a:lnSpc>
              <a:tabLst>
                <a:tab pos="914400" algn="l"/>
              </a:tabLst>
            </a:pPr>
            <a:r>
              <a:rPr lang="en-US" sz="1000" dirty="0">
                <a:latin typeface="Calibri"/>
                <a:ea typeface="Calibri" panose="020F0502020204030204" pitchFamily="34" charset="0"/>
                <a:cs typeface="Times New Roman"/>
              </a:rPr>
              <a:t>*All benefit eligible, those offered Centivo as only option, those offered Centivo as the only option, those newly eligible (e.g., new hires, turning age 26), members outside of a Centivo network area, HPS</a:t>
            </a:r>
            <a:endParaRPr lang="en-US" sz="1000" dirty="0">
              <a:effectLst/>
              <a:latin typeface="Calibri"/>
              <a:ea typeface="Calibri" panose="020F0502020204030204" pitchFamily="34" charset="0"/>
              <a:cs typeface="Times New Roman"/>
            </a:endParaRPr>
          </a:p>
        </p:txBody>
      </p:sp>
    </p:spTree>
    <p:extLst>
      <p:ext uri="{BB962C8B-B14F-4D97-AF65-F5344CB8AC3E}">
        <p14:creationId xmlns:p14="http://schemas.microsoft.com/office/powerpoint/2010/main" val="1793964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0F02-2AB6-4653-AB2B-CC14EE8E3CF9}"/>
              </a:ext>
            </a:extLst>
          </p:cNvPr>
          <p:cNvSpPr>
            <a:spLocks noGrp="1"/>
          </p:cNvSpPr>
          <p:nvPr>
            <p:ph type="title"/>
          </p:nvPr>
        </p:nvSpPr>
        <p:spPr/>
        <p:txBody>
          <a:bodyPr/>
          <a:lstStyle/>
          <a:p>
            <a:r>
              <a:rPr lang="en-US" dirty="0"/>
              <a:t>Plan Framework by Phase</a:t>
            </a:r>
          </a:p>
        </p:txBody>
      </p:sp>
      <p:sp>
        <p:nvSpPr>
          <p:cNvPr id="3" name="Slide Number Placeholder 2">
            <a:extLst>
              <a:ext uri="{FF2B5EF4-FFF2-40B4-BE49-F238E27FC236}">
                <a16:creationId xmlns:a16="http://schemas.microsoft.com/office/drawing/2014/main" id="{1EF0596F-66A5-483A-AD3D-6A9E515A78BB}"/>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8</a:t>
            </a:fld>
            <a:endParaRPr lang="en-US" dirty="0">
              <a:solidFill>
                <a:prstClr val="black">
                  <a:tint val="75000"/>
                </a:prstClr>
              </a:solidFill>
            </a:endParaRPr>
          </a:p>
        </p:txBody>
      </p:sp>
      <p:graphicFrame>
        <p:nvGraphicFramePr>
          <p:cNvPr id="4" name="Table 3">
            <a:extLst>
              <a:ext uri="{FF2B5EF4-FFF2-40B4-BE49-F238E27FC236}">
                <a16:creationId xmlns:a16="http://schemas.microsoft.com/office/drawing/2014/main" id="{10862A13-71E9-473A-9FF0-6D2D02749B13}"/>
              </a:ext>
            </a:extLst>
          </p:cNvPr>
          <p:cNvGraphicFramePr>
            <a:graphicFrameLocks noGrp="1"/>
          </p:cNvGraphicFramePr>
          <p:nvPr>
            <p:extLst>
              <p:ext uri="{D42A27DB-BD31-4B8C-83A1-F6EECF244321}">
                <p14:modId xmlns:p14="http://schemas.microsoft.com/office/powerpoint/2010/main" val="2307957253"/>
              </p:ext>
            </p:extLst>
          </p:nvPr>
        </p:nvGraphicFramePr>
        <p:xfrm>
          <a:off x="7340401" y="103811"/>
          <a:ext cx="1068020" cy="161364"/>
        </p:xfrm>
        <a:graphic>
          <a:graphicData uri="http://schemas.openxmlformats.org/drawingml/2006/table">
            <a:tbl>
              <a:tblPr firstRow="1" bandRow="1">
                <a:tableStyleId>{5C22544A-7EE6-4342-B048-85BDC9FD1C3A}</a:tableStyleId>
              </a:tblPr>
              <a:tblGrid>
                <a:gridCol w="1068020">
                  <a:extLst>
                    <a:ext uri="{9D8B030D-6E8A-4147-A177-3AD203B41FA5}">
                      <a16:colId xmlns:a16="http://schemas.microsoft.com/office/drawing/2014/main" val="4152120611"/>
                    </a:ext>
                  </a:extLst>
                </a:gridCol>
              </a:tblGrid>
              <a:tr h="125058">
                <a:tc>
                  <a:txBody>
                    <a:bodyPr/>
                    <a:lstStyle/>
                    <a:p>
                      <a:pPr algn="ctr"/>
                      <a:r>
                        <a:rPr lang="en-US" sz="900" dirty="0">
                          <a:latin typeface="+mn-lt"/>
                          <a:ea typeface="Roboto Light" panose="020B0604020202020204" charset="0"/>
                        </a:rPr>
                        <a:t>Members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2430425"/>
                  </a:ext>
                </a:extLst>
              </a:tr>
            </a:tbl>
          </a:graphicData>
        </a:graphic>
      </p:graphicFrame>
      <p:graphicFrame>
        <p:nvGraphicFramePr>
          <p:cNvPr id="5" name="Table 4">
            <a:extLst>
              <a:ext uri="{FF2B5EF4-FFF2-40B4-BE49-F238E27FC236}">
                <a16:creationId xmlns:a16="http://schemas.microsoft.com/office/drawing/2014/main" id="{D79D8CAE-65EA-4070-9AA8-2AE64AB05015}"/>
              </a:ext>
            </a:extLst>
          </p:cNvPr>
          <p:cNvGraphicFramePr>
            <a:graphicFrameLocks noGrp="1"/>
          </p:cNvGraphicFramePr>
          <p:nvPr>
            <p:extLst>
              <p:ext uri="{D42A27DB-BD31-4B8C-83A1-F6EECF244321}">
                <p14:modId xmlns:p14="http://schemas.microsoft.com/office/powerpoint/2010/main" val="2657446849"/>
              </p:ext>
            </p:extLst>
          </p:nvPr>
        </p:nvGraphicFramePr>
        <p:xfrm>
          <a:off x="7340401" y="329157"/>
          <a:ext cx="1068020" cy="161364"/>
        </p:xfrm>
        <a:graphic>
          <a:graphicData uri="http://schemas.openxmlformats.org/drawingml/2006/table">
            <a:tbl>
              <a:tblPr firstRow="1" bandRow="1">
                <a:tableStyleId>{5C22544A-7EE6-4342-B048-85BDC9FD1C3A}</a:tableStyleId>
              </a:tblPr>
              <a:tblGrid>
                <a:gridCol w="1068020">
                  <a:extLst>
                    <a:ext uri="{9D8B030D-6E8A-4147-A177-3AD203B41FA5}">
                      <a16:colId xmlns:a16="http://schemas.microsoft.com/office/drawing/2014/main" val="4152120611"/>
                    </a:ext>
                  </a:extLst>
                </a:gridCol>
              </a:tblGrid>
              <a:tr h="125058">
                <a:tc>
                  <a:txBody>
                    <a:bodyPr/>
                    <a:lstStyle/>
                    <a:p>
                      <a:pPr algn="ctr"/>
                      <a:r>
                        <a:rPr lang="en-US" sz="900" dirty="0">
                          <a:latin typeface="+mn-lt"/>
                          <a:ea typeface="Roboto Light" panose="020B0604020202020204" charset="0"/>
                        </a:rPr>
                        <a:t>Leaders</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62430425"/>
                  </a:ext>
                </a:extLst>
              </a:tr>
            </a:tbl>
          </a:graphicData>
        </a:graphic>
      </p:graphicFrame>
      <p:graphicFrame>
        <p:nvGraphicFramePr>
          <p:cNvPr id="6" name="Table 5">
            <a:extLst>
              <a:ext uri="{FF2B5EF4-FFF2-40B4-BE49-F238E27FC236}">
                <a16:creationId xmlns:a16="http://schemas.microsoft.com/office/drawing/2014/main" id="{1F8F774E-95B3-4008-B741-832E8AD0F484}"/>
              </a:ext>
            </a:extLst>
          </p:cNvPr>
          <p:cNvGraphicFramePr>
            <a:graphicFrameLocks noGrp="1"/>
          </p:cNvGraphicFramePr>
          <p:nvPr>
            <p:extLst>
              <p:ext uri="{D42A27DB-BD31-4B8C-83A1-F6EECF244321}">
                <p14:modId xmlns:p14="http://schemas.microsoft.com/office/powerpoint/2010/main" val="3862984289"/>
              </p:ext>
            </p:extLst>
          </p:nvPr>
        </p:nvGraphicFramePr>
        <p:xfrm>
          <a:off x="7340401" y="555562"/>
          <a:ext cx="1068020" cy="161364"/>
        </p:xfrm>
        <a:graphic>
          <a:graphicData uri="http://schemas.openxmlformats.org/drawingml/2006/table">
            <a:tbl>
              <a:tblPr firstRow="1" bandRow="1">
                <a:tableStyleId>{5C22544A-7EE6-4342-B048-85BDC9FD1C3A}</a:tableStyleId>
              </a:tblPr>
              <a:tblGrid>
                <a:gridCol w="1068020">
                  <a:extLst>
                    <a:ext uri="{9D8B030D-6E8A-4147-A177-3AD203B41FA5}">
                      <a16:colId xmlns:a16="http://schemas.microsoft.com/office/drawing/2014/main" val="4152120611"/>
                    </a:ext>
                  </a:extLst>
                </a:gridCol>
              </a:tblGrid>
              <a:tr h="125058">
                <a:tc>
                  <a:txBody>
                    <a:bodyPr/>
                    <a:lstStyle/>
                    <a:p>
                      <a:pPr algn="ctr"/>
                      <a:r>
                        <a:rPr lang="en-US" sz="900" dirty="0">
                          <a:latin typeface="+mn-lt"/>
                          <a:ea typeface="Roboto Light" panose="020B0604020202020204" charset="0"/>
                        </a:rPr>
                        <a:t>External</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62430425"/>
                  </a:ext>
                </a:extLst>
              </a:tr>
            </a:tbl>
          </a:graphicData>
        </a:graphic>
      </p:graphicFrame>
      <p:graphicFrame>
        <p:nvGraphicFramePr>
          <p:cNvPr id="7" name="Table 2">
            <a:extLst>
              <a:ext uri="{FF2B5EF4-FFF2-40B4-BE49-F238E27FC236}">
                <a16:creationId xmlns:a16="http://schemas.microsoft.com/office/drawing/2014/main" id="{341001D3-C169-4587-B3A0-CF76ED2C22D0}"/>
              </a:ext>
            </a:extLst>
          </p:cNvPr>
          <p:cNvGraphicFramePr>
            <a:graphicFrameLocks noGrp="1"/>
          </p:cNvGraphicFramePr>
          <p:nvPr>
            <p:extLst>
              <p:ext uri="{D42A27DB-BD31-4B8C-83A1-F6EECF244321}">
                <p14:modId xmlns:p14="http://schemas.microsoft.com/office/powerpoint/2010/main" val="1950343062"/>
              </p:ext>
            </p:extLst>
          </p:nvPr>
        </p:nvGraphicFramePr>
        <p:xfrm>
          <a:off x="528513" y="1702270"/>
          <a:ext cx="8095137" cy="2816861"/>
        </p:xfrm>
        <a:graphic>
          <a:graphicData uri="http://schemas.openxmlformats.org/drawingml/2006/table">
            <a:tbl>
              <a:tblPr firstRow="1" bandRow="1"/>
              <a:tblGrid>
                <a:gridCol w="1123677">
                  <a:extLst>
                    <a:ext uri="{9D8B030D-6E8A-4147-A177-3AD203B41FA5}">
                      <a16:colId xmlns:a16="http://schemas.microsoft.com/office/drawing/2014/main" val="618254304"/>
                    </a:ext>
                  </a:extLst>
                </a:gridCol>
                <a:gridCol w="2322501">
                  <a:extLst>
                    <a:ext uri="{9D8B030D-6E8A-4147-A177-3AD203B41FA5}">
                      <a16:colId xmlns:a16="http://schemas.microsoft.com/office/drawing/2014/main" val="111989347"/>
                    </a:ext>
                  </a:extLst>
                </a:gridCol>
                <a:gridCol w="2278626">
                  <a:extLst>
                    <a:ext uri="{9D8B030D-6E8A-4147-A177-3AD203B41FA5}">
                      <a16:colId xmlns:a16="http://schemas.microsoft.com/office/drawing/2014/main" val="4167691243"/>
                    </a:ext>
                  </a:extLst>
                </a:gridCol>
                <a:gridCol w="2370333">
                  <a:extLst>
                    <a:ext uri="{9D8B030D-6E8A-4147-A177-3AD203B41FA5}">
                      <a16:colId xmlns:a16="http://schemas.microsoft.com/office/drawing/2014/main" val="4043606839"/>
                    </a:ext>
                  </a:extLst>
                </a:gridCol>
              </a:tblGrid>
              <a:tr h="272152">
                <a:tc>
                  <a:txBody>
                    <a:bodyPr/>
                    <a:lstStyle/>
                    <a:p>
                      <a:r>
                        <a:rPr lang="en-US" sz="1500" b="0" dirty="0">
                          <a:solidFill>
                            <a:schemeClr val="bg1"/>
                          </a:solidFill>
                          <a:latin typeface="+mn-lt"/>
                          <a:ea typeface="Roboto" panose="020B0604020202020204" charset="0"/>
                        </a:rPr>
                        <a:t>Phases</a:t>
                      </a:r>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500" b="1" dirty="0">
                          <a:solidFill>
                            <a:schemeClr val="bg1"/>
                          </a:solidFill>
                          <a:latin typeface="+mn-lt"/>
                          <a:ea typeface="Roboto" panose="020B0604020202020204" charset="0"/>
                        </a:rPr>
                        <a:t>Prepare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500" b="1" dirty="0">
                          <a:solidFill>
                            <a:schemeClr val="bg1"/>
                          </a:solidFill>
                          <a:latin typeface="+mn-lt"/>
                          <a:ea typeface="Roboto" panose="020B0604020202020204" charset="0"/>
                        </a:rPr>
                        <a:t>Engage/Activate</a:t>
                      </a: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500" b="1" dirty="0">
                          <a:solidFill>
                            <a:schemeClr val="bg1"/>
                          </a:solidFill>
                          <a:latin typeface="+mn-lt"/>
                          <a:ea typeface="Roboto" panose="020B0604020202020204" charset="0"/>
                        </a:rPr>
                        <a:t>Support</a:t>
                      </a:r>
                    </a:p>
                  </a:txBody>
                  <a:tcP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867322739"/>
                  </a:ext>
                </a:extLst>
              </a:tr>
              <a:tr h="553721">
                <a:tc>
                  <a:txBody>
                    <a:bodyPr/>
                    <a:lstStyle/>
                    <a:p>
                      <a:r>
                        <a:rPr lang="en-US" sz="1500" b="0" dirty="0">
                          <a:solidFill>
                            <a:schemeClr val="tx1"/>
                          </a:solidFill>
                          <a:latin typeface="+mn-lt"/>
                          <a:ea typeface="Roboto" panose="020B0604020202020204" charset="0"/>
                        </a:rPr>
                        <a:t>Goals</a:t>
                      </a:r>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solidFill>
                          <a:schemeClr val="bg1"/>
                        </a:solidFill>
                        <a:latin typeface="Roboto" panose="020B0604020202020204" charset="0"/>
                        <a:ea typeface="Roboto" panose="020B0604020202020204" charset="0"/>
                      </a:endParaRPr>
                    </a:p>
                    <a:p>
                      <a:endParaRPr lang="en-US" dirty="0">
                        <a:solidFill>
                          <a:schemeClr val="bg1"/>
                        </a:solidFill>
                        <a:latin typeface="Roboto" panose="020B0604020202020204" charset="0"/>
                        <a:ea typeface="Roboto" panose="020B060402020202020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latin typeface="Roboto" panose="020B0604020202020204" charset="0"/>
                        <a:ea typeface="Roboto" panose="020B060402020202020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latin typeface="Roboto" panose="020B0604020202020204" charset="0"/>
                        <a:ea typeface="Roboto" panose="020B0604020202020204" charset="0"/>
                      </a:endParaRPr>
                    </a:p>
                  </a:txBody>
                  <a:tcP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04282236"/>
                  </a:ext>
                </a:extLst>
              </a:tr>
              <a:tr h="1748890">
                <a:tc>
                  <a:txBody>
                    <a:bodyPr/>
                    <a:lstStyle/>
                    <a:p>
                      <a:r>
                        <a:rPr lang="en-US" sz="1500" b="0" dirty="0">
                          <a:solidFill>
                            <a:schemeClr val="tx1"/>
                          </a:solidFill>
                          <a:latin typeface="+mn-lt"/>
                          <a:ea typeface="Roboto" panose="020B0604020202020204" charset="0"/>
                        </a:rPr>
                        <a:t>Themes</a:t>
                      </a:r>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solidFill>
                          <a:schemeClr val="bg1"/>
                        </a:solidFill>
                        <a:latin typeface="Roboto" panose="020B0604020202020204" charset="0"/>
                        <a:ea typeface="Roboto" panose="020B060402020202020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p>
                      <a:endParaRPr lang="en-US" dirty="0">
                        <a:latin typeface="Roboto" panose="020B0604020202020204" charset="0"/>
                        <a:ea typeface="Roboto" panose="020B060402020202020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endParaRPr lang="en-US" dirty="0">
                        <a:latin typeface="Roboto" panose="020B0604020202020204" charset="0"/>
                        <a:ea typeface="Roboto" panose="020B0604020202020204" charset="0"/>
                      </a:endParaRPr>
                    </a:p>
                  </a:txBody>
                  <a:tcP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85754827"/>
                  </a:ext>
                </a:extLst>
              </a:tr>
            </a:tbl>
          </a:graphicData>
        </a:graphic>
      </p:graphicFrame>
      <p:sp>
        <p:nvSpPr>
          <p:cNvPr id="8" name="TextBox 7">
            <a:extLst>
              <a:ext uri="{FF2B5EF4-FFF2-40B4-BE49-F238E27FC236}">
                <a16:creationId xmlns:a16="http://schemas.microsoft.com/office/drawing/2014/main" id="{D4274E53-2D8C-417A-BC09-7A668AE6D070}"/>
              </a:ext>
            </a:extLst>
          </p:cNvPr>
          <p:cNvSpPr txBox="1"/>
          <p:nvPr/>
        </p:nvSpPr>
        <p:spPr>
          <a:xfrm>
            <a:off x="516194" y="1150526"/>
            <a:ext cx="8107454" cy="338554"/>
          </a:xfrm>
          <a:prstGeom prst="rect">
            <a:avLst/>
          </a:prstGeom>
          <a:solidFill>
            <a:schemeClr val="bg1">
              <a:lumMod val="65000"/>
            </a:schemeClr>
          </a:solidFill>
        </p:spPr>
        <p:txBody>
          <a:bodyPr wrap="square">
            <a:spAutoFit/>
          </a:bodyPr>
          <a:lstStyle/>
          <a:p>
            <a:pPr defTabSz="685783">
              <a:spcBef>
                <a:spcPts val="225"/>
              </a:spcBef>
              <a:spcAft>
                <a:spcPts val="225"/>
              </a:spcAft>
              <a:buClr>
                <a:srgbClr val="EB9322"/>
              </a:buClr>
              <a:defRPr/>
            </a:pPr>
            <a:r>
              <a:rPr lang="en-US" sz="1600" dirty="0">
                <a:solidFill>
                  <a:schemeClr val="bg1"/>
                </a:solidFill>
              </a:rPr>
              <a:t>Roll out your communications in phases based on when you are offering Centivo</a:t>
            </a:r>
          </a:p>
        </p:txBody>
      </p:sp>
      <p:graphicFrame>
        <p:nvGraphicFramePr>
          <p:cNvPr id="10" name="Table 9">
            <a:extLst>
              <a:ext uri="{FF2B5EF4-FFF2-40B4-BE49-F238E27FC236}">
                <a16:creationId xmlns:a16="http://schemas.microsoft.com/office/drawing/2014/main" id="{BD23B80B-76B1-4D1F-A199-EAAC57A11746}"/>
              </a:ext>
            </a:extLst>
          </p:cNvPr>
          <p:cNvGraphicFramePr>
            <a:graphicFrameLocks noGrp="1"/>
          </p:cNvGraphicFramePr>
          <p:nvPr>
            <p:extLst>
              <p:ext uri="{D42A27DB-BD31-4B8C-83A1-F6EECF244321}">
                <p14:modId xmlns:p14="http://schemas.microsoft.com/office/powerpoint/2010/main" val="2115047036"/>
              </p:ext>
            </p:extLst>
          </p:nvPr>
        </p:nvGraphicFramePr>
        <p:xfrm>
          <a:off x="4099813" y="2608955"/>
          <a:ext cx="2050026" cy="572844"/>
        </p:xfrm>
        <a:graphic>
          <a:graphicData uri="http://schemas.openxmlformats.org/drawingml/2006/table">
            <a:tbl>
              <a:tblPr firstRow="1" bandRow="1">
                <a:tableStyleId>{5C22544A-7EE6-4342-B048-85BDC9FD1C3A}</a:tableStyleId>
              </a:tblPr>
              <a:tblGrid>
                <a:gridCol w="2050026">
                  <a:extLst>
                    <a:ext uri="{9D8B030D-6E8A-4147-A177-3AD203B41FA5}">
                      <a16:colId xmlns:a16="http://schemas.microsoft.com/office/drawing/2014/main" val="4152120611"/>
                    </a:ext>
                  </a:extLst>
                </a:gridCol>
              </a:tblGrid>
              <a:tr h="125058">
                <a:tc>
                  <a:txBody>
                    <a:bodyPr/>
                    <a:lstStyle/>
                    <a:p>
                      <a:pPr algn="ctr"/>
                      <a:r>
                        <a:rPr lang="en-US" sz="1200" b="0" dirty="0">
                          <a:latin typeface="+mn-lt"/>
                          <a:ea typeface="Roboto Light" panose="020B0604020202020204" charset="0"/>
                        </a:rPr>
                        <a:t>Better experience with </a:t>
                      </a:r>
                    </a:p>
                    <a:p>
                      <a:pPr algn="ctr"/>
                      <a:r>
                        <a:rPr lang="en-US" sz="1200" b="0" dirty="0">
                          <a:latin typeface="+mn-lt"/>
                          <a:ea typeface="Roboto Light" panose="020B0604020202020204" charset="0"/>
                        </a:rPr>
                        <a:t>trusted, proven PCPs &amp; </a:t>
                      </a:r>
                    </a:p>
                    <a:p>
                      <a:pPr algn="ctr"/>
                      <a:r>
                        <a:rPr lang="en-US" sz="1200" b="0" dirty="0">
                          <a:latin typeface="+mn-lt"/>
                          <a:ea typeface="Roboto Light" panose="020B0604020202020204" charset="0"/>
                        </a:rPr>
                        <a:t>high-quality providers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2430425"/>
                  </a:ext>
                </a:extLst>
              </a:tr>
            </a:tbl>
          </a:graphicData>
        </a:graphic>
      </p:graphicFrame>
      <p:graphicFrame>
        <p:nvGraphicFramePr>
          <p:cNvPr id="11" name="Table 10">
            <a:extLst>
              <a:ext uri="{FF2B5EF4-FFF2-40B4-BE49-F238E27FC236}">
                <a16:creationId xmlns:a16="http://schemas.microsoft.com/office/drawing/2014/main" id="{DD1569DF-93C4-4D10-BD09-CCA79C9D117D}"/>
              </a:ext>
            </a:extLst>
          </p:cNvPr>
          <p:cNvGraphicFramePr>
            <a:graphicFrameLocks noGrp="1"/>
          </p:cNvGraphicFramePr>
          <p:nvPr>
            <p:extLst>
              <p:ext uri="{D42A27DB-BD31-4B8C-83A1-F6EECF244321}">
                <p14:modId xmlns:p14="http://schemas.microsoft.com/office/powerpoint/2010/main" val="1691860522"/>
              </p:ext>
            </p:extLst>
          </p:nvPr>
        </p:nvGraphicFramePr>
        <p:xfrm>
          <a:off x="6421449" y="2606678"/>
          <a:ext cx="2050026" cy="389964"/>
        </p:xfrm>
        <a:graphic>
          <a:graphicData uri="http://schemas.openxmlformats.org/drawingml/2006/table">
            <a:tbl>
              <a:tblPr firstRow="1" bandRow="1">
                <a:tableStyleId>{5C22544A-7EE6-4342-B048-85BDC9FD1C3A}</a:tableStyleId>
              </a:tblPr>
              <a:tblGrid>
                <a:gridCol w="2050026">
                  <a:extLst>
                    <a:ext uri="{9D8B030D-6E8A-4147-A177-3AD203B41FA5}">
                      <a16:colId xmlns:a16="http://schemas.microsoft.com/office/drawing/2014/main" val="4152120611"/>
                    </a:ext>
                  </a:extLst>
                </a:gridCol>
              </a:tblGrid>
              <a:tr h="125058">
                <a:tc>
                  <a:txBody>
                    <a:bodyPr/>
                    <a:lstStyle/>
                    <a:p>
                      <a:pPr algn="ctr"/>
                      <a:r>
                        <a:rPr lang="en-US" sz="1200" b="0" dirty="0">
                          <a:latin typeface="+mn-lt"/>
                          <a:ea typeface="Roboto Light"/>
                        </a:rPr>
                        <a:t>Stories of satisfied members</a:t>
                      </a:r>
                    </a:p>
                    <a:p>
                      <a:pPr algn="ctr"/>
                      <a:endParaRPr lang="en-US" sz="12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2430425"/>
                  </a:ext>
                </a:extLst>
              </a:tr>
            </a:tbl>
          </a:graphicData>
        </a:graphic>
      </p:graphicFrame>
      <p:graphicFrame>
        <p:nvGraphicFramePr>
          <p:cNvPr id="12" name="Table 11">
            <a:extLst>
              <a:ext uri="{FF2B5EF4-FFF2-40B4-BE49-F238E27FC236}">
                <a16:creationId xmlns:a16="http://schemas.microsoft.com/office/drawing/2014/main" id="{0CA141C8-7EA5-445A-906B-37CEE227F77F}"/>
              </a:ext>
            </a:extLst>
          </p:cNvPr>
          <p:cNvGraphicFramePr>
            <a:graphicFrameLocks noGrp="1"/>
          </p:cNvGraphicFramePr>
          <p:nvPr>
            <p:extLst>
              <p:ext uri="{D42A27DB-BD31-4B8C-83A1-F6EECF244321}">
                <p14:modId xmlns:p14="http://schemas.microsoft.com/office/powerpoint/2010/main" val="668164998"/>
              </p:ext>
            </p:extLst>
          </p:nvPr>
        </p:nvGraphicFramePr>
        <p:xfrm>
          <a:off x="6427825" y="3525639"/>
          <a:ext cx="2050026" cy="389964"/>
        </p:xfrm>
        <a:graphic>
          <a:graphicData uri="http://schemas.openxmlformats.org/drawingml/2006/table">
            <a:tbl>
              <a:tblPr firstRow="1" bandRow="1">
                <a:tableStyleId>{5C22544A-7EE6-4342-B048-85BDC9FD1C3A}</a:tableStyleId>
              </a:tblPr>
              <a:tblGrid>
                <a:gridCol w="2050026">
                  <a:extLst>
                    <a:ext uri="{9D8B030D-6E8A-4147-A177-3AD203B41FA5}">
                      <a16:colId xmlns:a16="http://schemas.microsoft.com/office/drawing/2014/main" val="4152120611"/>
                    </a:ext>
                  </a:extLst>
                </a:gridCol>
              </a:tblGrid>
              <a:tr h="125058">
                <a:tc>
                  <a:txBody>
                    <a:bodyPr/>
                    <a:lstStyle/>
                    <a:p>
                      <a:pPr algn="ctr"/>
                      <a:r>
                        <a:rPr lang="en-US" sz="1200" b="0" dirty="0">
                          <a:latin typeface="+mn-lt"/>
                          <a:ea typeface="Roboto Light" panose="020B0604020202020204" charset="0"/>
                        </a:rPr>
                        <a:t>Cost and quality results in Eastern WI</a:t>
                      </a:r>
                      <a:endParaRPr lang="en-US" sz="12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62430425"/>
                  </a:ext>
                </a:extLst>
              </a:tr>
            </a:tbl>
          </a:graphicData>
        </a:graphic>
      </p:graphicFrame>
      <p:graphicFrame>
        <p:nvGraphicFramePr>
          <p:cNvPr id="13" name="Table 12">
            <a:extLst>
              <a:ext uri="{FF2B5EF4-FFF2-40B4-BE49-F238E27FC236}">
                <a16:creationId xmlns:a16="http://schemas.microsoft.com/office/drawing/2014/main" id="{9CAE6B34-60CB-47F6-AD47-76522BD800E0}"/>
              </a:ext>
            </a:extLst>
          </p:cNvPr>
          <p:cNvGraphicFramePr>
            <a:graphicFrameLocks noGrp="1"/>
          </p:cNvGraphicFramePr>
          <p:nvPr>
            <p:extLst>
              <p:ext uri="{D42A27DB-BD31-4B8C-83A1-F6EECF244321}">
                <p14:modId xmlns:p14="http://schemas.microsoft.com/office/powerpoint/2010/main" val="2472996627"/>
              </p:ext>
            </p:extLst>
          </p:nvPr>
        </p:nvGraphicFramePr>
        <p:xfrm>
          <a:off x="6421449" y="3066039"/>
          <a:ext cx="2050026" cy="389964"/>
        </p:xfrm>
        <a:graphic>
          <a:graphicData uri="http://schemas.openxmlformats.org/drawingml/2006/table">
            <a:tbl>
              <a:tblPr firstRow="1" bandRow="1">
                <a:tableStyleId>{5C22544A-7EE6-4342-B048-85BDC9FD1C3A}</a:tableStyleId>
              </a:tblPr>
              <a:tblGrid>
                <a:gridCol w="2050026">
                  <a:extLst>
                    <a:ext uri="{9D8B030D-6E8A-4147-A177-3AD203B41FA5}">
                      <a16:colId xmlns:a16="http://schemas.microsoft.com/office/drawing/2014/main" val="4152120611"/>
                    </a:ext>
                  </a:extLst>
                </a:gridCol>
              </a:tblGrid>
              <a:tr h="125058">
                <a:tc>
                  <a:txBody>
                    <a:bodyPr/>
                    <a:lstStyle/>
                    <a:p>
                      <a:pPr algn="ctr"/>
                      <a:r>
                        <a:rPr lang="en-US" sz="1200" b="0" dirty="0">
                          <a:latin typeface="+mn-lt"/>
                          <a:ea typeface="Roboto Light" panose="020B0604020202020204" charset="0"/>
                        </a:rPr>
                        <a:t>Cost and quality results </a:t>
                      </a:r>
                    </a:p>
                    <a:p>
                      <a:pPr algn="ctr"/>
                      <a:r>
                        <a:rPr lang="en-US" sz="1200" b="0" dirty="0">
                          <a:latin typeface="+mn-lt"/>
                          <a:ea typeface="Roboto Light" panose="020B0604020202020204" charset="0"/>
                        </a:rPr>
                        <a:t>in our company</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62430425"/>
                  </a:ext>
                </a:extLst>
              </a:tr>
            </a:tbl>
          </a:graphicData>
        </a:graphic>
      </p:graphicFrame>
      <p:graphicFrame>
        <p:nvGraphicFramePr>
          <p:cNvPr id="14" name="Table 13">
            <a:extLst>
              <a:ext uri="{FF2B5EF4-FFF2-40B4-BE49-F238E27FC236}">
                <a16:creationId xmlns:a16="http://schemas.microsoft.com/office/drawing/2014/main" id="{5381B40D-0486-4025-8DA4-4458A583F236}"/>
              </a:ext>
            </a:extLst>
          </p:cNvPr>
          <p:cNvGraphicFramePr>
            <a:graphicFrameLocks noGrp="1"/>
          </p:cNvGraphicFramePr>
          <p:nvPr>
            <p:extLst>
              <p:ext uri="{D42A27DB-BD31-4B8C-83A1-F6EECF244321}">
                <p14:modId xmlns:p14="http://schemas.microsoft.com/office/powerpoint/2010/main" val="1067896078"/>
              </p:ext>
            </p:extLst>
          </p:nvPr>
        </p:nvGraphicFramePr>
        <p:xfrm>
          <a:off x="1801204" y="3613363"/>
          <a:ext cx="2050026" cy="389964"/>
        </p:xfrm>
        <a:graphic>
          <a:graphicData uri="http://schemas.openxmlformats.org/drawingml/2006/table">
            <a:tbl>
              <a:tblPr firstRow="1" bandRow="1">
                <a:tableStyleId>{5C22544A-7EE6-4342-B048-85BDC9FD1C3A}</a:tableStyleId>
              </a:tblPr>
              <a:tblGrid>
                <a:gridCol w="2050026">
                  <a:extLst>
                    <a:ext uri="{9D8B030D-6E8A-4147-A177-3AD203B41FA5}">
                      <a16:colId xmlns:a16="http://schemas.microsoft.com/office/drawing/2014/main" val="4152120611"/>
                    </a:ext>
                  </a:extLst>
                </a:gridCol>
              </a:tblGrid>
              <a:tr h="125058">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200" b="0" dirty="0">
                          <a:latin typeface="+mn-lt"/>
                          <a:ea typeface="Roboto Light" panose="020B0604020202020204" charset="0"/>
                        </a:rPr>
                        <a:t>Savvy business decision, sustainable cost management</a:t>
                      </a:r>
                      <a:endParaRPr lang="en-US" sz="12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62430425"/>
                  </a:ext>
                </a:extLst>
              </a:tr>
            </a:tbl>
          </a:graphicData>
        </a:graphic>
      </p:graphicFrame>
      <p:graphicFrame>
        <p:nvGraphicFramePr>
          <p:cNvPr id="15" name="Table 14">
            <a:extLst>
              <a:ext uri="{FF2B5EF4-FFF2-40B4-BE49-F238E27FC236}">
                <a16:creationId xmlns:a16="http://schemas.microsoft.com/office/drawing/2014/main" id="{8506B53A-38F7-4006-AE07-D1D371336901}"/>
              </a:ext>
            </a:extLst>
          </p:cNvPr>
          <p:cNvGraphicFramePr>
            <a:graphicFrameLocks noGrp="1"/>
          </p:cNvGraphicFramePr>
          <p:nvPr>
            <p:extLst>
              <p:ext uri="{D42A27DB-BD31-4B8C-83A1-F6EECF244321}">
                <p14:modId xmlns:p14="http://schemas.microsoft.com/office/powerpoint/2010/main" val="4279575898"/>
              </p:ext>
            </p:extLst>
          </p:nvPr>
        </p:nvGraphicFramePr>
        <p:xfrm>
          <a:off x="4095888" y="3251906"/>
          <a:ext cx="2050026" cy="389964"/>
        </p:xfrm>
        <a:graphic>
          <a:graphicData uri="http://schemas.openxmlformats.org/drawingml/2006/table">
            <a:tbl>
              <a:tblPr firstRow="1" bandRow="1">
                <a:tableStyleId>{5C22544A-7EE6-4342-B048-85BDC9FD1C3A}</a:tableStyleId>
              </a:tblPr>
              <a:tblGrid>
                <a:gridCol w="2050026">
                  <a:extLst>
                    <a:ext uri="{9D8B030D-6E8A-4147-A177-3AD203B41FA5}">
                      <a16:colId xmlns:a16="http://schemas.microsoft.com/office/drawing/2014/main" val="4152120611"/>
                    </a:ext>
                  </a:extLst>
                </a:gridCol>
              </a:tblGrid>
              <a:tr h="125058">
                <a:tc>
                  <a:txBody>
                    <a:bodyPr/>
                    <a:lstStyle/>
                    <a:p>
                      <a:pPr algn="ctr"/>
                      <a:r>
                        <a:rPr lang="en-US" sz="1200" b="0" dirty="0">
                          <a:latin typeface="+mn-lt"/>
                          <a:ea typeface="Roboto Light" panose="020B0604020202020204" charset="0"/>
                        </a:rPr>
                        <a:t>Support, encouragement, and role modeling for employees</a:t>
                      </a:r>
                      <a:endParaRPr lang="en-US" sz="12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62430425"/>
                  </a:ext>
                </a:extLst>
              </a:tr>
            </a:tbl>
          </a:graphicData>
        </a:graphic>
      </p:graphicFrame>
      <p:graphicFrame>
        <p:nvGraphicFramePr>
          <p:cNvPr id="16" name="Table 15">
            <a:extLst>
              <a:ext uri="{FF2B5EF4-FFF2-40B4-BE49-F238E27FC236}">
                <a16:creationId xmlns:a16="http://schemas.microsoft.com/office/drawing/2014/main" id="{73DE1897-0A46-4DAD-B0CD-3B1E12AE5D84}"/>
              </a:ext>
            </a:extLst>
          </p:cNvPr>
          <p:cNvGraphicFramePr>
            <a:graphicFrameLocks noGrp="1"/>
          </p:cNvGraphicFramePr>
          <p:nvPr>
            <p:extLst>
              <p:ext uri="{D42A27DB-BD31-4B8C-83A1-F6EECF244321}">
                <p14:modId xmlns:p14="http://schemas.microsoft.com/office/powerpoint/2010/main" val="890377398"/>
              </p:ext>
            </p:extLst>
          </p:nvPr>
        </p:nvGraphicFramePr>
        <p:xfrm>
          <a:off x="1801204" y="4075028"/>
          <a:ext cx="2050026" cy="389964"/>
        </p:xfrm>
        <a:graphic>
          <a:graphicData uri="http://schemas.openxmlformats.org/drawingml/2006/table">
            <a:tbl>
              <a:tblPr firstRow="1" bandRow="1">
                <a:tableStyleId>{5C22544A-7EE6-4342-B048-85BDC9FD1C3A}</a:tableStyleId>
              </a:tblPr>
              <a:tblGrid>
                <a:gridCol w="2050026">
                  <a:extLst>
                    <a:ext uri="{9D8B030D-6E8A-4147-A177-3AD203B41FA5}">
                      <a16:colId xmlns:a16="http://schemas.microsoft.com/office/drawing/2014/main" val="4152120611"/>
                    </a:ext>
                  </a:extLst>
                </a:gridCol>
              </a:tblGrid>
              <a:tr h="125058">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200" b="0" dirty="0">
                          <a:latin typeface="+mn-lt"/>
                          <a:ea typeface="Roboto Light" panose="020B0604020202020204" charset="0"/>
                        </a:rPr>
                        <a:t>Smart community decision</a:t>
                      </a:r>
                      <a:endParaRPr lang="en-US" sz="1200" dirty="0">
                        <a:latin typeface="+mn-lt"/>
                        <a:ea typeface="Roboto Light" panose="020B0604020202020204" charset="0"/>
                      </a:endParaRPr>
                    </a:p>
                    <a:p>
                      <a:pPr algn="ctr"/>
                      <a:endParaRPr lang="en-US" sz="12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62430425"/>
                  </a:ext>
                </a:extLst>
              </a:tr>
            </a:tbl>
          </a:graphicData>
        </a:graphic>
      </p:graphicFrame>
      <p:graphicFrame>
        <p:nvGraphicFramePr>
          <p:cNvPr id="17" name="Table 16">
            <a:extLst>
              <a:ext uri="{FF2B5EF4-FFF2-40B4-BE49-F238E27FC236}">
                <a16:creationId xmlns:a16="http://schemas.microsoft.com/office/drawing/2014/main" id="{45F54AA2-462A-4594-8E28-80E6CEDB9E0F}"/>
              </a:ext>
            </a:extLst>
          </p:cNvPr>
          <p:cNvGraphicFramePr>
            <a:graphicFrameLocks noGrp="1"/>
          </p:cNvGraphicFramePr>
          <p:nvPr>
            <p:extLst>
              <p:ext uri="{D42A27DB-BD31-4B8C-83A1-F6EECF244321}">
                <p14:modId xmlns:p14="http://schemas.microsoft.com/office/powerpoint/2010/main" val="1885150680"/>
              </p:ext>
            </p:extLst>
          </p:nvPr>
        </p:nvGraphicFramePr>
        <p:xfrm>
          <a:off x="4095888" y="3711977"/>
          <a:ext cx="2050026" cy="389964"/>
        </p:xfrm>
        <a:graphic>
          <a:graphicData uri="http://schemas.openxmlformats.org/drawingml/2006/table">
            <a:tbl>
              <a:tblPr firstRow="1" bandRow="1">
                <a:tableStyleId>{5C22544A-7EE6-4342-B048-85BDC9FD1C3A}</a:tableStyleId>
              </a:tblPr>
              <a:tblGrid>
                <a:gridCol w="2050026">
                  <a:extLst>
                    <a:ext uri="{9D8B030D-6E8A-4147-A177-3AD203B41FA5}">
                      <a16:colId xmlns:a16="http://schemas.microsoft.com/office/drawing/2014/main" val="4152120611"/>
                    </a:ext>
                  </a:extLst>
                </a:gridCol>
              </a:tblGrid>
              <a:tr h="125058">
                <a:tc>
                  <a:txBody>
                    <a:bodyPr/>
                    <a:lstStyle/>
                    <a:p>
                      <a:pPr algn="ctr"/>
                      <a:r>
                        <a:rPr lang="en-US" sz="1200" b="0" dirty="0">
                          <a:latin typeface="+mn-lt"/>
                          <a:ea typeface="Roboto Light" panose="020B0604020202020204" charset="0"/>
                        </a:rPr>
                        <a:t>Takes waste and mystery </a:t>
                      </a:r>
                    </a:p>
                    <a:p>
                      <a:pPr algn="ctr"/>
                      <a:r>
                        <a:rPr lang="en-US" sz="1200" b="0" dirty="0">
                          <a:latin typeface="+mn-lt"/>
                          <a:ea typeface="Roboto Light" panose="020B0604020202020204" charset="0"/>
                        </a:rPr>
                        <a:t>out of the system</a:t>
                      </a:r>
                      <a:endParaRPr lang="en-US" sz="12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62430425"/>
                  </a:ext>
                </a:extLst>
              </a:tr>
            </a:tbl>
          </a:graphicData>
        </a:graphic>
      </p:graphicFrame>
      <p:graphicFrame>
        <p:nvGraphicFramePr>
          <p:cNvPr id="18" name="Table 17">
            <a:extLst>
              <a:ext uri="{FF2B5EF4-FFF2-40B4-BE49-F238E27FC236}">
                <a16:creationId xmlns:a16="http://schemas.microsoft.com/office/drawing/2014/main" id="{7375A8D8-5775-471D-8445-630DE2CF0D26}"/>
              </a:ext>
            </a:extLst>
          </p:cNvPr>
          <p:cNvGraphicFramePr>
            <a:graphicFrameLocks noGrp="1"/>
          </p:cNvGraphicFramePr>
          <p:nvPr>
            <p:extLst>
              <p:ext uri="{D42A27DB-BD31-4B8C-83A1-F6EECF244321}">
                <p14:modId xmlns:p14="http://schemas.microsoft.com/office/powerpoint/2010/main" val="439667569"/>
              </p:ext>
            </p:extLst>
          </p:nvPr>
        </p:nvGraphicFramePr>
        <p:xfrm>
          <a:off x="1791927" y="2087780"/>
          <a:ext cx="2050026" cy="389964"/>
        </p:xfrm>
        <a:graphic>
          <a:graphicData uri="http://schemas.openxmlformats.org/drawingml/2006/table">
            <a:tbl>
              <a:tblPr firstRow="1" bandRow="1">
                <a:tableStyleId>{5C22544A-7EE6-4342-B048-85BDC9FD1C3A}</a:tableStyleId>
              </a:tblPr>
              <a:tblGrid>
                <a:gridCol w="2050026">
                  <a:extLst>
                    <a:ext uri="{9D8B030D-6E8A-4147-A177-3AD203B41FA5}">
                      <a16:colId xmlns:a16="http://schemas.microsoft.com/office/drawing/2014/main" val="4152120611"/>
                    </a:ext>
                  </a:extLst>
                </a:gridCol>
              </a:tblGrid>
              <a:tr h="125058">
                <a:tc>
                  <a:txBody>
                    <a:bodyPr/>
                    <a:lstStyle/>
                    <a:p>
                      <a:pPr algn="ctr"/>
                      <a:r>
                        <a:rPr lang="en-US" sz="1200" dirty="0">
                          <a:latin typeface="+mn-lt"/>
                          <a:ea typeface="Roboto Light" panose="020B0604020202020204" charset="0"/>
                        </a:rPr>
                        <a:t>Give audiences time to </a:t>
                      </a:r>
                    </a:p>
                    <a:p>
                      <a:pPr algn="ctr"/>
                      <a:r>
                        <a:rPr lang="en-US" sz="1200" dirty="0">
                          <a:latin typeface="+mn-lt"/>
                          <a:ea typeface="Roboto Light" panose="020B0604020202020204" charset="0"/>
                        </a:rPr>
                        <a:t>adjust and learn</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2430425"/>
                  </a:ext>
                </a:extLst>
              </a:tr>
            </a:tbl>
          </a:graphicData>
        </a:graphic>
      </p:graphicFrame>
      <p:graphicFrame>
        <p:nvGraphicFramePr>
          <p:cNvPr id="19" name="Table 18">
            <a:extLst>
              <a:ext uri="{FF2B5EF4-FFF2-40B4-BE49-F238E27FC236}">
                <a16:creationId xmlns:a16="http://schemas.microsoft.com/office/drawing/2014/main" id="{7E5F305C-6DF2-46B3-8D9F-5147A6947241}"/>
              </a:ext>
            </a:extLst>
          </p:cNvPr>
          <p:cNvGraphicFramePr>
            <a:graphicFrameLocks noGrp="1"/>
          </p:cNvGraphicFramePr>
          <p:nvPr>
            <p:extLst>
              <p:ext uri="{D42A27DB-BD31-4B8C-83A1-F6EECF244321}">
                <p14:modId xmlns:p14="http://schemas.microsoft.com/office/powerpoint/2010/main" val="1605363555"/>
              </p:ext>
            </p:extLst>
          </p:nvPr>
        </p:nvGraphicFramePr>
        <p:xfrm>
          <a:off x="4086063" y="2085100"/>
          <a:ext cx="2050026" cy="389964"/>
        </p:xfrm>
        <a:graphic>
          <a:graphicData uri="http://schemas.openxmlformats.org/drawingml/2006/table">
            <a:tbl>
              <a:tblPr firstRow="1" bandRow="1">
                <a:tableStyleId>{5C22544A-7EE6-4342-B048-85BDC9FD1C3A}</a:tableStyleId>
              </a:tblPr>
              <a:tblGrid>
                <a:gridCol w="2050026">
                  <a:extLst>
                    <a:ext uri="{9D8B030D-6E8A-4147-A177-3AD203B41FA5}">
                      <a16:colId xmlns:a16="http://schemas.microsoft.com/office/drawing/2014/main" val="4152120611"/>
                    </a:ext>
                  </a:extLst>
                </a:gridCol>
              </a:tblGrid>
              <a:tr h="125058">
                <a:tc>
                  <a:txBody>
                    <a:bodyPr/>
                    <a:lstStyle/>
                    <a:p>
                      <a:pPr algn="ctr"/>
                      <a:r>
                        <a:rPr lang="en-US" sz="1200" dirty="0">
                          <a:latin typeface="+mn-lt"/>
                          <a:ea typeface="Roboto Light" panose="020B0604020202020204" charset="0"/>
                        </a:rPr>
                        <a:t>Reflect the ease of the plan in the enrollment approach</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2430425"/>
                  </a:ext>
                </a:extLst>
              </a:tr>
            </a:tbl>
          </a:graphicData>
        </a:graphic>
      </p:graphicFrame>
      <p:graphicFrame>
        <p:nvGraphicFramePr>
          <p:cNvPr id="20" name="Table 19">
            <a:extLst>
              <a:ext uri="{FF2B5EF4-FFF2-40B4-BE49-F238E27FC236}">
                <a16:creationId xmlns:a16="http://schemas.microsoft.com/office/drawing/2014/main" id="{7A3E43FB-2CE6-4633-8E99-23305650A79F}"/>
              </a:ext>
            </a:extLst>
          </p:cNvPr>
          <p:cNvGraphicFramePr>
            <a:graphicFrameLocks noGrp="1"/>
          </p:cNvGraphicFramePr>
          <p:nvPr>
            <p:extLst>
              <p:ext uri="{D42A27DB-BD31-4B8C-83A1-F6EECF244321}">
                <p14:modId xmlns:p14="http://schemas.microsoft.com/office/powerpoint/2010/main" val="2008552979"/>
              </p:ext>
            </p:extLst>
          </p:nvPr>
        </p:nvGraphicFramePr>
        <p:xfrm>
          <a:off x="6421449" y="2087684"/>
          <a:ext cx="2050026" cy="389964"/>
        </p:xfrm>
        <a:graphic>
          <a:graphicData uri="http://schemas.openxmlformats.org/drawingml/2006/table">
            <a:tbl>
              <a:tblPr firstRow="1" bandRow="1">
                <a:tableStyleId>{5C22544A-7EE6-4342-B048-85BDC9FD1C3A}</a:tableStyleId>
              </a:tblPr>
              <a:tblGrid>
                <a:gridCol w="2050026">
                  <a:extLst>
                    <a:ext uri="{9D8B030D-6E8A-4147-A177-3AD203B41FA5}">
                      <a16:colId xmlns:a16="http://schemas.microsoft.com/office/drawing/2014/main" val="4152120611"/>
                    </a:ext>
                  </a:extLst>
                </a:gridCol>
              </a:tblGrid>
              <a:tr h="125058">
                <a:tc>
                  <a:txBody>
                    <a:bodyPr/>
                    <a:lstStyle/>
                    <a:p>
                      <a:pPr algn="ctr"/>
                      <a:r>
                        <a:rPr lang="en-US" sz="1200" dirty="0">
                          <a:latin typeface="+mn-lt"/>
                          <a:ea typeface="Roboto Light" panose="020B0604020202020204" charset="0"/>
                        </a:rPr>
                        <a:t>Guide individual members to maximize experience</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62430425"/>
                  </a:ext>
                </a:extLst>
              </a:tr>
            </a:tbl>
          </a:graphicData>
        </a:graphic>
      </p:graphicFrame>
      <p:graphicFrame>
        <p:nvGraphicFramePr>
          <p:cNvPr id="21" name="Table 20">
            <a:extLst>
              <a:ext uri="{FF2B5EF4-FFF2-40B4-BE49-F238E27FC236}">
                <a16:creationId xmlns:a16="http://schemas.microsoft.com/office/drawing/2014/main" id="{D54D1006-FB1A-42E5-8E80-AA66227C0BEB}"/>
              </a:ext>
            </a:extLst>
          </p:cNvPr>
          <p:cNvGraphicFramePr>
            <a:graphicFrameLocks noGrp="1"/>
          </p:cNvGraphicFramePr>
          <p:nvPr>
            <p:extLst>
              <p:ext uri="{D42A27DB-BD31-4B8C-83A1-F6EECF244321}">
                <p14:modId xmlns:p14="http://schemas.microsoft.com/office/powerpoint/2010/main" val="3481613697"/>
              </p:ext>
            </p:extLst>
          </p:nvPr>
        </p:nvGraphicFramePr>
        <p:xfrm>
          <a:off x="1801204" y="2602420"/>
          <a:ext cx="2050026" cy="938604"/>
        </p:xfrm>
        <a:graphic>
          <a:graphicData uri="http://schemas.openxmlformats.org/drawingml/2006/table">
            <a:tbl>
              <a:tblPr firstRow="1" bandRow="1">
                <a:tableStyleId>{5C22544A-7EE6-4342-B048-85BDC9FD1C3A}</a:tableStyleId>
              </a:tblPr>
              <a:tblGrid>
                <a:gridCol w="2050026">
                  <a:extLst>
                    <a:ext uri="{9D8B030D-6E8A-4147-A177-3AD203B41FA5}">
                      <a16:colId xmlns:a16="http://schemas.microsoft.com/office/drawing/2014/main" val="4152120611"/>
                    </a:ext>
                  </a:extLst>
                </a:gridCol>
              </a:tblGrid>
              <a:tr h="125058">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1200" b="0" dirty="0">
                          <a:latin typeface="+mn-lt"/>
                          <a:ea typeface="Roboto Light" panose="020B0604020202020204" charset="0"/>
                        </a:rPr>
                        <a:t>Lower cost sharing (lower premiums, less out of pocket), better care support more successful company,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1200" b="0" dirty="0">
                          <a:latin typeface="+mn-lt"/>
                          <a:ea typeface="Roboto Light" panose="020B0604020202020204" charset="0"/>
                        </a:rPr>
                        <a:t>impact greater good</a:t>
                      </a:r>
                      <a:endParaRPr lang="en-US" sz="12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2430425"/>
                  </a:ext>
                </a:extLst>
              </a:tr>
            </a:tbl>
          </a:graphicData>
        </a:graphic>
      </p:graphicFrame>
    </p:spTree>
    <p:extLst>
      <p:ext uri="{BB962C8B-B14F-4D97-AF65-F5344CB8AC3E}">
        <p14:creationId xmlns:p14="http://schemas.microsoft.com/office/powerpoint/2010/main" val="3853493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6FBEA-D1F8-46A8-8E4D-2587796AA736}"/>
              </a:ext>
            </a:extLst>
          </p:cNvPr>
          <p:cNvSpPr>
            <a:spLocks noGrp="1"/>
          </p:cNvSpPr>
          <p:nvPr>
            <p:ph type="title"/>
          </p:nvPr>
        </p:nvSpPr>
        <p:spPr/>
        <p:txBody>
          <a:bodyPr/>
          <a:lstStyle/>
          <a:p>
            <a:r>
              <a:rPr lang="en-US" dirty="0"/>
              <a:t>Plan At-A-Glance: Members</a:t>
            </a:r>
          </a:p>
        </p:txBody>
      </p:sp>
      <p:sp>
        <p:nvSpPr>
          <p:cNvPr id="3" name="Slide Number Placeholder 2">
            <a:extLst>
              <a:ext uri="{FF2B5EF4-FFF2-40B4-BE49-F238E27FC236}">
                <a16:creationId xmlns:a16="http://schemas.microsoft.com/office/drawing/2014/main" id="{E75A91E1-F092-4928-B680-F3459CEB89D6}"/>
              </a:ext>
            </a:extLst>
          </p:cNvPr>
          <p:cNvSpPr>
            <a:spLocks noGrp="1"/>
          </p:cNvSpPr>
          <p:nvPr>
            <p:ph type="sldNum" sz="quarter" idx="11"/>
          </p:nvPr>
        </p:nvSpPr>
        <p:spPr/>
        <p:txBody>
          <a:bodyPr/>
          <a:lstStyle/>
          <a:p>
            <a:fld id="{0627CD93-DB7E-4722-9CC1-C5F1E2275160}" type="slidenum">
              <a:rPr lang="en-US" smtClean="0">
                <a:solidFill>
                  <a:prstClr val="black">
                    <a:tint val="75000"/>
                  </a:prstClr>
                </a:solidFill>
              </a:rPr>
              <a:pPr/>
              <a:t>9</a:t>
            </a:fld>
            <a:endParaRPr lang="en-US" dirty="0">
              <a:solidFill>
                <a:prstClr val="black">
                  <a:tint val="75000"/>
                </a:prstClr>
              </a:solidFill>
            </a:endParaRPr>
          </a:p>
        </p:txBody>
      </p:sp>
      <p:graphicFrame>
        <p:nvGraphicFramePr>
          <p:cNvPr id="4" name="Table 3">
            <a:extLst>
              <a:ext uri="{FF2B5EF4-FFF2-40B4-BE49-F238E27FC236}">
                <a16:creationId xmlns:a16="http://schemas.microsoft.com/office/drawing/2014/main" id="{439E50C4-AD4C-421F-B39C-D9994FFBB528}"/>
              </a:ext>
            </a:extLst>
          </p:cNvPr>
          <p:cNvGraphicFramePr>
            <a:graphicFrameLocks noGrp="1"/>
          </p:cNvGraphicFramePr>
          <p:nvPr>
            <p:extLst>
              <p:ext uri="{D42A27DB-BD31-4B8C-83A1-F6EECF244321}">
                <p14:modId xmlns:p14="http://schemas.microsoft.com/office/powerpoint/2010/main" val="3041868549"/>
              </p:ext>
            </p:extLst>
          </p:nvPr>
        </p:nvGraphicFramePr>
        <p:xfrm>
          <a:off x="5883694" y="103345"/>
          <a:ext cx="1186117" cy="435684"/>
        </p:xfrm>
        <a:graphic>
          <a:graphicData uri="http://schemas.openxmlformats.org/drawingml/2006/table">
            <a:tbl>
              <a:tblPr firstRow="1" bandRow="1">
                <a:tableStyleId>{5C22544A-7EE6-4342-B048-85BDC9FD1C3A}</a:tableStyleId>
              </a:tblPr>
              <a:tblGrid>
                <a:gridCol w="1186117">
                  <a:extLst>
                    <a:ext uri="{9D8B030D-6E8A-4147-A177-3AD203B41FA5}">
                      <a16:colId xmlns:a16="http://schemas.microsoft.com/office/drawing/2014/main" val="4152120611"/>
                    </a:ext>
                  </a:extLst>
                </a:gridCol>
              </a:tblGrid>
              <a:tr h="125058">
                <a:tc>
                  <a:txBody>
                    <a:bodyPr/>
                    <a:lstStyle/>
                    <a:p>
                      <a:pPr algn="ctr"/>
                      <a:r>
                        <a:rPr lang="en-US" sz="900" dirty="0">
                          <a:latin typeface="+mn-lt"/>
                          <a:ea typeface="Roboto Light" panose="020B0604020202020204" charset="0"/>
                          <a:sym typeface="Symbol" panose="05050102010706020507" pitchFamily="18" charset="2"/>
                        </a:rPr>
                        <a:t> = Centivo Can Create, Employer Involved in Tailoring</a:t>
                      </a:r>
                      <a:endParaRPr lang="en-US" sz="9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62430425"/>
                  </a:ext>
                </a:extLst>
              </a:tr>
            </a:tbl>
          </a:graphicData>
        </a:graphic>
      </p:graphicFrame>
      <p:graphicFrame>
        <p:nvGraphicFramePr>
          <p:cNvPr id="5" name="Table 4">
            <a:extLst>
              <a:ext uri="{FF2B5EF4-FFF2-40B4-BE49-F238E27FC236}">
                <a16:creationId xmlns:a16="http://schemas.microsoft.com/office/drawing/2014/main" id="{E3B5842A-A39F-4066-9F45-00E0A1DC2867}"/>
              </a:ext>
            </a:extLst>
          </p:cNvPr>
          <p:cNvGraphicFramePr>
            <a:graphicFrameLocks noGrp="1"/>
          </p:cNvGraphicFramePr>
          <p:nvPr>
            <p:extLst>
              <p:ext uri="{D42A27DB-BD31-4B8C-83A1-F6EECF244321}">
                <p14:modId xmlns:p14="http://schemas.microsoft.com/office/powerpoint/2010/main" val="1037905313"/>
              </p:ext>
            </p:extLst>
          </p:nvPr>
        </p:nvGraphicFramePr>
        <p:xfrm>
          <a:off x="7340401" y="103811"/>
          <a:ext cx="1068020" cy="161364"/>
        </p:xfrm>
        <a:graphic>
          <a:graphicData uri="http://schemas.openxmlformats.org/drawingml/2006/table">
            <a:tbl>
              <a:tblPr firstRow="1" bandRow="1">
                <a:tableStyleId>{5C22544A-7EE6-4342-B048-85BDC9FD1C3A}</a:tableStyleId>
              </a:tblPr>
              <a:tblGrid>
                <a:gridCol w="1068020">
                  <a:extLst>
                    <a:ext uri="{9D8B030D-6E8A-4147-A177-3AD203B41FA5}">
                      <a16:colId xmlns:a16="http://schemas.microsoft.com/office/drawing/2014/main" val="4152120611"/>
                    </a:ext>
                  </a:extLst>
                </a:gridCol>
              </a:tblGrid>
              <a:tr h="125058">
                <a:tc>
                  <a:txBody>
                    <a:bodyPr/>
                    <a:lstStyle/>
                    <a:p>
                      <a:pPr algn="ctr"/>
                      <a:r>
                        <a:rPr lang="en-US" sz="900" dirty="0">
                          <a:latin typeface="+mn-lt"/>
                          <a:ea typeface="Roboto Light" panose="020B0604020202020204" charset="0"/>
                        </a:rPr>
                        <a:t>Members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2430425"/>
                  </a:ext>
                </a:extLst>
              </a:tr>
            </a:tbl>
          </a:graphicData>
        </a:graphic>
      </p:graphicFrame>
      <p:graphicFrame>
        <p:nvGraphicFramePr>
          <p:cNvPr id="6" name="Table 5">
            <a:extLst>
              <a:ext uri="{FF2B5EF4-FFF2-40B4-BE49-F238E27FC236}">
                <a16:creationId xmlns:a16="http://schemas.microsoft.com/office/drawing/2014/main" id="{8BF4C7A4-AF36-4C2B-B141-4DBD97A2470F}"/>
              </a:ext>
            </a:extLst>
          </p:cNvPr>
          <p:cNvGraphicFramePr>
            <a:graphicFrameLocks noGrp="1"/>
          </p:cNvGraphicFramePr>
          <p:nvPr>
            <p:extLst>
              <p:ext uri="{D42A27DB-BD31-4B8C-83A1-F6EECF244321}">
                <p14:modId xmlns:p14="http://schemas.microsoft.com/office/powerpoint/2010/main" val="2332881380"/>
              </p:ext>
            </p:extLst>
          </p:nvPr>
        </p:nvGraphicFramePr>
        <p:xfrm>
          <a:off x="7340401" y="329157"/>
          <a:ext cx="1068020" cy="161364"/>
        </p:xfrm>
        <a:graphic>
          <a:graphicData uri="http://schemas.openxmlformats.org/drawingml/2006/table">
            <a:tbl>
              <a:tblPr firstRow="1" bandRow="1">
                <a:tableStyleId>{5C22544A-7EE6-4342-B048-85BDC9FD1C3A}</a:tableStyleId>
              </a:tblPr>
              <a:tblGrid>
                <a:gridCol w="1068020">
                  <a:extLst>
                    <a:ext uri="{9D8B030D-6E8A-4147-A177-3AD203B41FA5}">
                      <a16:colId xmlns:a16="http://schemas.microsoft.com/office/drawing/2014/main" val="4152120611"/>
                    </a:ext>
                  </a:extLst>
                </a:gridCol>
              </a:tblGrid>
              <a:tr h="125058">
                <a:tc>
                  <a:txBody>
                    <a:bodyPr/>
                    <a:lstStyle/>
                    <a:p>
                      <a:pPr algn="ctr"/>
                      <a:r>
                        <a:rPr lang="en-US" sz="900" dirty="0">
                          <a:latin typeface="+mn-lt"/>
                          <a:ea typeface="Roboto Light" panose="020B0604020202020204" charset="0"/>
                        </a:rPr>
                        <a:t>Leaders</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62430425"/>
                  </a:ext>
                </a:extLst>
              </a:tr>
            </a:tbl>
          </a:graphicData>
        </a:graphic>
      </p:graphicFrame>
      <p:graphicFrame>
        <p:nvGraphicFramePr>
          <p:cNvPr id="7" name="Table 6">
            <a:extLst>
              <a:ext uri="{FF2B5EF4-FFF2-40B4-BE49-F238E27FC236}">
                <a16:creationId xmlns:a16="http://schemas.microsoft.com/office/drawing/2014/main" id="{23E3981D-AE06-4B71-A55B-9215D868165B}"/>
              </a:ext>
            </a:extLst>
          </p:cNvPr>
          <p:cNvGraphicFramePr>
            <a:graphicFrameLocks noGrp="1"/>
          </p:cNvGraphicFramePr>
          <p:nvPr>
            <p:extLst>
              <p:ext uri="{D42A27DB-BD31-4B8C-83A1-F6EECF244321}">
                <p14:modId xmlns:p14="http://schemas.microsoft.com/office/powerpoint/2010/main" val="2119163065"/>
              </p:ext>
            </p:extLst>
          </p:nvPr>
        </p:nvGraphicFramePr>
        <p:xfrm>
          <a:off x="7340401" y="555562"/>
          <a:ext cx="1068020" cy="161364"/>
        </p:xfrm>
        <a:graphic>
          <a:graphicData uri="http://schemas.openxmlformats.org/drawingml/2006/table">
            <a:tbl>
              <a:tblPr firstRow="1" bandRow="1">
                <a:tableStyleId>{5C22544A-7EE6-4342-B048-85BDC9FD1C3A}</a:tableStyleId>
              </a:tblPr>
              <a:tblGrid>
                <a:gridCol w="1068020">
                  <a:extLst>
                    <a:ext uri="{9D8B030D-6E8A-4147-A177-3AD203B41FA5}">
                      <a16:colId xmlns:a16="http://schemas.microsoft.com/office/drawing/2014/main" val="4152120611"/>
                    </a:ext>
                  </a:extLst>
                </a:gridCol>
              </a:tblGrid>
              <a:tr h="125058">
                <a:tc>
                  <a:txBody>
                    <a:bodyPr/>
                    <a:lstStyle/>
                    <a:p>
                      <a:pPr algn="ctr"/>
                      <a:r>
                        <a:rPr lang="en-US" sz="900" dirty="0">
                          <a:latin typeface="+mn-lt"/>
                          <a:ea typeface="Roboto Light" panose="020B0604020202020204" charset="0"/>
                        </a:rPr>
                        <a:t>External</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62430425"/>
                  </a:ext>
                </a:extLst>
              </a:tr>
            </a:tbl>
          </a:graphicData>
        </a:graphic>
      </p:graphicFrame>
      <p:graphicFrame>
        <p:nvGraphicFramePr>
          <p:cNvPr id="8" name="Table 7">
            <a:extLst>
              <a:ext uri="{FF2B5EF4-FFF2-40B4-BE49-F238E27FC236}">
                <a16:creationId xmlns:a16="http://schemas.microsoft.com/office/drawing/2014/main" id="{FB43CF9E-3EB3-426E-9EF6-0E7A37EA137A}"/>
              </a:ext>
            </a:extLst>
          </p:cNvPr>
          <p:cNvGraphicFramePr>
            <a:graphicFrameLocks noGrp="1"/>
          </p:cNvGraphicFramePr>
          <p:nvPr>
            <p:extLst>
              <p:ext uri="{D42A27DB-BD31-4B8C-83A1-F6EECF244321}">
                <p14:modId xmlns:p14="http://schemas.microsoft.com/office/powerpoint/2010/main" val="2111606020"/>
              </p:ext>
            </p:extLst>
          </p:nvPr>
        </p:nvGraphicFramePr>
        <p:xfrm>
          <a:off x="7340401" y="777139"/>
          <a:ext cx="1068020" cy="161364"/>
        </p:xfrm>
        <a:graphic>
          <a:graphicData uri="http://schemas.openxmlformats.org/drawingml/2006/table">
            <a:tbl>
              <a:tblPr firstRow="1" bandRow="1">
                <a:tableStyleId>{5C22544A-7EE6-4342-B048-85BDC9FD1C3A}</a:tableStyleId>
              </a:tblPr>
              <a:tblGrid>
                <a:gridCol w="1068020">
                  <a:extLst>
                    <a:ext uri="{9D8B030D-6E8A-4147-A177-3AD203B41FA5}">
                      <a16:colId xmlns:a16="http://schemas.microsoft.com/office/drawing/2014/main" val="4152120611"/>
                    </a:ext>
                  </a:extLst>
                </a:gridCol>
              </a:tblGrid>
              <a:tr h="125058">
                <a:tc>
                  <a:txBody>
                    <a:bodyPr/>
                    <a:lstStyle/>
                    <a:p>
                      <a:pPr algn="ctr"/>
                      <a:r>
                        <a:rPr lang="en-US" sz="900" dirty="0">
                          <a:latin typeface="+mn-lt"/>
                          <a:ea typeface="Roboto Light" panose="020B0604020202020204" charset="0"/>
                        </a:rPr>
                        <a:t>Feedback</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62430425"/>
                  </a:ext>
                </a:extLst>
              </a:tr>
            </a:tbl>
          </a:graphicData>
        </a:graphic>
      </p:graphicFrame>
      <p:graphicFrame>
        <p:nvGraphicFramePr>
          <p:cNvPr id="9" name="Table 2">
            <a:extLst>
              <a:ext uri="{FF2B5EF4-FFF2-40B4-BE49-F238E27FC236}">
                <a16:creationId xmlns:a16="http://schemas.microsoft.com/office/drawing/2014/main" id="{6AC81A65-7615-4190-A4B7-CDD1AAC264F9}"/>
              </a:ext>
            </a:extLst>
          </p:cNvPr>
          <p:cNvGraphicFramePr>
            <a:graphicFrameLocks noGrp="1"/>
          </p:cNvGraphicFramePr>
          <p:nvPr>
            <p:extLst>
              <p:ext uri="{D42A27DB-BD31-4B8C-83A1-F6EECF244321}">
                <p14:modId xmlns:p14="http://schemas.microsoft.com/office/powerpoint/2010/main" val="1871837616"/>
              </p:ext>
            </p:extLst>
          </p:nvPr>
        </p:nvGraphicFramePr>
        <p:xfrm>
          <a:off x="510259" y="1104508"/>
          <a:ext cx="8127239" cy="3451586"/>
        </p:xfrm>
        <a:graphic>
          <a:graphicData uri="http://schemas.openxmlformats.org/drawingml/2006/table">
            <a:tbl>
              <a:tblPr firstRow="1" bandRow="1"/>
              <a:tblGrid>
                <a:gridCol w="2723878">
                  <a:extLst>
                    <a:ext uri="{9D8B030D-6E8A-4147-A177-3AD203B41FA5}">
                      <a16:colId xmlns:a16="http://schemas.microsoft.com/office/drawing/2014/main" val="111989347"/>
                    </a:ext>
                  </a:extLst>
                </a:gridCol>
                <a:gridCol w="2723730">
                  <a:extLst>
                    <a:ext uri="{9D8B030D-6E8A-4147-A177-3AD203B41FA5}">
                      <a16:colId xmlns:a16="http://schemas.microsoft.com/office/drawing/2014/main" val="4167691243"/>
                    </a:ext>
                  </a:extLst>
                </a:gridCol>
                <a:gridCol w="2679631">
                  <a:extLst>
                    <a:ext uri="{9D8B030D-6E8A-4147-A177-3AD203B41FA5}">
                      <a16:colId xmlns:a16="http://schemas.microsoft.com/office/drawing/2014/main" val="4043606839"/>
                    </a:ext>
                  </a:extLst>
                </a:gridCol>
              </a:tblGrid>
              <a:tr h="0">
                <a:tc>
                  <a:txBody>
                    <a:bodyPr/>
                    <a:lstStyle/>
                    <a:p>
                      <a:pPr algn="ctr"/>
                      <a:r>
                        <a:rPr lang="en-US" sz="1100" b="1" dirty="0">
                          <a:solidFill>
                            <a:schemeClr val="bg1"/>
                          </a:solidFill>
                          <a:latin typeface="+mn-lt"/>
                          <a:ea typeface="Roboto" panose="020B0604020202020204" charset="0"/>
                        </a:rPr>
                        <a:t>Prepare (~6 weeks before OE)</a:t>
                      </a:r>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100" b="1" dirty="0">
                          <a:solidFill>
                            <a:schemeClr val="bg1"/>
                          </a:solidFill>
                          <a:latin typeface="+mn-lt"/>
                          <a:ea typeface="Roboto" panose="020B0604020202020204" charset="0"/>
                        </a:rPr>
                        <a:t>Engage/Activate (during OE)</a:t>
                      </a:r>
                      <a:endParaRPr lang="en-US" sz="1100" b="1" dirty="0">
                        <a:solidFill>
                          <a:schemeClr val="bg1"/>
                        </a:solidFill>
                        <a:highlight>
                          <a:srgbClr val="00FF00"/>
                        </a:highlight>
                        <a:latin typeface="+mn-lt"/>
                        <a:ea typeface="Roboto" panose="020B060402020202020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p>
                      <a:pPr algn="ctr"/>
                      <a:r>
                        <a:rPr lang="en-US" sz="1100" b="1" dirty="0">
                          <a:solidFill>
                            <a:schemeClr val="bg1"/>
                          </a:solidFill>
                          <a:latin typeface="+mn-lt"/>
                          <a:ea typeface="Roboto" panose="020B0604020202020204" charset="0"/>
                        </a:rPr>
                        <a:t>Equip (after OE)</a:t>
                      </a:r>
                      <a:endParaRPr lang="en-US" sz="1100" b="1" dirty="0">
                        <a:solidFill>
                          <a:schemeClr val="bg1"/>
                        </a:solidFill>
                        <a:highlight>
                          <a:srgbClr val="00FF00"/>
                        </a:highlight>
                        <a:latin typeface="+mn-lt"/>
                        <a:ea typeface="Roboto" panose="020B0604020202020204" charset="0"/>
                      </a:endParaRPr>
                    </a:p>
                  </a:txBody>
                  <a:tcP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867322739"/>
                  </a:ext>
                </a:extLst>
              </a:tr>
              <a:tr h="3192506">
                <a:tc>
                  <a:txBody>
                    <a:bodyPr/>
                    <a:lstStyle/>
                    <a:p>
                      <a:r>
                        <a:rPr lang="en-US" sz="1100" dirty="0">
                          <a:latin typeface="Roboto" panose="020B0604020202020204" charset="0"/>
                          <a:ea typeface="Roboto" panose="020B0604020202020204" charset="0"/>
                        </a:rPr>
                        <a:t> </a:t>
                      </a:r>
                    </a:p>
                    <a:p>
                      <a:endParaRPr lang="en-US" sz="1100" dirty="0">
                        <a:latin typeface="Roboto" panose="020B0604020202020204" charset="0"/>
                        <a:ea typeface="Roboto" panose="020B0604020202020204" charset="0"/>
                      </a:endParaRPr>
                    </a:p>
                    <a:p>
                      <a:endParaRPr lang="en-US" sz="1100" dirty="0">
                        <a:latin typeface="Roboto" panose="020B0604020202020204" charset="0"/>
                        <a:ea typeface="Roboto" panose="020B0604020202020204" charset="0"/>
                      </a:endParaRPr>
                    </a:p>
                    <a:p>
                      <a:endParaRPr lang="en-US" sz="1100" dirty="0">
                        <a:latin typeface="Roboto" panose="020B0604020202020204" charset="0"/>
                        <a:ea typeface="Roboto" panose="020B0604020202020204" charset="0"/>
                      </a:endParaRPr>
                    </a:p>
                    <a:p>
                      <a:endParaRPr lang="en-US" sz="1100" dirty="0">
                        <a:latin typeface="Roboto" panose="020B0604020202020204" charset="0"/>
                        <a:ea typeface="Roboto" panose="020B0604020202020204" charset="0"/>
                      </a:endParaRPr>
                    </a:p>
                    <a:p>
                      <a:endParaRPr lang="en-US" sz="1100" dirty="0">
                        <a:latin typeface="Roboto" panose="020B0604020202020204" charset="0"/>
                        <a:ea typeface="Roboto" panose="020B0604020202020204" charset="0"/>
                      </a:endParaRPr>
                    </a:p>
                    <a:p>
                      <a:endParaRPr lang="en-US" sz="1100" dirty="0">
                        <a:latin typeface="Roboto" panose="020B0604020202020204" charset="0"/>
                        <a:ea typeface="Roboto" panose="020B0604020202020204" charset="0"/>
                      </a:endParaRPr>
                    </a:p>
                    <a:p>
                      <a:endParaRPr lang="en-US" sz="1100" dirty="0">
                        <a:latin typeface="Roboto" panose="020B0604020202020204" charset="0"/>
                        <a:ea typeface="Roboto" panose="020B0604020202020204" charset="0"/>
                      </a:endParaRPr>
                    </a:p>
                    <a:p>
                      <a:endParaRPr lang="en-US" sz="1100" dirty="0">
                        <a:latin typeface="Roboto" panose="020B0604020202020204" charset="0"/>
                        <a:ea typeface="Roboto" panose="020B0604020202020204" charset="0"/>
                      </a:endParaRPr>
                    </a:p>
                    <a:p>
                      <a:endParaRPr lang="en-US" sz="1100" dirty="0">
                        <a:latin typeface="Roboto" panose="020B0604020202020204" charset="0"/>
                        <a:ea typeface="Roboto" panose="020B0604020202020204" charset="0"/>
                      </a:endParaRPr>
                    </a:p>
                    <a:p>
                      <a:endParaRPr lang="en-US" sz="1100" dirty="0">
                        <a:latin typeface="Roboto" panose="020B0604020202020204" charset="0"/>
                        <a:ea typeface="Roboto" panose="020B0604020202020204" charset="0"/>
                      </a:endParaRPr>
                    </a:p>
                    <a:p>
                      <a:endParaRPr lang="en-US" sz="1100" dirty="0">
                        <a:latin typeface="Roboto" panose="020B0604020202020204" charset="0"/>
                        <a:ea typeface="Roboto" panose="020B0604020202020204" charset="0"/>
                      </a:endParaRPr>
                    </a:p>
                    <a:p>
                      <a:endParaRPr lang="en-US" sz="1100" dirty="0">
                        <a:latin typeface="Roboto" panose="020B0604020202020204" charset="0"/>
                        <a:ea typeface="Roboto" panose="020B0604020202020204" charset="0"/>
                      </a:endParaRPr>
                    </a:p>
                    <a:p>
                      <a:endParaRPr lang="en-US" sz="1100" dirty="0">
                        <a:latin typeface="Roboto" panose="020B0604020202020204" charset="0"/>
                        <a:ea typeface="Roboto" panose="020B0604020202020204" charset="0"/>
                      </a:endParaRPr>
                    </a:p>
                    <a:p>
                      <a:endParaRPr lang="en-US" sz="1100" dirty="0">
                        <a:latin typeface="Roboto" panose="020B0604020202020204" charset="0"/>
                        <a:ea typeface="Roboto" panose="020B0604020202020204" charset="0"/>
                      </a:endParaRPr>
                    </a:p>
                  </a:txBody>
                  <a:tcP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100" dirty="0">
                        <a:latin typeface="Roboto" panose="020B0604020202020204" charset="0"/>
                        <a:ea typeface="Roboto" panose="020B0604020202020204" charset="0"/>
                      </a:endParaRPr>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endParaRPr lang="en-US" sz="1100" dirty="0">
                        <a:latin typeface="Roboto" panose="020B0604020202020204" charset="0"/>
                        <a:ea typeface="Roboto" panose="020B0604020202020204" charset="0"/>
                      </a:endParaRPr>
                    </a:p>
                  </a:txBody>
                  <a:tcPr>
                    <a:lnL w="381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904282236"/>
                  </a:ext>
                </a:extLst>
              </a:tr>
            </a:tbl>
          </a:graphicData>
        </a:graphic>
      </p:graphicFrame>
      <p:graphicFrame>
        <p:nvGraphicFramePr>
          <p:cNvPr id="10" name="Table 9">
            <a:extLst>
              <a:ext uri="{FF2B5EF4-FFF2-40B4-BE49-F238E27FC236}">
                <a16:creationId xmlns:a16="http://schemas.microsoft.com/office/drawing/2014/main" id="{ABAFA591-26E7-4782-97C1-77CA47508094}"/>
              </a:ext>
            </a:extLst>
          </p:cNvPr>
          <p:cNvGraphicFramePr>
            <a:graphicFrameLocks noGrp="1"/>
          </p:cNvGraphicFramePr>
          <p:nvPr>
            <p:extLst>
              <p:ext uri="{D42A27DB-BD31-4B8C-83A1-F6EECF244321}">
                <p14:modId xmlns:p14="http://schemas.microsoft.com/office/powerpoint/2010/main" val="2858038637"/>
              </p:ext>
            </p:extLst>
          </p:nvPr>
        </p:nvGraphicFramePr>
        <p:xfrm>
          <a:off x="5997317" y="1399085"/>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1503603471"/>
                    </a:ext>
                  </a:extLst>
                </a:gridCol>
              </a:tblGrid>
              <a:tr h="125058">
                <a:tc>
                  <a:txBody>
                    <a:bodyPr/>
                    <a:lstStyle/>
                    <a:p>
                      <a:pPr algn="ctr"/>
                      <a:r>
                        <a:rPr lang="en-US" sz="900" dirty="0">
                          <a:latin typeface="+mn-lt"/>
                          <a:ea typeface="Roboto Light" panose="020B0604020202020204" charset="0"/>
                        </a:rPr>
                        <a:t>“You’re Enrolled” Communication </a:t>
                      </a:r>
                      <a:r>
                        <a:rPr lang="en-US" sz="900" dirty="0">
                          <a:latin typeface="+mn-lt"/>
                          <a:ea typeface="Roboto Light" panose="020B0604020202020204" charset="0"/>
                          <a:sym typeface="Symbol" panose="05050102010706020507" pitchFamily="18" charset="2"/>
                        </a:rPr>
                        <a:t></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Centivo comm after enrollment</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1" name="Table 10">
            <a:extLst>
              <a:ext uri="{FF2B5EF4-FFF2-40B4-BE49-F238E27FC236}">
                <a16:creationId xmlns:a16="http://schemas.microsoft.com/office/drawing/2014/main" id="{7E532A42-7418-405D-BE04-C04B3859FF65}"/>
              </a:ext>
            </a:extLst>
          </p:cNvPr>
          <p:cNvGraphicFramePr>
            <a:graphicFrameLocks noGrp="1"/>
          </p:cNvGraphicFramePr>
          <p:nvPr>
            <p:extLst>
              <p:ext uri="{D42A27DB-BD31-4B8C-83A1-F6EECF244321}">
                <p14:modId xmlns:p14="http://schemas.microsoft.com/office/powerpoint/2010/main" val="3589085014"/>
              </p:ext>
            </p:extLst>
          </p:nvPr>
        </p:nvGraphicFramePr>
        <p:xfrm>
          <a:off x="6003514" y="1735169"/>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2044147760"/>
                    </a:ext>
                  </a:extLst>
                </a:gridCol>
              </a:tblGrid>
              <a:tr h="125058">
                <a:tc>
                  <a:txBody>
                    <a:bodyPr/>
                    <a:lstStyle/>
                    <a:p>
                      <a:pPr algn="ctr"/>
                      <a:r>
                        <a:rPr lang="en-US" sz="900" dirty="0">
                          <a:latin typeface="+mn-lt"/>
                          <a:ea typeface="Roboto Light" panose="020B0604020202020204" charset="0"/>
                        </a:rPr>
                        <a:t>“Activate” Communication </a:t>
                      </a:r>
                      <a:r>
                        <a:rPr lang="en-US" sz="900" dirty="0">
                          <a:latin typeface="+mn-lt"/>
                          <a:ea typeface="Roboto Light" panose="020B0604020202020204" charset="0"/>
                          <a:sym typeface="Symbol" panose="05050102010706020507" pitchFamily="18" charset="2"/>
                        </a:rPr>
                        <a:t></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Centivo comm before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plan year</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2" name="Table 11">
            <a:extLst>
              <a:ext uri="{FF2B5EF4-FFF2-40B4-BE49-F238E27FC236}">
                <a16:creationId xmlns:a16="http://schemas.microsoft.com/office/drawing/2014/main" id="{C9E8D25E-A317-4330-843F-AE531A18197F}"/>
              </a:ext>
            </a:extLst>
          </p:cNvPr>
          <p:cNvGraphicFramePr>
            <a:graphicFrameLocks noGrp="1"/>
          </p:cNvGraphicFramePr>
          <p:nvPr>
            <p:extLst>
              <p:ext uri="{D42A27DB-BD31-4B8C-83A1-F6EECF244321}">
                <p14:modId xmlns:p14="http://schemas.microsoft.com/office/powerpoint/2010/main" val="130289417"/>
              </p:ext>
            </p:extLst>
          </p:nvPr>
        </p:nvGraphicFramePr>
        <p:xfrm>
          <a:off x="6005596" y="2065872"/>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4205523876"/>
                    </a:ext>
                  </a:extLst>
                </a:gridCol>
              </a:tblGrid>
              <a:tr h="125058">
                <a:tc>
                  <a:txBody>
                    <a:bodyPr/>
                    <a:lstStyle/>
                    <a:p>
                      <a:pPr algn="ctr"/>
                      <a:r>
                        <a:rPr lang="en-US" sz="900" dirty="0">
                          <a:latin typeface="+mn-lt"/>
                          <a:ea typeface="Roboto Light" panose="020B0604020202020204" charset="0"/>
                        </a:rPr>
                        <a:t>“See PCP &amp; Get Referrals” Communication </a:t>
                      </a:r>
                      <a:r>
                        <a:rPr lang="en-US" sz="900" dirty="0">
                          <a:latin typeface="+mn-lt"/>
                          <a:ea typeface="Roboto Light" panose="020B0604020202020204" charset="0"/>
                          <a:sym typeface="Symbol" panose="05050102010706020507" pitchFamily="18" charset="2"/>
                        </a:rPr>
                        <a:t></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Centivo comm after activation</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4" name="Table 13">
            <a:extLst>
              <a:ext uri="{FF2B5EF4-FFF2-40B4-BE49-F238E27FC236}">
                <a16:creationId xmlns:a16="http://schemas.microsoft.com/office/drawing/2014/main" id="{0323F79E-7BEB-4FED-9107-E278E9539D5A}"/>
              </a:ext>
            </a:extLst>
          </p:cNvPr>
          <p:cNvGraphicFramePr>
            <a:graphicFrameLocks noGrp="1"/>
          </p:cNvGraphicFramePr>
          <p:nvPr>
            <p:extLst>
              <p:ext uri="{D42A27DB-BD31-4B8C-83A1-F6EECF244321}">
                <p14:modId xmlns:p14="http://schemas.microsoft.com/office/powerpoint/2010/main" val="529621090"/>
              </p:ext>
            </p:extLst>
          </p:nvPr>
        </p:nvGraphicFramePr>
        <p:xfrm>
          <a:off x="6003514" y="2396497"/>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2633241929"/>
                    </a:ext>
                  </a:extLst>
                </a:gridCol>
              </a:tblGrid>
              <a:tr h="125058">
                <a:tc>
                  <a:txBody>
                    <a:bodyPr/>
                    <a:lstStyle/>
                    <a:p>
                      <a:pPr algn="ctr"/>
                      <a:r>
                        <a:rPr lang="en-US" sz="900" dirty="0">
                          <a:latin typeface="+mn-lt"/>
                          <a:ea typeface="Roboto Light" panose="020B0604020202020204" charset="0"/>
                        </a:rPr>
                        <a:t>“Make a Change” Communication </a:t>
                      </a:r>
                      <a:r>
                        <a:rPr lang="en-US" sz="900" dirty="0">
                          <a:latin typeface="+mn-lt"/>
                          <a:ea typeface="Roboto Light" panose="020B0604020202020204" charset="0"/>
                          <a:sym typeface="Symbol" panose="05050102010706020507" pitchFamily="18" charset="2"/>
                        </a:rPr>
                        <a:t></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Centivo comm when course correction needed</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5" name="Table 14">
            <a:extLst>
              <a:ext uri="{FF2B5EF4-FFF2-40B4-BE49-F238E27FC236}">
                <a16:creationId xmlns:a16="http://schemas.microsoft.com/office/drawing/2014/main" id="{B7635A73-B9B4-4EB3-A45E-301C609BEFFD}"/>
              </a:ext>
            </a:extLst>
          </p:cNvPr>
          <p:cNvGraphicFramePr>
            <a:graphicFrameLocks noGrp="1"/>
          </p:cNvGraphicFramePr>
          <p:nvPr>
            <p:extLst>
              <p:ext uri="{D42A27DB-BD31-4B8C-83A1-F6EECF244321}">
                <p14:modId xmlns:p14="http://schemas.microsoft.com/office/powerpoint/2010/main" val="44110574"/>
              </p:ext>
            </p:extLst>
          </p:nvPr>
        </p:nvGraphicFramePr>
        <p:xfrm>
          <a:off x="6012471" y="2732615"/>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1629145591"/>
                    </a:ext>
                  </a:extLst>
                </a:gridCol>
              </a:tblGrid>
              <a:tr h="125058">
                <a:tc>
                  <a:txBody>
                    <a:bodyPr/>
                    <a:lstStyle/>
                    <a:p>
                      <a:pPr algn="ctr"/>
                      <a:r>
                        <a:rPr lang="en-US" sz="900" dirty="0">
                          <a:latin typeface="+mn-lt"/>
                          <a:ea typeface="Roboto Light" panose="020B0604020202020204" charset="0"/>
                        </a:rPr>
                        <a:t>“Change Your Enrollment” Communication </a:t>
                      </a:r>
                      <a:r>
                        <a:rPr lang="en-US" sz="900" dirty="0">
                          <a:latin typeface="+mn-lt"/>
                          <a:ea typeface="Roboto Light" panose="020B0604020202020204" charset="0"/>
                          <a:sym typeface="Symbol" panose="05050102010706020507" pitchFamily="18" charset="2"/>
                        </a:rPr>
                        <a:t></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Centivo comm when there’s a life event</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8" name="Table 17">
            <a:extLst>
              <a:ext uri="{FF2B5EF4-FFF2-40B4-BE49-F238E27FC236}">
                <a16:creationId xmlns:a16="http://schemas.microsoft.com/office/drawing/2014/main" id="{6763D929-59B1-4BD6-B2D9-EE18F0175D27}"/>
              </a:ext>
            </a:extLst>
          </p:cNvPr>
          <p:cNvGraphicFramePr>
            <a:graphicFrameLocks noGrp="1"/>
          </p:cNvGraphicFramePr>
          <p:nvPr>
            <p:extLst>
              <p:ext uri="{D42A27DB-BD31-4B8C-83A1-F6EECF244321}">
                <p14:modId xmlns:p14="http://schemas.microsoft.com/office/powerpoint/2010/main" val="1903113019"/>
              </p:ext>
            </p:extLst>
          </p:nvPr>
        </p:nvGraphicFramePr>
        <p:xfrm>
          <a:off x="3304692" y="1714513"/>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3209224230"/>
                    </a:ext>
                  </a:extLst>
                </a:gridCol>
              </a:tblGrid>
              <a:tr h="125058">
                <a:tc>
                  <a:txBody>
                    <a:bodyPr/>
                    <a:lstStyle/>
                    <a:p>
                      <a:pPr algn="ctr"/>
                      <a:r>
                        <a:rPr lang="en-US" sz="900" dirty="0">
                          <a:latin typeface="+mn-lt"/>
                          <a:ea typeface="Roboto Light" panose="020B0604020202020204" charset="0"/>
                        </a:rPr>
                        <a:t>Slides, Meetings, Webinars </a:t>
                      </a:r>
                      <a:r>
                        <a:rPr lang="en-US" sz="900" dirty="0">
                          <a:latin typeface="+mn-lt"/>
                          <a:ea typeface="Roboto Light" panose="020B0604020202020204" charset="0"/>
                          <a:sym typeface="Symbol" panose="05050102010706020507" pitchFamily="18" charset="2"/>
                        </a:rPr>
                        <a:t></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Webinar just on Centivo offer, times for families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19" name="Table 18">
            <a:extLst>
              <a:ext uri="{FF2B5EF4-FFF2-40B4-BE49-F238E27FC236}">
                <a16:creationId xmlns:a16="http://schemas.microsoft.com/office/drawing/2014/main" id="{6D102CC8-6872-41B9-BB4F-6F83E0FB4A8E}"/>
              </a:ext>
            </a:extLst>
          </p:cNvPr>
          <p:cNvGraphicFramePr>
            <a:graphicFrameLocks noGrp="1"/>
          </p:cNvGraphicFramePr>
          <p:nvPr>
            <p:extLst>
              <p:ext uri="{D42A27DB-BD31-4B8C-83A1-F6EECF244321}">
                <p14:modId xmlns:p14="http://schemas.microsoft.com/office/powerpoint/2010/main" val="654787"/>
              </p:ext>
            </p:extLst>
          </p:nvPr>
        </p:nvGraphicFramePr>
        <p:xfrm>
          <a:off x="568783" y="1735169"/>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3741397154"/>
                    </a:ext>
                  </a:extLst>
                </a:gridCol>
              </a:tblGrid>
              <a:tr h="125058">
                <a:tc>
                  <a:txBody>
                    <a:bodyPr/>
                    <a:lstStyle/>
                    <a:p>
                      <a:pPr algn="ctr"/>
                      <a:r>
                        <a:rPr lang="en-US" sz="900" dirty="0">
                          <a:latin typeface="+mn-lt"/>
                          <a:ea typeface="Roboto Light" panose="020B0604020202020204" charset="0"/>
                        </a:rPr>
                        <a:t>Health Care 101 </a:t>
                      </a:r>
                    </a:p>
                    <a:p>
                      <a:pPr algn="ctr"/>
                      <a:r>
                        <a:rPr lang="en-US" sz="900" dirty="0">
                          <a:latin typeface="+mn-lt"/>
                          <a:ea typeface="Roboto Light" panose="020B0604020202020204" charset="0"/>
                        </a:rPr>
                        <a:t>Campaign</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algn="ctr"/>
                      <a:r>
                        <a:rPr lang="en-US" sz="900" b="0" i="1" dirty="0">
                          <a:solidFill>
                            <a:schemeClr val="tx1"/>
                          </a:solidFill>
                          <a:latin typeface="+mn-lt"/>
                          <a:ea typeface="Roboto Light" panose="020B0604020202020204" charset="0"/>
                        </a:rPr>
                        <a:t>Brief videos &amp; other comms to increase literacy</a:t>
                      </a:r>
                      <a:endParaRPr lang="en-US" sz="900" b="0" i="1"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20" name="Table 19">
            <a:extLst>
              <a:ext uri="{FF2B5EF4-FFF2-40B4-BE49-F238E27FC236}">
                <a16:creationId xmlns:a16="http://schemas.microsoft.com/office/drawing/2014/main" id="{67542EA8-5BF8-4E3B-BE0D-AF1776511869}"/>
              </a:ext>
            </a:extLst>
          </p:cNvPr>
          <p:cNvGraphicFramePr>
            <a:graphicFrameLocks noGrp="1"/>
          </p:cNvGraphicFramePr>
          <p:nvPr>
            <p:extLst>
              <p:ext uri="{D42A27DB-BD31-4B8C-83A1-F6EECF244321}">
                <p14:modId xmlns:p14="http://schemas.microsoft.com/office/powerpoint/2010/main" val="3513011105"/>
              </p:ext>
            </p:extLst>
          </p:nvPr>
        </p:nvGraphicFramePr>
        <p:xfrm>
          <a:off x="568783" y="2065453"/>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349508297"/>
                    </a:ext>
                  </a:extLst>
                </a:gridCol>
              </a:tblGrid>
              <a:tr h="125058">
                <a:tc>
                  <a:txBody>
                    <a:bodyPr/>
                    <a:lstStyle/>
                    <a:p>
                      <a:pPr algn="ctr"/>
                      <a:r>
                        <a:rPr lang="en-US" sz="900" dirty="0">
                          <a:latin typeface="+mn-lt"/>
                          <a:ea typeface="Roboto Light" panose="020B0604020202020204" charset="0"/>
                        </a:rPr>
                        <a:t>Meet Centivo </a:t>
                      </a:r>
                    </a:p>
                    <a:p>
                      <a:pPr algn="ctr"/>
                      <a:r>
                        <a:rPr lang="en-US" sz="900" dirty="0">
                          <a:latin typeface="+mn-lt"/>
                          <a:ea typeface="Roboto Light" panose="020B0604020202020204" charset="0"/>
                        </a:rPr>
                        <a:t>Video </a:t>
                      </a:r>
                      <a:r>
                        <a:rPr lang="en-US" sz="900" dirty="0">
                          <a:latin typeface="+mn-lt"/>
                          <a:ea typeface="Roboto Light" panose="020B0604020202020204" charset="0"/>
                          <a:sym typeface="Symbol" panose="05050102010706020507" pitchFamily="18" charset="2"/>
                        </a:rPr>
                        <a:t></a:t>
                      </a:r>
                      <a:endParaRPr lang="en-US" sz="9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Promotional video highlighting key features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21" name="Table 20">
            <a:extLst>
              <a:ext uri="{FF2B5EF4-FFF2-40B4-BE49-F238E27FC236}">
                <a16:creationId xmlns:a16="http://schemas.microsoft.com/office/drawing/2014/main" id="{078C715E-6695-437E-AA34-AD39B0428924}"/>
              </a:ext>
            </a:extLst>
          </p:cNvPr>
          <p:cNvGraphicFramePr>
            <a:graphicFrameLocks noGrp="1"/>
          </p:cNvGraphicFramePr>
          <p:nvPr>
            <p:extLst>
              <p:ext uri="{D42A27DB-BD31-4B8C-83A1-F6EECF244321}">
                <p14:modId xmlns:p14="http://schemas.microsoft.com/office/powerpoint/2010/main" val="2617485817"/>
              </p:ext>
            </p:extLst>
          </p:nvPr>
        </p:nvGraphicFramePr>
        <p:xfrm>
          <a:off x="578480" y="2396299"/>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757349030"/>
                    </a:ext>
                  </a:extLst>
                </a:gridCol>
              </a:tblGrid>
              <a:tr h="125058">
                <a:tc>
                  <a:txBody>
                    <a:bodyPr/>
                    <a:lstStyle/>
                    <a:p>
                      <a:pPr algn="ctr"/>
                      <a:r>
                        <a:rPr lang="en-US" sz="900" dirty="0">
                          <a:latin typeface="+mn-lt"/>
                          <a:ea typeface="Roboto Light" panose="020B0604020202020204" charset="0"/>
                        </a:rPr>
                        <a:t>FAQs </a:t>
                      </a:r>
                      <a:r>
                        <a:rPr lang="en-US" sz="900" dirty="0">
                          <a:latin typeface="+mn-lt"/>
                          <a:ea typeface="Roboto Light" panose="020B0604020202020204" charset="0"/>
                          <a:sym typeface="Symbol" panose="05050102010706020507" pitchFamily="18" charset="2"/>
                        </a:rPr>
                        <a:t></a:t>
                      </a:r>
                      <a:endParaRPr lang="en-US" sz="9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Answers to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anticipated questions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22" name="Table 21">
            <a:extLst>
              <a:ext uri="{FF2B5EF4-FFF2-40B4-BE49-F238E27FC236}">
                <a16:creationId xmlns:a16="http://schemas.microsoft.com/office/drawing/2014/main" id="{5134D25D-7C06-4FE0-8BE1-B22FEC092C2E}"/>
              </a:ext>
            </a:extLst>
          </p:cNvPr>
          <p:cNvGraphicFramePr>
            <a:graphicFrameLocks noGrp="1"/>
          </p:cNvGraphicFramePr>
          <p:nvPr>
            <p:extLst>
              <p:ext uri="{D42A27DB-BD31-4B8C-83A1-F6EECF244321}">
                <p14:modId xmlns:p14="http://schemas.microsoft.com/office/powerpoint/2010/main" val="2543508674"/>
              </p:ext>
            </p:extLst>
          </p:nvPr>
        </p:nvGraphicFramePr>
        <p:xfrm>
          <a:off x="3306431" y="2394477"/>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1822138072"/>
                    </a:ext>
                  </a:extLst>
                </a:gridCol>
              </a:tblGrid>
              <a:tr h="125058">
                <a:tc>
                  <a:txBody>
                    <a:bodyPr/>
                    <a:lstStyle/>
                    <a:p>
                      <a:pPr algn="ctr"/>
                      <a:r>
                        <a:rPr lang="en-US" sz="900" dirty="0">
                          <a:latin typeface="+mn-lt"/>
                          <a:ea typeface="Roboto Light" panose="020B0604020202020204" charset="0"/>
                        </a:rPr>
                        <a:t>Transition </a:t>
                      </a:r>
                    </a:p>
                    <a:p>
                      <a:pPr algn="ctr"/>
                      <a:r>
                        <a:rPr lang="en-US" sz="900" dirty="0">
                          <a:latin typeface="+mn-lt"/>
                          <a:ea typeface="Roboto Light" panose="020B0604020202020204" charset="0"/>
                        </a:rPr>
                        <a:t>Communication</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Showing what’s changing, comparing differences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23" name="Table 22">
            <a:extLst>
              <a:ext uri="{FF2B5EF4-FFF2-40B4-BE49-F238E27FC236}">
                <a16:creationId xmlns:a16="http://schemas.microsoft.com/office/drawing/2014/main" id="{3E9B7969-F6EB-4A8D-8638-E729244AE8AE}"/>
              </a:ext>
            </a:extLst>
          </p:cNvPr>
          <p:cNvGraphicFramePr>
            <a:graphicFrameLocks noGrp="1"/>
          </p:cNvGraphicFramePr>
          <p:nvPr>
            <p:extLst>
              <p:ext uri="{D42A27DB-BD31-4B8C-83A1-F6EECF244321}">
                <p14:modId xmlns:p14="http://schemas.microsoft.com/office/powerpoint/2010/main" val="3143720629"/>
              </p:ext>
            </p:extLst>
          </p:nvPr>
        </p:nvGraphicFramePr>
        <p:xfrm>
          <a:off x="3303207" y="2732615"/>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3455214662"/>
                    </a:ext>
                  </a:extLst>
                </a:gridCol>
              </a:tblGrid>
              <a:tr h="125058">
                <a:tc>
                  <a:txBody>
                    <a:bodyPr/>
                    <a:lstStyle/>
                    <a:p>
                      <a:pPr algn="ctr"/>
                      <a:r>
                        <a:rPr lang="en-US" sz="900" dirty="0">
                          <a:latin typeface="+mn-lt"/>
                          <a:ea typeface="Roboto Light" panose="020B0604020202020204" charset="0"/>
                        </a:rPr>
                        <a:t>Oversized Postcard </a:t>
                      </a:r>
                    </a:p>
                    <a:p>
                      <a:pPr algn="ctr"/>
                      <a:r>
                        <a:rPr lang="en-US" sz="900" dirty="0">
                          <a:latin typeface="+mn-lt"/>
                          <a:ea typeface="Roboto Light" panose="020B0604020202020204" charset="0"/>
                        </a:rPr>
                        <a:t>to Homes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Leverage Centivo content to mail home</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sp>
        <p:nvSpPr>
          <p:cNvPr id="24" name="TextBox 23">
            <a:extLst>
              <a:ext uri="{FF2B5EF4-FFF2-40B4-BE49-F238E27FC236}">
                <a16:creationId xmlns:a16="http://schemas.microsoft.com/office/drawing/2014/main" id="{DC6AE15F-9A99-489B-BC74-0EC9C81C6FFC}"/>
              </a:ext>
            </a:extLst>
          </p:cNvPr>
          <p:cNvSpPr txBox="1"/>
          <p:nvPr/>
        </p:nvSpPr>
        <p:spPr>
          <a:xfrm>
            <a:off x="838200" y="4726070"/>
            <a:ext cx="5594350" cy="369332"/>
          </a:xfrm>
          <a:prstGeom prst="rect">
            <a:avLst/>
          </a:prstGeom>
          <a:noFill/>
        </p:spPr>
        <p:txBody>
          <a:bodyPr wrap="square" rtlCol="0">
            <a:spAutoFit/>
          </a:bodyPr>
          <a:lstStyle/>
          <a:p>
            <a:r>
              <a:rPr lang="en-US" sz="900" dirty="0"/>
              <a:t>NOTES: Centivo allows employees to chose their preferred communication channels for the system-generated communications; retirees may receive their communications by mail.</a:t>
            </a:r>
          </a:p>
        </p:txBody>
      </p:sp>
      <p:graphicFrame>
        <p:nvGraphicFramePr>
          <p:cNvPr id="25" name="Table 24">
            <a:extLst>
              <a:ext uri="{FF2B5EF4-FFF2-40B4-BE49-F238E27FC236}">
                <a16:creationId xmlns:a16="http://schemas.microsoft.com/office/drawing/2014/main" id="{AF164C38-BFE1-4DE5-85F2-69277BF6FD55}"/>
              </a:ext>
            </a:extLst>
          </p:cNvPr>
          <p:cNvGraphicFramePr>
            <a:graphicFrameLocks noGrp="1"/>
          </p:cNvGraphicFramePr>
          <p:nvPr>
            <p:extLst>
              <p:ext uri="{D42A27DB-BD31-4B8C-83A1-F6EECF244321}">
                <p14:modId xmlns:p14="http://schemas.microsoft.com/office/powerpoint/2010/main" val="2760897245"/>
              </p:ext>
            </p:extLst>
          </p:nvPr>
        </p:nvGraphicFramePr>
        <p:xfrm>
          <a:off x="3310082" y="3390289"/>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2675718847"/>
                    </a:ext>
                  </a:extLst>
                </a:gridCol>
              </a:tblGrid>
              <a:tr h="125058">
                <a:tc>
                  <a:txBody>
                    <a:bodyPr/>
                    <a:lstStyle/>
                    <a:p>
                      <a:pPr algn="ctr"/>
                      <a:r>
                        <a:rPr lang="en-US" sz="900" dirty="0">
                          <a:latin typeface="+mn-lt"/>
                          <a:ea typeface="Roboto Light" panose="020B0604020202020204" charset="0"/>
                        </a:rPr>
                        <a:t>Testimonials </a:t>
                      </a:r>
                      <a:r>
                        <a:rPr lang="en-US" sz="900" dirty="0">
                          <a:latin typeface="+mn-lt"/>
                          <a:ea typeface="Roboto Light" panose="020B0604020202020204" charset="0"/>
                          <a:sym typeface="Symbol" panose="05050102010706020507" pitchFamily="18" charset="2"/>
                        </a:rPr>
                        <a:t></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Stories shared in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various channels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26" name="Table 25">
            <a:extLst>
              <a:ext uri="{FF2B5EF4-FFF2-40B4-BE49-F238E27FC236}">
                <a16:creationId xmlns:a16="http://schemas.microsoft.com/office/drawing/2014/main" id="{C7D300CA-626C-4D7A-8C53-AD03210E0A65}"/>
              </a:ext>
            </a:extLst>
          </p:cNvPr>
          <p:cNvGraphicFramePr>
            <a:graphicFrameLocks noGrp="1"/>
          </p:cNvGraphicFramePr>
          <p:nvPr>
            <p:extLst>
              <p:ext uri="{D42A27DB-BD31-4B8C-83A1-F6EECF244321}">
                <p14:modId xmlns:p14="http://schemas.microsoft.com/office/powerpoint/2010/main" val="1252051062"/>
              </p:ext>
            </p:extLst>
          </p:nvPr>
        </p:nvGraphicFramePr>
        <p:xfrm>
          <a:off x="575146" y="2725740"/>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1248199015"/>
                    </a:ext>
                  </a:extLst>
                </a:gridCol>
              </a:tblGrid>
              <a:tr h="125058">
                <a:tc>
                  <a:txBody>
                    <a:bodyPr/>
                    <a:lstStyle/>
                    <a:p>
                      <a:pPr algn="ctr"/>
                      <a:r>
                        <a:rPr lang="en-US" sz="900" dirty="0">
                          <a:latin typeface="+mn-lt"/>
                          <a:ea typeface="Roboto Light" panose="020B0604020202020204" charset="0"/>
                        </a:rPr>
                        <a:t>Testimonials </a:t>
                      </a:r>
                      <a:r>
                        <a:rPr lang="en-US" sz="900" dirty="0">
                          <a:latin typeface="+mn-lt"/>
                          <a:ea typeface="Roboto Light" panose="020B0604020202020204" charset="0"/>
                          <a:sym typeface="Symbol" panose="05050102010706020507" pitchFamily="18" charset="2"/>
                        </a:rPr>
                        <a:t></a:t>
                      </a:r>
                      <a:endParaRPr lang="en-US" sz="9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Stories shared in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various channels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28" name="Table 27">
            <a:extLst>
              <a:ext uri="{FF2B5EF4-FFF2-40B4-BE49-F238E27FC236}">
                <a16:creationId xmlns:a16="http://schemas.microsoft.com/office/drawing/2014/main" id="{4D921CD7-CB5C-4CDF-BA17-FCF30997BCE7}"/>
              </a:ext>
            </a:extLst>
          </p:cNvPr>
          <p:cNvGraphicFramePr>
            <a:graphicFrameLocks noGrp="1"/>
          </p:cNvGraphicFramePr>
          <p:nvPr>
            <p:extLst>
              <p:ext uri="{D42A27DB-BD31-4B8C-83A1-F6EECF244321}">
                <p14:modId xmlns:p14="http://schemas.microsoft.com/office/powerpoint/2010/main" val="1862670710"/>
              </p:ext>
            </p:extLst>
          </p:nvPr>
        </p:nvGraphicFramePr>
        <p:xfrm>
          <a:off x="3308616" y="1393788"/>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3321706409"/>
                    </a:ext>
                  </a:extLst>
                </a:gridCol>
              </a:tblGrid>
              <a:tr h="125058">
                <a:tc>
                  <a:txBody>
                    <a:bodyPr/>
                    <a:lstStyle/>
                    <a:p>
                      <a:pPr algn="ctr"/>
                      <a:r>
                        <a:rPr lang="en-US" sz="900" dirty="0">
                          <a:latin typeface="+mn-lt"/>
                          <a:ea typeface="Roboto Light" panose="020B0604020202020204" charset="0"/>
                        </a:rPr>
                        <a:t>OE Handouts With Analogies</a:t>
                      </a:r>
                      <a:r>
                        <a:rPr lang="en-US" sz="900" dirty="0">
                          <a:latin typeface="+mn-lt"/>
                          <a:ea typeface="Roboto Light" panose="020B0604020202020204" charset="0"/>
                          <a:sym typeface="Symbol" panose="05050102010706020507" pitchFamily="18" charset="2"/>
                        </a:rPr>
                        <a:t></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Overview of Centivo and how it works</a:t>
                      </a:r>
                      <a:endParaRPr lang="en-US" sz="900" b="0" i="1"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29" name="Table 28">
            <a:extLst>
              <a:ext uri="{FF2B5EF4-FFF2-40B4-BE49-F238E27FC236}">
                <a16:creationId xmlns:a16="http://schemas.microsoft.com/office/drawing/2014/main" id="{B889888B-2D6D-4398-A0DB-5D9050F05508}"/>
              </a:ext>
            </a:extLst>
          </p:cNvPr>
          <p:cNvGraphicFramePr>
            <a:graphicFrameLocks noGrp="1"/>
          </p:cNvGraphicFramePr>
          <p:nvPr>
            <p:extLst>
              <p:ext uri="{D42A27DB-BD31-4B8C-83A1-F6EECF244321}">
                <p14:modId xmlns:p14="http://schemas.microsoft.com/office/powerpoint/2010/main" val="621737014"/>
              </p:ext>
            </p:extLst>
          </p:nvPr>
        </p:nvGraphicFramePr>
        <p:xfrm>
          <a:off x="548157" y="4209826"/>
          <a:ext cx="8037988" cy="298524"/>
        </p:xfrm>
        <a:graphic>
          <a:graphicData uri="http://schemas.openxmlformats.org/drawingml/2006/table">
            <a:tbl>
              <a:tblPr firstRow="1" bandRow="1">
                <a:tableStyleId>{5C22544A-7EE6-4342-B048-85BDC9FD1C3A}</a:tableStyleId>
              </a:tblPr>
              <a:tblGrid>
                <a:gridCol w="1266893">
                  <a:extLst>
                    <a:ext uri="{9D8B030D-6E8A-4147-A177-3AD203B41FA5}">
                      <a16:colId xmlns:a16="http://schemas.microsoft.com/office/drawing/2014/main" val="4152120611"/>
                    </a:ext>
                  </a:extLst>
                </a:gridCol>
                <a:gridCol w="6771095">
                  <a:extLst>
                    <a:ext uri="{9D8B030D-6E8A-4147-A177-3AD203B41FA5}">
                      <a16:colId xmlns:a16="http://schemas.microsoft.com/office/drawing/2014/main" val="940219782"/>
                    </a:ext>
                  </a:extLst>
                </a:gridCol>
              </a:tblGrid>
              <a:tr h="125058">
                <a:tc>
                  <a:txBody>
                    <a:bodyPr/>
                    <a:lstStyle/>
                    <a:p>
                      <a:pPr algn="ctr"/>
                      <a:r>
                        <a:rPr lang="en-US" sz="900" dirty="0">
                          <a:latin typeface="+mn-lt"/>
                          <a:ea typeface="Roboto Light" panose="020B0604020202020204" charset="0"/>
                        </a:rPr>
                        <a:t>Searchable Provider </a:t>
                      </a:r>
                    </a:p>
                    <a:p>
                      <a:pPr algn="ctr"/>
                      <a:r>
                        <a:rPr lang="en-US" sz="900" dirty="0">
                          <a:latin typeface="+mn-lt"/>
                          <a:ea typeface="Roboto Light" panose="020B0604020202020204" charset="0"/>
                        </a:rPr>
                        <a:t>Directory </a:t>
                      </a:r>
                      <a:r>
                        <a:rPr lang="en-US" sz="900" dirty="0">
                          <a:latin typeface="+mn-lt"/>
                          <a:ea typeface="Roboto Light" panose="020B0604020202020204" charset="0"/>
                          <a:sym typeface="Symbol" panose="05050102010706020507" pitchFamily="18" charset="2"/>
                        </a:rPr>
                        <a:t></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Publicly-available website with directory of network providers on Centivo site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with clearly-labeled network lists (link will be embedded in various communications)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30" name="Table 29">
            <a:extLst>
              <a:ext uri="{FF2B5EF4-FFF2-40B4-BE49-F238E27FC236}">
                <a16:creationId xmlns:a16="http://schemas.microsoft.com/office/drawing/2014/main" id="{EA1ECC19-23A5-494E-9B8F-124FE19C84FA}"/>
              </a:ext>
            </a:extLst>
          </p:cNvPr>
          <p:cNvGraphicFramePr>
            <a:graphicFrameLocks noGrp="1"/>
          </p:cNvGraphicFramePr>
          <p:nvPr>
            <p:extLst>
              <p:ext uri="{D42A27DB-BD31-4B8C-83A1-F6EECF244321}">
                <p14:modId xmlns:p14="http://schemas.microsoft.com/office/powerpoint/2010/main" val="1988332564"/>
              </p:ext>
            </p:extLst>
          </p:nvPr>
        </p:nvGraphicFramePr>
        <p:xfrm>
          <a:off x="3303207" y="2057093"/>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692693438"/>
                    </a:ext>
                  </a:extLst>
                </a:gridCol>
              </a:tblGrid>
              <a:tr h="125058">
                <a:tc>
                  <a:txBody>
                    <a:bodyPr/>
                    <a:lstStyle/>
                    <a:p>
                      <a:pPr algn="ctr"/>
                      <a:r>
                        <a:rPr lang="en-US" sz="900" dirty="0">
                          <a:latin typeface="+mn-lt"/>
                          <a:ea typeface="Roboto Light" panose="020B0604020202020204" charset="0"/>
                        </a:rPr>
                        <a:t>Benefit Fair </a:t>
                      </a:r>
                    </a:p>
                    <a:p>
                      <a:pPr algn="ctr"/>
                      <a:r>
                        <a:rPr lang="en-US" sz="900" dirty="0">
                          <a:latin typeface="+mn-lt"/>
                          <a:ea typeface="Roboto Light" panose="020B0604020202020204" charset="0"/>
                        </a:rPr>
                        <a:t>Giveaways </a:t>
                      </a:r>
                      <a:r>
                        <a:rPr lang="en-US" sz="900" dirty="0">
                          <a:latin typeface="+mn-lt"/>
                          <a:ea typeface="Roboto Light" panose="020B0604020202020204" charset="0"/>
                          <a:sym typeface="Symbol" panose="05050102010706020507" pitchFamily="18" charset="2"/>
                        </a:rPr>
                        <a:t></a:t>
                      </a:r>
                      <a:endParaRPr lang="en-US" sz="9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Giveaways for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in-person events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31" name="Table 30">
            <a:extLst>
              <a:ext uri="{FF2B5EF4-FFF2-40B4-BE49-F238E27FC236}">
                <a16:creationId xmlns:a16="http://schemas.microsoft.com/office/drawing/2014/main" id="{53D3EE53-EA31-4B95-81A5-D4E6A708D79C}"/>
              </a:ext>
            </a:extLst>
          </p:cNvPr>
          <p:cNvGraphicFramePr>
            <a:graphicFrameLocks noGrp="1"/>
          </p:cNvGraphicFramePr>
          <p:nvPr>
            <p:extLst>
              <p:ext uri="{D42A27DB-BD31-4B8C-83A1-F6EECF244321}">
                <p14:modId xmlns:p14="http://schemas.microsoft.com/office/powerpoint/2010/main" val="582576878"/>
              </p:ext>
            </p:extLst>
          </p:nvPr>
        </p:nvGraphicFramePr>
        <p:xfrm>
          <a:off x="3303207" y="3721695"/>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2589233661"/>
                    </a:ext>
                  </a:extLst>
                </a:gridCol>
              </a:tblGrid>
              <a:tr h="125058">
                <a:tc>
                  <a:txBody>
                    <a:bodyPr/>
                    <a:lstStyle/>
                    <a:p>
                      <a:pPr algn="ctr"/>
                      <a:r>
                        <a:rPr lang="en-US" sz="900" dirty="0">
                          <a:latin typeface="+mn-lt"/>
                          <a:ea typeface="Roboto Light" panose="020B0604020202020204" charset="0"/>
                        </a:rPr>
                        <a:t>Welcome Communications</a:t>
                      </a:r>
                      <a:r>
                        <a:rPr lang="en-US" sz="900" dirty="0">
                          <a:latin typeface="+mn-lt"/>
                          <a:ea typeface="Roboto Light" panose="020B0604020202020204" charset="0"/>
                          <a:sym typeface="Symbol" panose="05050102010706020507" pitchFamily="18" charset="2"/>
                        </a:rPr>
                        <a:t></a:t>
                      </a:r>
                      <a:endParaRPr lang="en-US" sz="900"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Activation kit and ID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for enrollees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32" name="Table 31">
            <a:extLst>
              <a:ext uri="{FF2B5EF4-FFF2-40B4-BE49-F238E27FC236}">
                <a16:creationId xmlns:a16="http://schemas.microsoft.com/office/drawing/2014/main" id="{7B48A17C-C4D9-4C60-B51C-A7CB3034F0C6}"/>
              </a:ext>
            </a:extLst>
          </p:cNvPr>
          <p:cNvGraphicFramePr>
            <a:graphicFrameLocks noGrp="1"/>
          </p:cNvGraphicFramePr>
          <p:nvPr>
            <p:extLst>
              <p:ext uri="{D42A27DB-BD31-4B8C-83A1-F6EECF244321}">
                <p14:modId xmlns:p14="http://schemas.microsoft.com/office/powerpoint/2010/main" val="3086153778"/>
              </p:ext>
            </p:extLst>
          </p:nvPr>
        </p:nvGraphicFramePr>
        <p:xfrm>
          <a:off x="578480" y="1400405"/>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3214971210"/>
                    </a:ext>
                  </a:extLst>
                </a:gridCol>
              </a:tblGrid>
              <a:tr h="125058">
                <a:tc>
                  <a:txBody>
                    <a:bodyPr/>
                    <a:lstStyle/>
                    <a:p>
                      <a:pPr algn="ctr"/>
                      <a:r>
                        <a:rPr lang="en-US" sz="900" dirty="0">
                          <a:latin typeface="+mn-lt"/>
                          <a:ea typeface="Roboto Light" panose="020B0604020202020204" charset="0"/>
                        </a:rPr>
                        <a:t>Announcement</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Introducing Centivo as a new benefit</a:t>
                      </a:r>
                      <a:endParaRPr lang="en-US" sz="900" b="0" i="1" dirty="0">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34" name="Table 33">
            <a:extLst>
              <a:ext uri="{FF2B5EF4-FFF2-40B4-BE49-F238E27FC236}">
                <a16:creationId xmlns:a16="http://schemas.microsoft.com/office/drawing/2014/main" id="{73002442-D271-4089-8BDC-3CE8813E14E5}"/>
              </a:ext>
            </a:extLst>
          </p:cNvPr>
          <p:cNvGraphicFramePr>
            <a:graphicFrameLocks noGrp="1"/>
          </p:cNvGraphicFramePr>
          <p:nvPr>
            <p:extLst>
              <p:ext uri="{D42A27DB-BD31-4B8C-83A1-F6EECF244321}">
                <p14:modId xmlns:p14="http://schemas.microsoft.com/office/powerpoint/2010/main" val="2188697747"/>
              </p:ext>
            </p:extLst>
          </p:nvPr>
        </p:nvGraphicFramePr>
        <p:xfrm>
          <a:off x="6011783" y="3068699"/>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2675718847"/>
                    </a:ext>
                  </a:extLst>
                </a:gridCol>
              </a:tblGrid>
              <a:tr h="125058">
                <a:tc>
                  <a:txBody>
                    <a:bodyPr/>
                    <a:lstStyle/>
                    <a:p>
                      <a:pPr algn="ctr"/>
                      <a:r>
                        <a:rPr lang="en-US" sz="900" dirty="0">
                          <a:latin typeface="+mn-lt"/>
                          <a:ea typeface="Roboto Light" panose="020B0604020202020204" charset="0"/>
                        </a:rPr>
                        <a:t>Testimonials </a:t>
                      </a:r>
                      <a:r>
                        <a:rPr lang="en-US" sz="900" dirty="0">
                          <a:latin typeface="+mn-lt"/>
                          <a:ea typeface="Roboto Light" panose="020B0604020202020204" charset="0"/>
                          <a:sym typeface="Symbol" panose="05050102010706020507" pitchFamily="18" charset="2"/>
                        </a:rPr>
                        <a:t></a:t>
                      </a:r>
                      <a:endParaRPr lang="en-US" sz="900" dirty="0">
                        <a:highlight>
                          <a:srgbClr val="FF00FF"/>
                        </a:highlight>
                        <a:latin typeface="+mn-lt"/>
                        <a:ea typeface="Roboto Light" panose="020B0604020202020204" charset="0"/>
                      </a:endParaRP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Stories shared in </a:t>
                      </a:r>
                    </a:p>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various channels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35" name="Table 34">
            <a:extLst>
              <a:ext uri="{FF2B5EF4-FFF2-40B4-BE49-F238E27FC236}">
                <a16:creationId xmlns:a16="http://schemas.microsoft.com/office/drawing/2014/main" id="{1C9067CD-D062-48D2-9393-A269674BF19F}"/>
              </a:ext>
            </a:extLst>
          </p:cNvPr>
          <p:cNvGraphicFramePr>
            <a:graphicFrameLocks noGrp="1"/>
          </p:cNvGraphicFramePr>
          <p:nvPr>
            <p:extLst>
              <p:ext uri="{D42A27DB-BD31-4B8C-83A1-F6EECF244321}">
                <p14:modId xmlns:p14="http://schemas.microsoft.com/office/powerpoint/2010/main" val="2693417149"/>
              </p:ext>
            </p:extLst>
          </p:nvPr>
        </p:nvGraphicFramePr>
        <p:xfrm>
          <a:off x="161334" y="1419710"/>
          <a:ext cx="195942" cy="3168227"/>
        </p:xfrm>
        <a:graphic>
          <a:graphicData uri="http://schemas.openxmlformats.org/drawingml/2006/table">
            <a:tbl>
              <a:tblPr firstRow="1" bandRow="1">
                <a:tableStyleId>{5C22544A-7EE6-4342-B048-85BDC9FD1C3A}</a:tableStyleId>
              </a:tblPr>
              <a:tblGrid>
                <a:gridCol w="195942">
                  <a:extLst>
                    <a:ext uri="{9D8B030D-6E8A-4147-A177-3AD203B41FA5}">
                      <a16:colId xmlns:a16="http://schemas.microsoft.com/office/drawing/2014/main" val="4152120611"/>
                    </a:ext>
                  </a:extLst>
                </a:gridCol>
              </a:tblGrid>
              <a:tr h="3168227">
                <a:tc>
                  <a:txBody>
                    <a:bodyPr/>
                    <a:lstStyle/>
                    <a:p>
                      <a:pPr algn="ctr"/>
                      <a:r>
                        <a:rPr lang="en-US" sz="900" dirty="0">
                          <a:latin typeface="+mn-lt"/>
                          <a:ea typeface="Roboto Light" panose="020B0604020202020204" charset="0"/>
                        </a:rPr>
                        <a:t>Members</a:t>
                      </a:r>
                    </a:p>
                  </a:txBody>
                  <a:tcPr marL="12102" marR="12102" marT="12102" marB="12102" vert="vert270">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62430425"/>
                  </a:ext>
                </a:extLst>
              </a:tr>
            </a:tbl>
          </a:graphicData>
        </a:graphic>
      </p:graphicFrame>
      <p:graphicFrame>
        <p:nvGraphicFramePr>
          <p:cNvPr id="36" name="Table 35">
            <a:extLst>
              <a:ext uri="{FF2B5EF4-FFF2-40B4-BE49-F238E27FC236}">
                <a16:creationId xmlns:a16="http://schemas.microsoft.com/office/drawing/2014/main" id="{64D72F61-1F54-4F0F-9482-2A222F9A9120}"/>
              </a:ext>
            </a:extLst>
          </p:cNvPr>
          <p:cNvGraphicFramePr>
            <a:graphicFrameLocks noGrp="1"/>
          </p:cNvGraphicFramePr>
          <p:nvPr>
            <p:extLst>
              <p:ext uri="{D42A27DB-BD31-4B8C-83A1-F6EECF244321}">
                <p14:modId xmlns:p14="http://schemas.microsoft.com/office/powerpoint/2010/main" val="3412191576"/>
              </p:ext>
            </p:extLst>
          </p:nvPr>
        </p:nvGraphicFramePr>
        <p:xfrm>
          <a:off x="3310082" y="3064697"/>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1248199015"/>
                    </a:ext>
                  </a:extLst>
                </a:gridCol>
              </a:tblGrid>
              <a:tr h="125058">
                <a:tc>
                  <a:txBody>
                    <a:bodyPr/>
                    <a:lstStyle/>
                    <a:p>
                      <a:pPr algn="ctr"/>
                      <a:r>
                        <a:rPr lang="en-US" sz="900" dirty="0">
                          <a:latin typeface="+mn-lt"/>
                          <a:ea typeface="Roboto Light" panose="020B0604020202020204" charset="0"/>
                        </a:rPr>
                        <a:t>Live Meetings – like benefit fairs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Centivo live, other vendors online</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39" name="Table 38">
            <a:extLst>
              <a:ext uri="{FF2B5EF4-FFF2-40B4-BE49-F238E27FC236}">
                <a16:creationId xmlns:a16="http://schemas.microsoft.com/office/drawing/2014/main" id="{2FB4B954-7D99-4E65-A13F-9181730650A6}"/>
              </a:ext>
            </a:extLst>
          </p:cNvPr>
          <p:cNvGraphicFramePr>
            <a:graphicFrameLocks noGrp="1"/>
          </p:cNvGraphicFramePr>
          <p:nvPr>
            <p:extLst>
              <p:ext uri="{D42A27DB-BD31-4B8C-83A1-F6EECF244321}">
                <p14:modId xmlns:p14="http://schemas.microsoft.com/office/powerpoint/2010/main" val="1414241370"/>
              </p:ext>
            </p:extLst>
          </p:nvPr>
        </p:nvGraphicFramePr>
        <p:xfrm>
          <a:off x="585341" y="3064697"/>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1248199015"/>
                    </a:ext>
                  </a:extLst>
                </a:gridCol>
              </a:tblGrid>
              <a:tr h="125058">
                <a:tc>
                  <a:txBody>
                    <a:bodyPr/>
                    <a:lstStyle/>
                    <a:p>
                      <a:pPr algn="ctr"/>
                      <a:r>
                        <a:rPr lang="en-US" sz="900" dirty="0">
                          <a:latin typeface="+mn-lt"/>
                          <a:ea typeface="Roboto Light" panose="020B0604020202020204" charset="0"/>
                        </a:rPr>
                        <a:t>Quantum</a:t>
                      </a:r>
                    </a:p>
                    <a:p>
                      <a:pPr algn="ctr"/>
                      <a:r>
                        <a:rPr lang="en-US" sz="900" dirty="0">
                          <a:latin typeface="+mn-lt"/>
                          <a:ea typeface="Roboto Light" panose="020B0604020202020204" charset="0"/>
                        </a:rPr>
                        <a:t>Training</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Training Quantum on medical records transfer</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graphicFrame>
        <p:nvGraphicFramePr>
          <p:cNvPr id="40" name="Table 39">
            <a:extLst>
              <a:ext uri="{FF2B5EF4-FFF2-40B4-BE49-F238E27FC236}">
                <a16:creationId xmlns:a16="http://schemas.microsoft.com/office/drawing/2014/main" id="{64896B2D-A07B-4A2F-9262-2E29D19EA542}"/>
              </a:ext>
            </a:extLst>
          </p:cNvPr>
          <p:cNvGraphicFramePr>
            <a:graphicFrameLocks noGrp="1"/>
          </p:cNvGraphicFramePr>
          <p:nvPr>
            <p:extLst>
              <p:ext uri="{D42A27DB-BD31-4B8C-83A1-F6EECF244321}">
                <p14:modId xmlns:p14="http://schemas.microsoft.com/office/powerpoint/2010/main" val="648247138"/>
              </p:ext>
            </p:extLst>
          </p:nvPr>
        </p:nvGraphicFramePr>
        <p:xfrm>
          <a:off x="581845" y="3396298"/>
          <a:ext cx="2588828" cy="298524"/>
        </p:xfrm>
        <a:graphic>
          <a:graphicData uri="http://schemas.openxmlformats.org/drawingml/2006/table">
            <a:tbl>
              <a:tblPr firstRow="1" bandRow="1">
                <a:tableStyleId>{5C22544A-7EE6-4342-B048-85BDC9FD1C3A}</a:tableStyleId>
              </a:tblPr>
              <a:tblGrid>
                <a:gridCol w="1294414">
                  <a:extLst>
                    <a:ext uri="{9D8B030D-6E8A-4147-A177-3AD203B41FA5}">
                      <a16:colId xmlns:a16="http://schemas.microsoft.com/office/drawing/2014/main" val="4152120611"/>
                    </a:ext>
                  </a:extLst>
                </a:gridCol>
                <a:gridCol w="1294414">
                  <a:extLst>
                    <a:ext uri="{9D8B030D-6E8A-4147-A177-3AD203B41FA5}">
                      <a16:colId xmlns:a16="http://schemas.microsoft.com/office/drawing/2014/main" val="1248199015"/>
                    </a:ext>
                  </a:extLst>
                </a:gridCol>
              </a:tblGrid>
              <a:tr h="125058">
                <a:tc>
                  <a:txBody>
                    <a:bodyPr/>
                    <a:lstStyle/>
                    <a:p>
                      <a:pPr algn="ctr"/>
                      <a:r>
                        <a:rPr lang="en-US" sz="900" dirty="0">
                          <a:latin typeface="+mn-lt"/>
                          <a:ea typeface="Roboto Light" panose="020B0604020202020204" charset="0"/>
                        </a:rPr>
                        <a:t>Call Center</a:t>
                      </a:r>
                    </a:p>
                    <a:p>
                      <a:pPr algn="ctr"/>
                      <a:r>
                        <a:rPr lang="en-US" sz="900" dirty="0">
                          <a:latin typeface="+mn-lt"/>
                          <a:ea typeface="Roboto Light" panose="020B0604020202020204" charset="0"/>
                        </a:rPr>
                        <a:t>Training</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2"/>
                    </a:solidFill>
                  </a:tcPr>
                </a:tc>
                <a:tc>
                  <a:txBody>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lang="en-US" sz="900" b="0" i="1" dirty="0">
                          <a:solidFill>
                            <a:schemeClr val="tx1"/>
                          </a:solidFill>
                          <a:latin typeface="+mn-lt"/>
                          <a:ea typeface="Roboto Light" panose="020B0604020202020204" charset="0"/>
                        </a:rPr>
                        <a:t>Training call center staff on the Centivo details</a:t>
                      </a:r>
                    </a:p>
                  </a:txBody>
                  <a:tcPr marL="12102" marR="12102" marT="12102" marB="12102">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2430425"/>
                  </a:ext>
                </a:extLst>
              </a:tr>
            </a:tbl>
          </a:graphicData>
        </a:graphic>
      </p:graphicFrame>
    </p:spTree>
    <p:extLst>
      <p:ext uri="{BB962C8B-B14F-4D97-AF65-F5344CB8AC3E}">
        <p14:creationId xmlns:p14="http://schemas.microsoft.com/office/powerpoint/2010/main" val="678502204"/>
      </p:ext>
    </p:extLst>
  </p:cSld>
  <p:clrMapOvr>
    <a:masterClrMapping/>
  </p:clrMapOvr>
</p:sld>
</file>

<file path=ppt/theme/theme1.xml><?xml version="1.0" encoding="utf-8"?>
<a:theme xmlns:a="http://schemas.openxmlformats.org/drawingml/2006/main" name="BHCG-Centivo_CoLabeled">
  <a:themeElements>
    <a:clrScheme name="BHCG 2017">
      <a:dk1>
        <a:sysClr val="windowText" lastClr="000000"/>
      </a:dk1>
      <a:lt1>
        <a:sysClr val="window" lastClr="FFFFFF"/>
      </a:lt1>
      <a:dk2>
        <a:srgbClr val="212C65"/>
      </a:dk2>
      <a:lt2>
        <a:srgbClr val="EB9322"/>
      </a:lt2>
      <a:accent1>
        <a:srgbClr val="9BBB59"/>
      </a:accent1>
      <a:accent2>
        <a:srgbClr val="6E925E"/>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e7b2ab0c-ffc1-4327-9b82-05be800f4809" xsi:nil="true"/>
    <lcf76f155ced4ddcb4097134ff3c332f xmlns="b7e9a857-8bba-4a71-bd0a-f34df7fd304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6C2782994758A41881D199C33F8DFBF" ma:contentTypeVersion="16" ma:contentTypeDescription="Create a new document." ma:contentTypeScope="" ma:versionID="175d5bfe567ef7a3ea021d996f539ee3">
  <xsd:schema xmlns:xsd="http://www.w3.org/2001/XMLSchema" xmlns:xs="http://www.w3.org/2001/XMLSchema" xmlns:p="http://schemas.microsoft.com/office/2006/metadata/properties" xmlns:ns2="b7e9a857-8bba-4a71-bd0a-f34df7fd3047" xmlns:ns3="e7b2ab0c-ffc1-4327-9b82-05be800f4809" targetNamespace="http://schemas.microsoft.com/office/2006/metadata/properties" ma:root="true" ma:fieldsID="5c41b55f69a0e7e9086f89c65643919e" ns2:_="" ns3:_="">
    <xsd:import namespace="b7e9a857-8bba-4a71-bd0a-f34df7fd3047"/>
    <xsd:import namespace="e7b2ab0c-ffc1-4327-9b82-05be800f480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e9a857-8bba-4a71-bd0a-f34df7fd304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de66df6-043c-43a3-ad3b-3c47be9df4f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7b2ab0c-ffc1-4327-9b82-05be800f480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b95801-67cd-4de4-87f8-d9dd6f517d95}" ma:internalName="TaxCatchAll" ma:showField="CatchAllData" ma:web="e7b2ab0c-ffc1-4327-9b82-05be800f480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2768AF-9466-4391-A655-39E9E46E9059}">
  <ds:schemaRefs>
    <ds:schemaRef ds:uri="http://schemas.microsoft.com/sharepoint/v3/contenttype/forms"/>
  </ds:schemaRefs>
</ds:datastoreItem>
</file>

<file path=customXml/itemProps2.xml><?xml version="1.0" encoding="utf-8"?>
<ds:datastoreItem xmlns:ds="http://schemas.openxmlformats.org/officeDocument/2006/customXml" ds:itemID="{B6F511B3-646E-46D1-A873-00505B412DA7}">
  <ds:schemaRefs>
    <ds:schemaRef ds:uri="http://purl.org/dc/terms/"/>
    <ds:schemaRef ds:uri="http://schemas.openxmlformats.org/package/2006/metadata/core-properties"/>
    <ds:schemaRef ds:uri="http://schemas.microsoft.com/office/2006/documentManagement/types"/>
    <ds:schemaRef ds:uri="da465ad0-4690-437f-8aaf-44fc1b6492b9"/>
    <ds:schemaRef ds:uri="http://purl.org/dc/elements/1.1/"/>
    <ds:schemaRef ds:uri="http://schemas.microsoft.com/office/2006/metadata/properties"/>
    <ds:schemaRef ds:uri="http://schemas.microsoft.com/office/infopath/2007/PartnerControls"/>
    <ds:schemaRef ds:uri="b2e6890b-5abd-4906-8aae-d4f3ebcb5947"/>
    <ds:schemaRef ds:uri="http://www.w3.org/XML/1998/namespace"/>
    <ds:schemaRef ds:uri="http://purl.org/dc/dcmitype/"/>
  </ds:schemaRefs>
</ds:datastoreItem>
</file>

<file path=customXml/itemProps3.xml><?xml version="1.0" encoding="utf-8"?>
<ds:datastoreItem xmlns:ds="http://schemas.openxmlformats.org/officeDocument/2006/customXml" ds:itemID="{16C1BCFC-8104-4A41-8C96-E3D73D34D187}"/>
</file>

<file path=docProps/app.xml><?xml version="1.0" encoding="utf-8"?>
<Properties xmlns="http://schemas.openxmlformats.org/officeDocument/2006/extended-properties" xmlns:vt="http://schemas.openxmlformats.org/officeDocument/2006/docPropsVTypes">
  <Template>TEMPLATE-CentivoPresentation-200330</Template>
  <TotalTime>596</TotalTime>
  <Words>1949</Words>
  <Application>Microsoft Office PowerPoint</Application>
  <PresentationFormat>On-screen Show (16:9)</PresentationFormat>
  <Paragraphs>406</Paragraphs>
  <Slides>20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Avenir Next LT Pro Light</vt:lpstr>
      <vt:lpstr>Calibri</vt:lpstr>
      <vt:lpstr>Corbel</vt:lpstr>
      <vt:lpstr>Roboto</vt:lpstr>
      <vt:lpstr>BHCG-Centivo_CoLabeled</vt:lpstr>
      <vt:lpstr>BHCG and Centivo:  Communication and Change Management Toolkit Template</vt:lpstr>
      <vt:lpstr>About This Document</vt:lpstr>
      <vt:lpstr>Guiding Principles for Change</vt:lpstr>
      <vt:lpstr>What Successful Change Looks Like</vt:lpstr>
      <vt:lpstr>Tips for Managing Change Well</vt:lpstr>
      <vt:lpstr>Communication and Change Goals</vt:lpstr>
      <vt:lpstr>Audiences to Reach</vt:lpstr>
      <vt:lpstr>Plan Framework by Phase</vt:lpstr>
      <vt:lpstr>Plan At-A-Glance: Members</vt:lpstr>
      <vt:lpstr>Plan At-A-Glance: Other Audiences</vt:lpstr>
      <vt:lpstr>Consistent Key Messages and FAQs</vt:lpstr>
      <vt:lpstr>Addressing the Toughest Challenges</vt:lpstr>
      <vt:lpstr>Centivo Communication Support</vt:lpstr>
      <vt:lpstr>Appendix:  Centivo Template Communications</vt:lpstr>
      <vt:lpstr>Employee Members: Centivo Communication Support</vt:lpstr>
      <vt:lpstr>Welcome Communications: Partnership Plan</vt:lpstr>
      <vt:lpstr>Welcome Communications: Traditional Plans</vt:lpstr>
      <vt:lpstr>Employee Materials: Centivo ID Card </vt:lpstr>
      <vt:lpstr>Provider Communication</vt:lpstr>
      <vt:lpstr>Employee Members: Centivo Plan Experience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Rund</dc:creator>
  <cp:lastModifiedBy>Joann Hall Swenson</cp:lastModifiedBy>
  <cp:revision>4</cp:revision>
  <dcterms:created xsi:type="dcterms:W3CDTF">2020-12-15T14:27:37Z</dcterms:created>
  <dcterms:modified xsi:type="dcterms:W3CDTF">2021-09-01T15:38:08Z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0x01010016C2782994758A41881D199C33F8DFBF</vt:lpwstr>
  </property>
</Properties>
</file>