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11" r:id="rId1"/>
  </p:sldMasterIdLst>
  <p:notesMasterIdLst>
    <p:notesMasterId r:id="rId18"/>
  </p:notesMasterIdLst>
  <p:sldIdLst>
    <p:sldId id="316" r:id="rId2"/>
    <p:sldId id="309" r:id="rId3"/>
    <p:sldId id="347" r:id="rId4"/>
    <p:sldId id="346" r:id="rId5"/>
    <p:sldId id="351" r:id="rId6"/>
    <p:sldId id="322" r:id="rId7"/>
    <p:sldId id="302" r:id="rId8"/>
    <p:sldId id="303" r:id="rId9"/>
    <p:sldId id="343" r:id="rId10"/>
    <p:sldId id="348" r:id="rId11"/>
    <p:sldId id="349" r:id="rId12"/>
    <p:sldId id="350" r:id="rId13"/>
    <p:sldId id="313" r:id="rId14"/>
    <p:sldId id="345" r:id="rId15"/>
    <p:sldId id="344" r:id="rId16"/>
    <p:sldId id="34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orient="horz" pos="2952" userDrawn="1">
          <p15:clr>
            <a:srgbClr val="A4A3A4"/>
          </p15:clr>
        </p15:guide>
        <p15:guide id="4" pos="4032" userDrawn="1">
          <p15:clr>
            <a:srgbClr val="A4A3A4"/>
          </p15:clr>
        </p15:guide>
        <p15:guide id="5" pos="16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Rode" initials="MR" lastIdx="3" clrIdx="0"/>
  <p:cmAuthor id="2" name="Mary Rode" initials="MR" lastIdx="12" clrIdx="1">
    <p:extLst>
      <p:ext uri="{19B8F6BF-5375-455C-9EA6-DF929625EA0E}">
        <p15:presenceInfo xmlns:p15="http://schemas.microsoft.com/office/powerpoint/2012/main" userId="62baea22ce5ef614" providerId="Windows Live"/>
      </p:ext>
    </p:extLst>
  </p:cmAuthor>
  <p:cmAuthor id="3" name="Michael" initials="M" lastIdx="8" clrIdx="2">
    <p:extLst>
      <p:ext uri="{19B8F6BF-5375-455C-9EA6-DF929625EA0E}">
        <p15:presenceInfo xmlns:p15="http://schemas.microsoft.com/office/powerpoint/2012/main" userId="eefc056466de18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45" autoAdjust="0"/>
    <p:restoredTop sz="95220" autoAdjust="0"/>
  </p:normalViewPr>
  <p:slideViewPr>
    <p:cSldViewPr snapToGrid="0" snapToObjects="1" showGuides="1">
      <p:cViewPr varScale="1">
        <p:scale>
          <a:sx n="81" d="100"/>
          <a:sy n="81" d="100"/>
        </p:scale>
        <p:origin x="557" y="67"/>
      </p:cViewPr>
      <p:guideLst>
        <p:guide orient="horz" pos="2184"/>
        <p:guide pos="3840"/>
        <p:guide orient="horz" pos="2952"/>
        <p:guide pos="4032"/>
        <p:guide pos="1680"/>
      </p:guideLst>
    </p:cSldViewPr>
  </p:slideViewPr>
  <p:outlineViewPr>
    <p:cViewPr>
      <p:scale>
        <a:sx n="33" d="100"/>
        <a:sy n="33" d="100"/>
      </p:scale>
      <p:origin x="0" y="-11707"/>
    </p:cViewPr>
  </p:outlineViewPr>
  <p:notesTextViewPr>
    <p:cViewPr>
      <p:scale>
        <a:sx n="75" d="100"/>
        <a:sy n="7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CB68EE-66F1-49ED-825F-FDAD43B2916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a:extLst>
              <a:ext uri="{FF2B5EF4-FFF2-40B4-BE49-F238E27FC236}">
                <a16:creationId xmlns:a16="http://schemas.microsoft.com/office/drawing/2014/main" id="{F5945113-B5F9-4FDB-83F6-EDF626F887DB}"/>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8B21448-5C7B-4650-8333-1CAC91691629}" type="datetimeFigureOut">
              <a:rPr lang="en-US" altLang="en-US"/>
              <a:pPr/>
              <a:t>11/1/2022</a:t>
            </a:fld>
            <a:endParaRPr lang="en-US" altLang="en-US" dirty="0"/>
          </a:p>
        </p:txBody>
      </p:sp>
      <p:sp>
        <p:nvSpPr>
          <p:cNvPr id="4" name="Slide Image Placeholder 3">
            <a:extLst>
              <a:ext uri="{FF2B5EF4-FFF2-40B4-BE49-F238E27FC236}">
                <a16:creationId xmlns:a16="http://schemas.microsoft.com/office/drawing/2014/main" id="{957F23BF-93B3-4054-948B-A1401DE88504}"/>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73FE3C06-33E3-4C71-90E0-72AC6508900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0F42528-CAB3-4DED-8236-62CC334C5F1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A2F636C6-4215-4DA8-B1AA-D8D3D332AA7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6D1C6D6-4F07-4674-A555-90B9A9F67637}" type="slidenum">
              <a:rPr lang="en-US" altLang="en-US"/>
              <a:pPr/>
              <a:t>‹#›</a:t>
            </a:fld>
            <a:endParaRPr lang="en-US" altLang="en-US" dirty="0"/>
          </a:p>
        </p:txBody>
      </p:sp>
    </p:spTree>
    <p:extLst>
      <p:ext uri="{BB962C8B-B14F-4D97-AF65-F5344CB8AC3E}">
        <p14:creationId xmlns:p14="http://schemas.microsoft.com/office/powerpoint/2010/main" val="362433020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6D1C6D6-4F07-4674-A555-90B9A9F6763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270197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6D1C6D6-4F07-4674-A555-90B9A9F6763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901466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1C6D6-4F07-4674-A555-90B9A9F67637}" type="slidenum">
              <a:rPr lang="en-US" altLang="en-US" smtClean="0"/>
              <a:pPr/>
              <a:t>7</a:t>
            </a:fld>
            <a:endParaRPr lang="en-US" altLang="en-US" dirty="0"/>
          </a:p>
        </p:txBody>
      </p:sp>
    </p:spTree>
    <p:extLst>
      <p:ext uri="{BB962C8B-B14F-4D97-AF65-F5344CB8AC3E}">
        <p14:creationId xmlns:p14="http://schemas.microsoft.com/office/powerpoint/2010/main" val="1400067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1C6D6-4F07-4674-A555-90B9A9F67637}" type="slidenum">
              <a:rPr lang="en-US" altLang="en-US" smtClean="0"/>
              <a:pPr/>
              <a:t>13</a:t>
            </a:fld>
            <a:endParaRPr lang="en-US" altLang="en-US" dirty="0"/>
          </a:p>
        </p:txBody>
      </p:sp>
    </p:spTree>
    <p:extLst>
      <p:ext uri="{BB962C8B-B14F-4D97-AF65-F5344CB8AC3E}">
        <p14:creationId xmlns:p14="http://schemas.microsoft.com/office/powerpoint/2010/main" val="1303933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1C6D6-4F07-4674-A555-90B9A9F67637}" type="slidenum">
              <a:rPr lang="en-US" altLang="en-US" smtClean="0"/>
              <a:pPr/>
              <a:t>14</a:t>
            </a:fld>
            <a:endParaRPr lang="en-US" altLang="en-US" dirty="0"/>
          </a:p>
        </p:txBody>
      </p:sp>
    </p:spTree>
    <p:extLst>
      <p:ext uri="{BB962C8B-B14F-4D97-AF65-F5344CB8AC3E}">
        <p14:creationId xmlns:p14="http://schemas.microsoft.com/office/powerpoint/2010/main" val="2388946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1C6D6-4F07-4674-A555-90B9A9F67637}" type="slidenum">
              <a:rPr lang="en-US" altLang="en-US" smtClean="0"/>
              <a:pPr/>
              <a:t>15</a:t>
            </a:fld>
            <a:endParaRPr lang="en-US" altLang="en-US" dirty="0"/>
          </a:p>
        </p:txBody>
      </p:sp>
    </p:spTree>
    <p:extLst>
      <p:ext uri="{BB962C8B-B14F-4D97-AF65-F5344CB8AC3E}">
        <p14:creationId xmlns:p14="http://schemas.microsoft.com/office/powerpoint/2010/main" val="2714006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09800"/>
            <a:ext cx="10363200" cy="1143000"/>
          </a:xfrm>
        </p:spPr>
        <p:txBody>
          <a:bodyPr>
            <a:noAutofit/>
          </a:bodyPr>
          <a:lstStyle>
            <a:lvl1pPr algn="l">
              <a:defRPr sz="44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3429001"/>
            <a:ext cx="10363200" cy="1295400"/>
          </a:xfrm>
        </p:spPr>
        <p:txBody>
          <a:bodyPr>
            <a:normAutofit/>
          </a:bodyPr>
          <a:lstStyle>
            <a:lvl1pPr marL="0" indent="0" algn="l">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r>
              <a:rPr lang="en-US">
                <a:solidFill>
                  <a:srgbClr val="212C65"/>
                </a:solidFill>
              </a:rPr>
              <a:t>Business Health Care Group </a:t>
            </a:r>
            <a:endParaRPr lang="en-US" dirty="0">
              <a:solidFill>
                <a:srgbClr val="212C65"/>
              </a:solidFill>
            </a:endParaRPr>
          </a:p>
        </p:txBody>
      </p:sp>
      <p:sp>
        <p:nvSpPr>
          <p:cNvPr id="6" name="Slide Number Placeholder 5"/>
          <p:cNvSpPr>
            <a:spLocks noGrp="1"/>
          </p:cNvSpPr>
          <p:nvPr>
            <p:ph type="sldNum" sz="quarter" idx="12"/>
          </p:nvPr>
        </p:nvSpPr>
        <p:spPr/>
        <p:txBody>
          <a:bodyPr/>
          <a:lstStyle/>
          <a:p>
            <a:fld id="{0627CD93-DB7E-4722-9CC1-C5F1E227516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6565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BB375C8-4C43-4B68-AF88-EF50467B1356}"/>
              </a:ext>
            </a:extLst>
          </p:cNvPr>
          <p:cNvSpPr>
            <a:spLocks noGrp="1"/>
          </p:cNvSpPr>
          <p:nvPr>
            <p:ph type="sldNum" sz="quarter" idx="12"/>
          </p:nvPr>
        </p:nvSpPr>
        <p:spPr/>
        <p:txBody>
          <a:bodyPr/>
          <a:lstStyle>
            <a:lvl1pPr>
              <a:defRPr/>
            </a:lvl1pPr>
          </a:lstStyle>
          <a:p>
            <a:fld id="{ED80DBA0-7CEA-420A-A615-8FECF5E47EC3}" type="slidenum">
              <a:rPr lang="en-US" altLang="en-US"/>
              <a:pPr/>
              <a:t>‹#›</a:t>
            </a:fld>
            <a:endParaRPr lang="en-US" altLang="en-US" dirty="0"/>
          </a:p>
        </p:txBody>
      </p:sp>
    </p:spTree>
    <p:extLst>
      <p:ext uri="{BB962C8B-B14F-4D97-AF65-F5344CB8AC3E}">
        <p14:creationId xmlns:p14="http://schemas.microsoft.com/office/powerpoint/2010/main" val="41099286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 Diagonal Corner Rectangle 6"/>
          <p:cNvSpPr/>
          <p:nvPr/>
        </p:nvSpPr>
        <p:spPr>
          <a:xfrm>
            <a:off x="4876800" y="383771"/>
            <a:ext cx="6502400" cy="5638800"/>
          </a:xfrm>
          <a:prstGeom prst="round2DiagRect">
            <a:avLst>
              <a:gd name="adj1" fmla="val 0"/>
              <a:gd name="adj2" fmla="val 187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689600" y="1219201"/>
            <a:ext cx="5283201" cy="1752600"/>
          </a:xfrm>
        </p:spPr>
        <p:txBody>
          <a:bodyPr anchor="b"/>
          <a:lstStyle>
            <a:lvl1pPr algn="l">
              <a:defRPr sz="4000" b="0" cap="none" baseline="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689600" y="3442885"/>
            <a:ext cx="5384801" cy="2427287"/>
          </a:xfrm>
        </p:spPr>
        <p:txBody>
          <a:bodyPr anchor="t"/>
          <a:lstStyle>
            <a:lvl1pPr marL="0" indent="0" algn="l">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a:t>Business Health Care Group </a:t>
            </a:r>
            <a:endParaRPr lang="en-US" dirty="0"/>
          </a:p>
        </p:txBody>
      </p:sp>
      <p:sp>
        <p:nvSpPr>
          <p:cNvPr id="6" name="Slide Number Placeholder 5"/>
          <p:cNvSpPr>
            <a:spLocks noGrp="1"/>
          </p:cNvSpPr>
          <p:nvPr>
            <p:ph type="sldNum" sz="quarter" idx="12"/>
          </p:nvPr>
        </p:nvSpPr>
        <p:spPr/>
        <p:txBody>
          <a:bodyPr/>
          <a:lstStyle/>
          <a:p>
            <a:fld id="{0627CD93-DB7E-4722-9CC1-C5F1E2275160}" type="slidenum">
              <a:rPr lang="en-US" smtClean="0"/>
              <a:pPr/>
              <a:t>‹#›</a:t>
            </a:fld>
            <a:endParaRPr lang="en-US" dirty="0"/>
          </a:p>
        </p:txBody>
      </p:sp>
    </p:spTree>
    <p:extLst>
      <p:ext uri="{BB962C8B-B14F-4D97-AF65-F5344CB8AC3E}">
        <p14:creationId xmlns:p14="http://schemas.microsoft.com/office/powerpoint/2010/main" val="3918483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 Diagonal Corner Rectangle 6"/>
          <p:cNvSpPr/>
          <p:nvPr/>
        </p:nvSpPr>
        <p:spPr>
          <a:xfrm>
            <a:off x="558800" y="381000"/>
            <a:ext cx="11074400" cy="2743200"/>
          </a:xfrm>
          <a:prstGeom prst="round2DiagRect">
            <a:avLst>
              <a:gd name="adj1" fmla="val 0"/>
              <a:gd name="adj2" fmla="val 187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14400" y="533399"/>
            <a:ext cx="10160000" cy="1242060"/>
          </a:xfrm>
        </p:spPr>
        <p:txBody>
          <a:bodyPr anchor="b"/>
          <a:lstStyle>
            <a:lvl1pPr algn="l">
              <a:defRPr sz="4000" b="0" cap="none" baseline="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5" y="1981200"/>
            <a:ext cx="10212916" cy="990600"/>
          </a:xfrm>
        </p:spPr>
        <p:txBody>
          <a:bodyPr anchor="t"/>
          <a:lstStyle>
            <a:lvl1pPr marL="0" indent="0" algn="l">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a:t>Business Health Care Group </a:t>
            </a:r>
            <a:endParaRPr lang="en-US" dirty="0"/>
          </a:p>
        </p:txBody>
      </p:sp>
      <p:sp>
        <p:nvSpPr>
          <p:cNvPr id="6" name="Slide Number Placeholder 5"/>
          <p:cNvSpPr>
            <a:spLocks noGrp="1"/>
          </p:cNvSpPr>
          <p:nvPr>
            <p:ph type="sldNum" sz="quarter" idx="12"/>
          </p:nvPr>
        </p:nvSpPr>
        <p:spPr/>
        <p:txBody>
          <a:bodyPr/>
          <a:lstStyle/>
          <a:p>
            <a:fld id="{0627CD93-DB7E-4722-9CC1-C5F1E2275160}" type="slidenum">
              <a:rPr lang="en-US" smtClean="0"/>
              <a:pPr/>
              <a:t>‹#›</a:t>
            </a:fld>
            <a:endParaRPr lang="en-US" dirty="0"/>
          </a:p>
        </p:txBody>
      </p:sp>
    </p:spTree>
    <p:extLst>
      <p:ext uri="{BB962C8B-B14F-4D97-AF65-F5344CB8AC3E}">
        <p14:creationId xmlns:p14="http://schemas.microsoft.com/office/powerpoint/2010/main" val="1737896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076960" y="6265335"/>
            <a:ext cx="7416800" cy="365125"/>
          </a:xfrm>
        </p:spPr>
        <p:txBody>
          <a:bodyPr/>
          <a:lstStyle/>
          <a:p>
            <a:r>
              <a:rPr lang="en-US">
                <a:solidFill>
                  <a:srgbClr val="212C65"/>
                </a:solidFill>
              </a:rPr>
              <a:t>Business Health Care Group </a:t>
            </a:r>
            <a:endParaRPr lang="en-US" dirty="0">
              <a:solidFill>
                <a:srgbClr val="212C65"/>
              </a:solidFill>
            </a:endParaRPr>
          </a:p>
        </p:txBody>
      </p:sp>
      <p:sp>
        <p:nvSpPr>
          <p:cNvPr id="6" name="Slide Number Placeholder 5"/>
          <p:cNvSpPr>
            <a:spLocks noGrp="1"/>
          </p:cNvSpPr>
          <p:nvPr>
            <p:ph type="sldNum" sz="quarter" idx="12"/>
          </p:nvPr>
        </p:nvSpPr>
        <p:spPr>
          <a:xfrm>
            <a:off x="467360" y="6265335"/>
            <a:ext cx="609600" cy="365125"/>
          </a:xfrm>
        </p:spPr>
        <p:txBody>
          <a:bodyPr/>
          <a:lstStyle/>
          <a:p>
            <a:fld id="{0627CD93-DB7E-4722-9CC1-C5F1E227516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0817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p:txBody>
          <a:bodyPr/>
          <a:lstStyle/>
          <a:p>
            <a:r>
              <a:rPr lang="en-US">
                <a:solidFill>
                  <a:srgbClr val="212C65"/>
                </a:solidFill>
              </a:rPr>
              <a:t>Business Health Care Group </a:t>
            </a:r>
            <a:endParaRPr lang="en-US" dirty="0">
              <a:solidFill>
                <a:srgbClr val="212C65"/>
              </a:solidFill>
            </a:endParaRPr>
          </a:p>
        </p:txBody>
      </p:sp>
      <p:sp>
        <p:nvSpPr>
          <p:cNvPr id="7" name="Slide Number Placeholder 6"/>
          <p:cNvSpPr>
            <a:spLocks noGrp="1"/>
          </p:cNvSpPr>
          <p:nvPr>
            <p:ph type="sldNum" sz="quarter" idx="12"/>
          </p:nvPr>
        </p:nvSpPr>
        <p:spPr/>
        <p:txBody>
          <a:bodyPr/>
          <a:lstStyle/>
          <a:p>
            <a:fld id="{0627CD93-DB7E-4722-9CC1-C5F1E227516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5379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US" dirty="0">
              <a:solidFill>
                <a:prstClr val="black"/>
              </a:solidFill>
            </a:endParaRPr>
          </a:p>
        </p:txBody>
      </p:sp>
      <p:sp>
        <p:nvSpPr>
          <p:cNvPr id="8" name="Footer Placeholder 7"/>
          <p:cNvSpPr>
            <a:spLocks noGrp="1"/>
          </p:cNvSpPr>
          <p:nvPr>
            <p:ph type="ftr" sz="quarter" idx="11"/>
          </p:nvPr>
        </p:nvSpPr>
        <p:spPr/>
        <p:txBody>
          <a:bodyPr/>
          <a:lstStyle/>
          <a:p>
            <a:r>
              <a:rPr lang="en-US">
                <a:solidFill>
                  <a:srgbClr val="212C65"/>
                </a:solidFill>
              </a:rPr>
              <a:t>Business Health Care Group </a:t>
            </a:r>
            <a:endParaRPr lang="en-US" dirty="0">
              <a:solidFill>
                <a:srgbClr val="212C65"/>
              </a:solidFill>
            </a:endParaRPr>
          </a:p>
        </p:txBody>
      </p:sp>
      <p:sp>
        <p:nvSpPr>
          <p:cNvPr id="9" name="Slide Number Placeholder 8"/>
          <p:cNvSpPr>
            <a:spLocks noGrp="1"/>
          </p:cNvSpPr>
          <p:nvPr>
            <p:ph type="sldNum" sz="quarter" idx="12"/>
          </p:nvPr>
        </p:nvSpPr>
        <p:spPr/>
        <p:txBody>
          <a:bodyPr/>
          <a:lstStyle/>
          <a:p>
            <a:fld id="{0627CD93-DB7E-4722-9CC1-C5F1E227516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100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11"/>
          </p:nvPr>
        </p:nvSpPr>
        <p:spPr/>
        <p:txBody>
          <a:bodyPr/>
          <a:lstStyle/>
          <a:p>
            <a:r>
              <a:rPr lang="en-US">
                <a:solidFill>
                  <a:srgbClr val="212C65"/>
                </a:solidFill>
              </a:rPr>
              <a:t>Business Health Care Group </a:t>
            </a:r>
            <a:endParaRPr lang="en-US" dirty="0">
              <a:solidFill>
                <a:srgbClr val="212C65"/>
              </a:solidFill>
            </a:endParaRPr>
          </a:p>
        </p:txBody>
      </p:sp>
      <p:sp>
        <p:nvSpPr>
          <p:cNvPr id="5" name="Slide Number Placeholder 4"/>
          <p:cNvSpPr>
            <a:spLocks noGrp="1"/>
          </p:cNvSpPr>
          <p:nvPr>
            <p:ph type="sldNum" sz="quarter" idx="12"/>
          </p:nvPr>
        </p:nvSpPr>
        <p:spPr/>
        <p:txBody>
          <a:bodyPr/>
          <a:lstStyle/>
          <a:p>
            <a:fld id="{0627CD93-DB7E-4722-9CC1-C5F1E227516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8957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srgbClr val="212C65"/>
                </a:solidFill>
              </a:rPr>
              <a:t>Business Health Care Group </a:t>
            </a:r>
            <a:endParaRPr lang="en-US" dirty="0">
              <a:solidFill>
                <a:srgbClr val="212C65"/>
              </a:solidFill>
            </a:endParaRPr>
          </a:p>
        </p:txBody>
      </p:sp>
      <p:sp>
        <p:nvSpPr>
          <p:cNvPr id="4" name="Slide Number Placeholder 3"/>
          <p:cNvSpPr>
            <a:spLocks noGrp="1"/>
          </p:cNvSpPr>
          <p:nvPr>
            <p:ph type="sldNum" sz="quarter" idx="12"/>
          </p:nvPr>
        </p:nvSpPr>
        <p:spPr/>
        <p:txBody>
          <a:bodyPr/>
          <a:lstStyle/>
          <a:p>
            <a:fld id="{0627CD93-DB7E-4722-9CC1-C5F1E227516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03858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79A32-3CFB-412B-A5E3-FFEBE04AF8AA}"/>
              </a:ext>
            </a:extLst>
          </p:cNvPr>
          <p:cNvSpPr>
            <a:spLocks noGrp="1"/>
          </p:cNvSpPr>
          <p:nvPr>
            <p:ph type="title"/>
          </p:nvPr>
        </p:nvSpPr>
        <p:spPr>
          <a:xfrm>
            <a:off x="1097280" y="145328"/>
            <a:ext cx="10972800" cy="1096962"/>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6179781-6CBB-4E5F-8A34-C27AD042035A}"/>
              </a:ext>
            </a:extLst>
          </p:cNvPr>
          <p:cNvSpPr>
            <a:spLocks noGrp="1"/>
          </p:cNvSpPr>
          <p:nvPr>
            <p:ph type="sldNum" sz="quarter" idx="10"/>
          </p:nvPr>
        </p:nvSpPr>
        <p:spPr/>
        <p:txBody>
          <a:bodyPr/>
          <a:lstStyle/>
          <a:p>
            <a:fld id="{D6777427-258A-4353-8E07-15BF5E81665A}" type="slidenum">
              <a:rPr lang="en-US" altLang="en-US" smtClean="0"/>
              <a:pPr/>
              <a:t>‹#›</a:t>
            </a:fld>
            <a:endParaRPr lang="en-US" altLang="en-US" dirty="0"/>
          </a:p>
        </p:txBody>
      </p:sp>
      <p:sp>
        <p:nvSpPr>
          <p:cNvPr id="4" name="Content Placeholder 2">
            <a:extLst>
              <a:ext uri="{FF2B5EF4-FFF2-40B4-BE49-F238E27FC236}">
                <a16:creationId xmlns:a16="http://schemas.microsoft.com/office/drawing/2014/main" id="{6399631D-B4EC-4715-9DE4-A8396E4968C7}"/>
              </a:ext>
            </a:extLst>
          </p:cNvPr>
          <p:cNvSpPr>
            <a:spLocks noGrp="1"/>
          </p:cNvSpPr>
          <p:nvPr>
            <p:ph sz="half" idx="1"/>
          </p:nvPr>
        </p:nvSpPr>
        <p:spPr>
          <a:xfrm>
            <a:off x="1108362" y="1757221"/>
            <a:ext cx="5089239"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a:t>
            </a:r>
            <a:r>
              <a:rPr lang="en-US" dirty="0" err="1"/>
              <a:t>levelz</a:t>
            </a:r>
            <a:endParaRPr lang="en-US" dirty="0"/>
          </a:p>
          <a:p>
            <a:pPr lvl="3"/>
            <a:r>
              <a:rPr lang="en-US" dirty="0"/>
              <a:t>Fourth level</a:t>
            </a:r>
          </a:p>
          <a:p>
            <a:pPr lvl="4"/>
            <a:r>
              <a:rPr lang="en-US" dirty="0"/>
              <a:t>Fifth level</a:t>
            </a:r>
          </a:p>
        </p:txBody>
      </p:sp>
      <p:sp>
        <p:nvSpPr>
          <p:cNvPr id="5" name="Content Placeholder 3">
            <a:extLst>
              <a:ext uri="{FF2B5EF4-FFF2-40B4-BE49-F238E27FC236}">
                <a16:creationId xmlns:a16="http://schemas.microsoft.com/office/drawing/2014/main" id="{7D7C14C0-D10C-4216-9A70-B00E4DE95D16}"/>
              </a:ext>
            </a:extLst>
          </p:cNvPr>
          <p:cNvSpPr>
            <a:spLocks noGrp="1"/>
          </p:cNvSpPr>
          <p:nvPr>
            <p:ph sz="half" idx="2"/>
          </p:nvPr>
        </p:nvSpPr>
        <p:spPr>
          <a:xfrm>
            <a:off x="6326069" y="1757221"/>
            <a:ext cx="53848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3823862"/>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09696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076960" y="6265335"/>
            <a:ext cx="7416800" cy="365125"/>
          </a:xfrm>
          <a:prstGeom prst="rect">
            <a:avLst/>
          </a:prstGeom>
        </p:spPr>
        <p:txBody>
          <a:bodyPr vert="horz" lIns="91440" tIns="45720" rIns="91440" bIns="45720" rtlCol="0" anchor="ctr"/>
          <a:lstStyle>
            <a:lvl1pPr algn="l">
              <a:defRPr sz="900">
                <a:solidFill>
                  <a:schemeClr val="tx2"/>
                </a:solidFill>
              </a:defRPr>
            </a:lvl1pPr>
          </a:lstStyle>
          <a:p>
            <a:r>
              <a:rPr lang="en-US">
                <a:solidFill>
                  <a:srgbClr val="212C65"/>
                </a:solidFill>
              </a:rPr>
              <a:t>Business Health Care Group </a:t>
            </a:r>
            <a:endParaRPr lang="en-US" dirty="0">
              <a:solidFill>
                <a:srgbClr val="212C65"/>
              </a:solidFill>
            </a:endParaRPr>
          </a:p>
        </p:txBody>
      </p:sp>
      <p:sp>
        <p:nvSpPr>
          <p:cNvPr id="6" name="Slide Number Placeholder 5"/>
          <p:cNvSpPr>
            <a:spLocks noGrp="1"/>
          </p:cNvSpPr>
          <p:nvPr>
            <p:ph type="sldNum" sz="quarter" idx="4"/>
          </p:nvPr>
        </p:nvSpPr>
        <p:spPr>
          <a:xfrm>
            <a:off x="467360" y="6265335"/>
            <a:ext cx="609600" cy="365125"/>
          </a:xfrm>
          <a:prstGeom prst="rect">
            <a:avLst/>
          </a:prstGeom>
        </p:spPr>
        <p:txBody>
          <a:bodyPr vert="horz" lIns="91440" tIns="45720" rIns="91440" bIns="45720" rtlCol="0" anchor="ctr"/>
          <a:lstStyle>
            <a:lvl1pPr algn="r">
              <a:defRPr sz="1000" b="1">
                <a:solidFill>
                  <a:schemeClr val="tx1">
                    <a:tint val="75000"/>
                  </a:schemeClr>
                </a:solidFill>
              </a:defRPr>
            </a:lvl1pPr>
          </a:lstStyle>
          <a:p>
            <a:fld id="{D6777427-258A-4353-8E07-15BF5E81665A}" type="slidenum">
              <a:rPr lang="en-US" altLang="en-US" smtClean="0"/>
              <a:pPr/>
              <a:t>‹#›</a:t>
            </a:fld>
            <a:endParaRPr lang="en-US" altLang="en-US" dirty="0"/>
          </a:p>
        </p:txBody>
      </p:sp>
    </p:spTree>
    <p:extLst>
      <p:ext uri="{BB962C8B-B14F-4D97-AF65-F5344CB8AC3E}">
        <p14:creationId xmlns:p14="http://schemas.microsoft.com/office/powerpoint/2010/main" val="890341775"/>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790" r:id="rId9"/>
    <p:sldLayoutId id="2147483746" r:id="rId1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00" rtl="0" eaLnBrk="1" latinLnBrk="0" hangingPunct="1">
        <a:lnSpc>
          <a:spcPts val="4000"/>
        </a:lnSpc>
        <a:spcBef>
          <a:spcPct val="0"/>
        </a:spcBef>
        <a:buNone/>
        <a:defRPr sz="3600" kern="1200">
          <a:solidFill>
            <a:schemeClr val="bg1"/>
          </a:solidFill>
          <a:latin typeface="+mj-lt"/>
          <a:ea typeface="+mj-ea"/>
          <a:cs typeface="+mj-cs"/>
        </a:defRPr>
      </a:lvl1pPr>
    </p:titleStyle>
    <p:bodyStyle>
      <a:lvl1pPr marL="231775" indent="-231775" algn="l" defTabSz="914400" rtl="0" eaLnBrk="1" latinLnBrk="0" hangingPunct="1">
        <a:spcBef>
          <a:spcPts val="300"/>
        </a:spcBef>
        <a:spcAft>
          <a:spcPts val="300"/>
        </a:spcAft>
        <a:buClr>
          <a:schemeClr val="bg2"/>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chemeClr val="bg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200"/>
        </a:spcBef>
        <a:spcAft>
          <a:spcPts val="200"/>
        </a:spcAft>
        <a:buClr>
          <a:schemeClr val="bg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A6F5B7-71BF-48D6-98B3-602FE62C06C3}"/>
              </a:ext>
            </a:extLst>
          </p:cNvPr>
          <p:cNvSpPr/>
          <p:nvPr/>
        </p:nvSpPr>
        <p:spPr>
          <a:xfrm>
            <a:off x="1104221" y="1120882"/>
            <a:ext cx="4457130" cy="1574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pPr>
            <a:endParaRPr lang="en-US" sz="1800" dirty="0">
              <a:solidFill>
                <a:prstClr val="white"/>
              </a:solidFill>
              <a:latin typeface="Calibri"/>
            </a:endParaRPr>
          </a:p>
        </p:txBody>
      </p:sp>
      <p:sp>
        <p:nvSpPr>
          <p:cNvPr id="13" name="Title 1">
            <a:extLst>
              <a:ext uri="{FF2B5EF4-FFF2-40B4-BE49-F238E27FC236}">
                <a16:creationId xmlns:a16="http://schemas.microsoft.com/office/drawing/2014/main" id="{9CD1349E-5DC0-4FE3-B7B0-40B1F1A89308}"/>
              </a:ext>
            </a:extLst>
          </p:cNvPr>
          <p:cNvSpPr>
            <a:spLocks noGrp="1"/>
          </p:cNvSpPr>
          <p:nvPr>
            <p:ph type="ctrTitle"/>
          </p:nvPr>
        </p:nvSpPr>
        <p:spPr>
          <a:xfrm>
            <a:off x="2209800" y="2209802"/>
            <a:ext cx="7772400" cy="1425679"/>
          </a:xfrm>
        </p:spPr>
        <p:txBody>
          <a:bodyPr>
            <a:normAutofit fontScale="90000"/>
          </a:bodyPr>
          <a:lstStyle/>
          <a:p>
            <a:pPr algn="ctr"/>
            <a:br>
              <a:rPr lang="en-US" sz="3200" dirty="0">
                <a:latin typeface="Calibri" panose="020F0502020204030204" pitchFamily="34" charset="0"/>
              </a:rPr>
            </a:br>
            <a:br>
              <a:rPr lang="en-US" sz="3200" dirty="0">
                <a:latin typeface="Calibri" panose="020F0502020204030204" pitchFamily="34" charset="0"/>
              </a:rPr>
            </a:br>
            <a:br>
              <a:rPr lang="en-US" sz="3200" dirty="0">
                <a:latin typeface="Calibri" panose="020F0502020204030204" pitchFamily="34" charset="0"/>
              </a:rPr>
            </a:br>
            <a:br>
              <a:rPr lang="en-US" sz="3200" dirty="0">
                <a:latin typeface="Calibri" panose="020F0502020204030204" pitchFamily="34" charset="0"/>
              </a:rPr>
            </a:br>
            <a:br>
              <a:rPr lang="en-US" sz="3200" dirty="0">
                <a:latin typeface="Calibri" panose="020F0502020204030204" pitchFamily="34" charset="0"/>
              </a:rPr>
            </a:br>
            <a:endParaRPr lang="en-US" sz="2800" dirty="0"/>
          </a:p>
        </p:txBody>
      </p:sp>
      <p:pic>
        <p:nvPicPr>
          <p:cNvPr id="6" name="Picture 5">
            <a:extLst>
              <a:ext uri="{FF2B5EF4-FFF2-40B4-BE49-F238E27FC236}">
                <a16:creationId xmlns:a16="http://schemas.microsoft.com/office/drawing/2014/main" id="{7DB9C6E3-0ABD-4D35-A779-1A819BEB2E3E}"/>
              </a:ext>
            </a:extLst>
          </p:cNvPr>
          <p:cNvPicPr>
            <a:picLocks noChangeAspect="1"/>
          </p:cNvPicPr>
          <p:nvPr/>
        </p:nvPicPr>
        <p:blipFill>
          <a:blip r:embed="rId2"/>
          <a:stretch>
            <a:fillRect/>
          </a:stretch>
        </p:blipFill>
        <p:spPr>
          <a:xfrm>
            <a:off x="2743725" y="1615650"/>
            <a:ext cx="6704549" cy="2793563"/>
          </a:xfrm>
          <a:prstGeom prst="rect">
            <a:avLst/>
          </a:prstGeom>
        </p:spPr>
      </p:pic>
    </p:spTree>
    <p:extLst>
      <p:ext uri="{BB962C8B-B14F-4D97-AF65-F5344CB8AC3E}">
        <p14:creationId xmlns:p14="http://schemas.microsoft.com/office/powerpoint/2010/main" val="4208053920"/>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C2499-6A22-E8D9-034A-6A25A3A2A5E2}"/>
              </a:ext>
            </a:extLst>
          </p:cNvPr>
          <p:cNvSpPr>
            <a:spLocks noGrp="1"/>
          </p:cNvSpPr>
          <p:nvPr>
            <p:ph type="title"/>
          </p:nvPr>
        </p:nvSpPr>
        <p:spPr/>
        <p:txBody>
          <a:bodyPr/>
          <a:lstStyle/>
          <a:p>
            <a:r>
              <a:rPr lang="en-US" dirty="0"/>
              <a:t>BHCG Member Employers</a:t>
            </a:r>
          </a:p>
        </p:txBody>
      </p:sp>
      <p:sp>
        <p:nvSpPr>
          <p:cNvPr id="3" name="Content Placeholder 2">
            <a:extLst>
              <a:ext uri="{FF2B5EF4-FFF2-40B4-BE49-F238E27FC236}">
                <a16:creationId xmlns:a16="http://schemas.microsoft.com/office/drawing/2014/main" id="{281CB0C6-D444-4E3F-6067-8424084CD490}"/>
              </a:ext>
            </a:extLst>
          </p:cNvPr>
          <p:cNvSpPr>
            <a:spLocks noGrp="1"/>
          </p:cNvSpPr>
          <p:nvPr>
            <p:ph idx="1"/>
          </p:nvPr>
        </p:nvSpPr>
        <p:spPr/>
        <p:txBody>
          <a:bodyPr numCol="2">
            <a:normAutofit fontScale="85000" lnSpcReduction="20000"/>
          </a:bodyPr>
          <a:lstStyle/>
          <a:p>
            <a:pPr>
              <a:lnSpc>
                <a:spcPct val="120000"/>
              </a:lnSpc>
            </a:pPr>
            <a:r>
              <a:rPr lang="en-US" sz="2600" dirty="0"/>
              <a:t>AFSCME Council 31</a:t>
            </a:r>
          </a:p>
          <a:p>
            <a:pPr>
              <a:lnSpc>
                <a:spcPct val="120000"/>
              </a:lnSpc>
            </a:pPr>
            <a:r>
              <a:rPr lang="en-US" sz="2600" dirty="0"/>
              <a:t>American Roller Co.</a:t>
            </a:r>
          </a:p>
          <a:p>
            <a:pPr>
              <a:lnSpc>
                <a:spcPct val="120000"/>
              </a:lnSpc>
            </a:pPr>
            <a:r>
              <a:rPr lang="en-US" sz="2600" dirty="0"/>
              <a:t>American Transmission Co.</a:t>
            </a:r>
          </a:p>
          <a:p>
            <a:pPr>
              <a:lnSpc>
                <a:spcPct val="120000"/>
              </a:lnSpc>
            </a:pPr>
            <a:r>
              <a:rPr lang="en-US" sz="2600" dirty="0"/>
              <a:t>A.O. Smith Corporation</a:t>
            </a:r>
          </a:p>
          <a:p>
            <a:pPr>
              <a:lnSpc>
                <a:spcPct val="120000"/>
              </a:lnSpc>
            </a:pPr>
            <a:r>
              <a:rPr lang="en-US" sz="2600" dirty="0"/>
              <a:t>Baird</a:t>
            </a:r>
          </a:p>
          <a:p>
            <a:pPr>
              <a:lnSpc>
                <a:spcPct val="120000"/>
              </a:lnSpc>
            </a:pPr>
            <a:r>
              <a:rPr lang="en-US" sz="2600" dirty="0"/>
              <a:t>Bemis Manufacturing Company</a:t>
            </a:r>
          </a:p>
          <a:p>
            <a:pPr>
              <a:lnSpc>
                <a:spcPct val="120000"/>
              </a:lnSpc>
            </a:pPr>
            <a:r>
              <a:rPr lang="en-US" sz="2600" dirty="0"/>
              <a:t>BMO Financial Group</a:t>
            </a:r>
          </a:p>
          <a:p>
            <a:pPr>
              <a:lnSpc>
                <a:spcPct val="120000"/>
              </a:lnSpc>
            </a:pPr>
            <a:r>
              <a:rPr lang="en-US" sz="2600" dirty="0"/>
              <a:t>The Boucher Group, Inc.</a:t>
            </a:r>
          </a:p>
          <a:p>
            <a:pPr marL="0" indent="0">
              <a:lnSpc>
                <a:spcPct val="120000"/>
              </a:lnSpc>
              <a:buNone/>
            </a:pPr>
            <a:endParaRPr lang="en-US" sz="2600" dirty="0"/>
          </a:p>
          <a:p>
            <a:pPr marL="0" indent="0">
              <a:lnSpc>
                <a:spcPct val="120000"/>
              </a:lnSpc>
              <a:buNone/>
            </a:pPr>
            <a:endParaRPr lang="en-US" sz="2600" dirty="0"/>
          </a:p>
          <a:p>
            <a:pPr>
              <a:lnSpc>
                <a:spcPct val="120000"/>
              </a:lnSpc>
            </a:pPr>
            <a:r>
              <a:rPr lang="en-US" sz="2600" dirty="0"/>
              <a:t>Briggs &amp; Stratton Corporation</a:t>
            </a:r>
          </a:p>
          <a:p>
            <a:pPr>
              <a:lnSpc>
                <a:spcPct val="120000"/>
              </a:lnSpc>
            </a:pPr>
            <a:r>
              <a:rPr lang="en-US" sz="2600"/>
              <a:t>Centivo</a:t>
            </a:r>
            <a:endParaRPr lang="en-US" sz="2600" dirty="0"/>
          </a:p>
          <a:p>
            <a:pPr>
              <a:lnSpc>
                <a:spcPct val="120000"/>
              </a:lnSpc>
            </a:pPr>
            <a:r>
              <a:rPr lang="en-US" sz="2600" dirty="0"/>
              <a:t>Charter Manufacturing Company, Inc.</a:t>
            </a:r>
          </a:p>
          <a:p>
            <a:pPr>
              <a:lnSpc>
                <a:spcPct val="120000"/>
              </a:lnSpc>
            </a:pPr>
            <a:r>
              <a:rPr lang="en-US" sz="2600" dirty="0"/>
              <a:t>Children’s Wisconsin</a:t>
            </a:r>
          </a:p>
          <a:p>
            <a:pPr>
              <a:lnSpc>
                <a:spcPct val="120000"/>
              </a:lnSpc>
            </a:pPr>
            <a:r>
              <a:rPr lang="en-US" sz="2600" dirty="0"/>
              <a:t>Cielo</a:t>
            </a:r>
          </a:p>
          <a:p>
            <a:pPr>
              <a:lnSpc>
                <a:spcPct val="120000"/>
              </a:lnSpc>
            </a:pPr>
            <a:r>
              <a:rPr lang="en-US" sz="2600" dirty="0"/>
              <a:t>City of Kenosha</a:t>
            </a:r>
          </a:p>
          <a:p>
            <a:pPr>
              <a:lnSpc>
                <a:spcPct val="120000"/>
              </a:lnSpc>
            </a:pPr>
            <a:r>
              <a:rPr lang="en-US" sz="2600" dirty="0"/>
              <a:t>Cooper Tire &amp; Rubber Company</a:t>
            </a:r>
          </a:p>
          <a:p>
            <a:pPr>
              <a:lnSpc>
                <a:spcPct val="120000"/>
              </a:lnSpc>
            </a:pPr>
            <a:r>
              <a:rPr lang="en-US" sz="2600" dirty="0"/>
              <a:t>Direct Supply, Inc.</a:t>
            </a:r>
          </a:p>
          <a:p>
            <a:pPr>
              <a:lnSpc>
                <a:spcPct val="120000"/>
              </a:lnSpc>
            </a:pPr>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8649AFB-381C-E067-0160-AF75D527BB74}"/>
              </a:ext>
            </a:extLst>
          </p:cNvPr>
          <p:cNvSpPr>
            <a:spLocks noGrp="1"/>
          </p:cNvSpPr>
          <p:nvPr>
            <p:ph type="sldNum" sz="quarter" idx="12"/>
          </p:nvPr>
        </p:nvSpPr>
        <p:spPr/>
        <p:txBody>
          <a:bodyPr/>
          <a:lstStyle/>
          <a:p>
            <a:fld id="{0627CD93-DB7E-4722-9CC1-C5F1E2275160}"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3313373240"/>
      </p:ext>
    </p:extLst>
  </p:cSld>
  <p:clrMapOvr>
    <a:masterClrMapping/>
  </p:clrMapOvr>
  <mc:AlternateContent xmlns:mc="http://schemas.openxmlformats.org/markup-compatibility/2006" xmlns:p14="http://schemas.microsoft.com/office/powerpoint/2010/main">
    <mc:Choice Requires="p14">
      <p:transition p14:dur="250" advClick="0" advTm="10000">
        <p:fade/>
      </p:transition>
    </mc:Choice>
    <mc:Fallback xmlns="">
      <p:transition advClick="0" advTm="1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ACF0E-F805-DF00-D5F1-52506567185E}"/>
              </a:ext>
            </a:extLst>
          </p:cNvPr>
          <p:cNvSpPr>
            <a:spLocks noGrp="1"/>
          </p:cNvSpPr>
          <p:nvPr>
            <p:ph type="title"/>
          </p:nvPr>
        </p:nvSpPr>
        <p:spPr/>
        <p:txBody>
          <a:bodyPr/>
          <a:lstStyle/>
          <a:p>
            <a:r>
              <a:rPr lang="en-US" dirty="0"/>
              <a:t>BHCG Member Employers</a:t>
            </a:r>
          </a:p>
        </p:txBody>
      </p:sp>
      <p:sp>
        <p:nvSpPr>
          <p:cNvPr id="3" name="Content Placeholder 2">
            <a:extLst>
              <a:ext uri="{FF2B5EF4-FFF2-40B4-BE49-F238E27FC236}">
                <a16:creationId xmlns:a16="http://schemas.microsoft.com/office/drawing/2014/main" id="{230C8E39-2F05-1171-5909-2EED69C79436}"/>
              </a:ext>
            </a:extLst>
          </p:cNvPr>
          <p:cNvSpPr>
            <a:spLocks noGrp="1"/>
          </p:cNvSpPr>
          <p:nvPr>
            <p:ph idx="1"/>
          </p:nvPr>
        </p:nvSpPr>
        <p:spPr/>
        <p:txBody>
          <a:bodyPr numCol="2"/>
          <a:lstStyle/>
          <a:p>
            <a:r>
              <a:rPr lang="en-US" sz="2200" dirty="0"/>
              <a:t>Evergreen Retirement Community, Inc.*</a:t>
            </a:r>
          </a:p>
          <a:p>
            <a:r>
              <a:rPr lang="en-US" sz="2200" dirty="0"/>
              <a:t>Food For Health</a:t>
            </a:r>
          </a:p>
          <a:p>
            <a:r>
              <a:rPr lang="en-US" sz="2200" dirty="0" err="1"/>
              <a:t>FyterTech</a:t>
            </a:r>
            <a:r>
              <a:rPr lang="en-US" sz="2200" dirty="0"/>
              <a:t> Nonwovens LLC</a:t>
            </a:r>
          </a:p>
          <a:p>
            <a:r>
              <a:rPr lang="en-US" sz="2200" dirty="0"/>
              <a:t>Goodwill Industries of Southeastern Wisconsin, Inc.</a:t>
            </a:r>
          </a:p>
          <a:p>
            <a:r>
              <a:rPr lang="en-US" sz="2200" dirty="0"/>
              <a:t>The Guardian Life Insurance Company of America</a:t>
            </a:r>
          </a:p>
          <a:p>
            <a:r>
              <a:rPr lang="en-US" sz="2200" dirty="0"/>
              <a:t>Health Payment Systems, Inc.</a:t>
            </a:r>
          </a:p>
          <a:p>
            <a:r>
              <a:rPr lang="en-US" sz="2200" dirty="0"/>
              <a:t>Hydrite Chemical Company</a:t>
            </a:r>
          </a:p>
          <a:p>
            <a:pPr marL="0" indent="0">
              <a:buNone/>
            </a:pPr>
            <a:endParaRPr lang="en-US" sz="2200" dirty="0"/>
          </a:p>
          <a:p>
            <a:r>
              <a:rPr lang="en-US" sz="2200" dirty="0"/>
              <a:t>Kewaunee County*</a:t>
            </a:r>
          </a:p>
          <a:p>
            <a:r>
              <a:rPr lang="en-US" sz="2200" dirty="0"/>
              <a:t>Kohler Co. Inc.</a:t>
            </a:r>
          </a:p>
          <a:p>
            <a:r>
              <a:rPr lang="en-US" sz="2200" dirty="0"/>
              <a:t>Kohl’s, Inc.</a:t>
            </a:r>
          </a:p>
          <a:p>
            <a:r>
              <a:rPr lang="en-US" sz="2200" dirty="0"/>
              <a:t>ManpowerGroup Inc.</a:t>
            </a:r>
          </a:p>
          <a:p>
            <a:r>
              <a:rPr lang="en-US" sz="2200" dirty="0"/>
              <a:t>Masters Gallery Foods, Inc.</a:t>
            </a:r>
          </a:p>
          <a:p>
            <a:r>
              <a:rPr lang="en-US" sz="2200" dirty="0"/>
              <a:t>Molson Coors Beverage Company</a:t>
            </a:r>
          </a:p>
          <a:p>
            <a:r>
              <a:rPr lang="en-US" sz="2200" dirty="0"/>
              <a:t>Mortgage Guaranty Insurance Corporation</a:t>
            </a:r>
          </a:p>
          <a:p>
            <a:r>
              <a:rPr lang="en-US" sz="2200" dirty="0"/>
              <a:t>Northwestern Mutual</a:t>
            </a:r>
          </a:p>
          <a:p>
            <a:pPr marL="0" indent="0">
              <a:buNone/>
            </a:pPr>
            <a:endParaRPr lang="en-US" dirty="0"/>
          </a:p>
        </p:txBody>
      </p:sp>
      <p:sp>
        <p:nvSpPr>
          <p:cNvPr id="4" name="Slide Number Placeholder 3">
            <a:extLst>
              <a:ext uri="{FF2B5EF4-FFF2-40B4-BE49-F238E27FC236}">
                <a16:creationId xmlns:a16="http://schemas.microsoft.com/office/drawing/2014/main" id="{36CA729A-0A0B-BF49-F747-9F058418986B}"/>
              </a:ext>
            </a:extLst>
          </p:cNvPr>
          <p:cNvSpPr>
            <a:spLocks noGrp="1"/>
          </p:cNvSpPr>
          <p:nvPr>
            <p:ph type="sldNum" sz="quarter" idx="12"/>
          </p:nvPr>
        </p:nvSpPr>
        <p:spPr/>
        <p:txBody>
          <a:bodyPr/>
          <a:lstStyle/>
          <a:p>
            <a:fld id="{0627CD93-DB7E-4722-9CC1-C5F1E2275160}" type="slidenum">
              <a:rPr lang="en-US" smtClean="0">
                <a:solidFill>
                  <a:prstClr val="black">
                    <a:tint val="75000"/>
                  </a:prstClr>
                </a:solidFill>
              </a:rPr>
              <a:pPr/>
              <a:t>11</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60B4FF9E-7379-79E8-43F1-1DCA883A2CCD}"/>
              </a:ext>
            </a:extLst>
          </p:cNvPr>
          <p:cNvSpPr txBox="1"/>
          <p:nvPr/>
        </p:nvSpPr>
        <p:spPr>
          <a:xfrm>
            <a:off x="691709" y="5730387"/>
            <a:ext cx="3579845" cy="307777"/>
          </a:xfrm>
          <a:prstGeom prst="rect">
            <a:avLst/>
          </a:prstGeom>
          <a:noFill/>
        </p:spPr>
        <p:txBody>
          <a:bodyPr wrap="square" rtlCol="0">
            <a:spAutoFit/>
          </a:bodyPr>
          <a:lstStyle/>
          <a:p>
            <a:r>
              <a:rPr lang="en-US" sz="1400" dirty="0"/>
              <a:t>* Effective 1/1/23</a:t>
            </a:r>
          </a:p>
        </p:txBody>
      </p:sp>
    </p:spTree>
    <p:extLst>
      <p:ext uri="{BB962C8B-B14F-4D97-AF65-F5344CB8AC3E}">
        <p14:creationId xmlns:p14="http://schemas.microsoft.com/office/powerpoint/2010/main" val="637917201"/>
      </p:ext>
    </p:extLst>
  </p:cSld>
  <p:clrMapOvr>
    <a:masterClrMapping/>
  </p:clrMapOvr>
  <mc:AlternateContent xmlns:mc="http://schemas.openxmlformats.org/markup-compatibility/2006" xmlns:p14="http://schemas.microsoft.com/office/powerpoint/2010/main">
    <mc:Choice Requires="p14">
      <p:transition p14:dur="250" advTm="10000">
        <p:fade/>
      </p:transition>
    </mc:Choice>
    <mc:Fallback xmlns="">
      <p:transition advTm="1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2B07D-A04F-FB33-9811-34E70802F733}"/>
              </a:ext>
            </a:extLst>
          </p:cNvPr>
          <p:cNvSpPr>
            <a:spLocks noGrp="1"/>
          </p:cNvSpPr>
          <p:nvPr>
            <p:ph type="title"/>
          </p:nvPr>
        </p:nvSpPr>
        <p:spPr/>
        <p:txBody>
          <a:bodyPr/>
          <a:lstStyle/>
          <a:p>
            <a:r>
              <a:rPr lang="en-US" dirty="0"/>
              <a:t>BHCG Member Employers</a:t>
            </a:r>
          </a:p>
        </p:txBody>
      </p:sp>
      <p:sp>
        <p:nvSpPr>
          <p:cNvPr id="3" name="Content Placeholder 2">
            <a:extLst>
              <a:ext uri="{FF2B5EF4-FFF2-40B4-BE49-F238E27FC236}">
                <a16:creationId xmlns:a16="http://schemas.microsoft.com/office/drawing/2014/main" id="{E9B8F5BC-B0E7-7E24-748D-D9FD4C662D5E}"/>
              </a:ext>
            </a:extLst>
          </p:cNvPr>
          <p:cNvSpPr>
            <a:spLocks noGrp="1"/>
          </p:cNvSpPr>
          <p:nvPr>
            <p:ph idx="1"/>
          </p:nvPr>
        </p:nvSpPr>
        <p:spPr/>
        <p:txBody>
          <a:bodyPr numCol="2"/>
          <a:lstStyle/>
          <a:p>
            <a:r>
              <a:rPr lang="en-US" dirty="0"/>
              <a:t>Oak Creek-Franklin Joint </a:t>
            </a:r>
            <a:br>
              <a:rPr lang="en-US" dirty="0"/>
            </a:br>
            <a:r>
              <a:rPr lang="en-US" dirty="0"/>
              <a:t>School District</a:t>
            </a:r>
          </a:p>
          <a:p>
            <a:r>
              <a:rPr lang="en-US" dirty="0"/>
              <a:t>O&amp;H Danish Bakery, Inc.</a:t>
            </a:r>
          </a:p>
          <a:p>
            <a:r>
              <a:rPr lang="en-US" dirty="0"/>
              <a:t>Olympus Group</a:t>
            </a:r>
          </a:p>
          <a:p>
            <a:r>
              <a:rPr lang="en-US" dirty="0"/>
              <a:t>Paragon Development </a:t>
            </a:r>
            <a:br>
              <a:rPr lang="en-US" dirty="0"/>
            </a:br>
            <a:r>
              <a:rPr lang="en-US" dirty="0"/>
              <a:t>Systems, Inc.</a:t>
            </a:r>
          </a:p>
          <a:p>
            <a:r>
              <a:rPr lang="en-US" dirty="0"/>
              <a:t>Perlick Corporation</a:t>
            </a:r>
          </a:p>
          <a:p>
            <a:endParaRPr lang="en-US" dirty="0"/>
          </a:p>
          <a:p>
            <a:endParaRPr lang="en-US" dirty="0"/>
          </a:p>
          <a:p>
            <a:endParaRPr lang="en-US" dirty="0"/>
          </a:p>
          <a:p>
            <a:r>
              <a:rPr lang="en-US" dirty="0" err="1"/>
              <a:t>ProMach</a:t>
            </a:r>
            <a:endParaRPr lang="en-US" dirty="0"/>
          </a:p>
          <a:p>
            <a:r>
              <a:rPr lang="en-US" dirty="0"/>
              <a:t>Rockwell Automation, Inc.</a:t>
            </a:r>
          </a:p>
          <a:p>
            <a:r>
              <a:rPr lang="en-US" dirty="0" err="1"/>
              <a:t>Sargento</a:t>
            </a:r>
            <a:r>
              <a:rPr lang="en-US" dirty="0"/>
              <a:t> Foods, Inc.</a:t>
            </a:r>
          </a:p>
          <a:p>
            <a:r>
              <a:rPr lang="en-US" dirty="0"/>
              <a:t>Schreiber Foods Company</a:t>
            </a:r>
          </a:p>
          <a:p>
            <a:r>
              <a:rPr lang="en-US" dirty="0" err="1"/>
              <a:t>Sendik’s</a:t>
            </a:r>
            <a:r>
              <a:rPr lang="en-US" dirty="0"/>
              <a:t> Food Markets</a:t>
            </a:r>
          </a:p>
          <a:p>
            <a:r>
              <a:rPr lang="en-US" dirty="0" err="1"/>
              <a:t>ThermTech</a:t>
            </a:r>
            <a:r>
              <a:rPr lang="en-US" dirty="0"/>
              <a:t>, Inc.</a:t>
            </a:r>
          </a:p>
          <a:p>
            <a:r>
              <a:rPr lang="en-US" dirty="0"/>
              <a:t>Wellness Council of Wisconsin</a:t>
            </a:r>
          </a:p>
          <a:p>
            <a:endParaRPr lang="en-US" dirty="0"/>
          </a:p>
        </p:txBody>
      </p:sp>
      <p:sp>
        <p:nvSpPr>
          <p:cNvPr id="4" name="Slide Number Placeholder 3">
            <a:extLst>
              <a:ext uri="{FF2B5EF4-FFF2-40B4-BE49-F238E27FC236}">
                <a16:creationId xmlns:a16="http://schemas.microsoft.com/office/drawing/2014/main" id="{4A7995E7-3F9F-863E-E491-889ADCD238F6}"/>
              </a:ext>
            </a:extLst>
          </p:cNvPr>
          <p:cNvSpPr>
            <a:spLocks noGrp="1"/>
          </p:cNvSpPr>
          <p:nvPr>
            <p:ph type="sldNum" sz="quarter" idx="12"/>
          </p:nvPr>
        </p:nvSpPr>
        <p:spPr/>
        <p:txBody>
          <a:bodyPr/>
          <a:lstStyle/>
          <a:p>
            <a:fld id="{0627CD93-DB7E-4722-9CC1-C5F1E2275160}"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2610335166"/>
      </p:ext>
    </p:extLst>
  </p:cSld>
  <p:clrMapOvr>
    <a:masterClrMapping/>
  </p:clrMapOvr>
  <mc:AlternateContent xmlns:mc="http://schemas.openxmlformats.org/markup-compatibility/2006" xmlns:p14="http://schemas.microsoft.com/office/powerpoint/2010/main">
    <mc:Choice Requires="p14">
      <p:transition p14:dur="250" advTm="10000">
        <p:fade/>
      </p:transition>
    </mc:Choice>
    <mc:Fallback xmlns="">
      <p:transition advTm="10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a:t>Better Outcomes for Employers &amp; Employees</a:t>
            </a:r>
          </a:p>
        </p:txBody>
      </p:sp>
      <p:sp>
        <p:nvSpPr>
          <p:cNvPr id="2" name="Slide Number Placeholder 1">
            <a:extLst>
              <a:ext uri="{FF2B5EF4-FFF2-40B4-BE49-F238E27FC236}">
                <a16:creationId xmlns:a16="http://schemas.microsoft.com/office/drawing/2014/main" id="{9C93E536-E1E2-4789-B6AC-32ED655349B6}"/>
              </a:ext>
            </a:extLst>
          </p:cNvPr>
          <p:cNvSpPr>
            <a:spLocks noGrp="1"/>
          </p:cNvSpPr>
          <p:nvPr>
            <p:ph type="sldNum" sz="quarter" idx="12"/>
          </p:nvPr>
        </p:nvSpPr>
        <p:spPr/>
        <p:txBody>
          <a:bodyPr/>
          <a:lstStyle/>
          <a:p>
            <a:fld id="{D54235AD-07B3-448F-9BCC-59AFFD7381AD}" type="slidenum">
              <a:rPr lang="en-US" altLang="en-US" smtClean="0"/>
              <a:pPr/>
              <a:t>13</a:t>
            </a:fld>
            <a:endParaRPr lang="en-US" altLang="en-US" dirty="0"/>
          </a:p>
        </p:txBody>
      </p:sp>
      <p:sp>
        <p:nvSpPr>
          <p:cNvPr id="16387" name="Content Placeholder 2"/>
          <p:cNvSpPr>
            <a:spLocks noGrp="1"/>
          </p:cNvSpPr>
          <p:nvPr>
            <p:ph idx="4294967295"/>
          </p:nvPr>
        </p:nvSpPr>
        <p:spPr>
          <a:xfrm>
            <a:off x="1893887" y="1950720"/>
            <a:ext cx="8824913" cy="4314615"/>
          </a:xfrm>
        </p:spPr>
        <p:txBody>
          <a:bodyPr/>
          <a:lstStyle/>
          <a:p>
            <a:pPr marL="177796" indent="-177796">
              <a:spcAft>
                <a:spcPts val="0"/>
              </a:spcAft>
              <a:buNone/>
            </a:pPr>
            <a:r>
              <a:rPr lang="en-US" sz="2800" i="1" dirty="0"/>
              <a:t>“ Moving costs to the employee is not really an option, given the current recruitment and retention environment. When we work together to find solutions to improve health care costs and better outcomes for our employees, we all benefit.</a:t>
            </a:r>
            <a:r>
              <a:rPr lang="en-US" altLang="en-US" sz="2800" i="1" dirty="0"/>
              <a:t>”</a:t>
            </a:r>
          </a:p>
          <a:p>
            <a:pPr marL="233363" indent="-173038">
              <a:buNone/>
            </a:pPr>
            <a:endParaRPr lang="en-US" i="1" dirty="0"/>
          </a:p>
          <a:p>
            <a:pPr marL="1198533" indent="-455602">
              <a:spcBef>
                <a:spcPts val="0"/>
              </a:spcBef>
              <a:spcAft>
                <a:spcPts val="0"/>
              </a:spcAft>
              <a:buNone/>
              <a:tabLst>
                <a:tab pos="1371566" algn="l"/>
              </a:tabLst>
            </a:pPr>
            <a:r>
              <a:rPr lang="en-US" dirty="0"/>
              <a:t>– 	</a:t>
            </a:r>
            <a:r>
              <a:rPr lang="en-US" b="1" dirty="0"/>
              <a:t>Aldo </a:t>
            </a:r>
            <a:r>
              <a:rPr lang="en-US" b="1" dirty="0" err="1"/>
              <a:t>Bonfiglio</a:t>
            </a:r>
            <a:r>
              <a:rPr lang="en-US" b="1" dirty="0"/>
              <a:t>, </a:t>
            </a:r>
            <a:endParaRPr lang="en-US" dirty="0"/>
          </a:p>
          <a:p>
            <a:pPr marL="1198533" indent="-455602">
              <a:spcBef>
                <a:spcPts val="0"/>
              </a:spcBef>
              <a:spcAft>
                <a:spcPts val="0"/>
              </a:spcAft>
              <a:buNone/>
              <a:tabLst>
                <a:tab pos="1371566" algn="l"/>
              </a:tabLst>
            </a:pPr>
            <a:r>
              <a:rPr lang="en-US" i="1" dirty="0"/>
              <a:t>	Vice President </a:t>
            </a:r>
          </a:p>
          <a:p>
            <a:pPr marL="1198533" indent="-455602">
              <a:spcBef>
                <a:spcPts val="0"/>
              </a:spcBef>
              <a:spcAft>
                <a:spcPts val="0"/>
              </a:spcAft>
              <a:buNone/>
              <a:tabLst>
                <a:tab pos="1371566" algn="l"/>
              </a:tabLst>
            </a:pPr>
            <a:r>
              <a:rPr lang="en-US" i="1" dirty="0"/>
              <a:t>	Boucher Automotive Group</a:t>
            </a:r>
            <a:endParaRPr lang="en-US" sz="3200" dirty="0"/>
          </a:p>
        </p:txBody>
      </p:sp>
    </p:spTree>
    <p:extLst>
      <p:ext uri="{BB962C8B-B14F-4D97-AF65-F5344CB8AC3E}">
        <p14:creationId xmlns:p14="http://schemas.microsoft.com/office/powerpoint/2010/main" val="1831613653"/>
      </p:ext>
    </p:extLst>
  </p:cSld>
  <p:clrMapOvr>
    <a:masterClrMapping/>
  </p:clrMapOvr>
  <p:transition advClick="0" advTm="10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a:t>Working For Employers</a:t>
            </a:r>
          </a:p>
        </p:txBody>
      </p:sp>
      <p:sp>
        <p:nvSpPr>
          <p:cNvPr id="2" name="Slide Number Placeholder 1">
            <a:extLst>
              <a:ext uri="{FF2B5EF4-FFF2-40B4-BE49-F238E27FC236}">
                <a16:creationId xmlns:a16="http://schemas.microsoft.com/office/drawing/2014/main" id="{9C93E536-E1E2-4789-B6AC-32ED655349B6}"/>
              </a:ext>
            </a:extLst>
          </p:cNvPr>
          <p:cNvSpPr>
            <a:spLocks noGrp="1"/>
          </p:cNvSpPr>
          <p:nvPr>
            <p:ph type="sldNum" sz="quarter" idx="12"/>
          </p:nvPr>
        </p:nvSpPr>
        <p:spPr/>
        <p:txBody>
          <a:bodyPr/>
          <a:lstStyle/>
          <a:p>
            <a:fld id="{D54235AD-07B3-448F-9BCC-59AFFD7381AD}" type="slidenum">
              <a:rPr lang="en-US" altLang="en-US" smtClean="0"/>
              <a:pPr/>
              <a:t>14</a:t>
            </a:fld>
            <a:endParaRPr lang="en-US" altLang="en-US" dirty="0"/>
          </a:p>
        </p:txBody>
      </p:sp>
      <p:sp>
        <p:nvSpPr>
          <p:cNvPr id="16387" name="Content Placeholder 2"/>
          <p:cNvSpPr>
            <a:spLocks noGrp="1"/>
          </p:cNvSpPr>
          <p:nvPr>
            <p:ph idx="4294967295"/>
          </p:nvPr>
        </p:nvSpPr>
        <p:spPr>
          <a:xfrm>
            <a:off x="1893887" y="1986301"/>
            <a:ext cx="8404225" cy="4071938"/>
          </a:xfrm>
        </p:spPr>
        <p:txBody>
          <a:bodyPr/>
          <a:lstStyle/>
          <a:p>
            <a:pPr marL="177796" indent="-177796">
              <a:buNone/>
            </a:pPr>
            <a:r>
              <a:rPr lang="en-US" altLang="en-US" sz="2800" i="1" dirty="0"/>
              <a:t>“ </a:t>
            </a:r>
            <a:r>
              <a:rPr lang="en-US" sz="2800" i="1" dirty="0" err="1"/>
              <a:t>BHCG</a:t>
            </a:r>
            <a:r>
              <a:rPr lang="en-US" sz="2800" i="1" dirty="0"/>
              <a:t> membership puts employers at the forefront of strategies that make a real difference – such as utilizing advanced data analytics to collaborate with health systems to increase health care value.</a:t>
            </a:r>
            <a:r>
              <a:rPr lang="en-US" altLang="en-US" sz="2800" i="1" dirty="0"/>
              <a:t>”</a:t>
            </a:r>
          </a:p>
          <a:p>
            <a:pPr marL="0" indent="0">
              <a:buNone/>
            </a:pPr>
            <a:endParaRPr lang="en-US" sz="1200" i="1" dirty="0"/>
          </a:p>
          <a:p>
            <a:pPr marL="1198533" indent="-455602">
              <a:spcBef>
                <a:spcPts val="0"/>
              </a:spcBef>
              <a:spcAft>
                <a:spcPts val="0"/>
              </a:spcAft>
              <a:buNone/>
              <a:tabLst>
                <a:tab pos="1371566" algn="l"/>
              </a:tabLst>
            </a:pPr>
            <a:r>
              <a:rPr lang="en-US" dirty="0"/>
              <a:t>– 	</a:t>
            </a:r>
            <a:r>
              <a:rPr lang="en-US" b="1" dirty="0"/>
              <a:t>Steve Booth, </a:t>
            </a:r>
            <a:endParaRPr lang="en-US" dirty="0"/>
          </a:p>
          <a:p>
            <a:pPr marL="1198533" indent="-455602">
              <a:spcBef>
                <a:spcPts val="0"/>
              </a:spcBef>
              <a:spcAft>
                <a:spcPts val="0"/>
              </a:spcAft>
              <a:buNone/>
              <a:tabLst>
                <a:tab pos="1371566" algn="l"/>
              </a:tabLst>
            </a:pPr>
            <a:r>
              <a:rPr lang="en-US" i="1" dirty="0"/>
              <a:t>	Chairman, President &amp; CEO </a:t>
            </a:r>
          </a:p>
          <a:p>
            <a:pPr marL="1198533" indent="-455602">
              <a:spcBef>
                <a:spcPts val="0"/>
              </a:spcBef>
              <a:spcAft>
                <a:spcPts val="0"/>
              </a:spcAft>
              <a:buNone/>
              <a:tabLst>
                <a:tab pos="1371566" algn="l"/>
              </a:tabLst>
            </a:pPr>
            <a:r>
              <a:rPr lang="en-US" i="1" dirty="0"/>
              <a:t>	</a:t>
            </a:r>
            <a:r>
              <a:rPr lang="en-US" dirty="0"/>
              <a:t>Baird</a:t>
            </a:r>
            <a:endParaRPr lang="en-US" sz="3200" dirty="0"/>
          </a:p>
        </p:txBody>
      </p:sp>
    </p:spTree>
    <p:extLst>
      <p:ext uri="{BB962C8B-B14F-4D97-AF65-F5344CB8AC3E}">
        <p14:creationId xmlns:p14="http://schemas.microsoft.com/office/powerpoint/2010/main" val="3454840500"/>
      </p:ext>
    </p:extLst>
  </p:cSld>
  <p:clrMapOvr>
    <a:masterClrMapping/>
  </p:clrMapOvr>
  <p:transition advClick="0" advTm="10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a:t>The Power of Alliance</a:t>
            </a:r>
          </a:p>
        </p:txBody>
      </p:sp>
      <p:sp>
        <p:nvSpPr>
          <p:cNvPr id="2" name="Slide Number Placeholder 1">
            <a:extLst>
              <a:ext uri="{FF2B5EF4-FFF2-40B4-BE49-F238E27FC236}">
                <a16:creationId xmlns:a16="http://schemas.microsoft.com/office/drawing/2014/main" id="{9C93E536-E1E2-4789-B6AC-32ED655349B6}"/>
              </a:ext>
            </a:extLst>
          </p:cNvPr>
          <p:cNvSpPr>
            <a:spLocks noGrp="1"/>
          </p:cNvSpPr>
          <p:nvPr>
            <p:ph type="sldNum" sz="quarter" idx="12"/>
          </p:nvPr>
        </p:nvSpPr>
        <p:spPr/>
        <p:txBody>
          <a:bodyPr/>
          <a:lstStyle/>
          <a:p>
            <a:fld id="{D54235AD-07B3-448F-9BCC-59AFFD7381AD}" type="slidenum">
              <a:rPr lang="en-US" altLang="en-US" smtClean="0"/>
              <a:pPr/>
              <a:t>15</a:t>
            </a:fld>
            <a:endParaRPr lang="en-US" altLang="en-US" dirty="0"/>
          </a:p>
        </p:txBody>
      </p:sp>
      <p:sp>
        <p:nvSpPr>
          <p:cNvPr id="16387" name="Content Placeholder 2"/>
          <p:cNvSpPr>
            <a:spLocks noGrp="1"/>
          </p:cNvSpPr>
          <p:nvPr>
            <p:ph idx="4294967295"/>
          </p:nvPr>
        </p:nvSpPr>
        <p:spPr>
          <a:xfrm>
            <a:off x="1893887" y="2021009"/>
            <a:ext cx="8404225" cy="4071938"/>
          </a:xfrm>
        </p:spPr>
        <p:txBody>
          <a:bodyPr/>
          <a:lstStyle/>
          <a:p>
            <a:pPr marL="177796" indent="-177796">
              <a:buNone/>
            </a:pPr>
            <a:r>
              <a:rPr lang="en-US" sz="2800" i="1" dirty="0"/>
              <a:t>“ Health care is critical to all aspects of an employer’s business and strategic direction. The value of employers collaborating to effect positive change in this vital area cannot be overstated.</a:t>
            </a:r>
            <a:r>
              <a:rPr lang="en-US" altLang="en-US" sz="2800" i="1" dirty="0"/>
              <a:t>”</a:t>
            </a:r>
          </a:p>
          <a:p>
            <a:pPr marL="1198533" indent="-455602">
              <a:spcBef>
                <a:spcPts val="0"/>
              </a:spcBef>
              <a:spcAft>
                <a:spcPts val="0"/>
              </a:spcAft>
              <a:buNone/>
              <a:tabLst>
                <a:tab pos="1371566" algn="l"/>
              </a:tabLst>
            </a:pPr>
            <a:r>
              <a:rPr lang="en-US" dirty="0"/>
              <a:t>	</a:t>
            </a:r>
          </a:p>
          <a:p>
            <a:pPr marL="1255713" indent="-230188">
              <a:spcBef>
                <a:spcPts val="0"/>
              </a:spcBef>
              <a:spcAft>
                <a:spcPts val="0"/>
              </a:spcAft>
              <a:buNone/>
              <a:tabLst>
                <a:tab pos="1376363" algn="l"/>
              </a:tabLst>
            </a:pPr>
            <a:r>
              <a:rPr lang="en-US" dirty="0"/>
              <a:t>–</a:t>
            </a:r>
            <a:r>
              <a:rPr lang="en-US" b="1" dirty="0"/>
              <a:t> 		Dan </a:t>
            </a:r>
            <a:r>
              <a:rPr lang="en-US" b="1" dirty="0" err="1"/>
              <a:t>Cahalane</a:t>
            </a:r>
            <a:endParaRPr lang="en-US" dirty="0"/>
          </a:p>
          <a:p>
            <a:pPr marL="1255713" indent="-230188">
              <a:spcBef>
                <a:spcPts val="0"/>
              </a:spcBef>
              <a:spcAft>
                <a:spcPts val="0"/>
              </a:spcAft>
              <a:buNone/>
              <a:tabLst>
                <a:tab pos="1376363" algn="l"/>
              </a:tabLst>
            </a:pPr>
            <a:r>
              <a:rPr lang="en-US" i="1" dirty="0"/>
              <a:t>   		President &amp; CEO </a:t>
            </a:r>
          </a:p>
          <a:p>
            <a:pPr marL="1255713" indent="-230188">
              <a:spcBef>
                <a:spcPts val="0"/>
              </a:spcBef>
              <a:spcAft>
                <a:spcPts val="0"/>
              </a:spcAft>
              <a:buNone/>
              <a:tabLst>
                <a:tab pos="1376363" algn="l"/>
              </a:tabLst>
            </a:pPr>
            <a:r>
              <a:rPr lang="en-US" i="1" dirty="0"/>
              <a:t>   		American Roller Company</a:t>
            </a:r>
            <a:endParaRPr lang="en-US" sz="3200" dirty="0"/>
          </a:p>
        </p:txBody>
      </p:sp>
    </p:spTree>
    <p:extLst>
      <p:ext uri="{BB962C8B-B14F-4D97-AF65-F5344CB8AC3E}">
        <p14:creationId xmlns:p14="http://schemas.microsoft.com/office/powerpoint/2010/main" val="4172697673"/>
      </p:ext>
    </p:extLst>
  </p:cSld>
  <p:clrMapOvr>
    <a:masterClrMapping/>
  </p:clrMapOvr>
  <p:transition advClick="0" advTm="10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89F0E-433E-4C84-9B5D-4C6CAB1CD68F}"/>
              </a:ext>
            </a:extLst>
          </p:cNvPr>
          <p:cNvSpPr>
            <a:spLocks noGrp="1"/>
          </p:cNvSpPr>
          <p:nvPr>
            <p:ph type="title"/>
          </p:nvPr>
        </p:nvSpPr>
        <p:spPr>
          <a:xfrm>
            <a:off x="5530370" y="2116160"/>
            <a:ext cx="5327507" cy="3174320"/>
          </a:xfrm>
        </p:spPr>
        <p:txBody>
          <a:bodyPr/>
          <a:lstStyle/>
          <a:p>
            <a:r>
              <a:rPr lang="en-US" sz="2800" b="1" i="1" dirty="0"/>
              <a:t>Celebrating 20 years in 2023 of the business community collaboration working toward a better, more sustainable health care system!</a:t>
            </a:r>
            <a:br>
              <a:rPr lang="en-US" sz="2800" b="1" i="1" dirty="0"/>
            </a:br>
            <a:br>
              <a:rPr lang="en-US" sz="2800" b="1" i="1" dirty="0"/>
            </a:br>
            <a:r>
              <a:rPr lang="en-US" sz="2400" dirty="0">
                <a:solidFill>
                  <a:schemeClr val="tx2"/>
                </a:solidFill>
              </a:rPr>
              <a:t>More information to come…</a:t>
            </a:r>
            <a:endParaRPr lang="en-US" sz="3600" dirty="0">
              <a:solidFill>
                <a:schemeClr val="tx2"/>
              </a:solidFill>
            </a:endParaRPr>
          </a:p>
        </p:txBody>
      </p:sp>
      <p:sp>
        <p:nvSpPr>
          <p:cNvPr id="3" name="Text Placeholder 2">
            <a:extLst>
              <a:ext uri="{FF2B5EF4-FFF2-40B4-BE49-F238E27FC236}">
                <a16:creationId xmlns:a16="http://schemas.microsoft.com/office/drawing/2014/main" id="{ED15C5AE-B7D7-4CAB-B1FD-D2CFD64DFDAD}"/>
              </a:ext>
            </a:extLst>
          </p:cNvPr>
          <p:cNvSpPr>
            <a:spLocks noGrp="1"/>
          </p:cNvSpPr>
          <p:nvPr>
            <p:ph type="body" idx="1"/>
          </p:nvPr>
        </p:nvSpPr>
        <p:spPr>
          <a:xfrm>
            <a:off x="5530370" y="1086450"/>
            <a:ext cx="5660145" cy="1095555"/>
          </a:xfrm>
        </p:spPr>
        <p:txBody>
          <a:bodyPr/>
          <a:lstStyle/>
          <a:p>
            <a:r>
              <a:rPr lang="en-US" sz="4000" b="1" dirty="0"/>
              <a:t>Join us!</a:t>
            </a:r>
          </a:p>
        </p:txBody>
      </p:sp>
    </p:spTree>
    <p:extLst>
      <p:ext uri="{BB962C8B-B14F-4D97-AF65-F5344CB8AC3E}">
        <p14:creationId xmlns:p14="http://schemas.microsoft.com/office/powerpoint/2010/main" val="3287873729"/>
      </p:ext>
    </p:extLst>
  </p:cSld>
  <p:clrMapOvr>
    <a:masterClrMapping/>
  </p:clrMapOvr>
  <p:transition advClick="0" advTm="10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b="1" dirty="0"/>
              <a:t>Introducing Morgan Health </a:t>
            </a:r>
          </a:p>
        </p:txBody>
      </p:sp>
      <p:sp>
        <p:nvSpPr>
          <p:cNvPr id="16387" name="Content Placeholder 2"/>
          <p:cNvSpPr>
            <a:spLocks noGrp="1"/>
          </p:cNvSpPr>
          <p:nvPr>
            <p:ph idx="1"/>
          </p:nvPr>
        </p:nvSpPr>
        <p:spPr>
          <a:xfrm>
            <a:off x="1097281" y="2716882"/>
            <a:ext cx="9499002" cy="4181251"/>
          </a:xfrm>
        </p:spPr>
        <p:txBody>
          <a:bodyPr/>
          <a:lstStyle/>
          <a:p>
            <a:pPr eaLnBrk="1" hangingPunct="1"/>
            <a:r>
              <a:rPr lang="en-US" sz="3000" dirty="0">
                <a:solidFill>
                  <a:schemeClr val="tx2"/>
                </a:solidFill>
              </a:rPr>
              <a:t>Focused on improving the quality, equity and affordability of employer-sponsored health care in the U.S.</a:t>
            </a:r>
          </a:p>
          <a:p>
            <a:pPr eaLnBrk="1" hangingPunct="1"/>
            <a:r>
              <a:rPr lang="en-US" sz="3000" dirty="0">
                <a:solidFill>
                  <a:schemeClr val="tx2"/>
                </a:solidFill>
              </a:rPr>
              <a:t>Investing $250 million in promising health care companies</a:t>
            </a:r>
          </a:p>
          <a:p>
            <a:pPr eaLnBrk="1" hangingPunct="1"/>
            <a:r>
              <a:rPr lang="en-US" sz="3000" dirty="0">
                <a:solidFill>
                  <a:schemeClr val="tx2"/>
                </a:solidFill>
              </a:rPr>
              <a:t>Focused on accountable care, virtual and in-home care delivery, care management, and data and analytics companies driving improvement in outcomes and quality  </a:t>
            </a:r>
          </a:p>
          <a:p>
            <a:pPr marL="0" indent="0" eaLnBrk="1" hangingPunct="1">
              <a:buNone/>
            </a:pPr>
            <a:endParaRPr lang="en-US" sz="3000" i="1" dirty="0">
              <a:solidFill>
                <a:schemeClr val="tx2"/>
              </a:solidFill>
            </a:endParaRPr>
          </a:p>
          <a:p>
            <a:pPr marL="0" indent="0">
              <a:buNone/>
            </a:pPr>
            <a:endParaRPr lang="en-US" sz="3200" i="1" dirty="0">
              <a:solidFill>
                <a:schemeClr val="tx2"/>
              </a:solidFill>
            </a:endParaRPr>
          </a:p>
        </p:txBody>
      </p:sp>
      <p:sp>
        <p:nvSpPr>
          <p:cNvPr id="2" name="Slide Number Placeholder 1">
            <a:extLst>
              <a:ext uri="{FF2B5EF4-FFF2-40B4-BE49-F238E27FC236}">
                <a16:creationId xmlns:a16="http://schemas.microsoft.com/office/drawing/2014/main" id="{9C93E536-E1E2-4789-B6AC-32ED655349B6}"/>
              </a:ext>
            </a:extLst>
          </p:cNvPr>
          <p:cNvSpPr>
            <a:spLocks noGrp="1"/>
          </p:cNvSpPr>
          <p:nvPr>
            <p:ph type="sldNum" sz="quarter" idx="12"/>
          </p:nvPr>
        </p:nvSpPr>
        <p:spPr/>
        <p:txBody>
          <a:bodyPr/>
          <a:lstStyle/>
          <a:p>
            <a:fld id="{D54235AD-07B3-448F-9BCC-59AFFD7381AD}" type="slidenum">
              <a:rPr lang="en-US" altLang="en-US" smtClean="0"/>
              <a:pPr/>
              <a:t>2</a:t>
            </a:fld>
            <a:endParaRPr lang="en-US" altLang="en-US" dirty="0"/>
          </a:p>
        </p:txBody>
      </p:sp>
      <p:pic>
        <p:nvPicPr>
          <p:cNvPr id="1026" name="Picture 2" descr="Morgan Health">
            <a:extLst>
              <a:ext uri="{FF2B5EF4-FFF2-40B4-BE49-F238E27FC236}">
                <a16:creationId xmlns:a16="http://schemas.microsoft.com/office/drawing/2014/main" id="{DE00D461-FA60-8E8B-C152-7588F35B7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1748757"/>
            <a:ext cx="4950802" cy="79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592079"/>
      </p:ext>
    </p:extLst>
  </p:cSld>
  <p:clrMapOvr>
    <a:masterClrMapping/>
  </p:clrMapOvr>
  <p:transition advClick="0" advTm="10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b="1" dirty="0"/>
              <a:t>Introducing Gist Healthcare  </a:t>
            </a:r>
          </a:p>
        </p:txBody>
      </p:sp>
      <p:sp>
        <p:nvSpPr>
          <p:cNvPr id="16387" name="Content Placeholder 2"/>
          <p:cNvSpPr>
            <a:spLocks noGrp="1"/>
          </p:cNvSpPr>
          <p:nvPr>
            <p:ph idx="1"/>
          </p:nvPr>
        </p:nvSpPr>
        <p:spPr>
          <a:xfrm>
            <a:off x="1097281" y="1781628"/>
            <a:ext cx="6984401" cy="4181251"/>
          </a:xfrm>
        </p:spPr>
        <p:txBody>
          <a:bodyPr/>
          <a:lstStyle/>
          <a:p>
            <a:pPr eaLnBrk="1" hangingPunct="1"/>
            <a:r>
              <a:rPr lang="en-US" sz="3000" dirty="0">
                <a:solidFill>
                  <a:schemeClr val="tx2"/>
                </a:solidFill>
              </a:rPr>
              <a:t>Gist Healthcare’s mission is to enable healthcare delivery organizations to deliver greater value to the “consumers” of healthcare: </a:t>
            </a:r>
            <a:r>
              <a:rPr lang="en-US" sz="3000" i="1" dirty="0">
                <a:solidFill>
                  <a:schemeClr val="tx2"/>
                </a:solidFill>
              </a:rPr>
              <a:t>the patients and communities they serve</a:t>
            </a:r>
          </a:p>
          <a:p>
            <a:pPr eaLnBrk="1" hangingPunct="1"/>
            <a:r>
              <a:rPr lang="en-US" sz="3000" dirty="0">
                <a:solidFill>
                  <a:schemeClr val="tx2"/>
                </a:solidFill>
              </a:rPr>
              <a:t>Trusted experts who specialize in helping leading organizations move toward a new, value-driven vision of healthcare delivery </a:t>
            </a:r>
          </a:p>
          <a:p>
            <a:pPr marL="0" indent="0">
              <a:buNone/>
            </a:pPr>
            <a:endParaRPr lang="en-US" sz="3200" i="1" dirty="0">
              <a:solidFill>
                <a:schemeClr val="tx2"/>
              </a:solidFill>
            </a:endParaRPr>
          </a:p>
        </p:txBody>
      </p:sp>
      <p:sp>
        <p:nvSpPr>
          <p:cNvPr id="2" name="Slide Number Placeholder 1">
            <a:extLst>
              <a:ext uri="{FF2B5EF4-FFF2-40B4-BE49-F238E27FC236}">
                <a16:creationId xmlns:a16="http://schemas.microsoft.com/office/drawing/2014/main" id="{9C93E536-E1E2-4789-B6AC-32ED655349B6}"/>
              </a:ext>
            </a:extLst>
          </p:cNvPr>
          <p:cNvSpPr>
            <a:spLocks noGrp="1"/>
          </p:cNvSpPr>
          <p:nvPr>
            <p:ph type="sldNum" sz="quarter" idx="12"/>
          </p:nvPr>
        </p:nvSpPr>
        <p:spPr/>
        <p:txBody>
          <a:bodyPr/>
          <a:lstStyle/>
          <a:p>
            <a:fld id="{D54235AD-07B3-448F-9BCC-59AFFD7381AD}" type="slidenum">
              <a:rPr lang="en-US" altLang="en-US" smtClean="0"/>
              <a:pPr/>
              <a:t>3</a:t>
            </a:fld>
            <a:endParaRPr lang="en-US" altLang="en-US" dirty="0"/>
          </a:p>
        </p:txBody>
      </p:sp>
      <p:pic>
        <p:nvPicPr>
          <p:cNvPr id="4" name="Picture 3">
            <a:extLst>
              <a:ext uri="{FF2B5EF4-FFF2-40B4-BE49-F238E27FC236}">
                <a16:creationId xmlns:a16="http://schemas.microsoft.com/office/drawing/2014/main" id="{043E5B57-FA55-EFC9-5D14-91C2BF5DAEE9}"/>
              </a:ext>
            </a:extLst>
          </p:cNvPr>
          <p:cNvPicPr>
            <a:picLocks noChangeAspect="1"/>
          </p:cNvPicPr>
          <p:nvPr/>
        </p:nvPicPr>
        <p:blipFill>
          <a:blip r:embed="rId2"/>
          <a:stretch>
            <a:fillRect/>
          </a:stretch>
        </p:blipFill>
        <p:spPr>
          <a:xfrm>
            <a:off x="8346292" y="1781628"/>
            <a:ext cx="3236108" cy="1685472"/>
          </a:xfrm>
          <a:prstGeom prst="rect">
            <a:avLst/>
          </a:prstGeom>
        </p:spPr>
      </p:pic>
    </p:spTree>
    <p:extLst>
      <p:ext uri="{BB962C8B-B14F-4D97-AF65-F5344CB8AC3E}">
        <p14:creationId xmlns:p14="http://schemas.microsoft.com/office/powerpoint/2010/main" val="922285616"/>
      </p:ext>
    </p:extLst>
  </p:cSld>
  <p:clrMapOvr>
    <a:masterClrMapping/>
  </p:clrMapOvr>
  <p:transition advClick="0" advTm="10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t>BHCG Mission Statement</a:t>
            </a:r>
          </a:p>
        </p:txBody>
      </p:sp>
      <p:sp>
        <p:nvSpPr>
          <p:cNvPr id="16387" name="Content Placeholder 2"/>
          <p:cNvSpPr>
            <a:spLocks noGrp="1"/>
          </p:cNvSpPr>
          <p:nvPr>
            <p:ph idx="1"/>
          </p:nvPr>
        </p:nvSpPr>
        <p:spPr>
          <a:xfrm>
            <a:off x="1535611" y="2266646"/>
            <a:ext cx="9730377" cy="4181251"/>
          </a:xfrm>
        </p:spPr>
        <p:txBody>
          <a:bodyPr/>
          <a:lstStyle/>
          <a:p>
            <a:pPr marL="0" indent="0">
              <a:buNone/>
            </a:pPr>
            <a:r>
              <a:rPr lang="en-US" sz="3200" i="1" dirty="0">
                <a:solidFill>
                  <a:schemeClr val="tx2"/>
                </a:solidFill>
              </a:rPr>
              <a:t>The Business Health Care Group leverages member employer purchasing power and knowledge to lead change. We create value through innovative shared strategies to improve health care quality and cost efficiency for employers, employees and the community. </a:t>
            </a:r>
          </a:p>
        </p:txBody>
      </p:sp>
      <p:sp>
        <p:nvSpPr>
          <p:cNvPr id="2" name="Slide Number Placeholder 1">
            <a:extLst>
              <a:ext uri="{FF2B5EF4-FFF2-40B4-BE49-F238E27FC236}">
                <a16:creationId xmlns:a16="http://schemas.microsoft.com/office/drawing/2014/main" id="{9C93E536-E1E2-4789-B6AC-32ED655349B6}"/>
              </a:ext>
            </a:extLst>
          </p:cNvPr>
          <p:cNvSpPr>
            <a:spLocks noGrp="1"/>
          </p:cNvSpPr>
          <p:nvPr>
            <p:ph type="sldNum" sz="quarter" idx="12"/>
          </p:nvPr>
        </p:nvSpPr>
        <p:spPr/>
        <p:txBody>
          <a:bodyPr/>
          <a:lstStyle/>
          <a:p>
            <a:fld id="{D54235AD-07B3-448F-9BCC-59AFFD7381AD}" type="slidenum">
              <a:rPr lang="en-US" altLang="en-US" smtClean="0"/>
              <a:pPr/>
              <a:t>4</a:t>
            </a:fld>
            <a:endParaRPr lang="en-US" altLang="en-US" dirty="0"/>
          </a:p>
        </p:txBody>
      </p:sp>
    </p:spTree>
    <p:extLst>
      <p:ext uri="{BB962C8B-B14F-4D97-AF65-F5344CB8AC3E}">
        <p14:creationId xmlns:p14="http://schemas.microsoft.com/office/powerpoint/2010/main" val="662821668"/>
      </p:ext>
    </p:extLst>
  </p:cSld>
  <p:clrMapOvr>
    <a:masterClrMapping/>
  </p:clrMapOvr>
  <p:transition advClick="0" advTm="10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BHCG – </a:t>
            </a:r>
            <a:r>
              <a:rPr lang="en-US" dirty="0" err="1"/>
              <a:t>Centivo</a:t>
            </a:r>
            <a:r>
              <a:rPr lang="en-US" dirty="0"/>
              <a:t> Strategic Partnership</a:t>
            </a:r>
          </a:p>
        </p:txBody>
      </p:sp>
      <p:sp>
        <p:nvSpPr>
          <p:cNvPr id="3" name="Content Placeholder 2"/>
          <p:cNvSpPr>
            <a:spLocks noGrp="1"/>
          </p:cNvSpPr>
          <p:nvPr>
            <p:ph idx="1"/>
          </p:nvPr>
        </p:nvSpPr>
        <p:spPr>
          <a:xfrm>
            <a:off x="4011706" y="1752601"/>
            <a:ext cx="7570694" cy="4373563"/>
          </a:xfrm>
        </p:spPr>
        <p:txBody>
          <a:bodyPr>
            <a:normAutofit lnSpcReduction="10000"/>
          </a:bodyPr>
          <a:lstStyle/>
          <a:p>
            <a:r>
              <a:rPr lang="en-US" sz="2800" dirty="0"/>
              <a:t>High performance, primary care-centered health plan to deliver high quality, affordable health care to employees and their families</a:t>
            </a:r>
          </a:p>
          <a:p>
            <a:r>
              <a:rPr lang="en-US" sz="2800" dirty="0"/>
              <a:t>Access to high quality health care and administrative services at predictable costs</a:t>
            </a:r>
          </a:p>
          <a:p>
            <a:r>
              <a:rPr lang="en-US" sz="2800" dirty="0"/>
              <a:t>Pre-negotiated, highly competitive and fully transparent administrative fees</a:t>
            </a:r>
          </a:p>
          <a:p>
            <a:r>
              <a:rPr lang="en-US" sz="2800" dirty="0"/>
              <a:t>Flexibility to offer different health plan options and networks alongside a statewide high performance network</a:t>
            </a:r>
          </a:p>
        </p:txBody>
      </p:sp>
      <p:sp>
        <p:nvSpPr>
          <p:cNvPr id="5" name="Slide Number Placeholder 4">
            <a:extLst>
              <a:ext uri="{FF2B5EF4-FFF2-40B4-BE49-F238E27FC236}">
                <a16:creationId xmlns:a16="http://schemas.microsoft.com/office/drawing/2014/main" id="{6B1F457A-8A33-4431-9404-AF45B8E4ADE2}"/>
              </a:ext>
            </a:extLst>
          </p:cNvPr>
          <p:cNvSpPr>
            <a:spLocks noGrp="1"/>
          </p:cNvSpPr>
          <p:nvPr>
            <p:ph type="sldNum" sz="quarter" idx="12"/>
          </p:nvPr>
        </p:nvSpPr>
        <p:spPr/>
        <p:txBody>
          <a:bodyPr/>
          <a:lstStyle/>
          <a:p>
            <a:pPr defTabSz="457189">
              <a:defRPr/>
            </a:pPr>
            <a:fld id="{D54235AD-07B3-448F-9BCC-59AFFD7381AD}" type="slidenum">
              <a:rPr lang="en-US" altLang="en-US">
                <a:solidFill>
                  <a:prstClr val="white"/>
                </a:solidFill>
              </a:rPr>
              <a:pPr defTabSz="457189">
                <a:defRPr/>
              </a:pPr>
              <a:t>5</a:t>
            </a:fld>
            <a:endParaRPr lang="en-US" altLang="en-US" dirty="0">
              <a:solidFill>
                <a:prstClr val="white"/>
              </a:solidFill>
            </a:endParaRPr>
          </a:p>
        </p:txBody>
      </p:sp>
      <p:pic>
        <p:nvPicPr>
          <p:cNvPr id="4" name="Picture 3" descr="Logo&#10;&#10;Description automatically generated with medium confidence">
            <a:extLst>
              <a:ext uri="{FF2B5EF4-FFF2-40B4-BE49-F238E27FC236}">
                <a16:creationId xmlns:a16="http://schemas.microsoft.com/office/drawing/2014/main" id="{2595E657-8E8C-DE69-185F-8415B53393F4}"/>
              </a:ext>
            </a:extLst>
          </p:cNvPr>
          <p:cNvPicPr>
            <a:picLocks noChangeAspect="1"/>
          </p:cNvPicPr>
          <p:nvPr/>
        </p:nvPicPr>
        <p:blipFill>
          <a:blip r:embed="rId3"/>
          <a:stretch>
            <a:fillRect/>
          </a:stretch>
        </p:blipFill>
        <p:spPr>
          <a:xfrm>
            <a:off x="441960" y="1752600"/>
            <a:ext cx="3390452" cy="2034271"/>
          </a:xfrm>
          <a:prstGeom prst="rect">
            <a:avLst/>
          </a:prstGeom>
        </p:spPr>
      </p:pic>
    </p:spTree>
    <p:extLst>
      <p:ext uri="{BB962C8B-B14F-4D97-AF65-F5344CB8AC3E}">
        <p14:creationId xmlns:p14="http://schemas.microsoft.com/office/powerpoint/2010/main" val="2638560986"/>
      </p:ext>
    </p:extLst>
  </p:cSld>
  <p:clrMapOvr>
    <a:masterClrMapping/>
  </p:clrMapOvr>
  <p:transition advClick="0" advTm="10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BHCG Best in Class Strategic Partners</a:t>
            </a:r>
          </a:p>
        </p:txBody>
      </p:sp>
      <p:sp>
        <p:nvSpPr>
          <p:cNvPr id="3" name="Content Placeholder 2"/>
          <p:cNvSpPr>
            <a:spLocks noGrp="1"/>
          </p:cNvSpPr>
          <p:nvPr>
            <p:ph idx="1"/>
          </p:nvPr>
        </p:nvSpPr>
        <p:spPr>
          <a:xfrm>
            <a:off x="1097280" y="1752601"/>
            <a:ext cx="9975533" cy="4373563"/>
          </a:xfrm>
        </p:spPr>
        <p:txBody>
          <a:bodyPr/>
          <a:lstStyle/>
          <a:p>
            <a:pPr marL="0" indent="0">
              <a:spcBef>
                <a:spcPts val="2400"/>
              </a:spcBef>
              <a:buNone/>
            </a:pPr>
            <a:r>
              <a:rPr lang="en-US" sz="2800" b="1" dirty="0">
                <a:solidFill>
                  <a:schemeClr val="tx2"/>
                </a:solidFill>
              </a:rPr>
              <a:t>Centivo – </a:t>
            </a:r>
            <a:r>
              <a:rPr lang="en-US" sz="2800" i="1" dirty="0"/>
              <a:t>Wisconsin’s first high performance, primary care-centered health plan solution</a:t>
            </a:r>
          </a:p>
          <a:p>
            <a:pPr marL="0" indent="0">
              <a:spcBef>
                <a:spcPts val="2400"/>
              </a:spcBef>
              <a:buNone/>
            </a:pPr>
            <a:r>
              <a:rPr lang="en-US" sz="2800" b="1" dirty="0">
                <a:solidFill>
                  <a:schemeClr val="tx2"/>
                </a:solidFill>
              </a:rPr>
              <a:t>Navitus Health Solutions – </a:t>
            </a:r>
            <a:r>
              <a:rPr lang="en-US" sz="2800" i="1" dirty="0"/>
              <a:t>Transformative 100% pass-through pharmacy benefit management</a:t>
            </a:r>
          </a:p>
          <a:p>
            <a:pPr marL="0" indent="0">
              <a:spcBef>
                <a:spcPts val="2400"/>
              </a:spcBef>
              <a:buNone/>
            </a:pPr>
            <a:r>
              <a:rPr lang="en-US" sz="2800" b="1" dirty="0">
                <a:solidFill>
                  <a:schemeClr val="tx2"/>
                </a:solidFill>
              </a:rPr>
              <a:t>Quantum Health –</a:t>
            </a:r>
            <a:r>
              <a:rPr lang="en-US" sz="2800" dirty="0">
                <a:solidFill>
                  <a:schemeClr val="tx2"/>
                </a:solidFill>
              </a:rPr>
              <a:t> </a:t>
            </a:r>
            <a:r>
              <a:rPr lang="en-US" sz="2800" i="1" dirty="0"/>
              <a:t>Single point of contact to deliver seamless consumer navigation and care coordination</a:t>
            </a:r>
          </a:p>
          <a:p>
            <a:pPr marL="0" indent="0">
              <a:buNone/>
            </a:pPr>
            <a:endParaRPr lang="en-US" sz="2800" b="1" i="1" dirty="0"/>
          </a:p>
        </p:txBody>
      </p:sp>
      <p:sp>
        <p:nvSpPr>
          <p:cNvPr id="5" name="Slide Number Placeholder 4">
            <a:extLst>
              <a:ext uri="{FF2B5EF4-FFF2-40B4-BE49-F238E27FC236}">
                <a16:creationId xmlns:a16="http://schemas.microsoft.com/office/drawing/2014/main" id="{6B1F457A-8A33-4431-9404-AF45B8E4ADE2}"/>
              </a:ext>
            </a:extLst>
          </p:cNvPr>
          <p:cNvSpPr>
            <a:spLocks noGrp="1"/>
          </p:cNvSpPr>
          <p:nvPr>
            <p:ph type="sldNum" sz="quarter" idx="12"/>
          </p:nvPr>
        </p:nvSpPr>
        <p:spPr/>
        <p:txBody>
          <a:bodyPr/>
          <a:lstStyle/>
          <a:p>
            <a:pPr defTabSz="457189">
              <a:defRPr/>
            </a:pPr>
            <a:fld id="{D54235AD-07B3-448F-9BCC-59AFFD7381AD}" type="slidenum">
              <a:rPr lang="en-US" altLang="en-US">
                <a:solidFill>
                  <a:prstClr val="white"/>
                </a:solidFill>
              </a:rPr>
              <a:pPr defTabSz="457189">
                <a:defRPr/>
              </a:pPr>
              <a:t>6</a:t>
            </a:fld>
            <a:endParaRPr lang="en-US" altLang="en-US" dirty="0">
              <a:solidFill>
                <a:prstClr val="white"/>
              </a:solidFill>
            </a:endParaRPr>
          </a:p>
        </p:txBody>
      </p:sp>
    </p:spTree>
    <p:extLst>
      <p:ext uri="{BB962C8B-B14F-4D97-AF65-F5344CB8AC3E}">
        <p14:creationId xmlns:p14="http://schemas.microsoft.com/office/powerpoint/2010/main" val="3807155993"/>
      </p:ext>
    </p:extLst>
  </p:cSld>
  <p:clrMapOvr>
    <a:masterClrMapping/>
  </p:clrMapOvr>
  <p:transition advClick="0" advTm="10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BHCG Best in Class Strategic Partners </a:t>
            </a:r>
            <a:r>
              <a:rPr lang="en-US" sz="1800" dirty="0"/>
              <a:t>(continued)</a:t>
            </a:r>
          </a:p>
        </p:txBody>
      </p:sp>
      <p:sp>
        <p:nvSpPr>
          <p:cNvPr id="3" name="Content Placeholder 2"/>
          <p:cNvSpPr>
            <a:spLocks noGrp="1"/>
          </p:cNvSpPr>
          <p:nvPr>
            <p:ph idx="1"/>
          </p:nvPr>
        </p:nvSpPr>
        <p:spPr>
          <a:xfrm>
            <a:off x="1097280" y="1752601"/>
            <a:ext cx="9875520" cy="4373563"/>
          </a:xfrm>
        </p:spPr>
        <p:txBody>
          <a:bodyPr/>
          <a:lstStyle/>
          <a:p>
            <a:pPr marL="0" indent="0">
              <a:spcBef>
                <a:spcPts val="2400"/>
              </a:spcBef>
              <a:buNone/>
            </a:pPr>
            <a:r>
              <a:rPr lang="en-US" sz="2800" b="1" dirty="0">
                <a:solidFill>
                  <a:schemeClr val="tx2"/>
                </a:solidFill>
              </a:rPr>
              <a:t>Artemis Health – </a:t>
            </a:r>
            <a:r>
              <a:rPr lang="en-US" sz="2800" i="1" dirty="0"/>
              <a:t>Tools and support to help employers unlock the power of their health care benefits data </a:t>
            </a:r>
            <a:endParaRPr lang="en-US" sz="2800" b="1" i="1" dirty="0"/>
          </a:p>
          <a:p>
            <a:pPr marL="0" indent="0">
              <a:spcBef>
                <a:spcPts val="2400"/>
              </a:spcBef>
              <a:buNone/>
            </a:pPr>
            <a:r>
              <a:rPr lang="en-US" sz="2800" b="1" dirty="0">
                <a:solidFill>
                  <a:schemeClr val="tx2"/>
                </a:solidFill>
              </a:rPr>
              <a:t>Teladoc – </a:t>
            </a:r>
            <a:r>
              <a:rPr lang="en-US" sz="2800" i="1" dirty="0"/>
              <a:t>Informed decision making</a:t>
            </a:r>
          </a:p>
          <a:p>
            <a:pPr marL="0" indent="0">
              <a:spcBef>
                <a:spcPts val="2400"/>
              </a:spcBef>
              <a:buNone/>
            </a:pPr>
            <a:r>
              <a:rPr lang="en-US" sz="2800" b="1" dirty="0">
                <a:solidFill>
                  <a:schemeClr val="tx2"/>
                </a:solidFill>
              </a:rPr>
              <a:t>GNS Healthcare – </a:t>
            </a:r>
            <a:r>
              <a:rPr lang="en-US" sz="2800" i="1" dirty="0"/>
              <a:t>Innovative use of artificial intelligence to evaluate and improve the value of health care</a:t>
            </a:r>
          </a:p>
          <a:p>
            <a:pPr marL="0" indent="0">
              <a:buNone/>
            </a:pPr>
            <a:endParaRPr lang="en-US" sz="2800" b="1" i="1" dirty="0"/>
          </a:p>
        </p:txBody>
      </p:sp>
      <p:sp>
        <p:nvSpPr>
          <p:cNvPr id="5" name="Slide Number Placeholder 4">
            <a:extLst>
              <a:ext uri="{FF2B5EF4-FFF2-40B4-BE49-F238E27FC236}">
                <a16:creationId xmlns:a16="http://schemas.microsoft.com/office/drawing/2014/main" id="{6B1F457A-8A33-4431-9404-AF45B8E4ADE2}"/>
              </a:ext>
            </a:extLst>
          </p:cNvPr>
          <p:cNvSpPr>
            <a:spLocks noGrp="1"/>
          </p:cNvSpPr>
          <p:nvPr>
            <p:ph type="sldNum" sz="quarter" idx="12"/>
          </p:nvPr>
        </p:nvSpPr>
        <p:spPr/>
        <p:txBody>
          <a:bodyPr/>
          <a:lstStyle/>
          <a:p>
            <a:fld id="{D54235AD-07B3-448F-9BCC-59AFFD7381AD}" type="slidenum">
              <a:rPr lang="en-US" altLang="en-US" smtClean="0"/>
              <a:pPr/>
              <a:t>7</a:t>
            </a:fld>
            <a:endParaRPr lang="en-US" altLang="en-US" dirty="0"/>
          </a:p>
        </p:txBody>
      </p:sp>
    </p:spTree>
    <p:extLst>
      <p:ext uri="{BB962C8B-B14F-4D97-AF65-F5344CB8AC3E}">
        <p14:creationId xmlns:p14="http://schemas.microsoft.com/office/powerpoint/2010/main" val="2991604489"/>
      </p:ext>
    </p:extLst>
  </p:cSld>
  <p:clrMapOvr>
    <a:masterClrMapping/>
  </p:clrMapOvr>
  <p:transition advClick="0" advTm="10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t>Did You Know?</a:t>
            </a:r>
            <a:endParaRPr lang="en-US" dirty="0"/>
          </a:p>
        </p:txBody>
      </p:sp>
      <p:sp>
        <p:nvSpPr>
          <p:cNvPr id="3" name="Content Placeholder 2"/>
          <p:cNvSpPr>
            <a:spLocks noGrp="1"/>
          </p:cNvSpPr>
          <p:nvPr>
            <p:ph idx="1"/>
          </p:nvPr>
        </p:nvSpPr>
        <p:spPr>
          <a:xfrm>
            <a:off x="3620315" y="1676399"/>
            <a:ext cx="7613742" cy="4473191"/>
          </a:xfrm>
        </p:spPr>
        <p:txBody>
          <a:bodyPr>
            <a:normAutofit/>
          </a:bodyPr>
          <a:lstStyle/>
          <a:p>
            <a:pPr marL="0" indent="0">
              <a:spcBef>
                <a:spcPts val="2400"/>
              </a:spcBef>
              <a:buNone/>
            </a:pPr>
            <a:r>
              <a:rPr lang="en-US" dirty="0"/>
              <a:t>Formed in 2003 by CEOs of major Wisconsin employers, </a:t>
            </a:r>
            <a:br>
              <a:rPr lang="en-US" dirty="0"/>
            </a:br>
            <a:r>
              <a:rPr lang="en-US" b="1" dirty="0" err="1"/>
              <a:t>BHCG</a:t>
            </a:r>
            <a:r>
              <a:rPr lang="en-US" b="1" dirty="0"/>
              <a:t> will celebrate its 20</a:t>
            </a:r>
            <a:r>
              <a:rPr lang="en-US" b="1" baseline="30000" dirty="0"/>
              <a:t>th</a:t>
            </a:r>
            <a:r>
              <a:rPr lang="en-US" b="1" dirty="0"/>
              <a:t> anniversary in 2023</a:t>
            </a:r>
          </a:p>
          <a:p>
            <a:pPr marL="0" indent="0">
              <a:spcBef>
                <a:spcPts val="1200"/>
              </a:spcBef>
              <a:buNone/>
            </a:pPr>
            <a:r>
              <a:rPr lang="en-US" dirty="0"/>
              <a:t>Demonstrating its commitment to </a:t>
            </a:r>
            <a:r>
              <a:rPr lang="en-US" b="1" dirty="0"/>
              <a:t>responsible </a:t>
            </a:r>
            <a:br>
              <a:rPr lang="en-US" b="1" dirty="0"/>
            </a:br>
            <a:r>
              <a:rPr lang="en-US" b="1" dirty="0"/>
              <a:t>corporate citizenship:</a:t>
            </a:r>
          </a:p>
          <a:p>
            <a:pPr>
              <a:spcBef>
                <a:spcPts val="1200"/>
              </a:spcBef>
            </a:pPr>
            <a:r>
              <a:rPr lang="en-US" sz="2000" b="1" dirty="0"/>
              <a:t>Commissioned BHCG-GNS Healthcare </a:t>
            </a:r>
            <a:br>
              <a:rPr lang="en-US" sz="2000" b="1" dirty="0"/>
            </a:br>
            <a:r>
              <a:rPr lang="en-US" sz="2000" b="1" dirty="0"/>
              <a:t>Physician Value Study</a:t>
            </a:r>
          </a:p>
          <a:p>
            <a:pPr lvl="1">
              <a:spcBef>
                <a:spcPts val="1200"/>
              </a:spcBef>
            </a:pPr>
            <a:r>
              <a:rPr lang="en-US" sz="1800" b="1" dirty="0"/>
              <a:t>Second iteration</a:t>
            </a:r>
          </a:p>
          <a:p>
            <a:pPr lvl="1">
              <a:spcBef>
                <a:spcPts val="600"/>
              </a:spcBef>
            </a:pPr>
            <a:r>
              <a:rPr lang="en-US" sz="1800" b="1" dirty="0"/>
              <a:t>Third iteration planning underway</a:t>
            </a:r>
            <a:endParaRPr lang="en-US" sz="1800" dirty="0"/>
          </a:p>
          <a:p>
            <a:pPr>
              <a:spcBef>
                <a:spcPts val="1200"/>
              </a:spcBef>
            </a:pPr>
            <a:r>
              <a:rPr lang="en-US" sz="2000" b="1" dirty="0"/>
              <a:t>$150,000 raised for Sixteenth Street Community </a:t>
            </a:r>
            <a:br>
              <a:rPr lang="en-US" sz="2000" b="1" dirty="0"/>
            </a:br>
            <a:r>
              <a:rPr lang="en-US" sz="2000" b="1" dirty="0"/>
              <a:t>Health Centers through annual golf outing</a:t>
            </a:r>
          </a:p>
          <a:p>
            <a:pPr marL="0" indent="0">
              <a:buNone/>
            </a:pPr>
            <a:endParaRPr lang="en-US" dirty="0"/>
          </a:p>
        </p:txBody>
      </p:sp>
      <p:sp>
        <p:nvSpPr>
          <p:cNvPr id="5" name="Slide Number Placeholder 4">
            <a:extLst>
              <a:ext uri="{FF2B5EF4-FFF2-40B4-BE49-F238E27FC236}">
                <a16:creationId xmlns:a16="http://schemas.microsoft.com/office/drawing/2014/main" id="{8AC9A2A8-E5C9-45BC-A498-09E17C83AC86}"/>
              </a:ext>
            </a:extLst>
          </p:cNvPr>
          <p:cNvSpPr>
            <a:spLocks noGrp="1"/>
          </p:cNvSpPr>
          <p:nvPr>
            <p:ph type="sldNum" sz="quarter" idx="12"/>
          </p:nvPr>
        </p:nvSpPr>
        <p:spPr/>
        <p:txBody>
          <a:bodyPr/>
          <a:lstStyle/>
          <a:p>
            <a:fld id="{D54235AD-07B3-448F-9BCC-59AFFD7381AD}" type="slidenum">
              <a:rPr lang="en-US" altLang="en-US" smtClean="0"/>
              <a:pPr/>
              <a:t>8</a:t>
            </a:fld>
            <a:endParaRPr lang="en-US" altLang="en-US" dirty="0"/>
          </a:p>
        </p:txBody>
      </p:sp>
      <p:sp>
        <p:nvSpPr>
          <p:cNvPr id="7" name="Oval 6">
            <a:extLst>
              <a:ext uri="{FF2B5EF4-FFF2-40B4-BE49-F238E27FC236}">
                <a16:creationId xmlns:a16="http://schemas.microsoft.com/office/drawing/2014/main" id="{F0A9EF7C-EADF-45FB-AC6C-F6943BAF10BF}"/>
              </a:ext>
            </a:extLst>
          </p:cNvPr>
          <p:cNvSpPr/>
          <p:nvPr/>
        </p:nvSpPr>
        <p:spPr>
          <a:xfrm>
            <a:off x="814743" y="2717974"/>
            <a:ext cx="1828800" cy="18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74C68E6-279F-4BAE-8CAF-453A1E674B62}"/>
              </a:ext>
            </a:extLst>
          </p:cNvPr>
          <p:cNvSpPr txBox="1"/>
          <p:nvPr/>
        </p:nvSpPr>
        <p:spPr>
          <a:xfrm>
            <a:off x="1037765" y="2701351"/>
            <a:ext cx="1400467" cy="1862048"/>
          </a:xfrm>
          <a:prstGeom prst="rect">
            <a:avLst/>
          </a:prstGeom>
          <a:noFill/>
        </p:spPr>
        <p:txBody>
          <a:bodyPr wrap="square">
            <a:spAutoFit/>
          </a:bodyPr>
          <a:lstStyle/>
          <a:p>
            <a:pPr algn="ctr">
              <a:spcAft>
                <a:spcPts val="400"/>
              </a:spcAft>
              <a:buClr>
                <a:schemeClr val="accent3"/>
              </a:buClr>
              <a:defRPr/>
            </a:pPr>
            <a:r>
              <a:rPr lang="en-US" sz="11500" b="1" dirty="0">
                <a:solidFill>
                  <a:schemeClr val="bg1"/>
                </a:solidFill>
                <a:latin typeface="Calibri" charset="0"/>
                <a:ea typeface="MS PGothic" charset="0"/>
                <a:cs typeface="MS PGothic" charset="0"/>
              </a:rPr>
              <a:t>?</a:t>
            </a:r>
            <a:endParaRPr lang="en-US" sz="4400" b="1" dirty="0">
              <a:solidFill>
                <a:schemeClr val="bg1"/>
              </a:solidFill>
              <a:latin typeface="Calibri" charset="0"/>
              <a:ea typeface="MS PGothic" charset="0"/>
              <a:cs typeface="MS PGothic" charset="0"/>
            </a:endParaRPr>
          </a:p>
        </p:txBody>
      </p:sp>
    </p:spTree>
    <p:extLst>
      <p:ext uri="{BB962C8B-B14F-4D97-AF65-F5344CB8AC3E}">
        <p14:creationId xmlns:p14="http://schemas.microsoft.com/office/powerpoint/2010/main" val="96776812"/>
      </p:ext>
    </p:extLst>
  </p:cSld>
  <p:clrMapOvr>
    <a:masterClrMapping/>
  </p:clrMapOvr>
  <p:transition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50"/>
                                        <p:tgtEl>
                                          <p:spTgt spid="9"/>
                                        </p:tgtEl>
                                      </p:cBhvr>
                                    </p:animEffect>
                                    <p:anim calcmode="lin" valueType="num">
                                      <p:cBhvr>
                                        <p:cTn id="13" dur="750" fill="hold"/>
                                        <p:tgtEl>
                                          <p:spTgt spid="9"/>
                                        </p:tgtEl>
                                        <p:attrNameLst>
                                          <p:attrName>ppt_x</p:attrName>
                                        </p:attrNameLst>
                                      </p:cBhvr>
                                      <p:tavLst>
                                        <p:tav tm="0">
                                          <p:val>
                                            <p:strVal val="#ppt_x"/>
                                          </p:val>
                                        </p:tav>
                                        <p:tav tm="100000">
                                          <p:val>
                                            <p:strVal val="#ppt_x"/>
                                          </p:val>
                                        </p:tav>
                                      </p:tavLst>
                                    </p:anim>
                                    <p:anim calcmode="lin" valueType="num">
                                      <p:cBhvr>
                                        <p:cTn id="14"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0BEE5-5A74-7FA9-B742-84FDDA9C3E43}"/>
              </a:ext>
            </a:extLst>
          </p:cNvPr>
          <p:cNvSpPr>
            <a:spLocks noGrp="1"/>
          </p:cNvSpPr>
          <p:nvPr>
            <p:ph type="title"/>
          </p:nvPr>
        </p:nvSpPr>
        <p:spPr/>
        <p:txBody>
          <a:bodyPr/>
          <a:lstStyle/>
          <a:p>
            <a:r>
              <a:rPr lang="en-US" dirty="0"/>
              <a:t>BHCG Employer/Provider Collaboration </a:t>
            </a:r>
            <a:br>
              <a:rPr lang="en-US" dirty="0"/>
            </a:br>
            <a:r>
              <a:rPr lang="en-US" i="1" dirty="0"/>
              <a:t>An Important Partnership</a:t>
            </a:r>
          </a:p>
        </p:txBody>
      </p:sp>
      <p:sp>
        <p:nvSpPr>
          <p:cNvPr id="3" name="Content Placeholder 2">
            <a:extLst>
              <a:ext uri="{FF2B5EF4-FFF2-40B4-BE49-F238E27FC236}">
                <a16:creationId xmlns:a16="http://schemas.microsoft.com/office/drawing/2014/main" id="{FCAA8E04-0F01-9EC7-0457-3A1B8024A004}"/>
              </a:ext>
            </a:extLst>
          </p:cNvPr>
          <p:cNvSpPr>
            <a:spLocks noGrp="1"/>
          </p:cNvSpPr>
          <p:nvPr>
            <p:ph idx="1"/>
          </p:nvPr>
        </p:nvSpPr>
        <p:spPr>
          <a:xfrm>
            <a:off x="1097281" y="1752601"/>
            <a:ext cx="5303519" cy="4373563"/>
          </a:xfrm>
        </p:spPr>
        <p:txBody>
          <a:bodyPr/>
          <a:lstStyle/>
          <a:p>
            <a:pPr marL="347654" indent="-293681">
              <a:spcBef>
                <a:spcPts val="1200"/>
              </a:spcBef>
            </a:pPr>
            <a:r>
              <a:rPr lang="en-US" dirty="0"/>
              <a:t>Direct dialogue between the business community, health systems and provider groups</a:t>
            </a:r>
          </a:p>
          <a:p>
            <a:pPr marL="347654" indent="-293681">
              <a:spcBef>
                <a:spcPts val="1200"/>
              </a:spcBef>
            </a:pPr>
            <a:r>
              <a:rPr lang="en-US" dirty="0"/>
              <a:t>Embracing better alignment &amp; accountability</a:t>
            </a:r>
          </a:p>
          <a:p>
            <a:pPr marL="347654" indent="-293681">
              <a:spcBef>
                <a:spcPts val="1200"/>
              </a:spcBef>
            </a:pPr>
            <a:r>
              <a:rPr lang="en-US" dirty="0"/>
              <a:t>Data-Driven approach to reward value, not volume</a:t>
            </a:r>
          </a:p>
        </p:txBody>
      </p:sp>
      <p:sp>
        <p:nvSpPr>
          <p:cNvPr id="4" name="Slide Number Placeholder 3">
            <a:extLst>
              <a:ext uri="{FF2B5EF4-FFF2-40B4-BE49-F238E27FC236}">
                <a16:creationId xmlns:a16="http://schemas.microsoft.com/office/drawing/2014/main" id="{82AE2782-C528-87D8-C69F-7EBE189B386B}"/>
              </a:ext>
            </a:extLst>
          </p:cNvPr>
          <p:cNvSpPr>
            <a:spLocks noGrp="1"/>
          </p:cNvSpPr>
          <p:nvPr>
            <p:ph type="sldNum" sz="quarter" idx="12"/>
          </p:nvPr>
        </p:nvSpPr>
        <p:spPr/>
        <p:txBody>
          <a:bodyPr/>
          <a:lstStyle/>
          <a:p>
            <a:fld id="{D54235AD-07B3-448F-9BCC-59AFFD7381AD}" type="slidenum">
              <a:rPr lang="en-US" altLang="en-US" smtClean="0"/>
              <a:pPr/>
              <a:t>9</a:t>
            </a:fld>
            <a:endParaRPr lang="en-US" altLang="en-US" dirty="0"/>
          </a:p>
        </p:txBody>
      </p:sp>
      <p:sp>
        <p:nvSpPr>
          <p:cNvPr id="13" name="Oval 12">
            <a:extLst>
              <a:ext uri="{FF2B5EF4-FFF2-40B4-BE49-F238E27FC236}">
                <a16:creationId xmlns:a16="http://schemas.microsoft.com/office/drawing/2014/main" id="{9D3F5426-ED6B-45C6-AB7F-EEF85A36693E}"/>
              </a:ext>
            </a:extLst>
          </p:cNvPr>
          <p:cNvSpPr/>
          <p:nvPr/>
        </p:nvSpPr>
        <p:spPr>
          <a:xfrm>
            <a:off x="8055599" y="2454729"/>
            <a:ext cx="2231571" cy="223157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Icon&#10;&#10;Description automatically generated">
            <a:extLst>
              <a:ext uri="{FF2B5EF4-FFF2-40B4-BE49-F238E27FC236}">
                <a16:creationId xmlns:a16="http://schemas.microsoft.com/office/drawing/2014/main" id="{4BC176A3-34CC-459F-A00B-7F8662CD0FE6}"/>
              </a:ext>
            </a:extLst>
          </p:cNvPr>
          <p:cNvPicPr>
            <a:picLocks noChangeAspect="1"/>
          </p:cNvPicPr>
          <p:nvPr/>
        </p:nvPicPr>
        <p:blipFill>
          <a:blip r:embed="rId2"/>
          <a:stretch>
            <a:fillRect/>
          </a:stretch>
        </p:blipFill>
        <p:spPr>
          <a:xfrm>
            <a:off x="8012055" y="3001260"/>
            <a:ext cx="2151515" cy="1290909"/>
          </a:xfrm>
          <a:prstGeom prst="rect">
            <a:avLst/>
          </a:prstGeom>
        </p:spPr>
      </p:pic>
    </p:spTree>
    <p:extLst>
      <p:ext uri="{BB962C8B-B14F-4D97-AF65-F5344CB8AC3E}">
        <p14:creationId xmlns:p14="http://schemas.microsoft.com/office/powerpoint/2010/main" val="436272772"/>
      </p:ext>
    </p:extLst>
  </p:cSld>
  <p:clrMapOvr>
    <a:masterClrMapping/>
  </p:clrMapOvr>
  <p:transition advClick="0"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BHCG">
  <a:themeElements>
    <a:clrScheme name="BHCG 2017">
      <a:dk1>
        <a:sysClr val="windowText" lastClr="000000"/>
      </a:dk1>
      <a:lt1>
        <a:sysClr val="window" lastClr="FFFFFF"/>
      </a:lt1>
      <a:dk2>
        <a:srgbClr val="212C65"/>
      </a:dk2>
      <a:lt2>
        <a:srgbClr val="EB9322"/>
      </a:lt2>
      <a:accent1>
        <a:srgbClr val="9BBB59"/>
      </a:accent1>
      <a:accent2>
        <a:srgbClr val="6E925E"/>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BHCG</Template>
  <TotalTime>3382</TotalTime>
  <Words>801</Words>
  <Application>Microsoft Office PowerPoint</Application>
  <PresentationFormat>Widescreen</PresentationFormat>
  <Paragraphs>129</Paragraphs>
  <Slides>16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BHCG</vt:lpstr>
      <vt:lpstr>     </vt:lpstr>
      <vt:lpstr>Introducing Morgan Health </vt:lpstr>
      <vt:lpstr>Introducing Gist Healthcare  </vt:lpstr>
      <vt:lpstr>BHCG Mission Statement</vt:lpstr>
      <vt:lpstr>BHCG – Centivo Strategic Partnership</vt:lpstr>
      <vt:lpstr>BHCG Best in Class Strategic Partners</vt:lpstr>
      <vt:lpstr>BHCG Best in Class Strategic Partners (continued)</vt:lpstr>
      <vt:lpstr>Did You Know?</vt:lpstr>
      <vt:lpstr>BHCG Employer/Provider Collaboration  An Important Partnership</vt:lpstr>
      <vt:lpstr>BHCG Member Employers</vt:lpstr>
      <vt:lpstr>BHCG Member Employers</vt:lpstr>
      <vt:lpstr>BHCG Member Employers</vt:lpstr>
      <vt:lpstr>Better Outcomes for Employers &amp; Employees</vt:lpstr>
      <vt:lpstr>Working For Employers</vt:lpstr>
      <vt:lpstr>The Power of Alliance</vt:lpstr>
      <vt:lpstr>Celebrating 20 years in 2023 of the business community collaboration working toward a better, more sustainable health care system!  More information to come…</vt:lpstr>
    </vt:vector>
  </TitlesOfParts>
  <Company>The Write Source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Rode</dc:creator>
  <cp:lastModifiedBy>Mary Rode</cp:lastModifiedBy>
  <cp:revision>246</cp:revision>
  <dcterms:created xsi:type="dcterms:W3CDTF">2019-01-09T17:32:29Z</dcterms:created>
  <dcterms:modified xsi:type="dcterms:W3CDTF">2022-11-01T12:39:37Z</dcterms:modified>
</cp:coreProperties>
</file>