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804" r:id="rId4"/>
  </p:sldMasterIdLst>
  <p:notesMasterIdLst>
    <p:notesMasterId r:id="rId16"/>
  </p:notesMasterIdLst>
  <p:handoutMasterIdLst>
    <p:handoutMasterId r:id="rId17"/>
  </p:handoutMasterIdLst>
  <p:sldIdLst>
    <p:sldId id="2145727358" r:id="rId5"/>
    <p:sldId id="335" r:id="rId6"/>
    <p:sldId id="6107" r:id="rId7"/>
    <p:sldId id="2145727356" r:id="rId8"/>
    <p:sldId id="2145727346" r:id="rId9"/>
    <p:sldId id="2145727336" r:id="rId10"/>
    <p:sldId id="2145727337" r:id="rId11"/>
    <p:sldId id="2145727354" r:id="rId12"/>
    <p:sldId id="2145727355" r:id="rId13"/>
    <p:sldId id="2145727357" r:id="rId14"/>
    <p:sldId id="352" r:id="rId15"/>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1DB40B-3F5C-EBD3-527F-6A4A72DF8F1A}" name="Linda Piazza" initials="LP" userId="S::linda.piazza@centivo.com::2c296635-29cc-4588-a365-88e642b8bb62" providerId="AD"/>
  <p188:author id="{5454C014-AC7A-3AD7-FC11-80019D5A2283}" name="Abbey Yvon" initials="AY" userId="S::abbey.yvon@centivo.com::7209cb3a-c16f-43e1-af3f-96ba8c32146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ri Greenbaum" initials="JG" lastIdx="2" clrIdx="0">
    <p:extLst>
      <p:ext uri="{19B8F6BF-5375-455C-9EA6-DF929625EA0E}">
        <p15:presenceInfo xmlns:p15="http://schemas.microsoft.com/office/powerpoint/2012/main" userId="S::Jari.Greenbaum@centivo.com::d7b63081-b37a-4866-b38d-31cb468cbb17" providerId="AD"/>
      </p:ext>
    </p:extLst>
  </p:cmAuthor>
  <p:cmAuthor id="2" name="Ruth Berkowitz" initials="RB" lastIdx="5" clrIdx="1">
    <p:extLst>
      <p:ext uri="{19B8F6BF-5375-455C-9EA6-DF929625EA0E}">
        <p15:presenceInfo xmlns:p15="http://schemas.microsoft.com/office/powerpoint/2012/main" userId="S::ruth.berkowitz@centivo.com::cdb39f39-d48d-40a6-a3b0-66eff1e1a6ec" providerId="AD"/>
      </p:ext>
    </p:extLst>
  </p:cmAuthor>
  <p:cmAuthor id="3" name="Meredith Rund" initials="MR" lastIdx="20" clrIdx="2">
    <p:extLst>
      <p:ext uri="{19B8F6BF-5375-455C-9EA6-DF929625EA0E}">
        <p15:presenceInfo xmlns:p15="http://schemas.microsoft.com/office/powerpoint/2012/main" userId="S::meredith.rund@centivo.com::2539b379-9d37-42f5-82aa-e697eee70e34" providerId="AD"/>
      </p:ext>
    </p:extLst>
  </p:cmAuthor>
  <p:cmAuthor id="4" name="Gillian P. Printon" initials="GPP" lastIdx="1" clrIdx="3">
    <p:extLst>
      <p:ext uri="{19B8F6BF-5375-455C-9EA6-DF929625EA0E}">
        <p15:presenceInfo xmlns:p15="http://schemas.microsoft.com/office/powerpoint/2012/main" userId="S::gillian.printon@centivo.com::698bacc5-5b96-45b6-add4-95849d2402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91"/>
    <a:srgbClr val="E820BD"/>
    <a:srgbClr val="212C65"/>
    <a:srgbClr val="FAB040"/>
    <a:srgbClr val="1F124F"/>
    <a:srgbClr val="EAEAEB"/>
    <a:srgbClr val="F1F1F1"/>
    <a:srgbClr val="ADB9CA"/>
    <a:srgbClr val="ADC1C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6727" autoAdjust="0"/>
  </p:normalViewPr>
  <p:slideViewPr>
    <p:cSldViewPr snapToGrid="0">
      <p:cViewPr varScale="1">
        <p:scale>
          <a:sx n="109" d="100"/>
          <a:sy n="109" d="100"/>
        </p:scale>
        <p:origin x="734" y="8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59CFBCAC-C6D6-FE42-B082-4B8373A4210B}" type="datetimeFigureOut">
              <a:rPr lang="en-US" smtClean="0"/>
              <a:pPr/>
              <a:t>7/21/2022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B94C1E38-F262-3B4B-A5FE-DC720A5957E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D50E627-0DE8-DC4A-8C7C-0BA10260F6F6}" type="datetimeFigureOut">
              <a:rPr lang="en-US" smtClean="0"/>
              <a:pPr/>
              <a:t>7/21/2022</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2FDB03A-81B5-8D45-B3EF-D124419968A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FDB03A-81B5-8D45-B3EF-D124419968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665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CoLabel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7208"/>
            <a:ext cx="7772400" cy="857250"/>
          </a:xfrm>
        </p:spPr>
        <p:txBody>
          <a:bodyPr>
            <a:noAutofit/>
          </a:bodyPr>
          <a:lstStyle>
            <a:lvl1pPr algn="l">
              <a:defRPr sz="3300">
                <a:solidFill>
                  <a:schemeClr val="bg2"/>
                </a:solidFill>
              </a:defRPr>
            </a:lvl1pPr>
          </a:lstStyle>
          <a:p>
            <a:r>
              <a:rPr lang="en-US"/>
              <a:t>Click to edit Master title style</a:t>
            </a:r>
          </a:p>
        </p:txBody>
      </p:sp>
      <p:sp>
        <p:nvSpPr>
          <p:cNvPr id="3" name="Subtitle 2"/>
          <p:cNvSpPr>
            <a:spLocks noGrp="1"/>
          </p:cNvSpPr>
          <p:nvPr>
            <p:ph type="subTitle" idx="1"/>
          </p:nvPr>
        </p:nvSpPr>
        <p:spPr>
          <a:xfrm>
            <a:off x="685800" y="2901609"/>
            <a:ext cx="7772400" cy="501305"/>
          </a:xfrm>
        </p:spPr>
        <p:txBody>
          <a:bodyPr>
            <a:normAutofit/>
          </a:bodyPr>
          <a:lstStyle>
            <a:lvl1pPr marL="0" indent="0" algn="l">
              <a:buNone/>
              <a:defRPr sz="1800">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grpSp>
        <p:nvGrpSpPr>
          <p:cNvPr id="10" name="Group 9">
            <a:extLst>
              <a:ext uri="{FF2B5EF4-FFF2-40B4-BE49-F238E27FC236}">
                <a16:creationId xmlns:a16="http://schemas.microsoft.com/office/drawing/2014/main" id="{7C1D5912-7E11-470C-9864-94EE6EA061E3}"/>
              </a:ext>
            </a:extLst>
          </p:cNvPr>
          <p:cNvGrpSpPr/>
          <p:nvPr userDrawn="1"/>
        </p:nvGrpSpPr>
        <p:grpSpPr>
          <a:xfrm>
            <a:off x="0" y="4572000"/>
            <a:ext cx="9144000" cy="571500"/>
            <a:chOff x="0" y="4572000"/>
            <a:chExt cx="9144000" cy="571500"/>
          </a:xfrm>
        </p:grpSpPr>
        <p:sp>
          <p:nvSpPr>
            <p:cNvPr id="9" name="Rectangle 8">
              <a:extLst>
                <a:ext uri="{FF2B5EF4-FFF2-40B4-BE49-F238E27FC236}">
                  <a16:creationId xmlns:a16="http://schemas.microsoft.com/office/drawing/2014/main" id="{32E38F89-D6BD-4C5F-8066-977E167E25AC}"/>
                </a:ext>
              </a:extLst>
            </p:cNvPr>
            <p:cNvSpPr/>
            <p:nvPr userDrawn="1"/>
          </p:nvSpPr>
          <p:spPr>
            <a:xfrm>
              <a:off x="6591300" y="4691575"/>
              <a:ext cx="885678" cy="1969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FF2884-DF48-4EE6-A2BC-041864D97F01}"/>
                </a:ext>
              </a:extLst>
            </p:cNvPr>
            <p:cNvSpPr/>
            <p:nvPr userDrawn="1"/>
          </p:nvSpPr>
          <p:spPr>
            <a:xfrm>
              <a:off x="0" y="4797083"/>
              <a:ext cx="9144000" cy="346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Single Corner Rounded 6">
              <a:extLst>
                <a:ext uri="{FF2B5EF4-FFF2-40B4-BE49-F238E27FC236}">
                  <a16:creationId xmlns:a16="http://schemas.microsoft.com/office/drawing/2014/main" id="{4A350C50-4728-4049-8A9D-F31D0FCE8390}"/>
                </a:ext>
              </a:extLst>
            </p:cNvPr>
            <p:cNvSpPr/>
            <p:nvPr userDrawn="1"/>
          </p:nvSpPr>
          <p:spPr>
            <a:xfrm flipH="1">
              <a:off x="7371470" y="4572000"/>
              <a:ext cx="1772529" cy="571500"/>
            </a:xfrm>
            <a:prstGeom prst="round1Rect">
              <a:avLst>
                <a:gd name="adj" fmla="val 228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500">
                  <a:latin typeface="Avenir Next LT Pro Light" panose="020B0304020202020204" pitchFamily="34" charset="0"/>
                </a:rPr>
                <a:t>BHCGWI.org</a:t>
              </a:r>
            </a:p>
          </p:txBody>
        </p:sp>
      </p:grpSp>
      <p:pic>
        <p:nvPicPr>
          <p:cNvPr id="12" name="Picture 11" descr="Application&#10;&#10;Description automatically generated with low confidence">
            <a:extLst>
              <a:ext uri="{FF2B5EF4-FFF2-40B4-BE49-F238E27FC236}">
                <a16:creationId xmlns:a16="http://schemas.microsoft.com/office/drawing/2014/main" id="{8879912B-B85F-4E09-A33D-5BF739AA20F7}"/>
              </a:ext>
            </a:extLst>
          </p:cNvPr>
          <p:cNvPicPr>
            <a:picLocks noChangeAspect="1"/>
          </p:cNvPicPr>
          <p:nvPr userDrawn="1"/>
        </p:nvPicPr>
        <p:blipFill>
          <a:blip r:embed="rId3"/>
          <a:stretch>
            <a:fillRect/>
          </a:stretch>
        </p:blipFill>
        <p:spPr>
          <a:xfrm>
            <a:off x="685801" y="796270"/>
            <a:ext cx="3773992" cy="746782"/>
          </a:xfrm>
          <a:prstGeom prst="rect">
            <a:avLst/>
          </a:prstGeom>
        </p:spPr>
      </p:pic>
    </p:spTree>
    <p:extLst>
      <p:ext uri="{BB962C8B-B14F-4D97-AF65-F5344CB8AC3E}">
        <p14:creationId xmlns:p14="http://schemas.microsoft.com/office/powerpoint/2010/main" val="95423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_CoLabel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3657600" y="287828"/>
            <a:ext cx="4876800" cy="4229100"/>
          </a:xfrm>
          <a:prstGeom prst="round2DiagRect">
            <a:avLst>
              <a:gd name="adj1" fmla="val 0"/>
              <a:gd name="adj2" fmla="val 18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267201" y="914401"/>
            <a:ext cx="3962401" cy="1314450"/>
          </a:xfrm>
        </p:spPr>
        <p:txBody>
          <a:bodyPr anchor="b"/>
          <a:lstStyle>
            <a:lvl1pPr algn="l">
              <a:defRPr sz="3000" b="0" cap="none" baseline="0">
                <a:solidFill>
                  <a:schemeClr val="bg2"/>
                </a:solidFill>
              </a:defRPr>
            </a:lvl1pPr>
          </a:lstStyle>
          <a:p>
            <a:r>
              <a:rPr lang="en-US"/>
              <a:t>Click to edit Master title style</a:t>
            </a:r>
          </a:p>
        </p:txBody>
      </p:sp>
      <p:sp>
        <p:nvSpPr>
          <p:cNvPr id="3" name="Text Placeholder 2"/>
          <p:cNvSpPr>
            <a:spLocks noGrp="1"/>
          </p:cNvSpPr>
          <p:nvPr>
            <p:ph type="body" idx="1"/>
          </p:nvPr>
        </p:nvSpPr>
        <p:spPr>
          <a:xfrm>
            <a:off x="4267201" y="2582164"/>
            <a:ext cx="4038601" cy="1820465"/>
          </a:xfrm>
        </p:spPr>
        <p:txBody>
          <a:bodyPr anchor="t"/>
          <a:lstStyle>
            <a:lvl1pPr marL="0" indent="0" algn="l">
              <a:buNone/>
              <a:defRPr sz="1500">
                <a:solidFill>
                  <a:schemeClr val="tx2"/>
                </a:solidFill>
              </a:defRPr>
            </a:lvl1pPr>
            <a:lvl2pPr marL="342891"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en-US"/>
              <a:t>Click to edit Master text styles</a:t>
            </a:r>
          </a:p>
        </p:txBody>
      </p:sp>
      <p:grpSp>
        <p:nvGrpSpPr>
          <p:cNvPr id="13" name="Group 12">
            <a:extLst>
              <a:ext uri="{FF2B5EF4-FFF2-40B4-BE49-F238E27FC236}">
                <a16:creationId xmlns:a16="http://schemas.microsoft.com/office/drawing/2014/main" id="{58412656-A19A-4B29-9EFA-66399808FE46}"/>
              </a:ext>
            </a:extLst>
          </p:cNvPr>
          <p:cNvGrpSpPr/>
          <p:nvPr userDrawn="1"/>
        </p:nvGrpSpPr>
        <p:grpSpPr>
          <a:xfrm>
            <a:off x="0" y="4572000"/>
            <a:ext cx="9144000" cy="571500"/>
            <a:chOff x="0" y="4572000"/>
            <a:chExt cx="9144000" cy="571500"/>
          </a:xfrm>
        </p:grpSpPr>
        <p:sp>
          <p:nvSpPr>
            <p:cNvPr id="6" name="Freeform: Shape 5">
              <a:extLst>
                <a:ext uri="{FF2B5EF4-FFF2-40B4-BE49-F238E27FC236}">
                  <a16:creationId xmlns:a16="http://schemas.microsoft.com/office/drawing/2014/main" id="{6C5820DB-C94B-4025-A862-51CDB2A2B1AC}"/>
                </a:ext>
              </a:extLst>
            </p:cNvPr>
            <p:cNvSpPr/>
            <p:nvPr userDrawn="1"/>
          </p:nvSpPr>
          <p:spPr>
            <a:xfrm>
              <a:off x="6469380" y="4695825"/>
              <a:ext cx="931545" cy="152400"/>
            </a:xfrm>
            <a:custGeom>
              <a:avLst/>
              <a:gdLst>
                <a:gd name="connsiteX0" fmla="*/ 123825 w 835819"/>
                <a:gd name="connsiteY0" fmla="*/ 121444 h 152400"/>
                <a:gd name="connsiteX1" fmla="*/ 0 w 835819"/>
                <a:gd name="connsiteY1" fmla="*/ 52388 h 152400"/>
                <a:gd name="connsiteX2" fmla="*/ 138113 w 835819"/>
                <a:gd name="connsiteY2" fmla="*/ 16669 h 152400"/>
                <a:gd name="connsiteX3" fmla="*/ 197644 w 835819"/>
                <a:gd name="connsiteY3" fmla="*/ 16669 h 152400"/>
                <a:gd name="connsiteX4" fmla="*/ 226219 w 835819"/>
                <a:gd name="connsiteY4" fmla="*/ 11906 h 152400"/>
                <a:gd name="connsiteX5" fmla="*/ 364332 w 835819"/>
                <a:gd name="connsiteY5" fmla="*/ 0 h 152400"/>
                <a:gd name="connsiteX6" fmla="*/ 421482 w 835819"/>
                <a:gd name="connsiteY6" fmla="*/ 19050 h 152400"/>
                <a:gd name="connsiteX7" fmla="*/ 833438 w 835819"/>
                <a:gd name="connsiteY7" fmla="*/ 4763 h 152400"/>
                <a:gd name="connsiteX8" fmla="*/ 835819 w 835819"/>
                <a:gd name="connsiteY8" fmla="*/ 152400 h 152400"/>
                <a:gd name="connsiteX9" fmla="*/ 123825 w 835819"/>
                <a:gd name="connsiteY9" fmla="*/ 12144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5819" h="152400">
                  <a:moveTo>
                    <a:pt x="123825" y="121444"/>
                  </a:moveTo>
                  <a:lnTo>
                    <a:pt x="0" y="52388"/>
                  </a:lnTo>
                  <a:lnTo>
                    <a:pt x="138113" y="16669"/>
                  </a:lnTo>
                  <a:lnTo>
                    <a:pt x="197644" y="16669"/>
                  </a:lnTo>
                  <a:cubicBezTo>
                    <a:pt x="221400" y="11389"/>
                    <a:pt x="211757" y="11906"/>
                    <a:pt x="226219" y="11906"/>
                  </a:cubicBezTo>
                  <a:lnTo>
                    <a:pt x="364332" y="0"/>
                  </a:lnTo>
                  <a:lnTo>
                    <a:pt x="421482" y="19050"/>
                  </a:lnTo>
                  <a:lnTo>
                    <a:pt x="833438" y="4763"/>
                  </a:lnTo>
                  <a:cubicBezTo>
                    <a:pt x="834232" y="53975"/>
                    <a:pt x="835025" y="103188"/>
                    <a:pt x="835819" y="152400"/>
                  </a:cubicBezTo>
                  <a:lnTo>
                    <a:pt x="123825" y="121444"/>
                  </a:lnTo>
                  <a:close/>
                </a:path>
              </a:pathLst>
            </a:custGeom>
            <a:solidFill>
              <a:srgbClr val="000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F0B6AD-C68E-43FA-932D-6F605E440EB9}"/>
                </a:ext>
              </a:extLst>
            </p:cNvPr>
            <p:cNvSpPr/>
            <p:nvPr userDrawn="1"/>
          </p:nvSpPr>
          <p:spPr>
            <a:xfrm>
              <a:off x="0" y="4797083"/>
              <a:ext cx="9144000" cy="346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Single Corner Rounded 10">
              <a:extLst>
                <a:ext uri="{FF2B5EF4-FFF2-40B4-BE49-F238E27FC236}">
                  <a16:creationId xmlns:a16="http://schemas.microsoft.com/office/drawing/2014/main" id="{FB4DF845-DAA4-4403-85B7-21DD3AAA3CB6}"/>
                </a:ext>
              </a:extLst>
            </p:cNvPr>
            <p:cNvSpPr/>
            <p:nvPr userDrawn="1"/>
          </p:nvSpPr>
          <p:spPr>
            <a:xfrm flipH="1">
              <a:off x="7371470" y="4572000"/>
              <a:ext cx="1772529" cy="571500"/>
            </a:xfrm>
            <a:prstGeom prst="round1Rect">
              <a:avLst>
                <a:gd name="adj" fmla="val 228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500">
                  <a:latin typeface="Avenir Next LT Pro Light" panose="020B0304020202020204" pitchFamily="34" charset="0"/>
                </a:rPr>
                <a:t>BHCGWI.org</a:t>
              </a:r>
            </a:p>
          </p:txBody>
        </p:sp>
      </p:grpSp>
    </p:spTree>
    <p:extLst>
      <p:ext uri="{BB962C8B-B14F-4D97-AF65-F5344CB8AC3E}">
        <p14:creationId xmlns:p14="http://schemas.microsoft.com/office/powerpoint/2010/main" val="72110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_CoLabel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1154663" y="285750"/>
            <a:ext cx="7570237" cy="2057400"/>
          </a:xfrm>
          <a:prstGeom prst="round2DiagRect">
            <a:avLst>
              <a:gd name="adj1" fmla="val 0"/>
              <a:gd name="adj2" fmla="val 18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420586" y="400049"/>
            <a:ext cx="6885214" cy="931545"/>
          </a:xfrm>
        </p:spPr>
        <p:txBody>
          <a:bodyPr anchor="b"/>
          <a:lstStyle>
            <a:lvl1pPr algn="l">
              <a:defRPr sz="3000" b="0" cap="none" baseline="0">
                <a:solidFill>
                  <a:schemeClr val="bg2"/>
                </a:solidFill>
              </a:defRPr>
            </a:lvl1pPr>
          </a:lstStyle>
          <a:p>
            <a:r>
              <a:rPr lang="en-US"/>
              <a:t>Click to edit Master title style</a:t>
            </a:r>
          </a:p>
        </p:txBody>
      </p:sp>
      <p:sp>
        <p:nvSpPr>
          <p:cNvPr id="3" name="Text Placeholder 2"/>
          <p:cNvSpPr>
            <a:spLocks noGrp="1"/>
          </p:cNvSpPr>
          <p:nvPr>
            <p:ph type="body" idx="1"/>
          </p:nvPr>
        </p:nvSpPr>
        <p:spPr>
          <a:xfrm>
            <a:off x="1420585" y="1485900"/>
            <a:ext cx="6961416" cy="742950"/>
          </a:xfrm>
        </p:spPr>
        <p:txBody>
          <a:bodyPr anchor="t"/>
          <a:lstStyle>
            <a:lvl1pPr marL="0" indent="0" algn="l">
              <a:buNone/>
              <a:defRPr sz="1500">
                <a:solidFill>
                  <a:schemeClr val="tx2"/>
                </a:solidFill>
              </a:defRPr>
            </a:lvl1pPr>
            <a:lvl2pPr marL="342891"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en-US"/>
              <a:t>Click to edit Master text styles</a:t>
            </a:r>
          </a:p>
        </p:txBody>
      </p:sp>
      <p:grpSp>
        <p:nvGrpSpPr>
          <p:cNvPr id="10" name="Group 9">
            <a:extLst>
              <a:ext uri="{FF2B5EF4-FFF2-40B4-BE49-F238E27FC236}">
                <a16:creationId xmlns:a16="http://schemas.microsoft.com/office/drawing/2014/main" id="{F0660F03-F60C-4758-8E56-9B217E5927AC}"/>
              </a:ext>
            </a:extLst>
          </p:cNvPr>
          <p:cNvGrpSpPr/>
          <p:nvPr userDrawn="1"/>
        </p:nvGrpSpPr>
        <p:grpSpPr>
          <a:xfrm>
            <a:off x="0" y="4572000"/>
            <a:ext cx="9144000" cy="571500"/>
            <a:chOff x="0" y="4572000"/>
            <a:chExt cx="9144000" cy="571500"/>
          </a:xfrm>
        </p:grpSpPr>
        <p:sp>
          <p:nvSpPr>
            <p:cNvPr id="4" name="Freeform: Shape 3">
              <a:extLst>
                <a:ext uri="{FF2B5EF4-FFF2-40B4-BE49-F238E27FC236}">
                  <a16:creationId xmlns:a16="http://schemas.microsoft.com/office/drawing/2014/main" id="{AD247AE0-8845-40F6-A7A8-EDF6B07CE82B}"/>
                </a:ext>
              </a:extLst>
            </p:cNvPr>
            <p:cNvSpPr/>
            <p:nvPr userDrawn="1"/>
          </p:nvSpPr>
          <p:spPr>
            <a:xfrm>
              <a:off x="6669881" y="4710113"/>
              <a:ext cx="740569" cy="116681"/>
            </a:xfrm>
            <a:custGeom>
              <a:avLst/>
              <a:gdLst>
                <a:gd name="connsiteX0" fmla="*/ 21432 w 740569"/>
                <a:gd name="connsiteY0" fmla="*/ 2381 h 116681"/>
                <a:gd name="connsiteX1" fmla="*/ 123825 w 740569"/>
                <a:gd name="connsiteY1" fmla="*/ 0 h 116681"/>
                <a:gd name="connsiteX2" fmla="*/ 740569 w 740569"/>
                <a:gd name="connsiteY2" fmla="*/ 4762 h 116681"/>
                <a:gd name="connsiteX3" fmla="*/ 735807 w 740569"/>
                <a:gd name="connsiteY3" fmla="*/ 116681 h 116681"/>
                <a:gd name="connsiteX4" fmla="*/ 0 w 740569"/>
                <a:gd name="connsiteY4" fmla="*/ 111918 h 116681"/>
                <a:gd name="connsiteX5" fmla="*/ 21432 w 740569"/>
                <a:gd name="connsiteY5" fmla="*/ 23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569" h="116681">
                  <a:moveTo>
                    <a:pt x="21432" y="2381"/>
                  </a:moveTo>
                  <a:lnTo>
                    <a:pt x="123825" y="0"/>
                  </a:lnTo>
                  <a:lnTo>
                    <a:pt x="740569" y="4762"/>
                  </a:lnTo>
                  <a:lnTo>
                    <a:pt x="735807" y="116681"/>
                  </a:lnTo>
                  <a:lnTo>
                    <a:pt x="0" y="111918"/>
                  </a:lnTo>
                  <a:lnTo>
                    <a:pt x="21432" y="2381"/>
                  </a:lnTo>
                  <a:close/>
                </a:path>
              </a:pathLst>
            </a:custGeom>
            <a:solidFill>
              <a:srgbClr val="00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4F8F5A-C6FE-46E6-BA24-CB4AAFBBA4E2}"/>
                </a:ext>
              </a:extLst>
            </p:cNvPr>
            <p:cNvSpPr/>
            <p:nvPr userDrawn="1"/>
          </p:nvSpPr>
          <p:spPr>
            <a:xfrm>
              <a:off x="0" y="4797083"/>
              <a:ext cx="9144000" cy="346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Single Corner Rounded 8">
              <a:extLst>
                <a:ext uri="{FF2B5EF4-FFF2-40B4-BE49-F238E27FC236}">
                  <a16:creationId xmlns:a16="http://schemas.microsoft.com/office/drawing/2014/main" id="{2E329AE7-F87B-4E88-8F38-2E275641DC20}"/>
                </a:ext>
              </a:extLst>
            </p:cNvPr>
            <p:cNvSpPr/>
            <p:nvPr userDrawn="1"/>
          </p:nvSpPr>
          <p:spPr>
            <a:xfrm flipH="1">
              <a:off x="7371470" y="4572000"/>
              <a:ext cx="1772529" cy="571500"/>
            </a:xfrm>
            <a:prstGeom prst="round1Rect">
              <a:avLst>
                <a:gd name="adj" fmla="val 228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500">
                  <a:latin typeface="Avenir Next LT Pro Light" panose="020B0304020202020204" pitchFamily="34" charset="0"/>
                </a:rPr>
                <a:t>BHCGWI.org</a:t>
              </a:r>
            </a:p>
          </p:txBody>
        </p:sp>
      </p:grpSp>
    </p:spTree>
    <p:extLst>
      <p:ext uri="{BB962C8B-B14F-4D97-AF65-F5344CB8AC3E}">
        <p14:creationId xmlns:p14="http://schemas.microsoft.com/office/powerpoint/2010/main" val="195163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0660F03-F60C-4758-8E56-9B217E5927AC}"/>
              </a:ext>
            </a:extLst>
          </p:cNvPr>
          <p:cNvGrpSpPr/>
          <p:nvPr userDrawn="1"/>
        </p:nvGrpSpPr>
        <p:grpSpPr>
          <a:xfrm>
            <a:off x="0" y="4710113"/>
            <a:ext cx="9144000" cy="433387"/>
            <a:chOff x="0" y="4710113"/>
            <a:chExt cx="9144000" cy="433387"/>
          </a:xfrm>
        </p:grpSpPr>
        <p:sp>
          <p:nvSpPr>
            <p:cNvPr id="4" name="Freeform: Shape 3">
              <a:extLst>
                <a:ext uri="{FF2B5EF4-FFF2-40B4-BE49-F238E27FC236}">
                  <a16:creationId xmlns:a16="http://schemas.microsoft.com/office/drawing/2014/main" id="{AD247AE0-8845-40F6-A7A8-EDF6B07CE82B}"/>
                </a:ext>
              </a:extLst>
            </p:cNvPr>
            <p:cNvSpPr/>
            <p:nvPr userDrawn="1"/>
          </p:nvSpPr>
          <p:spPr>
            <a:xfrm>
              <a:off x="6543675" y="4710113"/>
              <a:ext cx="2257425" cy="204787"/>
            </a:xfrm>
            <a:custGeom>
              <a:avLst/>
              <a:gdLst>
                <a:gd name="connsiteX0" fmla="*/ 21432 w 740569"/>
                <a:gd name="connsiteY0" fmla="*/ 2381 h 116681"/>
                <a:gd name="connsiteX1" fmla="*/ 123825 w 740569"/>
                <a:gd name="connsiteY1" fmla="*/ 0 h 116681"/>
                <a:gd name="connsiteX2" fmla="*/ 740569 w 740569"/>
                <a:gd name="connsiteY2" fmla="*/ 4762 h 116681"/>
                <a:gd name="connsiteX3" fmla="*/ 735807 w 740569"/>
                <a:gd name="connsiteY3" fmla="*/ 116681 h 116681"/>
                <a:gd name="connsiteX4" fmla="*/ 0 w 740569"/>
                <a:gd name="connsiteY4" fmla="*/ 111918 h 116681"/>
                <a:gd name="connsiteX5" fmla="*/ 21432 w 740569"/>
                <a:gd name="connsiteY5" fmla="*/ 23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569" h="116681">
                  <a:moveTo>
                    <a:pt x="21432" y="2381"/>
                  </a:moveTo>
                  <a:lnTo>
                    <a:pt x="123825" y="0"/>
                  </a:lnTo>
                  <a:lnTo>
                    <a:pt x="740569" y="4762"/>
                  </a:lnTo>
                  <a:lnTo>
                    <a:pt x="735807" y="116681"/>
                  </a:lnTo>
                  <a:lnTo>
                    <a:pt x="0" y="111918"/>
                  </a:lnTo>
                  <a:lnTo>
                    <a:pt x="21432" y="238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4F8F5A-C6FE-46E6-BA24-CB4AAFBBA4E2}"/>
                </a:ext>
              </a:extLst>
            </p:cNvPr>
            <p:cNvSpPr/>
            <p:nvPr userDrawn="1"/>
          </p:nvSpPr>
          <p:spPr>
            <a:xfrm>
              <a:off x="0" y="4797083"/>
              <a:ext cx="9144000" cy="346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B6AB1492-0F49-4C8D-A8DE-8831EFA4B95B}"/>
              </a:ext>
            </a:extLst>
          </p:cNvPr>
          <p:cNvSpPr>
            <a:spLocks noGrp="1"/>
          </p:cNvSpPr>
          <p:nvPr>
            <p:ph type="title"/>
          </p:nvPr>
        </p:nvSpPr>
        <p:spPr>
          <a:xfrm>
            <a:off x="457200" y="1863328"/>
            <a:ext cx="8229600" cy="822722"/>
          </a:xfrm>
        </p:spPr>
        <p:txBody>
          <a:bodyPr/>
          <a:lstStyle>
            <a:lvl1pPr>
              <a:defRPr sz="3300"/>
            </a:lvl1pPr>
          </a:lstStyle>
          <a:p>
            <a:r>
              <a:rPr lang="en-US"/>
              <a:t>Click to edit Master title style</a:t>
            </a:r>
          </a:p>
        </p:txBody>
      </p:sp>
    </p:spTree>
    <p:extLst>
      <p:ext uri="{BB962C8B-B14F-4D97-AF65-F5344CB8AC3E}">
        <p14:creationId xmlns:p14="http://schemas.microsoft.com/office/powerpoint/2010/main" val="139245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CoLabe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srgbClr val="212C65"/>
                </a:solidFill>
              </a:rPr>
              <a:t>Privileged and Confidential</a:t>
            </a:r>
          </a:p>
        </p:txBody>
      </p:sp>
      <p:sp>
        <p:nvSpPr>
          <p:cNvPr id="6" name="Slide Number Placeholder 5"/>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51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CoLabe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solidFill>
                  <a:srgbClr val="212C65"/>
                </a:solidFill>
              </a:rPr>
              <a:t>Privileged and Confidential</a:t>
            </a:r>
          </a:p>
        </p:txBody>
      </p:sp>
      <p:sp>
        <p:nvSpPr>
          <p:cNvPr id="7" name="Slide Number Placeholder 6"/>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78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_CoLabe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891"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891"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ED0CD633-4447-4C6A-B345-CC100B990225}"/>
              </a:ext>
            </a:extLst>
          </p:cNvPr>
          <p:cNvSpPr>
            <a:spLocks noGrp="1"/>
          </p:cNvSpPr>
          <p:nvPr>
            <p:ph type="ftr" sz="quarter" idx="10"/>
          </p:nvPr>
        </p:nvSpPr>
        <p:spPr/>
        <p:txBody>
          <a:bodyPr/>
          <a:lstStyle/>
          <a:p>
            <a:r>
              <a:rPr lang="en-US">
                <a:solidFill>
                  <a:srgbClr val="212C65"/>
                </a:solidFill>
              </a:rPr>
              <a:t>Privileged and Confidential</a:t>
            </a:r>
          </a:p>
        </p:txBody>
      </p:sp>
      <p:sp>
        <p:nvSpPr>
          <p:cNvPr id="11" name="Slide Number Placeholder 10">
            <a:extLst>
              <a:ext uri="{FF2B5EF4-FFF2-40B4-BE49-F238E27FC236}">
                <a16:creationId xmlns:a16="http://schemas.microsoft.com/office/drawing/2014/main" id="{DC930E75-5001-46E3-816D-C9CA1C444742}"/>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17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_CoLabe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45B3AE3A-4755-4D64-9CC0-C45CEEA65848}"/>
              </a:ext>
            </a:extLst>
          </p:cNvPr>
          <p:cNvSpPr>
            <a:spLocks noGrp="1"/>
          </p:cNvSpPr>
          <p:nvPr>
            <p:ph type="ftr" sz="quarter" idx="10"/>
          </p:nvPr>
        </p:nvSpPr>
        <p:spPr/>
        <p:txBody>
          <a:bodyPr/>
          <a:lstStyle/>
          <a:p>
            <a:r>
              <a:rPr lang="en-US">
                <a:solidFill>
                  <a:srgbClr val="212C65"/>
                </a:solidFill>
              </a:rPr>
              <a:t>Privileged and Confidential</a:t>
            </a:r>
          </a:p>
        </p:txBody>
      </p:sp>
      <p:sp>
        <p:nvSpPr>
          <p:cNvPr id="7" name="Slide Number Placeholder 6">
            <a:extLst>
              <a:ext uri="{FF2B5EF4-FFF2-40B4-BE49-F238E27FC236}">
                <a16:creationId xmlns:a16="http://schemas.microsoft.com/office/drawing/2014/main" id="{A2025FE8-58A8-469F-B45F-9AE1EC087195}"/>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52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CoLabele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212C65"/>
                </a:solidFill>
              </a:rPr>
              <a:t>Privileged and Confidential</a:t>
            </a:r>
          </a:p>
        </p:txBody>
      </p:sp>
      <p:sp>
        <p:nvSpPr>
          <p:cNvPr id="4" name="Slide Number Placeholder 3"/>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14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2272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14451"/>
            <a:ext cx="8229600"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4699002"/>
            <a:ext cx="5562600" cy="273844"/>
          </a:xfrm>
          <a:prstGeom prst="rect">
            <a:avLst/>
          </a:prstGeom>
        </p:spPr>
        <p:txBody>
          <a:bodyPr vert="horz" lIns="91440" tIns="45720" rIns="91440" bIns="45720" rtlCol="0" anchor="ctr"/>
          <a:lstStyle>
            <a:lvl1pPr algn="l">
              <a:defRPr sz="675">
                <a:solidFill>
                  <a:schemeClr val="tx2"/>
                </a:solidFill>
              </a:defRPr>
            </a:lvl1pPr>
          </a:lstStyle>
          <a:p>
            <a:r>
              <a:rPr lang="en-US">
                <a:solidFill>
                  <a:srgbClr val="212C65"/>
                </a:solidFill>
              </a:rPr>
              <a:t>Privileged and Confidential</a:t>
            </a:r>
          </a:p>
        </p:txBody>
      </p:sp>
      <p:sp>
        <p:nvSpPr>
          <p:cNvPr id="6" name="Slide Number Placeholder 5"/>
          <p:cNvSpPr>
            <a:spLocks noGrp="1"/>
          </p:cNvSpPr>
          <p:nvPr>
            <p:ph type="sldNum" sz="quarter" idx="4"/>
          </p:nvPr>
        </p:nvSpPr>
        <p:spPr>
          <a:xfrm>
            <a:off x="381000" y="4699002"/>
            <a:ext cx="457200" cy="273844"/>
          </a:xfrm>
          <a:prstGeom prst="rect">
            <a:avLst/>
          </a:prstGeom>
        </p:spPr>
        <p:txBody>
          <a:bodyPr vert="horz" lIns="91440" tIns="45720" rIns="91440" bIns="45720" rtlCol="0" anchor="ctr"/>
          <a:lstStyle>
            <a:lvl1pPr algn="r">
              <a:defRPr sz="750" b="1">
                <a:solidFill>
                  <a:schemeClr val="tx1">
                    <a:tint val="75000"/>
                  </a:schemeClr>
                </a:solidFill>
              </a:defRPr>
            </a:lvl1pPr>
          </a:lstStyle>
          <a:p>
            <a:fld id="{0627CD93-DB7E-4722-9CC1-C5F1E2275160}" type="slidenum">
              <a:rPr lang="en-US" smtClean="0">
                <a:solidFill>
                  <a:prstClr val="black">
                    <a:tint val="75000"/>
                  </a:prstClr>
                </a:solidFill>
              </a:rPr>
              <a:pPr/>
              <a:t>‹#›</a:t>
            </a:fld>
            <a:endParaRPr lang="en-US">
              <a:solidFill>
                <a:prstClr val="black">
                  <a:tint val="75000"/>
                </a:prstClr>
              </a:solidFill>
            </a:endParaRPr>
          </a:p>
        </p:txBody>
      </p:sp>
      <p:pic>
        <p:nvPicPr>
          <p:cNvPr id="7" name="Picture 6" descr="Application&#10;&#10;Description automatically generated with low confidence">
            <a:extLst>
              <a:ext uri="{FF2B5EF4-FFF2-40B4-BE49-F238E27FC236}">
                <a16:creationId xmlns:a16="http://schemas.microsoft.com/office/drawing/2014/main" id="{2BBEE350-01C3-4666-A394-FB8354C94080}"/>
              </a:ext>
            </a:extLst>
          </p:cNvPr>
          <p:cNvPicPr>
            <a:picLocks noChangeAspect="1"/>
          </p:cNvPicPr>
          <p:nvPr userDrawn="1"/>
        </p:nvPicPr>
        <p:blipFill rotWithShape="1">
          <a:blip r:embed="rId12"/>
          <a:srcRect t="917" b="38663"/>
          <a:stretch/>
        </p:blipFill>
        <p:spPr>
          <a:xfrm>
            <a:off x="6615567" y="4757186"/>
            <a:ext cx="1995033" cy="238520"/>
          </a:xfrm>
          <a:prstGeom prst="rect">
            <a:avLst/>
          </a:prstGeom>
        </p:spPr>
      </p:pic>
    </p:spTree>
    <p:extLst>
      <p:ext uri="{BB962C8B-B14F-4D97-AF65-F5344CB8AC3E}">
        <p14:creationId xmlns:p14="http://schemas.microsoft.com/office/powerpoint/2010/main" val="3636193312"/>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918" r:id="rId4"/>
    <p:sldLayoutId id="2147484808" r:id="rId5"/>
    <p:sldLayoutId id="2147484809" r:id="rId6"/>
    <p:sldLayoutId id="2147484810" r:id="rId7"/>
    <p:sldLayoutId id="2147484811" r:id="rId8"/>
    <p:sldLayoutId id="2147484812" r:id="rId9"/>
  </p:sldLayoutIdLst>
  <p:hf hdr="0" dt="0"/>
  <p:txStyles>
    <p:titleStyle>
      <a:lvl1pPr algn="l" defTabSz="685783" rtl="0" eaLnBrk="1" latinLnBrk="0" hangingPunct="1">
        <a:lnSpc>
          <a:spcPts val="3000"/>
        </a:lnSpc>
        <a:spcBef>
          <a:spcPct val="0"/>
        </a:spcBef>
        <a:buNone/>
        <a:defRPr sz="2700" kern="1200">
          <a:solidFill>
            <a:schemeClr val="bg1"/>
          </a:solidFill>
          <a:latin typeface="+mj-lt"/>
          <a:ea typeface="+mj-ea"/>
          <a:cs typeface="+mj-cs"/>
        </a:defRPr>
      </a:lvl1pPr>
    </p:titleStyle>
    <p:bodyStyle>
      <a:lvl1pPr marL="173827" indent="-173827" algn="l" defTabSz="685783" rtl="0" eaLnBrk="1" latinLnBrk="0" hangingPunct="1">
        <a:spcBef>
          <a:spcPts val="225"/>
        </a:spcBef>
        <a:spcAft>
          <a:spcPts val="225"/>
        </a:spcAft>
        <a:buClr>
          <a:schemeClr val="bg2"/>
        </a:buClr>
        <a:buFont typeface="Arial" panose="020B0604020202020204" pitchFamily="34" charset="0"/>
        <a:buChar char="•"/>
        <a:defRPr sz="1800" kern="1200">
          <a:solidFill>
            <a:schemeClr val="tx1"/>
          </a:solidFill>
          <a:latin typeface="+mn-lt"/>
          <a:ea typeface="+mn-ea"/>
          <a:cs typeface="+mn-cs"/>
        </a:defRPr>
      </a:lvl1pPr>
      <a:lvl2pPr marL="557199" indent="-214307" algn="l" defTabSz="685783" rtl="0" eaLnBrk="1" latinLnBrk="0" hangingPunct="1">
        <a:spcBef>
          <a:spcPts val="225"/>
        </a:spcBef>
        <a:spcAft>
          <a:spcPts val="225"/>
        </a:spcAft>
        <a:buClr>
          <a:schemeClr val="bg2"/>
        </a:buClr>
        <a:buFont typeface="Arial" panose="020B0604020202020204" pitchFamily="34" charset="0"/>
        <a:buChar char="–"/>
        <a:defRPr sz="1500" kern="1200">
          <a:solidFill>
            <a:schemeClr val="tx1"/>
          </a:solidFill>
          <a:latin typeface="+mn-lt"/>
          <a:ea typeface="+mn-ea"/>
          <a:cs typeface="+mn-cs"/>
        </a:defRPr>
      </a:lvl2pPr>
      <a:lvl3pPr marL="857229" indent="-171446" algn="l" defTabSz="685783" rtl="0" eaLnBrk="1" latinLnBrk="0" hangingPunct="1">
        <a:spcBef>
          <a:spcPts val="150"/>
        </a:spcBef>
        <a:spcAft>
          <a:spcPts val="150"/>
        </a:spcAft>
        <a:buClr>
          <a:schemeClr val="bg2"/>
        </a:buClr>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1"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5084-F25E-40CC-8F22-158433A89B18}"/>
              </a:ext>
            </a:extLst>
          </p:cNvPr>
          <p:cNvSpPr>
            <a:spLocks noGrp="1"/>
          </p:cNvSpPr>
          <p:nvPr>
            <p:ph type="ctrTitle"/>
          </p:nvPr>
        </p:nvSpPr>
        <p:spPr/>
        <p:txBody>
          <a:bodyPr/>
          <a:lstStyle/>
          <a:p>
            <a:r>
              <a:rPr lang="en-US" dirty="0"/>
              <a:t>Delivering Value Series Symposium – </a:t>
            </a:r>
            <a:br>
              <a:rPr lang="en-US" dirty="0"/>
            </a:br>
            <a:r>
              <a:rPr lang="en-US" sz="3200" dirty="0">
                <a:latin typeface="Calibri" panose="020F0502020204030204" pitchFamily="34" charset="0"/>
              </a:rPr>
              <a:t>Optimizing Onsite &amp; Near-Site Clinics</a:t>
            </a:r>
            <a:endParaRPr lang="en-US" dirty="0"/>
          </a:p>
        </p:txBody>
      </p:sp>
      <p:sp>
        <p:nvSpPr>
          <p:cNvPr id="3" name="Subtitle 2">
            <a:extLst>
              <a:ext uri="{FF2B5EF4-FFF2-40B4-BE49-F238E27FC236}">
                <a16:creationId xmlns:a16="http://schemas.microsoft.com/office/drawing/2014/main" id="{F5606692-A225-4B4D-A716-2FCB3754F1EF}"/>
              </a:ext>
            </a:extLst>
          </p:cNvPr>
          <p:cNvSpPr>
            <a:spLocks noGrp="1"/>
          </p:cNvSpPr>
          <p:nvPr>
            <p:ph type="subTitle" idx="1"/>
          </p:nvPr>
        </p:nvSpPr>
        <p:spPr>
          <a:xfrm>
            <a:off x="685800" y="2996431"/>
            <a:ext cx="7772400" cy="501305"/>
          </a:xfrm>
        </p:spPr>
        <p:txBody>
          <a:bodyPr/>
          <a:lstStyle/>
          <a:p>
            <a:r>
              <a:rPr lang="en-US" dirty="0"/>
              <a:t>July 13, 2022</a:t>
            </a:r>
          </a:p>
        </p:txBody>
      </p:sp>
    </p:spTree>
    <p:extLst>
      <p:ext uri="{BB962C8B-B14F-4D97-AF65-F5344CB8AC3E}">
        <p14:creationId xmlns:p14="http://schemas.microsoft.com/office/powerpoint/2010/main" val="1004228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3C6C89-D5F7-FE83-D591-4063A0342C2A}"/>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CD6A8364-53A0-F742-F92B-0884B58FDB56}"/>
              </a:ext>
            </a:extLst>
          </p:cNvPr>
          <p:cNvSpPr>
            <a:spLocks noGrp="1"/>
          </p:cNvSpPr>
          <p:nvPr>
            <p:ph type="ftr" sz="quarter" idx="4294967295"/>
          </p:nvPr>
        </p:nvSpPr>
        <p:spPr>
          <a:xfrm>
            <a:off x="0" y="4699000"/>
            <a:ext cx="5562600" cy="274638"/>
          </a:xfrm>
        </p:spPr>
        <p:txBody>
          <a:bodyPr/>
          <a:lstStyle/>
          <a:p>
            <a:r>
              <a:rPr lang="en-US">
                <a:solidFill>
                  <a:srgbClr val="212C65"/>
                </a:solidFill>
              </a:rPr>
              <a:t>Privileged and Confidential</a:t>
            </a:r>
          </a:p>
        </p:txBody>
      </p:sp>
    </p:spTree>
    <p:extLst>
      <p:ext uri="{BB962C8B-B14F-4D97-AF65-F5344CB8AC3E}">
        <p14:creationId xmlns:p14="http://schemas.microsoft.com/office/powerpoint/2010/main" val="164860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pPr marL="0" indent="0" algn="ctr">
              <a:buNone/>
            </a:pPr>
            <a:r>
              <a:rPr lang="en-US" b="1" dirty="0"/>
              <a:t>For more information about BHCG membership and/or onsite/near-site clinic optimization, please contact:</a:t>
            </a:r>
          </a:p>
          <a:p>
            <a:pPr marL="0" indent="0">
              <a:buNone/>
            </a:pPr>
            <a:endParaRPr lang="en-US" sz="2400" dirty="0"/>
          </a:p>
          <a:p>
            <a:endParaRPr lang="en-US" dirty="0"/>
          </a:p>
          <a:p>
            <a:pPr marL="0" indent="0" algn="ctr">
              <a:buNone/>
            </a:pPr>
            <a:r>
              <a:rPr lang="en-US" b="1" dirty="0"/>
              <a:t>Jeffrey Kluever</a:t>
            </a:r>
          </a:p>
          <a:p>
            <a:pPr marL="0" indent="0" algn="ctr">
              <a:buNone/>
            </a:pPr>
            <a:r>
              <a:rPr lang="en-US" b="1" dirty="0"/>
              <a:t>262-875-3312 X1</a:t>
            </a:r>
          </a:p>
          <a:p>
            <a:pPr marL="0" indent="0" algn="ctr">
              <a:buNone/>
            </a:pPr>
            <a:r>
              <a:rPr lang="en-US" b="1" dirty="0"/>
              <a:t>jkluever@bhcgwi.org</a:t>
            </a:r>
          </a:p>
        </p:txBody>
      </p:sp>
      <p:sp>
        <p:nvSpPr>
          <p:cNvPr id="4" name="Slide Number Placeholder 3"/>
          <p:cNvSpPr>
            <a:spLocks noGrp="1"/>
          </p:cNvSpPr>
          <p:nvPr>
            <p:ph type="sldNum" sz="quarter" idx="12"/>
          </p:nvPr>
        </p:nvSpPr>
        <p:spPr/>
        <p:txBody>
          <a:bodyPr/>
          <a:lstStyle/>
          <a:p>
            <a:pPr defTabSz="685800">
              <a:defRPr/>
            </a:pPr>
            <a:fld id="{CC52E155-FD95-45BC-A9C1-019A20DEA94F}" type="slidenum">
              <a:rPr lang="en-US" sz="563">
                <a:solidFill>
                  <a:prstClr val="black">
                    <a:tint val="75000"/>
                  </a:prstClr>
                </a:solidFill>
                <a:latin typeface="Calibri"/>
              </a:rPr>
              <a:pPr defTabSz="685800">
                <a:defRPr/>
              </a:pPr>
              <a:t>11</a:t>
            </a:fld>
            <a:endParaRPr lang="en-US" sz="563" dirty="0">
              <a:solidFill>
                <a:prstClr val="black">
                  <a:tint val="75000"/>
                </a:prstClr>
              </a:solidFill>
              <a:latin typeface="Calibri"/>
            </a:endParaRPr>
          </a:p>
        </p:txBody>
      </p:sp>
    </p:spTree>
    <p:extLst>
      <p:ext uri="{BB962C8B-B14F-4D97-AF65-F5344CB8AC3E}">
        <p14:creationId xmlns:p14="http://schemas.microsoft.com/office/powerpoint/2010/main" val="2246912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10000"/>
          </a:bodyPr>
          <a:lstStyle/>
          <a:p>
            <a:pPr>
              <a:spcAft>
                <a:spcPts val="507"/>
              </a:spcAft>
            </a:pPr>
            <a:r>
              <a:rPr lang="en-US" b="1" dirty="0"/>
              <a:t>Opening Remarks</a:t>
            </a:r>
          </a:p>
          <a:p>
            <a:pPr lvl="1">
              <a:spcAft>
                <a:spcPts val="507"/>
              </a:spcAft>
            </a:pPr>
            <a:r>
              <a:rPr lang="en-US" sz="1200" i="1" dirty="0"/>
              <a:t>Jeffrey </a:t>
            </a:r>
            <a:r>
              <a:rPr lang="en-US" sz="1200" i="1" dirty="0" err="1"/>
              <a:t>Kluever</a:t>
            </a:r>
            <a:r>
              <a:rPr lang="en-US" sz="1200" i="1" dirty="0"/>
              <a:t>, BHCG Executive Director</a:t>
            </a:r>
            <a:endParaRPr lang="en-US" sz="1200" b="1" dirty="0"/>
          </a:p>
          <a:p>
            <a:pPr>
              <a:spcAft>
                <a:spcPts val="507"/>
              </a:spcAft>
            </a:pPr>
            <a:r>
              <a:rPr lang="en-US" b="1" dirty="0"/>
              <a:t>General Overview</a:t>
            </a:r>
          </a:p>
          <a:p>
            <a:pPr lvl="1">
              <a:spcAft>
                <a:spcPts val="507"/>
              </a:spcAft>
            </a:pPr>
            <a:r>
              <a:rPr lang="en-US" sz="1200" i="1" dirty="0"/>
              <a:t>Dave </a:t>
            </a:r>
            <a:r>
              <a:rPr lang="en-US" sz="1200" i="1" dirty="0" err="1"/>
              <a:t>Osterndorf</a:t>
            </a:r>
            <a:r>
              <a:rPr lang="en-US" sz="1200" i="1" dirty="0"/>
              <a:t>, BHCG Strategic Consultant &amp; Chief Actuary, </a:t>
            </a:r>
            <a:r>
              <a:rPr lang="en-US" sz="1200" i="1" dirty="0" err="1"/>
              <a:t>Centivo</a:t>
            </a:r>
            <a:r>
              <a:rPr lang="en-US" sz="1200" i="1" dirty="0"/>
              <a:t> </a:t>
            </a:r>
            <a:r>
              <a:rPr lang="en-US" sz="1200" b="1" dirty="0"/>
              <a:t>  </a:t>
            </a:r>
          </a:p>
          <a:p>
            <a:pPr>
              <a:spcAft>
                <a:spcPts val="507"/>
              </a:spcAft>
            </a:pPr>
            <a:r>
              <a:rPr lang="en-US" b="1" dirty="0"/>
              <a:t> Onsite/Near-Site Clinic Optimization</a:t>
            </a:r>
          </a:p>
          <a:p>
            <a:pPr lvl="1">
              <a:spcAft>
                <a:spcPts val="507"/>
              </a:spcAft>
            </a:pPr>
            <a:r>
              <a:rPr lang="en-US" sz="1200" i="1" dirty="0" err="1"/>
              <a:t>Jihye</a:t>
            </a:r>
            <a:r>
              <a:rPr lang="en-US" sz="1200" i="1" dirty="0"/>
              <a:t> </a:t>
            </a:r>
            <a:r>
              <a:rPr lang="en-US" sz="1200" i="1" dirty="0" err="1"/>
              <a:t>Tahk</a:t>
            </a:r>
            <a:r>
              <a:rPr lang="en-US" sz="1200" i="1" dirty="0"/>
              <a:t>, General Market Manager, </a:t>
            </a:r>
            <a:r>
              <a:rPr lang="en-US" sz="1200" i="1" dirty="0" err="1"/>
              <a:t>Centivo</a:t>
            </a:r>
            <a:endParaRPr lang="en-US" sz="1200" i="1" dirty="0"/>
          </a:p>
          <a:p>
            <a:r>
              <a:rPr lang="en-US" b="1" dirty="0"/>
              <a:t>  Health Systems Perspective</a:t>
            </a:r>
          </a:p>
          <a:p>
            <a:pPr lvl="1"/>
            <a:r>
              <a:rPr lang="en-US" sz="1200" i="1" dirty="0"/>
              <a:t>Ashok Rai, M.D., President and CEO, </a:t>
            </a:r>
            <a:r>
              <a:rPr lang="en-US" sz="1200" i="1" dirty="0" err="1"/>
              <a:t>Prevea</a:t>
            </a:r>
            <a:r>
              <a:rPr lang="en-US" sz="1200" i="1" dirty="0"/>
              <a:t> Health</a:t>
            </a:r>
          </a:p>
          <a:p>
            <a:pPr lvl="1"/>
            <a:r>
              <a:rPr lang="en-US" sz="1200" i="1" dirty="0"/>
              <a:t>Donna Owens, Vice President Wisconsin Employer Solutions Ascension</a:t>
            </a:r>
          </a:p>
          <a:p>
            <a:r>
              <a:rPr lang="en-US" b="1" dirty="0"/>
              <a:t>  Employer Perspective </a:t>
            </a:r>
          </a:p>
          <a:p>
            <a:pPr lvl="1"/>
            <a:r>
              <a:rPr lang="en-US" sz="1200" i="1" dirty="0"/>
              <a:t>Janet Lucas-Taylor, Senior Director, Employee Benefits Northwestern Mutual </a:t>
            </a:r>
            <a:r>
              <a:rPr lang="en-US" sz="1200" b="1" i="1" dirty="0"/>
              <a:t>                                                               </a:t>
            </a:r>
          </a:p>
          <a:p>
            <a:r>
              <a:rPr lang="en-US" b="1" i="1" dirty="0">
                <a:solidFill>
                  <a:prstClr val="black"/>
                </a:solidFill>
              </a:rPr>
              <a:t>  </a:t>
            </a:r>
            <a:r>
              <a:rPr lang="en-US" b="1" dirty="0">
                <a:solidFill>
                  <a:prstClr val="black"/>
                </a:solidFill>
              </a:rPr>
              <a:t>Panel Discussion &amp; Q &amp; A</a:t>
            </a:r>
          </a:p>
          <a:p>
            <a:pPr lvl="0"/>
            <a:endParaRPr lang="en-US" sz="1181" dirty="0"/>
          </a:p>
        </p:txBody>
      </p:sp>
      <p:sp>
        <p:nvSpPr>
          <p:cNvPr id="4" name="Slide Number Placeholder 3"/>
          <p:cNvSpPr>
            <a:spLocks noGrp="1"/>
          </p:cNvSpPr>
          <p:nvPr>
            <p:ph type="sldNum" sz="quarter" idx="12"/>
          </p:nvPr>
        </p:nvSpPr>
        <p:spPr/>
        <p:txBody>
          <a:bodyPr/>
          <a:lstStyle/>
          <a:p>
            <a:pPr defTabSz="685800">
              <a:defRPr/>
            </a:pPr>
            <a:fld id="{CC52E155-FD95-45BC-A9C1-019A20DEA94F}" type="slidenum">
              <a:rPr lang="en-US" sz="563">
                <a:solidFill>
                  <a:prstClr val="black">
                    <a:tint val="75000"/>
                  </a:prstClr>
                </a:solidFill>
                <a:latin typeface="Calibri"/>
              </a:rPr>
              <a:pPr defTabSz="685800">
                <a:defRPr/>
              </a:pPr>
              <a:t>2</a:t>
            </a:fld>
            <a:endParaRPr lang="en-US" sz="563" dirty="0">
              <a:solidFill>
                <a:prstClr val="black">
                  <a:tint val="75000"/>
                </a:prstClr>
              </a:solidFill>
              <a:latin typeface="Calibri"/>
            </a:endParaRPr>
          </a:p>
        </p:txBody>
      </p:sp>
    </p:spTree>
    <p:extLst>
      <p:ext uri="{BB962C8B-B14F-4D97-AF65-F5344CB8AC3E}">
        <p14:creationId xmlns:p14="http://schemas.microsoft.com/office/powerpoint/2010/main" val="2461745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FED913-87F9-4313-AABB-E9DC34FB92CA}"/>
              </a:ext>
            </a:extLst>
          </p:cNvPr>
          <p:cNvSpPr>
            <a:spLocks noGrp="1"/>
          </p:cNvSpPr>
          <p:nvPr>
            <p:ph type="title"/>
          </p:nvPr>
        </p:nvSpPr>
        <p:spPr/>
        <p:txBody>
          <a:bodyPr/>
          <a:lstStyle/>
          <a:p>
            <a:r>
              <a:rPr lang="en-US" dirty="0"/>
              <a:t>The High-Performance PCP-Guided Model</a:t>
            </a:r>
          </a:p>
        </p:txBody>
      </p:sp>
      <p:sp>
        <p:nvSpPr>
          <p:cNvPr id="5" name="Footer Placeholder 4">
            <a:extLst>
              <a:ext uri="{FF2B5EF4-FFF2-40B4-BE49-F238E27FC236}">
                <a16:creationId xmlns:a16="http://schemas.microsoft.com/office/drawing/2014/main" id="{D5DFE3DC-331C-43EB-B943-4B301B27CDA5}"/>
              </a:ext>
            </a:extLst>
          </p:cNvPr>
          <p:cNvSpPr>
            <a:spLocks noGrp="1"/>
          </p:cNvSpPr>
          <p:nvPr>
            <p:ph type="ftr" sz="quarter" idx="10"/>
          </p:nvPr>
        </p:nvSpPr>
        <p:spPr/>
        <p:txBody>
          <a:bodyPr/>
          <a:lstStyle/>
          <a:p>
            <a:pPr lvl="0"/>
            <a:r>
              <a:rPr lang="en-US" noProof="0"/>
              <a:t>Privileged and Confidential</a:t>
            </a:r>
          </a:p>
        </p:txBody>
      </p:sp>
      <p:sp>
        <p:nvSpPr>
          <p:cNvPr id="6" name="Slide Number Placeholder 5">
            <a:extLst>
              <a:ext uri="{FF2B5EF4-FFF2-40B4-BE49-F238E27FC236}">
                <a16:creationId xmlns:a16="http://schemas.microsoft.com/office/drawing/2014/main" id="{7FB5FFCC-7E09-4DDC-9BA9-FA856158DF91}"/>
              </a:ext>
            </a:extLst>
          </p:cNvPr>
          <p:cNvSpPr>
            <a:spLocks noGrp="1"/>
          </p:cNvSpPr>
          <p:nvPr>
            <p:ph type="sldNum" sz="quarter" idx="11"/>
          </p:nvPr>
        </p:nvSpPr>
        <p:spPr/>
        <p:txBody>
          <a:bodyPr/>
          <a:lstStyle/>
          <a:p>
            <a:pPr lvl="0"/>
            <a:fld id="{B7D7D457-835C-4F61-A480-6FD2714DE503}" type="slidenum">
              <a:rPr lang="en-US" noProof="0" smtClean="0"/>
              <a:pPr lvl="0"/>
              <a:t>3</a:t>
            </a:fld>
            <a:endParaRPr lang="en-US" noProof="0"/>
          </a:p>
        </p:txBody>
      </p:sp>
      <p:sp>
        <p:nvSpPr>
          <p:cNvPr id="27" name="TextBox 26">
            <a:extLst>
              <a:ext uri="{FF2B5EF4-FFF2-40B4-BE49-F238E27FC236}">
                <a16:creationId xmlns:a16="http://schemas.microsoft.com/office/drawing/2014/main" id="{EC874C85-91E5-4900-857F-924C1724805C}"/>
              </a:ext>
            </a:extLst>
          </p:cNvPr>
          <p:cNvSpPr txBox="1"/>
          <p:nvPr/>
        </p:nvSpPr>
        <p:spPr>
          <a:xfrm>
            <a:off x="457198" y="1205803"/>
            <a:ext cx="8229597" cy="707886"/>
          </a:xfrm>
          <a:prstGeom prst="rect">
            <a:avLst/>
          </a:prstGeom>
          <a:noFill/>
        </p:spPr>
        <p:txBody>
          <a:bodyPr wrap="square">
            <a:spAutoFit/>
          </a:bodyPr>
          <a:lstStyle/>
          <a:p>
            <a:pPr marR="0" lvl="0" algn="l" defTabSz="685783" rtl="0" eaLnBrk="1" fontAlgn="auto" latinLnBrk="0" hangingPunct="1">
              <a:lnSpc>
                <a:spcPct val="100000"/>
              </a:lnSpc>
              <a:spcBef>
                <a:spcPts val="225"/>
              </a:spcBef>
              <a:spcAft>
                <a:spcPts val="225"/>
              </a:spcAft>
              <a:buClr>
                <a:srgbClr val="EB9322"/>
              </a:buClr>
              <a:buSzTx/>
              <a:tabLst/>
              <a:defRPr/>
            </a:pPr>
            <a:r>
              <a:rPr kumimoji="0" lang="en-US" sz="2000" i="0" u="none" strike="noStrike" kern="1200" cap="none" spc="0" normalizeH="0" baseline="0" noProof="0" dirty="0">
                <a:ln>
                  <a:noFill/>
                </a:ln>
                <a:solidFill>
                  <a:schemeClr val="tx2"/>
                </a:solidFill>
                <a:effectLst/>
                <a:uLnTx/>
                <a:uFillTx/>
                <a:ea typeface="+mn-ea"/>
                <a:cs typeface="+mn-cs"/>
              </a:rPr>
              <a:t>An engaged business community &amp; progressive health plan partnering closely with accountable, high-value providers</a:t>
            </a:r>
          </a:p>
        </p:txBody>
      </p:sp>
      <p:grpSp>
        <p:nvGrpSpPr>
          <p:cNvPr id="10" name="Group 9">
            <a:extLst>
              <a:ext uri="{FF2B5EF4-FFF2-40B4-BE49-F238E27FC236}">
                <a16:creationId xmlns:a16="http://schemas.microsoft.com/office/drawing/2014/main" id="{9A1B821F-3A23-456A-9525-45C71218E808}"/>
              </a:ext>
            </a:extLst>
          </p:cNvPr>
          <p:cNvGrpSpPr/>
          <p:nvPr/>
        </p:nvGrpSpPr>
        <p:grpSpPr>
          <a:xfrm>
            <a:off x="457196" y="2012788"/>
            <a:ext cx="8229599" cy="1940432"/>
            <a:chOff x="457196" y="1977348"/>
            <a:chExt cx="8229599" cy="1940432"/>
          </a:xfrm>
        </p:grpSpPr>
        <p:sp>
          <p:nvSpPr>
            <p:cNvPr id="41" name="Freeform: Shape 40">
              <a:extLst>
                <a:ext uri="{FF2B5EF4-FFF2-40B4-BE49-F238E27FC236}">
                  <a16:creationId xmlns:a16="http://schemas.microsoft.com/office/drawing/2014/main" id="{3BCAF8DE-3B98-4661-B469-3D7559692BA8}"/>
                </a:ext>
              </a:extLst>
            </p:cNvPr>
            <p:cNvSpPr/>
            <p:nvPr/>
          </p:nvSpPr>
          <p:spPr>
            <a:xfrm>
              <a:off x="3586771" y="1977348"/>
              <a:ext cx="1975918" cy="1940432"/>
            </a:xfrm>
            <a:custGeom>
              <a:avLst/>
              <a:gdLst>
                <a:gd name="connsiteX0" fmla="*/ 708185 w 2167639"/>
                <a:gd name="connsiteY0" fmla="*/ 0 h 2128711"/>
                <a:gd name="connsiteX1" fmla="*/ 1401982 w 2167639"/>
                <a:gd name="connsiteY1" fmla="*/ 565461 h 2128711"/>
                <a:gd name="connsiteX2" fmla="*/ 1416317 w 2167639"/>
                <a:gd name="connsiteY2" fmla="*/ 707654 h 2128711"/>
                <a:gd name="connsiteX3" fmla="*/ 1455153 w 2167639"/>
                <a:gd name="connsiteY3" fmla="*/ 703739 h 2128711"/>
                <a:gd name="connsiteX4" fmla="*/ 2167639 w 2167639"/>
                <a:gd name="connsiteY4" fmla="*/ 1416225 h 2128711"/>
                <a:gd name="connsiteX5" fmla="*/ 1455153 w 2167639"/>
                <a:gd name="connsiteY5" fmla="*/ 2128711 h 2128711"/>
                <a:gd name="connsiteX6" fmla="*/ 742667 w 2167639"/>
                <a:gd name="connsiteY6" fmla="*/ 1416225 h 2128711"/>
                <a:gd name="connsiteX7" fmla="*/ 743007 w 2167639"/>
                <a:gd name="connsiteY7" fmla="*/ 1412860 h 2128711"/>
                <a:gd name="connsiteX8" fmla="*/ 708185 w 2167639"/>
                <a:gd name="connsiteY8" fmla="*/ 1416370 h 2128711"/>
                <a:gd name="connsiteX9" fmla="*/ 0 w 2167639"/>
                <a:gd name="connsiteY9" fmla="*/ 708185 h 2128711"/>
                <a:gd name="connsiteX10" fmla="*/ 708185 w 2167639"/>
                <a:gd name="connsiteY10" fmla="*/ 0 h 212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7639" h="2128711">
                  <a:moveTo>
                    <a:pt x="708185" y="0"/>
                  </a:moveTo>
                  <a:cubicBezTo>
                    <a:pt x="1050415" y="0"/>
                    <a:pt x="1335947" y="242753"/>
                    <a:pt x="1401982" y="565461"/>
                  </a:cubicBezTo>
                  <a:lnTo>
                    <a:pt x="1416317" y="707654"/>
                  </a:lnTo>
                  <a:lnTo>
                    <a:pt x="1455153" y="703739"/>
                  </a:lnTo>
                  <a:cubicBezTo>
                    <a:pt x="1848648" y="703739"/>
                    <a:pt x="2167639" y="1022730"/>
                    <a:pt x="2167639" y="1416225"/>
                  </a:cubicBezTo>
                  <a:cubicBezTo>
                    <a:pt x="2167639" y="1809720"/>
                    <a:pt x="1848648" y="2128711"/>
                    <a:pt x="1455153" y="2128711"/>
                  </a:cubicBezTo>
                  <a:cubicBezTo>
                    <a:pt x="1061658" y="2128711"/>
                    <a:pt x="742667" y="1809720"/>
                    <a:pt x="742667" y="1416225"/>
                  </a:cubicBezTo>
                  <a:lnTo>
                    <a:pt x="743007" y="1412860"/>
                  </a:lnTo>
                  <a:lnTo>
                    <a:pt x="708185" y="1416370"/>
                  </a:lnTo>
                  <a:cubicBezTo>
                    <a:pt x="317065" y="1416370"/>
                    <a:pt x="0" y="1099305"/>
                    <a:pt x="0" y="708185"/>
                  </a:cubicBezTo>
                  <a:cubicBezTo>
                    <a:pt x="0" y="317065"/>
                    <a:pt x="317065" y="0"/>
                    <a:pt x="708185" y="0"/>
                  </a:cubicBez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prstClr val="white"/>
                </a:solidFill>
                <a:effectLst/>
                <a:uLnTx/>
                <a:uFillTx/>
                <a:latin typeface="Corbel"/>
                <a:ea typeface="+mn-ea"/>
                <a:cs typeface="+mn-cs"/>
                <a:sym typeface="Helvetica Neue"/>
              </a:endParaRPr>
            </a:p>
          </p:txBody>
        </p:sp>
        <p:sp>
          <p:nvSpPr>
            <p:cNvPr id="30" name="Content Placeholder 1">
              <a:extLst>
                <a:ext uri="{FF2B5EF4-FFF2-40B4-BE49-F238E27FC236}">
                  <a16:creationId xmlns:a16="http://schemas.microsoft.com/office/drawing/2014/main" id="{0D6A9294-E5C7-454E-A68A-C803801BE4A5}"/>
                </a:ext>
              </a:extLst>
            </p:cNvPr>
            <p:cNvSpPr txBox="1">
              <a:spLocks/>
            </p:cNvSpPr>
            <p:nvPr/>
          </p:nvSpPr>
          <p:spPr>
            <a:xfrm flipH="1">
              <a:off x="6945432" y="3229512"/>
              <a:ext cx="1741361" cy="492443"/>
            </a:xfrm>
            <a:prstGeom prst="rect">
              <a:avLst/>
            </a:prstGeom>
          </p:spPr>
          <p:txBody>
            <a:bodyPr wrap="square" lIns="0" tIns="0" rIns="0" bIns="0">
              <a:spAutoFit/>
            </a:bodyPr>
            <a:lstStyle>
              <a:lvl1pPr marL="182880" indent="-182880" algn="l" defTabSz="457200" rtl="0" eaLnBrk="1" latinLnBrk="0" hangingPunct="1">
                <a:spcBef>
                  <a:spcPts val="0"/>
                </a:spcBef>
                <a:spcAft>
                  <a:spcPts val="300"/>
                </a:spcAft>
                <a:buFont typeface="Arial"/>
                <a:buChar char="•"/>
                <a:defRPr sz="1800" b="1" kern="1200">
                  <a:solidFill>
                    <a:schemeClr val="accent1"/>
                  </a:solidFill>
                  <a:latin typeface="+mn-lt"/>
                  <a:ea typeface="+mn-ea"/>
                  <a:cs typeface="+mn-cs"/>
                </a:defRPr>
              </a:lvl1pPr>
              <a:lvl2pPr marL="4114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2pPr>
              <a:lvl3pPr marL="6400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3pPr>
              <a:lvl4pPr marL="8686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4pPr>
              <a:lvl5pPr marL="10972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300"/>
                </a:spcAft>
                <a:buClrTx/>
                <a:buSzTx/>
                <a:buFont typeface="Arial"/>
                <a:buNone/>
                <a:tabLst/>
                <a:defRPr/>
              </a:pPr>
              <a:r>
                <a:rPr kumimoji="0" lang="en-US" sz="1600" b="0" i="0" u="none" strike="noStrike" kern="1200" cap="all" spc="0" normalizeH="0" noProof="0">
                  <a:ln>
                    <a:noFill/>
                  </a:ln>
                  <a:solidFill>
                    <a:schemeClr val="bg2"/>
                  </a:solidFill>
                  <a:effectLst/>
                  <a:uLnTx/>
                  <a:uFillTx/>
                  <a:ea typeface="+mn-ea"/>
                  <a:cs typeface="+mn-cs"/>
                </a:rPr>
                <a:t>Value-based payment model</a:t>
              </a:r>
            </a:p>
          </p:txBody>
        </p:sp>
        <p:sp>
          <p:nvSpPr>
            <p:cNvPr id="31" name="Content Placeholder 1">
              <a:extLst>
                <a:ext uri="{FF2B5EF4-FFF2-40B4-BE49-F238E27FC236}">
                  <a16:creationId xmlns:a16="http://schemas.microsoft.com/office/drawing/2014/main" id="{1EA33A68-8CF1-4F6D-AF14-317CA1CDC6A8}"/>
                </a:ext>
              </a:extLst>
            </p:cNvPr>
            <p:cNvSpPr txBox="1">
              <a:spLocks/>
            </p:cNvSpPr>
            <p:nvPr/>
          </p:nvSpPr>
          <p:spPr>
            <a:xfrm flipH="1">
              <a:off x="457196" y="3106401"/>
              <a:ext cx="1763090" cy="738664"/>
            </a:xfrm>
            <a:prstGeom prst="rect">
              <a:avLst/>
            </a:prstGeom>
          </p:spPr>
          <p:txBody>
            <a:bodyPr wrap="square" lIns="0" tIns="0" rIns="0" bIns="0">
              <a:spAutoFit/>
            </a:bodyPr>
            <a:lstStyle>
              <a:lvl1pPr marL="182880" indent="-182880" algn="l" defTabSz="457200" rtl="0" eaLnBrk="1" latinLnBrk="0" hangingPunct="1">
                <a:spcBef>
                  <a:spcPts val="0"/>
                </a:spcBef>
                <a:spcAft>
                  <a:spcPts val="300"/>
                </a:spcAft>
                <a:buFont typeface="Arial"/>
                <a:buChar char="•"/>
                <a:defRPr sz="1800" b="1" kern="1200">
                  <a:solidFill>
                    <a:schemeClr val="accent1"/>
                  </a:solidFill>
                  <a:latin typeface="+mn-lt"/>
                  <a:ea typeface="+mn-ea"/>
                  <a:cs typeface="+mn-cs"/>
                </a:defRPr>
              </a:lvl1pPr>
              <a:lvl2pPr marL="4114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2pPr>
              <a:lvl3pPr marL="6400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3pPr>
              <a:lvl4pPr marL="8686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4pPr>
              <a:lvl5pPr marL="10972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300"/>
                </a:spcAft>
                <a:buClrTx/>
                <a:buSzTx/>
                <a:buFont typeface="Arial"/>
                <a:buNone/>
                <a:tabLst/>
                <a:defRPr/>
              </a:pPr>
              <a:r>
                <a:rPr kumimoji="0" lang="en-US" sz="1600" b="0" i="0" u="none" strike="noStrike" kern="1200" cap="all" spc="0" normalizeH="0" noProof="0">
                  <a:ln>
                    <a:noFill/>
                  </a:ln>
                  <a:solidFill>
                    <a:schemeClr val="bg2"/>
                  </a:solidFill>
                  <a:effectLst/>
                  <a:uLnTx/>
                  <a:uFillTx/>
                  <a:ea typeface="+mn-ea"/>
                  <a:cs typeface="+mn-cs"/>
                </a:rPr>
                <a:t>PCP taking on </a:t>
              </a:r>
              <a:br>
                <a:rPr kumimoji="0" lang="en-US" sz="1600" b="0" i="0" u="none" strike="noStrike" kern="1200" cap="all" spc="0" normalizeH="0" noProof="0">
                  <a:ln>
                    <a:noFill/>
                  </a:ln>
                  <a:solidFill>
                    <a:schemeClr val="bg2"/>
                  </a:solidFill>
                  <a:effectLst/>
                  <a:uLnTx/>
                  <a:uFillTx/>
                  <a:ea typeface="+mn-ea"/>
                  <a:cs typeface="+mn-cs"/>
                </a:rPr>
              </a:br>
              <a:r>
                <a:rPr kumimoji="0" lang="en-US" sz="1600" b="0" i="0" u="none" strike="noStrike" kern="1200" cap="all" spc="-30" normalizeH="0" noProof="0">
                  <a:ln>
                    <a:noFill/>
                  </a:ln>
                  <a:solidFill>
                    <a:schemeClr val="bg2"/>
                  </a:solidFill>
                  <a:effectLst/>
                  <a:uLnTx/>
                  <a:uFillTx/>
                  <a:ea typeface="+mn-ea"/>
                  <a:cs typeface="+mn-cs"/>
                </a:rPr>
                <a:t>full responsibility </a:t>
              </a:r>
              <a:r>
                <a:rPr kumimoji="0" lang="en-US" sz="1600" b="0" i="0" u="none" strike="noStrike" kern="1200" cap="all" spc="0" normalizeH="0" noProof="0">
                  <a:ln>
                    <a:noFill/>
                  </a:ln>
                  <a:solidFill>
                    <a:schemeClr val="bg2"/>
                  </a:solidFill>
                  <a:effectLst/>
                  <a:uLnTx/>
                  <a:uFillTx/>
                  <a:ea typeface="+mn-ea"/>
                  <a:cs typeface="+mn-cs"/>
                </a:rPr>
                <a:t>for patient</a:t>
              </a:r>
            </a:p>
          </p:txBody>
        </p:sp>
        <p:cxnSp>
          <p:nvCxnSpPr>
            <p:cNvPr id="35" name="Straight Arrow Connector 34">
              <a:extLst>
                <a:ext uri="{FF2B5EF4-FFF2-40B4-BE49-F238E27FC236}">
                  <a16:creationId xmlns:a16="http://schemas.microsoft.com/office/drawing/2014/main" id="{3A72342C-B9C5-4BE6-9C3B-D2396DC3BAE3}"/>
                </a:ext>
              </a:extLst>
            </p:cNvPr>
            <p:cNvCxnSpPr>
              <a:cxnSpLocks/>
            </p:cNvCxnSpPr>
            <p:nvPr/>
          </p:nvCxnSpPr>
          <p:spPr>
            <a:xfrm>
              <a:off x="2386936" y="3475733"/>
              <a:ext cx="1674524" cy="0"/>
            </a:xfrm>
            <a:prstGeom prst="straightConnector1">
              <a:avLst/>
            </a:prstGeom>
            <a:ln w="19050" cap="rnd">
              <a:solidFill>
                <a:schemeClr val="accent3"/>
              </a:solidFill>
              <a:tailEnd type="triangle" w="lg" len="med"/>
            </a:ln>
            <a:effectLst/>
          </p:spPr>
          <p:style>
            <a:lnRef idx="1">
              <a:schemeClr val="accent6"/>
            </a:lnRef>
            <a:fillRef idx="0">
              <a:schemeClr val="accent6"/>
            </a:fillRef>
            <a:effectRef idx="0">
              <a:schemeClr val="accent6"/>
            </a:effectRef>
            <a:fontRef idx="minor">
              <a:schemeClr val="tx1"/>
            </a:fontRef>
          </p:style>
        </p:cxnSp>
        <p:cxnSp>
          <p:nvCxnSpPr>
            <p:cNvPr id="46" name="Straight Arrow Connector 45">
              <a:extLst>
                <a:ext uri="{FF2B5EF4-FFF2-40B4-BE49-F238E27FC236}">
                  <a16:creationId xmlns:a16="http://schemas.microsoft.com/office/drawing/2014/main" id="{1A25EC17-9A52-4337-9472-94A62B6742EE}"/>
                </a:ext>
              </a:extLst>
            </p:cNvPr>
            <p:cNvCxnSpPr>
              <a:cxnSpLocks/>
            </p:cNvCxnSpPr>
            <p:nvPr/>
          </p:nvCxnSpPr>
          <p:spPr>
            <a:xfrm flipH="1">
              <a:off x="5753100" y="3475733"/>
              <a:ext cx="1026826" cy="0"/>
            </a:xfrm>
            <a:prstGeom prst="straightConnector1">
              <a:avLst/>
            </a:prstGeom>
            <a:ln w="19050" cap="rnd">
              <a:solidFill>
                <a:schemeClr val="accent3"/>
              </a:solidFill>
              <a:tailEnd type="triangle" w="lg" len="med"/>
            </a:ln>
            <a:effectLst/>
          </p:spPr>
          <p:style>
            <a:lnRef idx="1">
              <a:schemeClr val="accent6"/>
            </a:lnRef>
            <a:fillRef idx="0">
              <a:schemeClr val="accent6"/>
            </a:fillRef>
            <a:effectRef idx="0">
              <a:schemeClr val="accent6"/>
            </a:effectRef>
            <a:fontRef idx="minor">
              <a:schemeClr val="tx1"/>
            </a:fontRef>
          </p:style>
        </p:cxnSp>
        <p:sp>
          <p:nvSpPr>
            <p:cNvPr id="20" name="Content Placeholder 1">
              <a:extLst>
                <a:ext uri="{FF2B5EF4-FFF2-40B4-BE49-F238E27FC236}">
                  <a16:creationId xmlns:a16="http://schemas.microsoft.com/office/drawing/2014/main" id="{E74EEB22-5E45-4067-B18A-CEB944BEEA71}"/>
                </a:ext>
              </a:extLst>
            </p:cNvPr>
            <p:cNvSpPr txBox="1">
              <a:spLocks/>
            </p:cNvSpPr>
            <p:nvPr/>
          </p:nvSpPr>
          <p:spPr>
            <a:xfrm>
              <a:off x="457197" y="2046526"/>
              <a:ext cx="1763090" cy="738664"/>
            </a:xfrm>
            <a:prstGeom prst="rect">
              <a:avLst/>
            </a:prstGeom>
          </p:spPr>
          <p:txBody>
            <a:bodyPr wrap="square" lIns="0" tIns="0" rIns="0" bIns="0">
              <a:spAutoFit/>
            </a:bodyPr>
            <a:lstStyle>
              <a:lvl1pPr marL="182880" indent="-182880" algn="l" defTabSz="457200" rtl="0" eaLnBrk="1" latinLnBrk="0" hangingPunct="1">
                <a:spcBef>
                  <a:spcPts val="0"/>
                </a:spcBef>
                <a:spcAft>
                  <a:spcPts val="300"/>
                </a:spcAft>
                <a:buFont typeface="Arial"/>
                <a:buChar char="•"/>
                <a:defRPr sz="1800" b="1" kern="1200">
                  <a:solidFill>
                    <a:schemeClr val="accent1"/>
                  </a:solidFill>
                  <a:latin typeface="+mn-lt"/>
                  <a:ea typeface="+mn-ea"/>
                  <a:cs typeface="+mn-cs"/>
                </a:defRPr>
              </a:lvl1pPr>
              <a:lvl2pPr marL="4114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2pPr>
              <a:lvl3pPr marL="6400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3pPr>
              <a:lvl4pPr marL="8686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4pPr>
              <a:lvl5pPr marL="10972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300"/>
                </a:spcAft>
                <a:buClrTx/>
                <a:buSzTx/>
                <a:buFont typeface="Arial"/>
                <a:buNone/>
                <a:tabLst/>
                <a:defRPr/>
              </a:pPr>
              <a:r>
                <a:rPr kumimoji="0" lang="en-US" sz="1600" b="0" i="0" u="none" strike="noStrike" kern="1200" cap="all" spc="0" normalizeH="0" noProof="0" dirty="0">
                  <a:ln>
                    <a:noFill/>
                  </a:ln>
                  <a:solidFill>
                    <a:schemeClr val="bg2"/>
                  </a:solidFill>
                  <a:effectLst/>
                  <a:uLnTx/>
                  <a:uFillTx/>
                  <a:ea typeface="+mn-ea"/>
                  <a:cs typeface="+mn-cs"/>
                </a:rPr>
                <a:t>Member engagement </a:t>
              </a:r>
              <a:br>
                <a:rPr kumimoji="0" lang="en-US" sz="1600" b="0" i="0" u="none" strike="noStrike" kern="1200" cap="all" spc="0" normalizeH="0" noProof="0" dirty="0">
                  <a:ln>
                    <a:noFill/>
                  </a:ln>
                  <a:solidFill>
                    <a:schemeClr val="bg2"/>
                  </a:solidFill>
                  <a:effectLst/>
                  <a:uLnTx/>
                  <a:uFillTx/>
                  <a:ea typeface="+mn-ea"/>
                  <a:cs typeface="+mn-cs"/>
                </a:rPr>
              </a:br>
              <a:r>
                <a:rPr kumimoji="0" lang="en-US" sz="1600" b="0" i="0" u="none" strike="noStrike" kern="1200" cap="all" spc="0" normalizeH="0" noProof="0" dirty="0">
                  <a:ln>
                    <a:noFill/>
                  </a:ln>
                  <a:solidFill>
                    <a:schemeClr val="bg2"/>
                  </a:solidFill>
                  <a:effectLst/>
                  <a:uLnTx/>
                  <a:uFillTx/>
                  <a:ea typeface="+mn-ea"/>
                  <a:cs typeface="+mn-cs"/>
                </a:rPr>
                <a:t>with the PCP</a:t>
              </a:r>
              <a:endParaRPr kumimoji="0" lang="en-US" sz="1400" b="0" i="0" u="none" strike="noStrike" kern="1200" cap="all" spc="0" normalizeH="0" noProof="0" dirty="0">
                <a:ln>
                  <a:noFill/>
                </a:ln>
                <a:solidFill>
                  <a:schemeClr val="bg2"/>
                </a:solidFill>
                <a:effectLst/>
                <a:uLnTx/>
                <a:uFillTx/>
                <a:ea typeface="+mn-ea"/>
                <a:cs typeface="+mn-cs"/>
              </a:endParaRPr>
            </a:p>
          </p:txBody>
        </p:sp>
        <p:sp>
          <p:nvSpPr>
            <p:cNvPr id="22" name="Content Placeholder 1">
              <a:extLst>
                <a:ext uri="{FF2B5EF4-FFF2-40B4-BE49-F238E27FC236}">
                  <a16:creationId xmlns:a16="http://schemas.microsoft.com/office/drawing/2014/main" id="{42B7E375-CE2E-4BBA-AC9C-E9ABD9780DDA}"/>
                </a:ext>
              </a:extLst>
            </p:cNvPr>
            <p:cNvSpPr txBox="1">
              <a:spLocks/>
            </p:cNvSpPr>
            <p:nvPr/>
          </p:nvSpPr>
          <p:spPr>
            <a:xfrm>
              <a:off x="6945434" y="2046526"/>
              <a:ext cx="1741361" cy="738664"/>
            </a:xfrm>
            <a:prstGeom prst="rect">
              <a:avLst/>
            </a:prstGeom>
          </p:spPr>
          <p:txBody>
            <a:bodyPr wrap="square" lIns="0" tIns="0" rIns="0" bIns="0">
              <a:spAutoFit/>
            </a:bodyPr>
            <a:lstStyle>
              <a:lvl1pPr marL="182880" indent="-182880" algn="l" defTabSz="457200" rtl="0" eaLnBrk="1" latinLnBrk="0" hangingPunct="1">
                <a:spcBef>
                  <a:spcPts val="0"/>
                </a:spcBef>
                <a:spcAft>
                  <a:spcPts val="300"/>
                </a:spcAft>
                <a:buFont typeface="Arial"/>
                <a:buChar char="•"/>
                <a:defRPr sz="1800" b="1" kern="1200">
                  <a:solidFill>
                    <a:schemeClr val="accent1"/>
                  </a:solidFill>
                  <a:latin typeface="+mn-lt"/>
                  <a:ea typeface="+mn-ea"/>
                  <a:cs typeface="+mn-cs"/>
                </a:defRPr>
              </a:lvl1pPr>
              <a:lvl2pPr marL="4114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2pPr>
              <a:lvl3pPr marL="6400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3pPr>
              <a:lvl4pPr marL="8686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4pPr>
              <a:lvl5pPr marL="10972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300"/>
                </a:spcAft>
                <a:buClrTx/>
                <a:buSzTx/>
                <a:buFont typeface="Arial"/>
                <a:buNone/>
                <a:tabLst/>
                <a:defRPr/>
              </a:pPr>
              <a:r>
                <a:rPr kumimoji="0" lang="en-US" sz="1600" b="0" i="0" u="none" strike="noStrike" kern="1200" cap="all" spc="0" normalizeH="0" noProof="0">
                  <a:ln>
                    <a:noFill/>
                  </a:ln>
                  <a:solidFill>
                    <a:schemeClr val="bg2"/>
                  </a:solidFill>
                  <a:effectLst/>
                  <a:uLnTx/>
                  <a:uFillTx/>
                  <a:ea typeface="+mn-ea"/>
                  <a:cs typeface="+mn-cs"/>
                </a:rPr>
                <a:t>Plan design </a:t>
              </a:r>
              <a:br>
                <a:rPr kumimoji="0" lang="en-US" sz="1600" b="0" i="0" u="none" strike="noStrike" kern="1200" cap="all" spc="0" normalizeH="0" noProof="0">
                  <a:ln>
                    <a:noFill/>
                  </a:ln>
                  <a:solidFill>
                    <a:schemeClr val="bg2"/>
                  </a:solidFill>
                  <a:effectLst/>
                  <a:uLnTx/>
                  <a:uFillTx/>
                  <a:ea typeface="+mn-ea"/>
                  <a:cs typeface="+mn-cs"/>
                </a:rPr>
              </a:br>
              <a:r>
                <a:rPr kumimoji="0" lang="en-US" sz="1600" b="0" i="0" u="none" strike="noStrike" kern="1200" cap="all" spc="0" normalizeH="0" noProof="0">
                  <a:ln>
                    <a:noFill/>
                  </a:ln>
                  <a:solidFill>
                    <a:schemeClr val="bg2"/>
                  </a:solidFill>
                  <a:effectLst/>
                  <a:uLnTx/>
                  <a:uFillTx/>
                  <a:ea typeface="+mn-ea"/>
                  <a:cs typeface="+mn-cs"/>
                </a:rPr>
                <a:t>that incentivizes high-value care</a:t>
              </a:r>
              <a:endParaRPr kumimoji="0" lang="en-US" sz="1400" b="0" i="0" u="none" strike="noStrike" kern="1200" cap="all" spc="0" normalizeH="0" noProof="0">
                <a:ln>
                  <a:noFill/>
                </a:ln>
                <a:solidFill>
                  <a:schemeClr val="bg2"/>
                </a:solidFill>
                <a:effectLst/>
                <a:uLnTx/>
                <a:uFillTx/>
                <a:ea typeface="+mn-ea"/>
                <a:cs typeface="+mn-cs"/>
              </a:endParaRPr>
            </a:p>
          </p:txBody>
        </p:sp>
        <p:cxnSp>
          <p:nvCxnSpPr>
            <p:cNvPr id="11" name="Straight Arrow Connector 10">
              <a:extLst>
                <a:ext uri="{FF2B5EF4-FFF2-40B4-BE49-F238E27FC236}">
                  <a16:creationId xmlns:a16="http://schemas.microsoft.com/office/drawing/2014/main" id="{44C4B80A-EF48-4DFA-B383-5F3D63DFC7F9}"/>
                </a:ext>
              </a:extLst>
            </p:cNvPr>
            <p:cNvCxnSpPr>
              <a:cxnSpLocks/>
            </p:cNvCxnSpPr>
            <p:nvPr/>
          </p:nvCxnSpPr>
          <p:spPr>
            <a:xfrm>
              <a:off x="2386936" y="2415858"/>
              <a:ext cx="1019204" cy="0"/>
            </a:xfrm>
            <a:prstGeom prst="straightConnector1">
              <a:avLst/>
            </a:prstGeom>
            <a:ln w="19050" cap="rnd">
              <a:solidFill>
                <a:schemeClr val="accent3"/>
              </a:solidFill>
              <a:tailEnd type="triangle" w="lg" len="med"/>
            </a:ln>
            <a:effectLst/>
          </p:spPr>
          <p:style>
            <a:lnRef idx="1">
              <a:schemeClr val="accent6"/>
            </a:lnRef>
            <a:fillRef idx="0">
              <a:schemeClr val="accent6"/>
            </a:fillRef>
            <a:effectRef idx="0">
              <a:schemeClr val="accent6"/>
            </a:effectRef>
            <a:fontRef idx="minor">
              <a:schemeClr val="tx1"/>
            </a:fontRef>
          </p:style>
        </p:cxnSp>
        <p:cxnSp>
          <p:nvCxnSpPr>
            <p:cNvPr id="47" name="Straight Arrow Connector 46">
              <a:extLst>
                <a:ext uri="{FF2B5EF4-FFF2-40B4-BE49-F238E27FC236}">
                  <a16:creationId xmlns:a16="http://schemas.microsoft.com/office/drawing/2014/main" id="{5A4BC276-CCBC-4DA8-939C-3F37D8E1ABE8}"/>
                </a:ext>
              </a:extLst>
            </p:cNvPr>
            <p:cNvCxnSpPr>
              <a:cxnSpLocks/>
            </p:cNvCxnSpPr>
            <p:nvPr/>
          </p:nvCxnSpPr>
          <p:spPr>
            <a:xfrm flipH="1" flipV="1">
              <a:off x="5105401" y="2415858"/>
              <a:ext cx="1674524" cy="0"/>
            </a:xfrm>
            <a:prstGeom prst="straightConnector1">
              <a:avLst/>
            </a:prstGeom>
            <a:ln w="19050" cap="rnd">
              <a:solidFill>
                <a:schemeClr val="accent3"/>
              </a:solidFill>
              <a:tailEnd type="triangle" w="lg" len="med"/>
            </a:ln>
            <a:effectLst/>
          </p:spPr>
          <p:style>
            <a:lnRef idx="1">
              <a:schemeClr val="accent6"/>
            </a:lnRef>
            <a:fillRef idx="0">
              <a:schemeClr val="accent6"/>
            </a:fillRef>
            <a:effectRef idx="0">
              <a:schemeClr val="accent6"/>
            </a:effectRef>
            <a:fontRef idx="minor">
              <a:schemeClr val="tx1"/>
            </a:fontRef>
          </p:style>
        </p:cxnSp>
        <p:pic>
          <p:nvPicPr>
            <p:cNvPr id="8" name="Graphic 7" descr="Doctor male outline">
              <a:extLst>
                <a:ext uri="{FF2B5EF4-FFF2-40B4-BE49-F238E27FC236}">
                  <a16:creationId xmlns:a16="http://schemas.microsoft.com/office/drawing/2014/main" id="{AFF20A57-234E-487D-A60F-A41920DEEB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5041" y="2827710"/>
              <a:ext cx="914400" cy="914400"/>
            </a:xfrm>
            <a:prstGeom prst="rect">
              <a:avLst/>
            </a:prstGeom>
          </p:spPr>
        </p:pic>
        <p:pic>
          <p:nvPicPr>
            <p:cNvPr id="33" name="Graphic 32" descr="Office worker female outline">
              <a:extLst>
                <a:ext uri="{FF2B5EF4-FFF2-40B4-BE49-F238E27FC236}">
                  <a16:creationId xmlns:a16="http://schemas.microsoft.com/office/drawing/2014/main" id="{3AD8E8D6-C4CF-4869-A5D0-33361CF982B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99721" y="2088574"/>
              <a:ext cx="914400" cy="914400"/>
            </a:xfrm>
            <a:prstGeom prst="rect">
              <a:avLst/>
            </a:prstGeom>
          </p:spPr>
        </p:pic>
      </p:grpSp>
      <p:grpSp>
        <p:nvGrpSpPr>
          <p:cNvPr id="12" name="Group 11">
            <a:extLst>
              <a:ext uri="{FF2B5EF4-FFF2-40B4-BE49-F238E27FC236}">
                <a16:creationId xmlns:a16="http://schemas.microsoft.com/office/drawing/2014/main" id="{D47736DE-E8ED-CC59-D632-7677F5B669F7}"/>
              </a:ext>
            </a:extLst>
          </p:cNvPr>
          <p:cNvGrpSpPr/>
          <p:nvPr/>
        </p:nvGrpSpPr>
        <p:grpSpPr>
          <a:xfrm>
            <a:off x="493142" y="4158586"/>
            <a:ext cx="8157716" cy="527351"/>
            <a:chOff x="493142" y="4158586"/>
            <a:chExt cx="8157716" cy="527351"/>
          </a:xfrm>
        </p:grpSpPr>
        <p:sp>
          <p:nvSpPr>
            <p:cNvPr id="9" name="Rectangle 8">
              <a:extLst>
                <a:ext uri="{FF2B5EF4-FFF2-40B4-BE49-F238E27FC236}">
                  <a16:creationId xmlns:a16="http://schemas.microsoft.com/office/drawing/2014/main" id="{AFA7756B-41D6-6B7A-1244-206EC1BB6BF9}"/>
                </a:ext>
              </a:extLst>
            </p:cNvPr>
            <p:cNvSpPr/>
            <p:nvPr/>
          </p:nvSpPr>
          <p:spPr>
            <a:xfrm>
              <a:off x="493142" y="4158586"/>
              <a:ext cx="8157716" cy="52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F13F593-F421-9CE6-7BB4-C6594A7767B0}"/>
                </a:ext>
              </a:extLst>
            </p:cNvPr>
            <p:cNvSpPr txBox="1"/>
            <p:nvPr/>
          </p:nvSpPr>
          <p:spPr>
            <a:xfrm>
              <a:off x="493142" y="4158586"/>
              <a:ext cx="8157716" cy="527351"/>
            </a:xfrm>
            <a:prstGeom prst="round2DiagRect">
              <a:avLst>
                <a:gd name="adj1" fmla="val 30377"/>
                <a:gd name="adj2" fmla="val 0"/>
              </a:avLst>
            </a:prstGeom>
            <a:solidFill>
              <a:schemeClr val="bg2"/>
            </a:solidFill>
            <a:ln w="19050">
              <a:noFill/>
            </a:ln>
          </p:spPr>
          <p:txBody>
            <a:bodyPr wrap="square" lIns="91440" tIns="91440" rIns="91440" bIns="91440" rtlCol="0" anchor="ctr" anchorCtr="0">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ea typeface="+mn-ea"/>
                  <a:cs typeface="+mn-cs"/>
                  <a:sym typeface="Helvetica Neue"/>
                </a:rPr>
                <a:t>A new model that provides high-quality, cost-effective care </a:t>
              </a:r>
            </a:p>
            <a:p>
              <a:pPr marL="0" marR="0" lvl="0" indent="0" algn="ctr" defTabSz="821531" rtl="0" eaLnBrk="1" fontAlgn="auto" latinLnBrk="0" hangingPunct="0">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chemeClr val="bg1"/>
                  </a:solidFill>
                  <a:effectLst/>
                  <a:uLnTx/>
                  <a:uFillTx/>
                  <a:ea typeface="+mn-ea"/>
                  <a:cs typeface="+mn-cs"/>
                  <a:sym typeface="Helvetica Neue"/>
                </a:rPr>
                <a:t>with a focus on right care at the right place and time</a:t>
              </a:r>
            </a:p>
          </p:txBody>
        </p:sp>
      </p:grpSp>
    </p:spTree>
    <p:extLst>
      <p:ext uri="{BB962C8B-B14F-4D97-AF65-F5344CB8AC3E}">
        <p14:creationId xmlns:p14="http://schemas.microsoft.com/office/powerpoint/2010/main" val="33324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72CA-3D37-5A3E-5FB7-652CDF69CC62}"/>
              </a:ext>
            </a:extLst>
          </p:cNvPr>
          <p:cNvSpPr>
            <a:spLocks noGrp="1"/>
          </p:cNvSpPr>
          <p:nvPr>
            <p:ph type="title"/>
          </p:nvPr>
        </p:nvSpPr>
        <p:spPr/>
        <p:txBody>
          <a:bodyPr/>
          <a:lstStyle/>
          <a:p>
            <a:r>
              <a:rPr lang="en-US" dirty="0"/>
              <a:t>Potential for Dramatic Savings</a:t>
            </a:r>
          </a:p>
        </p:txBody>
      </p:sp>
      <p:sp>
        <p:nvSpPr>
          <p:cNvPr id="4" name="Footer Placeholder 3">
            <a:extLst>
              <a:ext uri="{FF2B5EF4-FFF2-40B4-BE49-F238E27FC236}">
                <a16:creationId xmlns:a16="http://schemas.microsoft.com/office/drawing/2014/main" id="{FCA611A2-061F-C788-D3F5-97ABDE9D64D6}"/>
              </a:ext>
            </a:extLst>
          </p:cNvPr>
          <p:cNvSpPr>
            <a:spLocks noGrp="1"/>
          </p:cNvSpPr>
          <p:nvPr>
            <p:ph type="ftr" sz="quarter" idx="10"/>
          </p:nvPr>
        </p:nvSpPr>
        <p:spPr/>
        <p:txBody>
          <a:bodyPr/>
          <a:lstStyle/>
          <a:p>
            <a:r>
              <a:rPr lang="en-US"/>
              <a:t>Privileged and Confidential</a:t>
            </a:r>
          </a:p>
        </p:txBody>
      </p:sp>
      <p:sp>
        <p:nvSpPr>
          <p:cNvPr id="5" name="Slide Number Placeholder 4">
            <a:extLst>
              <a:ext uri="{FF2B5EF4-FFF2-40B4-BE49-F238E27FC236}">
                <a16:creationId xmlns:a16="http://schemas.microsoft.com/office/drawing/2014/main" id="{47806DBF-47DE-99E6-0B02-984F1273A6C1}"/>
              </a:ext>
            </a:extLst>
          </p:cNvPr>
          <p:cNvSpPr>
            <a:spLocks noGrp="1"/>
          </p:cNvSpPr>
          <p:nvPr>
            <p:ph type="sldNum" sz="quarter" idx="11"/>
          </p:nvPr>
        </p:nvSpPr>
        <p:spPr/>
        <p:txBody>
          <a:bodyPr/>
          <a:lstStyle/>
          <a:p>
            <a:fld id="{0627CD93-DB7E-4722-9CC1-C5F1E2275160}" type="slidenum">
              <a:rPr lang="en-US" smtClean="0"/>
              <a:pPr/>
              <a:t>4</a:t>
            </a:fld>
            <a:endParaRPr lang="en-US"/>
          </a:p>
        </p:txBody>
      </p:sp>
      <p:sp>
        <p:nvSpPr>
          <p:cNvPr id="10" name="TextBox 9">
            <a:extLst>
              <a:ext uri="{FF2B5EF4-FFF2-40B4-BE49-F238E27FC236}">
                <a16:creationId xmlns:a16="http://schemas.microsoft.com/office/drawing/2014/main" id="{59CE4CAA-3EEF-2637-8250-F89DE24BA729}"/>
              </a:ext>
            </a:extLst>
          </p:cNvPr>
          <p:cNvSpPr txBox="1"/>
          <p:nvPr/>
        </p:nvSpPr>
        <p:spPr>
          <a:xfrm>
            <a:off x="457198" y="1205803"/>
            <a:ext cx="8229597" cy="400110"/>
          </a:xfrm>
          <a:prstGeom prst="rect">
            <a:avLst/>
          </a:prstGeom>
          <a:noFill/>
        </p:spPr>
        <p:txBody>
          <a:bodyPr wrap="square">
            <a:spAutoFit/>
          </a:bodyPr>
          <a:lstStyle/>
          <a:p>
            <a:pPr marR="0" lvl="0" algn="l" defTabSz="685783" rtl="0" eaLnBrk="1" fontAlgn="auto" latinLnBrk="0" hangingPunct="1">
              <a:lnSpc>
                <a:spcPct val="100000"/>
              </a:lnSpc>
              <a:spcBef>
                <a:spcPts val="225"/>
              </a:spcBef>
              <a:spcAft>
                <a:spcPts val="225"/>
              </a:spcAft>
              <a:buClr>
                <a:srgbClr val="EB9322"/>
              </a:buClr>
              <a:buSzTx/>
              <a:tabLst/>
              <a:defRPr/>
            </a:pPr>
            <a:r>
              <a:rPr kumimoji="0" lang="en-US" sz="2000" b="1" i="0" u="none" strike="noStrike" kern="1200" cap="none" spc="0" normalizeH="0" baseline="0" noProof="0" dirty="0">
                <a:ln>
                  <a:noFill/>
                </a:ln>
                <a:solidFill>
                  <a:schemeClr val="tx2"/>
                </a:solidFill>
                <a:effectLst/>
                <a:uLnTx/>
                <a:uFillTx/>
                <a:ea typeface="+mn-ea"/>
                <a:cs typeface="+mn-cs"/>
              </a:rPr>
              <a:t>The Bottom Line First</a:t>
            </a:r>
            <a:endParaRPr kumimoji="0" lang="en-US" sz="2000" i="0" u="none" strike="noStrike" kern="1200" cap="none" spc="0" normalizeH="0" baseline="0" noProof="0" dirty="0">
              <a:ln>
                <a:noFill/>
              </a:ln>
              <a:solidFill>
                <a:schemeClr val="tx2"/>
              </a:solidFill>
              <a:effectLst/>
              <a:uLnTx/>
              <a:uFillTx/>
              <a:ea typeface="+mn-ea"/>
              <a:cs typeface="+mn-cs"/>
            </a:endParaRPr>
          </a:p>
        </p:txBody>
      </p:sp>
      <p:graphicFrame>
        <p:nvGraphicFramePr>
          <p:cNvPr id="14" name="Table 5">
            <a:extLst>
              <a:ext uri="{FF2B5EF4-FFF2-40B4-BE49-F238E27FC236}">
                <a16:creationId xmlns:a16="http://schemas.microsoft.com/office/drawing/2014/main" id="{B4A02E52-2024-F6DE-8873-3E0D26482B75}"/>
              </a:ext>
            </a:extLst>
          </p:cNvPr>
          <p:cNvGraphicFramePr>
            <a:graphicFrameLocks noGrp="1"/>
          </p:cNvGraphicFramePr>
          <p:nvPr>
            <p:extLst>
              <p:ext uri="{D42A27DB-BD31-4B8C-83A1-F6EECF244321}">
                <p14:modId xmlns:p14="http://schemas.microsoft.com/office/powerpoint/2010/main" val="648919288"/>
              </p:ext>
            </p:extLst>
          </p:nvPr>
        </p:nvGraphicFramePr>
        <p:xfrm>
          <a:off x="1565820" y="2018669"/>
          <a:ext cx="5852160" cy="2103120"/>
        </p:xfrm>
        <a:graphic>
          <a:graphicData uri="http://schemas.openxmlformats.org/drawingml/2006/table">
            <a:tbl>
              <a:tblPr firstRow="1" bandRow="1">
                <a:tableStyleId>{F5AB1C69-6EDB-4FF4-983F-18BD219EF322}</a:tableStyleId>
              </a:tblPr>
              <a:tblGrid>
                <a:gridCol w="2011680">
                  <a:extLst>
                    <a:ext uri="{9D8B030D-6E8A-4147-A177-3AD203B41FA5}">
                      <a16:colId xmlns:a16="http://schemas.microsoft.com/office/drawing/2014/main" val="83486957"/>
                    </a:ext>
                  </a:extLst>
                </a:gridCol>
                <a:gridCol w="1280160">
                  <a:extLst>
                    <a:ext uri="{9D8B030D-6E8A-4147-A177-3AD203B41FA5}">
                      <a16:colId xmlns:a16="http://schemas.microsoft.com/office/drawing/2014/main" val="2665585066"/>
                    </a:ext>
                  </a:extLst>
                </a:gridCol>
                <a:gridCol w="1280160">
                  <a:extLst>
                    <a:ext uri="{9D8B030D-6E8A-4147-A177-3AD203B41FA5}">
                      <a16:colId xmlns:a16="http://schemas.microsoft.com/office/drawing/2014/main" val="3293160519"/>
                    </a:ext>
                  </a:extLst>
                </a:gridCol>
                <a:gridCol w="1280160">
                  <a:extLst>
                    <a:ext uri="{9D8B030D-6E8A-4147-A177-3AD203B41FA5}">
                      <a16:colId xmlns:a16="http://schemas.microsoft.com/office/drawing/2014/main" val="3371018067"/>
                    </a:ext>
                  </a:extLst>
                </a:gridCol>
              </a:tblGrid>
              <a:tr h="457200">
                <a:tc>
                  <a:txBody>
                    <a:bodyPr/>
                    <a:lstStyle/>
                    <a:p>
                      <a:endParaRPr lang="en-US" sz="1200" dirty="0">
                        <a:solidFill>
                          <a:schemeClr val="bg1"/>
                        </a:solidFill>
                      </a:endParaRPr>
                    </a:p>
                  </a:txBody>
                  <a:tcPr anchor="ctr"/>
                </a:tc>
                <a:tc>
                  <a:txBody>
                    <a:bodyPr/>
                    <a:lstStyle/>
                    <a:p>
                      <a:pPr algn="ctr"/>
                      <a:r>
                        <a:rPr lang="en-US" sz="1200" dirty="0"/>
                        <a:t>Primary Care Physicians (PCPs)</a:t>
                      </a:r>
                    </a:p>
                  </a:txBody>
                  <a:tcPr anchor="ctr"/>
                </a:tc>
                <a:tc>
                  <a:txBody>
                    <a:bodyPr/>
                    <a:lstStyle/>
                    <a:p>
                      <a:pPr algn="ctr"/>
                      <a:r>
                        <a:rPr lang="en-US" sz="1200" dirty="0"/>
                        <a:t>All Specialist Procedures</a:t>
                      </a:r>
                    </a:p>
                  </a:txBody>
                  <a:tcPr anchor="ctr"/>
                </a:tc>
                <a:tc>
                  <a:txBody>
                    <a:bodyPr/>
                    <a:lstStyle/>
                    <a:p>
                      <a:pPr algn="ctr"/>
                      <a:r>
                        <a:rPr lang="en-US" sz="1200" dirty="0"/>
                        <a:t>PCPs + Specialist Procedures</a:t>
                      </a:r>
                    </a:p>
                  </a:txBody>
                  <a:tcPr anchor="ctr"/>
                </a:tc>
                <a:extLst>
                  <a:ext uri="{0D108BD9-81ED-4DB2-BD59-A6C34878D82A}">
                    <a16:rowId xmlns:a16="http://schemas.microsoft.com/office/drawing/2014/main" val="412451493"/>
                  </a:ext>
                </a:extLst>
              </a:tr>
              <a:tr h="640080">
                <a:tc>
                  <a:txBody>
                    <a:bodyPr/>
                    <a:lstStyle/>
                    <a:p>
                      <a:r>
                        <a:rPr lang="en-US" sz="1200" b="1" dirty="0">
                          <a:solidFill>
                            <a:schemeClr val="accent2"/>
                          </a:solidFill>
                        </a:rPr>
                        <a:t>Total Annual Cost</a:t>
                      </a:r>
                    </a:p>
                  </a:txBody>
                  <a:tcPr anchor="ctr"/>
                </a:tc>
                <a:tc>
                  <a:txBody>
                    <a:bodyPr/>
                    <a:lstStyle/>
                    <a:p>
                      <a:pPr algn="ctr"/>
                      <a:r>
                        <a:rPr lang="en-US" sz="1600" b="1">
                          <a:solidFill>
                            <a:schemeClr val="accent2"/>
                          </a:solidFill>
                        </a:rPr>
                        <a:t>$810M</a:t>
                      </a:r>
                    </a:p>
                  </a:txBody>
                  <a:tcPr anchor="ctr"/>
                </a:tc>
                <a:tc>
                  <a:txBody>
                    <a:bodyPr/>
                    <a:lstStyle/>
                    <a:p>
                      <a:pPr algn="ctr"/>
                      <a:r>
                        <a:rPr lang="en-US" sz="1600" b="1" dirty="0">
                          <a:solidFill>
                            <a:schemeClr val="accent2"/>
                          </a:solidFill>
                        </a:rPr>
                        <a:t>$681M</a:t>
                      </a:r>
                    </a:p>
                  </a:txBody>
                  <a:tcPr anchor="ctr"/>
                </a:tc>
                <a:tc>
                  <a:txBody>
                    <a:bodyPr/>
                    <a:lstStyle/>
                    <a:p>
                      <a:pPr algn="ctr"/>
                      <a:r>
                        <a:rPr lang="en-US" sz="1600" b="1" dirty="0">
                          <a:solidFill>
                            <a:schemeClr val="accent2"/>
                          </a:solidFill>
                        </a:rPr>
                        <a:t>$1.49B</a:t>
                      </a:r>
                    </a:p>
                  </a:txBody>
                  <a:tcPr anchor="ctr"/>
                </a:tc>
                <a:extLst>
                  <a:ext uri="{0D108BD9-81ED-4DB2-BD59-A6C34878D82A}">
                    <a16:rowId xmlns:a16="http://schemas.microsoft.com/office/drawing/2014/main" val="637292819"/>
                  </a:ext>
                </a:extLst>
              </a:tr>
              <a:tr h="640080">
                <a:tc>
                  <a:txBody>
                    <a:bodyPr/>
                    <a:lstStyle/>
                    <a:p>
                      <a:r>
                        <a:rPr lang="en-US" sz="1200" b="1" dirty="0">
                          <a:solidFill>
                            <a:schemeClr val="accent2"/>
                          </a:solidFill>
                        </a:rPr>
                        <a:t>Annual Savings by Improving Performance to 50</a:t>
                      </a:r>
                      <a:r>
                        <a:rPr lang="en-US" sz="1200" b="1" baseline="30000" dirty="0">
                          <a:solidFill>
                            <a:schemeClr val="accent2"/>
                          </a:solidFill>
                        </a:rPr>
                        <a:t>th</a:t>
                      </a:r>
                      <a:r>
                        <a:rPr lang="en-US" sz="1200" b="1" dirty="0">
                          <a:solidFill>
                            <a:schemeClr val="accent2"/>
                          </a:solidFill>
                        </a:rPr>
                        <a:t> %-</a:t>
                      </a:r>
                      <a:r>
                        <a:rPr lang="en-US" sz="1200" b="1" dirty="0" err="1">
                          <a:solidFill>
                            <a:schemeClr val="accent2"/>
                          </a:solidFill>
                        </a:rPr>
                        <a:t>ile</a:t>
                      </a:r>
                      <a:r>
                        <a:rPr lang="en-US" sz="1200" b="1" dirty="0">
                          <a:solidFill>
                            <a:schemeClr val="accent2"/>
                          </a:solidFill>
                        </a:rPr>
                        <a:t> or above or Steering Pts to Providers at the 50</a:t>
                      </a:r>
                      <a:r>
                        <a:rPr lang="en-US" sz="1200" b="1" baseline="30000" dirty="0">
                          <a:solidFill>
                            <a:schemeClr val="accent2"/>
                          </a:solidFill>
                        </a:rPr>
                        <a:t>th</a:t>
                      </a:r>
                      <a:r>
                        <a:rPr lang="en-US" sz="1200" b="1" dirty="0">
                          <a:solidFill>
                            <a:schemeClr val="accent2"/>
                          </a:solidFill>
                        </a:rPr>
                        <a:t> %-</a:t>
                      </a:r>
                      <a:r>
                        <a:rPr lang="en-US" sz="1200" b="1" dirty="0" err="1">
                          <a:solidFill>
                            <a:schemeClr val="accent2"/>
                          </a:solidFill>
                        </a:rPr>
                        <a:t>ile</a:t>
                      </a:r>
                      <a:r>
                        <a:rPr lang="en-US" sz="1200" b="1" dirty="0">
                          <a:solidFill>
                            <a:schemeClr val="accent2"/>
                          </a:solidFill>
                        </a:rPr>
                        <a:t> </a:t>
                      </a:r>
                      <a:br>
                        <a:rPr lang="en-US" sz="1200" b="1" dirty="0">
                          <a:solidFill>
                            <a:schemeClr val="accent2"/>
                          </a:solidFill>
                        </a:rPr>
                      </a:br>
                      <a:r>
                        <a:rPr lang="en-US" sz="1200" b="1" dirty="0">
                          <a:solidFill>
                            <a:schemeClr val="accent2"/>
                          </a:solidFill>
                        </a:rPr>
                        <a:t>or above</a:t>
                      </a:r>
                    </a:p>
                  </a:txBody>
                  <a:tcPr anchor="ctr"/>
                </a:tc>
                <a:tc>
                  <a:txBody>
                    <a:bodyPr/>
                    <a:lstStyle/>
                    <a:p>
                      <a:pPr algn="ctr"/>
                      <a:r>
                        <a:rPr lang="en-US" sz="1600" b="1">
                          <a:solidFill>
                            <a:schemeClr val="accent2"/>
                          </a:solidFill>
                        </a:rPr>
                        <a:t>$324.7M</a:t>
                      </a:r>
                      <a:br>
                        <a:rPr lang="en-US" sz="1600" b="1">
                          <a:solidFill>
                            <a:schemeClr val="accent2"/>
                          </a:solidFill>
                        </a:rPr>
                      </a:br>
                      <a:r>
                        <a:rPr lang="en-US" sz="1600" b="1">
                          <a:solidFill>
                            <a:schemeClr val="accent2"/>
                          </a:solidFill>
                        </a:rPr>
                        <a:t>(40%)</a:t>
                      </a:r>
                    </a:p>
                  </a:txBody>
                  <a:tcPr anchor="ctr"/>
                </a:tc>
                <a:tc>
                  <a:txBody>
                    <a:bodyPr/>
                    <a:lstStyle/>
                    <a:p>
                      <a:pPr algn="ctr"/>
                      <a:r>
                        <a:rPr lang="en-US" sz="1600" b="1" dirty="0">
                          <a:solidFill>
                            <a:schemeClr val="accent2"/>
                          </a:solidFill>
                        </a:rPr>
                        <a:t>$57.65M</a:t>
                      </a:r>
                    </a:p>
                    <a:p>
                      <a:pPr algn="ctr"/>
                      <a:r>
                        <a:rPr lang="en-US" sz="1600" b="1" dirty="0">
                          <a:solidFill>
                            <a:schemeClr val="accent2"/>
                          </a:solidFill>
                        </a:rPr>
                        <a:t>(8.5%%)</a:t>
                      </a:r>
                    </a:p>
                  </a:txBody>
                  <a:tcPr anchor="ctr"/>
                </a:tc>
                <a:tc>
                  <a:txBody>
                    <a:bodyPr/>
                    <a:lstStyle/>
                    <a:p>
                      <a:pPr algn="ctr"/>
                      <a:r>
                        <a:rPr lang="en-US" sz="1600" b="1" dirty="0">
                          <a:solidFill>
                            <a:schemeClr val="accent2"/>
                          </a:solidFill>
                        </a:rPr>
                        <a:t>$382.35B (25.7%)</a:t>
                      </a:r>
                    </a:p>
                  </a:txBody>
                  <a:tcPr anchor="ctr"/>
                </a:tc>
                <a:extLst>
                  <a:ext uri="{0D108BD9-81ED-4DB2-BD59-A6C34878D82A}">
                    <a16:rowId xmlns:a16="http://schemas.microsoft.com/office/drawing/2014/main" val="2848051692"/>
                  </a:ext>
                </a:extLst>
              </a:tr>
            </a:tbl>
          </a:graphicData>
        </a:graphic>
      </p:graphicFrame>
    </p:spTree>
    <p:extLst>
      <p:ext uri="{BB962C8B-B14F-4D97-AF65-F5344CB8AC3E}">
        <p14:creationId xmlns:p14="http://schemas.microsoft.com/office/powerpoint/2010/main" val="391129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A3EB-FFDE-C8C6-0BB9-A28BA213BBC6}"/>
              </a:ext>
            </a:extLst>
          </p:cNvPr>
          <p:cNvSpPr>
            <a:spLocks noGrp="1"/>
          </p:cNvSpPr>
          <p:nvPr>
            <p:ph type="title"/>
          </p:nvPr>
        </p:nvSpPr>
        <p:spPr/>
        <p:txBody>
          <a:bodyPr/>
          <a:lstStyle/>
          <a:p>
            <a:r>
              <a:rPr lang="en-US" dirty="0"/>
              <a:t>Supercharging Onsite/Near-Site Clinics</a:t>
            </a:r>
          </a:p>
        </p:txBody>
      </p:sp>
      <p:sp>
        <p:nvSpPr>
          <p:cNvPr id="3" name="Footer Placeholder 2">
            <a:extLst>
              <a:ext uri="{FF2B5EF4-FFF2-40B4-BE49-F238E27FC236}">
                <a16:creationId xmlns:a16="http://schemas.microsoft.com/office/drawing/2014/main" id="{9F88FCB6-F739-4023-A360-8934F83095C1}"/>
              </a:ext>
            </a:extLst>
          </p:cNvPr>
          <p:cNvSpPr>
            <a:spLocks noGrp="1"/>
          </p:cNvSpPr>
          <p:nvPr>
            <p:ph type="ftr" sz="quarter" idx="10"/>
          </p:nvPr>
        </p:nvSpPr>
        <p:spPr/>
        <p:txBody>
          <a:bodyPr/>
          <a:lstStyle/>
          <a:p>
            <a:r>
              <a:rPr lang="en-US" dirty="0">
                <a:solidFill>
                  <a:srgbClr val="212C65"/>
                </a:solidFill>
              </a:rPr>
              <a:t>Privileged and Confidential</a:t>
            </a:r>
          </a:p>
        </p:txBody>
      </p:sp>
      <p:sp>
        <p:nvSpPr>
          <p:cNvPr id="4" name="Slide Number Placeholder 3">
            <a:extLst>
              <a:ext uri="{FF2B5EF4-FFF2-40B4-BE49-F238E27FC236}">
                <a16:creationId xmlns:a16="http://schemas.microsoft.com/office/drawing/2014/main" id="{5E97326A-EA66-783C-15FC-AF52C06417F2}"/>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5</a:t>
            </a:fld>
            <a:endParaRPr lang="en-US">
              <a:solidFill>
                <a:prstClr val="black">
                  <a:tint val="75000"/>
                </a:prstClr>
              </a:solidFill>
            </a:endParaRPr>
          </a:p>
        </p:txBody>
      </p:sp>
      <p:grpSp>
        <p:nvGrpSpPr>
          <p:cNvPr id="73" name="Group 72">
            <a:extLst>
              <a:ext uri="{FF2B5EF4-FFF2-40B4-BE49-F238E27FC236}">
                <a16:creationId xmlns:a16="http://schemas.microsoft.com/office/drawing/2014/main" id="{A6D69064-EC6F-FE2F-3BB4-9312623A348A}"/>
              </a:ext>
            </a:extLst>
          </p:cNvPr>
          <p:cNvGrpSpPr/>
          <p:nvPr/>
        </p:nvGrpSpPr>
        <p:grpSpPr>
          <a:xfrm>
            <a:off x="456385" y="1424648"/>
            <a:ext cx="8230415" cy="640080"/>
            <a:chOff x="456385" y="1650667"/>
            <a:chExt cx="8230415" cy="640080"/>
          </a:xfrm>
        </p:grpSpPr>
        <p:sp>
          <p:nvSpPr>
            <p:cNvPr id="41" name="TextBox 40">
              <a:extLst>
                <a:ext uri="{FF2B5EF4-FFF2-40B4-BE49-F238E27FC236}">
                  <a16:creationId xmlns:a16="http://schemas.microsoft.com/office/drawing/2014/main" id="{6EF6248E-3552-2A28-3790-B0819488275F}"/>
                </a:ext>
              </a:extLst>
            </p:cNvPr>
            <p:cNvSpPr txBox="1"/>
            <p:nvPr/>
          </p:nvSpPr>
          <p:spPr>
            <a:xfrm>
              <a:off x="456385" y="1650667"/>
              <a:ext cx="8230415" cy="640080"/>
            </a:xfrm>
            <a:prstGeom prst="round2DiagRect">
              <a:avLst>
                <a:gd name="adj1" fmla="val 30377"/>
                <a:gd name="adj2" fmla="val 0"/>
              </a:avLst>
            </a:prstGeom>
            <a:noFill/>
            <a:ln w="19050">
              <a:solidFill>
                <a:schemeClr val="accent1"/>
              </a:solidFill>
            </a:ln>
          </p:spPr>
          <p:txBody>
            <a:bodyPr wrap="square" lIns="91440" tIns="91440" rIns="91440" bIns="91440" rtlCol="0" anchor="ctr" anchorCtr="0">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solidFill>
                <a:effectLst/>
                <a:uLnTx/>
                <a:uFillTx/>
                <a:ea typeface="+mn-ea"/>
                <a:cs typeface="+mn-cs"/>
                <a:sym typeface="Helvetica Neue"/>
              </a:endParaRPr>
            </a:p>
          </p:txBody>
        </p:sp>
        <p:grpSp>
          <p:nvGrpSpPr>
            <p:cNvPr id="42" name="Group 41">
              <a:extLst>
                <a:ext uri="{FF2B5EF4-FFF2-40B4-BE49-F238E27FC236}">
                  <a16:creationId xmlns:a16="http://schemas.microsoft.com/office/drawing/2014/main" id="{1D54710E-48B0-5A49-7D39-DE07A2E14055}"/>
                </a:ext>
              </a:extLst>
            </p:cNvPr>
            <p:cNvGrpSpPr/>
            <p:nvPr/>
          </p:nvGrpSpPr>
          <p:grpSpPr>
            <a:xfrm>
              <a:off x="609600" y="1742107"/>
              <a:ext cx="457200" cy="457200"/>
              <a:chOff x="-958889" y="1309385"/>
              <a:chExt cx="1009650" cy="1009650"/>
            </a:xfrm>
          </p:grpSpPr>
          <p:sp>
            <p:nvSpPr>
              <p:cNvPr id="43" name="Oval 42">
                <a:extLst>
                  <a:ext uri="{FF2B5EF4-FFF2-40B4-BE49-F238E27FC236}">
                    <a16:creationId xmlns:a16="http://schemas.microsoft.com/office/drawing/2014/main" id="{7047348A-9271-B82E-B31E-DDB08AAB6389}"/>
                  </a:ext>
                </a:extLst>
              </p:cNvPr>
              <p:cNvSpPr/>
              <p:nvPr/>
            </p:nvSpPr>
            <p:spPr>
              <a:xfrm>
                <a:off x="-958889" y="1309385"/>
                <a:ext cx="1009650" cy="1009650"/>
              </a:xfrm>
              <a:prstGeom prst="ellips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Office worker female outline">
                <a:extLst>
                  <a:ext uri="{FF2B5EF4-FFF2-40B4-BE49-F238E27FC236}">
                    <a16:creationId xmlns:a16="http://schemas.microsoft.com/office/drawing/2014/main" id="{2198580A-282F-F93E-3FC0-023CBBCAB3E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11264" y="1357010"/>
                <a:ext cx="914400" cy="914400"/>
              </a:xfrm>
              <a:prstGeom prst="rect">
                <a:avLst/>
              </a:prstGeom>
            </p:spPr>
          </p:pic>
        </p:grpSp>
        <p:sp>
          <p:nvSpPr>
            <p:cNvPr id="48" name="TextBox 47">
              <a:extLst>
                <a:ext uri="{FF2B5EF4-FFF2-40B4-BE49-F238E27FC236}">
                  <a16:creationId xmlns:a16="http://schemas.microsoft.com/office/drawing/2014/main" id="{4FF58044-5A15-3A09-0668-ED84859E4A5B}"/>
                </a:ext>
              </a:extLst>
            </p:cNvPr>
            <p:cNvSpPr txBox="1"/>
            <p:nvPr/>
          </p:nvSpPr>
          <p:spPr>
            <a:xfrm>
              <a:off x="2233613" y="1758341"/>
              <a:ext cx="3044952" cy="424732"/>
            </a:xfrm>
            <a:prstGeom prst="rect">
              <a:avLst/>
            </a:prstGeom>
            <a:noFill/>
          </p:spPr>
          <p:txBody>
            <a:bodyPr wrap="square">
              <a:spAutoFit/>
            </a:bodyPr>
            <a:lstStyle/>
            <a:p>
              <a:pPr marL="137160" marR="0" lvl="0" indent="-137160" algn="l" defTabSz="685783" rtl="0" eaLnBrk="1" fontAlgn="auto" latinLnBrk="0" hangingPunct="1">
                <a:lnSpc>
                  <a:spcPct val="90000"/>
                </a:lnSpc>
                <a:spcBef>
                  <a:spcPts val="0"/>
                </a:spcBef>
                <a:spcAft>
                  <a:spcPts val="300"/>
                </a:spcAft>
                <a:buClr>
                  <a:srgbClr val="9BBB59"/>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Using onsite/near-site clinics for acute health care needs</a:t>
              </a:r>
            </a:p>
          </p:txBody>
        </p:sp>
        <p:sp>
          <p:nvSpPr>
            <p:cNvPr id="49" name="TextBox 48">
              <a:extLst>
                <a:ext uri="{FF2B5EF4-FFF2-40B4-BE49-F238E27FC236}">
                  <a16:creationId xmlns:a16="http://schemas.microsoft.com/office/drawing/2014/main" id="{D74945C0-25E0-4F9A-CC6C-96F5E12809EA}"/>
                </a:ext>
              </a:extLst>
            </p:cNvPr>
            <p:cNvSpPr txBox="1"/>
            <p:nvPr/>
          </p:nvSpPr>
          <p:spPr>
            <a:xfrm>
              <a:off x="1119048" y="1801430"/>
              <a:ext cx="1097280" cy="338554"/>
            </a:xfrm>
            <a:prstGeom prst="rect">
              <a:avLst/>
            </a:prstGeom>
            <a:noFill/>
          </p:spPr>
          <p:txBody>
            <a:bodyPr wrap="square">
              <a:spAutoFit/>
            </a:bodyPr>
            <a:lstStyle/>
            <a:p>
              <a:pPr marL="0" marR="0" lvl="0" indent="0" algn="l" defTabSz="685783" rtl="0" eaLnBrk="1" fontAlgn="auto" latinLnBrk="0" hangingPunct="1">
                <a:lnSpc>
                  <a:spcPct val="100000"/>
                </a:lnSpc>
                <a:spcBef>
                  <a:spcPts val="225"/>
                </a:spcBef>
                <a:spcAft>
                  <a:spcPts val="225"/>
                </a:spcAft>
                <a:buClr>
                  <a:srgbClr val="EB9322"/>
                </a:buClr>
                <a:buSzTx/>
                <a:buFontTx/>
                <a:buNone/>
                <a:tabLst/>
                <a:defRPr/>
              </a:pPr>
              <a:r>
                <a:rPr kumimoji="0" lang="en-US" sz="1600" b="0" i="0" u="none" strike="noStrike" kern="1200" cap="none" spc="0" normalizeH="0" baseline="0" noProof="0" dirty="0">
                  <a:ln>
                    <a:noFill/>
                  </a:ln>
                  <a:solidFill>
                    <a:srgbClr val="9BBB59"/>
                  </a:solidFill>
                  <a:effectLst/>
                  <a:uLnTx/>
                  <a:uFillTx/>
                  <a:latin typeface="Calibri"/>
                  <a:ea typeface="+mn-ea"/>
                  <a:cs typeface="+mn-cs"/>
                </a:rPr>
                <a:t>Employees</a:t>
              </a:r>
            </a:p>
          </p:txBody>
        </p:sp>
        <p:sp>
          <p:nvSpPr>
            <p:cNvPr id="50" name="TextBox 49">
              <a:extLst>
                <a:ext uri="{FF2B5EF4-FFF2-40B4-BE49-F238E27FC236}">
                  <a16:creationId xmlns:a16="http://schemas.microsoft.com/office/drawing/2014/main" id="{2C29C4ED-7A10-E74D-6691-46B0D2706A07}"/>
                </a:ext>
              </a:extLst>
            </p:cNvPr>
            <p:cNvSpPr txBox="1"/>
            <p:nvPr/>
          </p:nvSpPr>
          <p:spPr>
            <a:xfrm>
              <a:off x="5618321" y="1758341"/>
              <a:ext cx="3044952" cy="424732"/>
            </a:xfrm>
            <a:prstGeom prst="rect">
              <a:avLst/>
            </a:prstGeom>
            <a:noFill/>
          </p:spPr>
          <p:txBody>
            <a:bodyPr wrap="square">
              <a:spAutoFit/>
            </a:bodyPr>
            <a:lstStyle/>
            <a:p>
              <a:pPr marL="137160" marR="0" lvl="0" indent="-137160" algn="l" defTabSz="685783" rtl="0" eaLnBrk="1" fontAlgn="auto" latinLnBrk="0" hangingPunct="1">
                <a:lnSpc>
                  <a:spcPct val="90000"/>
                </a:lnSpc>
                <a:spcBef>
                  <a:spcPts val="0"/>
                </a:spcBef>
                <a:spcAft>
                  <a:spcPts val="300"/>
                </a:spcAft>
                <a:buClr>
                  <a:srgbClr val="9BBB59"/>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Establishing/growing working relationships with providers/PCPs</a:t>
              </a:r>
            </a:p>
          </p:txBody>
        </p:sp>
        <p:sp>
          <p:nvSpPr>
            <p:cNvPr id="51" name="Arrow: Chevron 50">
              <a:extLst>
                <a:ext uri="{FF2B5EF4-FFF2-40B4-BE49-F238E27FC236}">
                  <a16:creationId xmlns:a16="http://schemas.microsoft.com/office/drawing/2014/main" id="{7B27B373-7C73-A9B9-A08E-F96793C25ED6}"/>
                </a:ext>
              </a:extLst>
            </p:cNvPr>
            <p:cNvSpPr/>
            <p:nvPr/>
          </p:nvSpPr>
          <p:spPr>
            <a:xfrm>
              <a:off x="5272675" y="1715865"/>
              <a:ext cx="250396" cy="50968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4" name="Group 73">
            <a:extLst>
              <a:ext uri="{FF2B5EF4-FFF2-40B4-BE49-F238E27FC236}">
                <a16:creationId xmlns:a16="http://schemas.microsoft.com/office/drawing/2014/main" id="{53684577-1924-0713-656E-1A1734C05F84}"/>
              </a:ext>
            </a:extLst>
          </p:cNvPr>
          <p:cNvGrpSpPr/>
          <p:nvPr/>
        </p:nvGrpSpPr>
        <p:grpSpPr>
          <a:xfrm>
            <a:off x="456385" y="2178958"/>
            <a:ext cx="8230415" cy="960120"/>
            <a:chOff x="456385" y="2436630"/>
            <a:chExt cx="8230415" cy="960120"/>
          </a:xfrm>
        </p:grpSpPr>
        <p:sp>
          <p:nvSpPr>
            <p:cNvPr id="52" name="TextBox 51">
              <a:extLst>
                <a:ext uri="{FF2B5EF4-FFF2-40B4-BE49-F238E27FC236}">
                  <a16:creationId xmlns:a16="http://schemas.microsoft.com/office/drawing/2014/main" id="{992E6FF8-6E0D-BFF6-478A-55DCCF638FE6}"/>
                </a:ext>
              </a:extLst>
            </p:cNvPr>
            <p:cNvSpPr txBox="1"/>
            <p:nvPr/>
          </p:nvSpPr>
          <p:spPr>
            <a:xfrm>
              <a:off x="456385" y="2436630"/>
              <a:ext cx="8230415" cy="960120"/>
            </a:xfrm>
            <a:prstGeom prst="round2DiagRect">
              <a:avLst>
                <a:gd name="adj1" fmla="val 30377"/>
                <a:gd name="adj2" fmla="val 0"/>
              </a:avLst>
            </a:prstGeom>
            <a:noFill/>
            <a:ln w="19050">
              <a:solidFill>
                <a:schemeClr val="bg2"/>
              </a:solidFill>
            </a:ln>
          </p:spPr>
          <p:txBody>
            <a:bodyPr wrap="square" lIns="91440" tIns="91440" rIns="91440" bIns="91440" rtlCol="0" anchor="ctr" anchorCtr="0">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solidFill>
                <a:effectLst/>
                <a:uLnTx/>
                <a:uFillTx/>
                <a:ea typeface="+mn-ea"/>
                <a:cs typeface="+mn-cs"/>
                <a:sym typeface="Helvetica Neue"/>
              </a:endParaRPr>
            </a:p>
          </p:txBody>
        </p:sp>
        <p:grpSp>
          <p:nvGrpSpPr>
            <p:cNvPr id="35" name="Group 34">
              <a:extLst>
                <a:ext uri="{FF2B5EF4-FFF2-40B4-BE49-F238E27FC236}">
                  <a16:creationId xmlns:a16="http://schemas.microsoft.com/office/drawing/2014/main" id="{5B2A71C9-396B-26D7-D3AB-FD4D9C775305}"/>
                </a:ext>
              </a:extLst>
            </p:cNvPr>
            <p:cNvGrpSpPr/>
            <p:nvPr/>
          </p:nvGrpSpPr>
          <p:grpSpPr>
            <a:xfrm>
              <a:off x="609599" y="2688090"/>
              <a:ext cx="457200" cy="457200"/>
              <a:chOff x="-981812" y="2557160"/>
              <a:chExt cx="1009650" cy="1009650"/>
            </a:xfrm>
          </p:grpSpPr>
          <p:sp>
            <p:nvSpPr>
              <p:cNvPr id="32" name="Oval 31">
                <a:extLst>
                  <a:ext uri="{FF2B5EF4-FFF2-40B4-BE49-F238E27FC236}">
                    <a16:creationId xmlns:a16="http://schemas.microsoft.com/office/drawing/2014/main" id="{CD8AA420-81AF-5483-230B-BF616FDD0531}"/>
                  </a:ext>
                </a:extLst>
              </p:cNvPr>
              <p:cNvSpPr/>
              <p:nvPr/>
            </p:nvSpPr>
            <p:spPr>
              <a:xfrm>
                <a:off x="-981812" y="2557160"/>
                <a:ext cx="1009650" cy="1009650"/>
              </a:xfrm>
              <a:prstGeom prst="ellipse">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Hospital outline">
                <a:extLst>
                  <a:ext uri="{FF2B5EF4-FFF2-40B4-BE49-F238E27FC236}">
                    <a16:creationId xmlns:a16="http://schemas.microsoft.com/office/drawing/2014/main" id="{F656AEE9-4373-51FE-F3EC-C94060F2D3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022" y="2600325"/>
                <a:ext cx="828070" cy="828070"/>
              </a:xfrm>
              <a:prstGeom prst="rect">
                <a:avLst/>
              </a:prstGeom>
            </p:spPr>
          </p:pic>
        </p:grpSp>
        <p:sp>
          <p:nvSpPr>
            <p:cNvPr id="56" name="TextBox 55">
              <a:extLst>
                <a:ext uri="{FF2B5EF4-FFF2-40B4-BE49-F238E27FC236}">
                  <a16:creationId xmlns:a16="http://schemas.microsoft.com/office/drawing/2014/main" id="{DDF758AA-D12B-2024-B557-E3B8A98987BE}"/>
                </a:ext>
              </a:extLst>
            </p:cNvPr>
            <p:cNvSpPr txBox="1"/>
            <p:nvPr/>
          </p:nvSpPr>
          <p:spPr>
            <a:xfrm>
              <a:off x="2233613" y="2499653"/>
              <a:ext cx="3044952" cy="834074"/>
            </a:xfrm>
            <a:prstGeom prst="rect">
              <a:avLst/>
            </a:prstGeom>
            <a:noFill/>
          </p:spPr>
          <p:txBody>
            <a:bodyPr wrap="square">
              <a:spAutoFit/>
            </a:bodyPr>
            <a:lstStyle/>
            <a:p>
              <a:pPr marL="137160" marR="0" lvl="0" indent="-137160" algn="l" defTabSz="685783" rtl="0" eaLnBrk="1" fontAlgn="auto" latinLnBrk="0" hangingPunct="1">
                <a:lnSpc>
                  <a:spcPct val="90000"/>
                </a:lnSpc>
                <a:spcBef>
                  <a:spcPts val="0"/>
                </a:spcBef>
                <a:spcAft>
                  <a:spcPts val="3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Strong providers of episodic care</a:t>
              </a:r>
            </a:p>
            <a:p>
              <a:pPr marL="137160" marR="0" lvl="0" indent="-137160" algn="l" defTabSz="685783" rtl="0" eaLnBrk="1" fontAlgn="auto" latinLnBrk="0" hangingPunct="1">
                <a:lnSpc>
                  <a:spcPct val="90000"/>
                </a:lnSpc>
                <a:spcBef>
                  <a:spcPts val="0"/>
                </a:spcBef>
                <a:spcAft>
                  <a:spcPts val="3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Operating on a cost-plus model</a:t>
              </a:r>
            </a:p>
            <a:p>
              <a:pPr marL="137160" marR="0" lvl="0" indent="-137160" algn="l" defTabSz="685783" rtl="0" eaLnBrk="1" fontAlgn="auto" latinLnBrk="0" hangingPunct="1">
                <a:lnSpc>
                  <a:spcPct val="90000"/>
                </a:lnSpc>
                <a:spcBef>
                  <a:spcPts val="0"/>
                </a:spcBef>
                <a:spcAft>
                  <a:spcPts val="3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Specialty referrals driven by relationship </a:t>
              </a:r>
              <a:br>
                <a:rPr kumimoji="0" lang="en-US" sz="1200" b="0" i="0" u="none" strike="noStrike" kern="1200" cap="none" spc="0" normalizeH="0" baseline="0" noProof="0" dirty="0">
                  <a:ln>
                    <a:noFill/>
                  </a:ln>
                  <a:solidFill>
                    <a:prstClr val="black"/>
                  </a:solidFill>
                  <a:effectLst/>
                  <a:uLnTx/>
                  <a:uFillTx/>
                  <a:latin typeface="Calibri"/>
                  <a:ea typeface="+mn-ea"/>
                  <a:cs typeface="+mn-cs"/>
                </a:rPr>
              </a:br>
              <a:r>
                <a:rPr kumimoji="0" lang="en-US" sz="1200" b="0" i="0" u="none" strike="noStrike" kern="1200" cap="none" spc="0" normalizeH="0" baseline="0" noProof="0" dirty="0">
                  <a:ln>
                    <a:noFill/>
                  </a:ln>
                  <a:solidFill>
                    <a:prstClr val="black"/>
                  </a:solidFill>
                  <a:effectLst/>
                  <a:uLnTx/>
                  <a:uFillTx/>
                  <a:latin typeface="Calibri"/>
                  <a:ea typeface="+mn-ea"/>
                  <a:cs typeface="+mn-cs"/>
                </a:rPr>
                <a:t>or history</a:t>
              </a:r>
            </a:p>
          </p:txBody>
        </p:sp>
        <p:sp>
          <p:nvSpPr>
            <p:cNvPr id="57" name="TextBox 56">
              <a:extLst>
                <a:ext uri="{FF2B5EF4-FFF2-40B4-BE49-F238E27FC236}">
                  <a16:creationId xmlns:a16="http://schemas.microsoft.com/office/drawing/2014/main" id="{CCBD818E-7A1F-7A2D-21EB-A78CD6AA554D}"/>
                </a:ext>
              </a:extLst>
            </p:cNvPr>
            <p:cNvSpPr txBox="1"/>
            <p:nvPr/>
          </p:nvSpPr>
          <p:spPr>
            <a:xfrm>
              <a:off x="1119048" y="2624303"/>
              <a:ext cx="1097280" cy="738664"/>
            </a:xfrm>
            <a:prstGeom prst="rect">
              <a:avLst/>
            </a:prstGeom>
            <a:noFill/>
          </p:spPr>
          <p:txBody>
            <a:bodyPr wrap="square">
              <a:spAutoFit/>
            </a:bodyPr>
            <a:lstStyle/>
            <a:p>
              <a:pPr marL="0" marR="0" lvl="0" indent="0" algn="l" defTabSz="685783" rtl="0" eaLnBrk="1" fontAlgn="auto" latinLnBrk="0" hangingPunct="1">
                <a:lnSpc>
                  <a:spcPct val="100000"/>
                </a:lnSpc>
                <a:spcBef>
                  <a:spcPts val="225"/>
                </a:spcBef>
                <a:spcAft>
                  <a:spcPts val="225"/>
                </a:spcAft>
                <a:buClr>
                  <a:srgbClr val="EB9322"/>
                </a:buClr>
                <a:buSzTx/>
                <a:buFontTx/>
                <a:buNone/>
                <a:tabLst/>
                <a:defRPr/>
              </a:pPr>
              <a:r>
                <a:rPr kumimoji="0" lang="en-US" sz="1400" b="0" i="0" u="none" strike="noStrike" kern="1200" cap="none" spc="0" normalizeH="0" baseline="0" noProof="0" dirty="0">
                  <a:ln>
                    <a:noFill/>
                  </a:ln>
                  <a:solidFill>
                    <a:schemeClr val="bg2"/>
                  </a:solidFill>
                  <a:effectLst/>
                  <a:uLnTx/>
                  <a:uFillTx/>
                  <a:latin typeface="Calibri"/>
                  <a:ea typeface="+mn-ea"/>
                  <a:cs typeface="+mn-cs"/>
                </a:rPr>
                <a:t>Onsite/Near-Site </a:t>
              </a:r>
              <a:br>
                <a:rPr kumimoji="0" lang="en-US" sz="1400" b="0" i="0" u="none" strike="noStrike" kern="1200" cap="none" spc="0" normalizeH="0" baseline="0" noProof="0" dirty="0">
                  <a:ln>
                    <a:noFill/>
                  </a:ln>
                  <a:solidFill>
                    <a:schemeClr val="bg2"/>
                  </a:solidFill>
                  <a:effectLst/>
                  <a:uLnTx/>
                  <a:uFillTx/>
                  <a:latin typeface="Calibri"/>
                  <a:ea typeface="+mn-ea"/>
                  <a:cs typeface="+mn-cs"/>
                </a:rPr>
              </a:br>
              <a:r>
                <a:rPr kumimoji="0" lang="en-US" sz="1400" b="0" i="0" u="none" strike="noStrike" kern="1200" cap="none" spc="0" normalizeH="0" baseline="0" noProof="0" dirty="0">
                  <a:ln>
                    <a:noFill/>
                  </a:ln>
                  <a:solidFill>
                    <a:schemeClr val="bg2"/>
                  </a:solidFill>
                  <a:effectLst/>
                  <a:uLnTx/>
                  <a:uFillTx/>
                  <a:latin typeface="Calibri"/>
                  <a:ea typeface="+mn-ea"/>
                  <a:cs typeface="+mn-cs"/>
                </a:rPr>
                <a:t>Clinics</a:t>
              </a:r>
            </a:p>
          </p:txBody>
        </p:sp>
        <p:sp>
          <p:nvSpPr>
            <p:cNvPr id="58" name="TextBox 57">
              <a:extLst>
                <a:ext uri="{FF2B5EF4-FFF2-40B4-BE49-F238E27FC236}">
                  <a16:creationId xmlns:a16="http://schemas.microsoft.com/office/drawing/2014/main" id="{725F82F9-72DF-E0FA-4842-A3118A1B4527}"/>
                </a:ext>
              </a:extLst>
            </p:cNvPr>
            <p:cNvSpPr txBox="1"/>
            <p:nvPr/>
          </p:nvSpPr>
          <p:spPr>
            <a:xfrm>
              <a:off x="5618321" y="2499653"/>
              <a:ext cx="3044952" cy="834074"/>
            </a:xfrm>
            <a:prstGeom prst="rect">
              <a:avLst/>
            </a:prstGeom>
            <a:noFill/>
          </p:spPr>
          <p:txBody>
            <a:bodyPr wrap="square">
              <a:spAutoFit/>
            </a:bodyPr>
            <a:lstStyle/>
            <a:p>
              <a:pPr marL="137160" marR="0" lvl="0" indent="-137160" algn="l" defTabSz="685783" rtl="0" eaLnBrk="1" fontAlgn="auto" latinLnBrk="0" hangingPunct="1">
                <a:lnSpc>
                  <a:spcPct val="90000"/>
                </a:lnSpc>
                <a:spcBef>
                  <a:spcPts val="0"/>
                </a:spcBef>
                <a:spcAft>
                  <a:spcPts val="3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Effective holistic patient managers</a:t>
              </a:r>
            </a:p>
            <a:p>
              <a:pPr marL="137160" marR="0" lvl="0" indent="-137160" algn="l" defTabSz="685783" rtl="0" eaLnBrk="1" fontAlgn="auto" latinLnBrk="0" hangingPunct="1">
                <a:lnSpc>
                  <a:spcPct val="90000"/>
                </a:lnSpc>
                <a:spcBef>
                  <a:spcPts val="0"/>
                </a:spcBef>
                <a:spcAft>
                  <a:spcPts val="3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Health outcomes-focused model</a:t>
              </a:r>
            </a:p>
            <a:p>
              <a:pPr marL="137160" marR="0" lvl="0" indent="-137160" algn="l" defTabSz="685783" rtl="0" eaLnBrk="1" fontAlgn="auto" latinLnBrk="0" hangingPunct="1">
                <a:lnSpc>
                  <a:spcPct val="90000"/>
                </a:lnSpc>
                <a:spcBef>
                  <a:spcPts val="0"/>
                </a:spcBef>
                <a:spcAft>
                  <a:spcPts val="300"/>
                </a:spcAft>
                <a:buClr>
                  <a:schemeClr val="bg2"/>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Specialty referrals driven by data and analytics from the Physician Value Study</a:t>
              </a:r>
            </a:p>
          </p:txBody>
        </p:sp>
        <p:sp>
          <p:nvSpPr>
            <p:cNvPr id="59" name="Arrow: Chevron 58">
              <a:extLst>
                <a:ext uri="{FF2B5EF4-FFF2-40B4-BE49-F238E27FC236}">
                  <a16:creationId xmlns:a16="http://schemas.microsoft.com/office/drawing/2014/main" id="{B0F32B16-59F7-7B6E-0302-A20BC858AE0B}"/>
                </a:ext>
              </a:extLst>
            </p:cNvPr>
            <p:cNvSpPr/>
            <p:nvPr/>
          </p:nvSpPr>
          <p:spPr>
            <a:xfrm>
              <a:off x="5272675" y="2661848"/>
              <a:ext cx="250396" cy="509684"/>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8D258752-1A5C-49C6-B883-CCED92FABC54}"/>
              </a:ext>
            </a:extLst>
          </p:cNvPr>
          <p:cNvGrpSpPr/>
          <p:nvPr/>
        </p:nvGrpSpPr>
        <p:grpSpPr>
          <a:xfrm>
            <a:off x="432858" y="3235609"/>
            <a:ext cx="8230415" cy="1312630"/>
            <a:chOff x="456385" y="3602790"/>
            <a:chExt cx="8230415" cy="1082533"/>
          </a:xfrm>
        </p:grpSpPr>
        <p:sp>
          <p:nvSpPr>
            <p:cNvPr id="60" name="TextBox 59">
              <a:extLst>
                <a:ext uri="{FF2B5EF4-FFF2-40B4-BE49-F238E27FC236}">
                  <a16:creationId xmlns:a16="http://schemas.microsoft.com/office/drawing/2014/main" id="{F630F582-C400-D71C-8684-7EBED215105C}"/>
                </a:ext>
              </a:extLst>
            </p:cNvPr>
            <p:cNvSpPr txBox="1"/>
            <p:nvPr/>
          </p:nvSpPr>
          <p:spPr>
            <a:xfrm>
              <a:off x="456385" y="3602790"/>
              <a:ext cx="8230415" cy="960120"/>
            </a:xfrm>
            <a:prstGeom prst="round2DiagRect">
              <a:avLst>
                <a:gd name="adj1" fmla="val 30377"/>
                <a:gd name="adj2" fmla="val 0"/>
              </a:avLst>
            </a:prstGeom>
            <a:noFill/>
            <a:ln w="19050">
              <a:solidFill>
                <a:schemeClr val="accent4"/>
              </a:solidFill>
            </a:ln>
          </p:spPr>
          <p:txBody>
            <a:bodyPr wrap="square" lIns="91440" tIns="91440" rIns="91440" bIns="91440" rtlCol="0" anchor="ctr" anchorCtr="0">
              <a:no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endParaRPr kumimoji="0" lang="en-US" sz="1600" i="0" u="none" strike="noStrike" kern="0" cap="none" spc="0" normalizeH="0" baseline="0" noProof="0" dirty="0">
                <a:ln>
                  <a:noFill/>
                </a:ln>
                <a:solidFill>
                  <a:schemeClr val="bg1"/>
                </a:solidFill>
                <a:effectLst/>
                <a:uLnTx/>
                <a:uFillTx/>
                <a:ea typeface="+mn-ea"/>
                <a:cs typeface="+mn-cs"/>
                <a:sym typeface="Helvetica Neue"/>
              </a:endParaRPr>
            </a:p>
          </p:txBody>
        </p:sp>
        <p:grpSp>
          <p:nvGrpSpPr>
            <p:cNvPr id="36" name="Group 35">
              <a:extLst>
                <a:ext uri="{FF2B5EF4-FFF2-40B4-BE49-F238E27FC236}">
                  <a16:creationId xmlns:a16="http://schemas.microsoft.com/office/drawing/2014/main" id="{593C67F9-7C0A-C682-B162-D633CAEE981F}"/>
                </a:ext>
              </a:extLst>
            </p:cNvPr>
            <p:cNvGrpSpPr/>
            <p:nvPr/>
          </p:nvGrpSpPr>
          <p:grpSpPr>
            <a:xfrm>
              <a:off x="608032" y="3854250"/>
              <a:ext cx="457200" cy="457200"/>
              <a:chOff x="-1022370" y="3756986"/>
              <a:chExt cx="1009650" cy="1009650"/>
            </a:xfrm>
          </p:grpSpPr>
          <p:sp>
            <p:nvSpPr>
              <p:cNvPr id="33" name="Oval 32">
                <a:extLst>
                  <a:ext uri="{FF2B5EF4-FFF2-40B4-BE49-F238E27FC236}">
                    <a16:creationId xmlns:a16="http://schemas.microsoft.com/office/drawing/2014/main" id="{47124944-C129-49FB-C546-BF0DC30AB314}"/>
                  </a:ext>
                </a:extLst>
              </p:cNvPr>
              <p:cNvSpPr/>
              <p:nvPr/>
            </p:nvSpPr>
            <p:spPr>
              <a:xfrm>
                <a:off x="-1022370" y="3756986"/>
                <a:ext cx="1009650" cy="1009650"/>
              </a:xfrm>
              <a:prstGeom prst="ellipse">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Doctor male outline">
                <a:extLst>
                  <a:ext uri="{FF2B5EF4-FFF2-40B4-BE49-F238E27FC236}">
                    <a16:creationId xmlns:a16="http://schemas.microsoft.com/office/drawing/2014/main" id="{70337E02-3958-2E92-D4E0-6D259D7101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4745" y="3804611"/>
                <a:ext cx="914400" cy="914400"/>
              </a:xfrm>
              <a:prstGeom prst="rect">
                <a:avLst/>
              </a:prstGeom>
            </p:spPr>
          </p:pic>
        </p:grpSp>
        <p:sp>
          <p:nvSpPr>
            <p:cNvPr id="64" name="TextBox 63">
              <a:extLst>
                <a:ext uri="{FF2B5EF4-FFF2-40B4-BE49-F238E27FC236}">
                  <a16:creationId xmlns:a16="http://schemas.microsoft.com/office/drawing/2014/main" id="{9BBC7551-9DA9-D268-F3AF-0B0E8FD8D8A6}"/>
                </a:ext>
              </a:extLst>
            </p:cNvPr>
            <p:cNvSpPr txBox="1"/>
            <p:nvPr/>
          </p:nvSpPr>
          <p:spPr>
            <a:xfrm>
              <a:off x="2233613" y="3685049"/>
              <a:ext cx="3044952" cy="1000274"/>
            </a:xfrm>
            <a:prstGeom prst="rect">
              <a:avLst/>
            </a:prstGeom>
            <a:noFill/>
          </p:spPr>
          <p:txBody>
            <a:bodyPr wrap="square">
              <a:spAutoFit/>
            </a:bodyPr>
            <a:lstStyle/>
            <a:p>
              <a:pPr marL="137160" marR="0" lvl="0" indent="-137160" algn="l" defTabSz="685783" rtl="0" eaLnBrk="1" fontAlgn="auto" latinLnBrk="0" hangingPunct="1">
                <a:lnSpc>
                  <a:spcPct val="90000"/>
                </a:lnSpc>
                <a:spcBef>
                  <a:spcPts val="0"/>
                </a:spcBef>
                <a:spcAft>
                  <a:spcPts val="300"/>
                </a:spcAft>
                <a:buClr>
                  <a:schemeClr val="accent4"/>
                </a:buClr>
                <a:buSzTx/>
                <a:buFont typeface="Arial" panose="020B0604020202020204" pitchFamily="34" charset="0"/>
                <a:buChar char="•"/>
                <a:tabLst/>
                <a:defRPr/>
              </a:pPr>
              <a:r>
                <a:rPr kumimoji="0" lang="en-US" sz="1200" b="0" i="0" u="none" strike="noStrike" kern="1200" cap="none" spc="-20" normalizeH="0" noProof="0" dirty="0">
                  <a:ln>
                    <a:noFill/>
                  </a:ln>
                  <a:solidFill>
                    <a:prstClr val="black"/>
                  </a:solidFill>
                  <a:effectLst/>
                  <a:uLnTx/>
                  <a:uFillTx/>
                  <a:latin typeface="Calibri"/>
                  <a:ea typeface="+mn-ea"/>
                  <a:cs typeface="+mn-cs"/>
                </a:rPr>
                <a:t>Assessing onsite clinic performance based on convenient access and employee productivity </a:t>
              </a:r>
            </a:p>
            <a:p>
              <a:pPr marL="137160" marR="0" lvl="0" indent="-137160" algn="l" defTabSz="685783" rtl="0" eaLnBrk="1" fontAlgn="auto" latinLnBrk="0" hangingPunct="1">
                <a:lnSpc>
                  <a:spcPct val="90000"/>
                </a:lnSpc>
                <a:spcBef>
                  <a:spcPts val="0"/>
                </a:spcBef>
                <a:spcAft>
                  <a:spcPts val="300"/>
                </a:spcAft>
                <a:buClr>
                  <a:schemeClr val="accent4"/>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Managing onsite clinics separate from the health plan</a:t>
              </a:r>
            </a:p>
            <a:p>
              <a:pPr marL="137160" marR="0" lvl="0" indent="-137160" algn="l" defTabSz="685783" rtl="0" eaLnBrk="1" fontAlgn="auto" latinLnBrk="0" hangingPunct="1">
                <a:lnSpc>
                  <a:spcPct val="90000"/>
                </a:lnSpc>
                <a:spcBef>
                  <a:spcPts val="0"/>
                </a:spcBef>
                <a:spcAft>
                  <a:spcPts val="300"/>
                </a:spcAft>
                <a:buClr>
                  <a:schemeClr val="accent4"/>
                </a:buClr>
                <a:buSzTx/>
                <a:buFont typeface="Arial" panose="020B0604020202020204" pitchFamily="34" charset="0"/>
                <a:buChar char="•"/>
                <a:tabLst/>
                <a:defRPr/>
              </a:pPr>
              <a:r>
                <a:rPr lang="en-US" sz="1200" dirty="0">
                  <a:solidFill>
                    <a:prstClr val="black"/>
                  </a:solidFill>
                  <a:latin typeface="Calibri"/>
                </a:rPr>
                <a:t>Limited impact on “medical homelessness”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95030CFD-D93A-A984-17E0-050F17873D94}"/>
                </a:ext>
              </a:extLst>
            </p:cNvPr>
            <p:cNvSpPr txBox="1"/>
            <p:nvPr/>
          </p:nvSpPr>
          <p:spPr>
            <a:xfrm>
              <a:off x="1119048" y="3913573"/>
              <a:ext cx="1097280" cy="338554"/>
            </a:xfrm>
            <a:prstGeom prst="rect">
              <a:avLst/>
            </a:prstGeom>
            <a:noFill/>
          </p:spPr>
          <p:txBody>
            <a:bodyPr wrap="square">
              <a:spAutoFit/>
            </a:bodyPr>
            <a:lstStyle/>
            <a:p>
              <a:pPr marL="0" marR="0" lvl="0" indent="0" algn="l" defTabSz="685783" rtl="0" eaLnBrk="1" fontAlgn="auto" latinLnBrk="0" hangingPunct="1">
                <a:lnSpc>
                  <a:spcPct val="100000"/>
                </a:lnSpc>
                <a:spcBef>
                  <a:spcPts val="225"/>
                </a:spcBef>
                <a:spcAft>
                  <a:spcPts val="225"/>
                </a:spcAft>
                <a:buClr>
                  <a:srgbClr val="EB9322"/>
                </a:buClr>
                <a:buSzTx/>
                <a:buFontTx/>
                <a:buNone/>
                <a:tabLst/>
                <a:defRPr/>
              </a:pPr>
              <a:r>
                <a:rPr kumimoji="0" lang="en-US" sz="1600" b="0" i="0" u="none" strike="noStrike" kern="1200" cap="none" spc="0" normalizeH="0" baseline="0" noProof="0" dirty="0">
                  <a:ln>
                    <a:noFill/>
                  </a:ln>
                  <a:solidFill>
                    <a:schemeClr val="accent4"/>
                  </a:solidFill>
                  <a:effectLst/>
                  <a:uLnTx/>
                  <a:uFillTx/>
                  <a:latin typeface="Calibri"/>
                  <a:ea typeface="+mn-ea"/>
                  <a:cs typeface="+mn-cs"/>
                </a:rPr>
                <a:t>Employers</a:t>
              </a:r>
            </a:p>
          </p:txBody>
        </p:sp>
        <p:sp>
          <p:nvSpPr>
            <p:cNvPr id="66" name="TextBox 65">
              <a:extLst>
                <a:ext uri="{FF2B5EF4-FFF2-40B4-BE49-F238E27FC236}">
                  <a16:creationId xmlns:a16="http://schemas.microsoft.com/office/drawing/2014/main" id="{4806CC8C-FA73-5D4D-7F3A-716D14A77A43}"/>
                </a:ext>
              </a:extLst>
            </p:cNvPr>
            <p:cNvSpPr txBox="1"/>
            <p:nvPr/>
          </p:nvSpPr>
          <p:spPr>
            <a:xfrm>
              <a:off x="5618320" y="3685049"/>
              <a:ext cx="3068479" cy="824931"/>
            </a:xfrm>
            <a:prstGeom prst="rect">
              <a:avLst/>
            </a:prstGeom>
            <a:noFill/>
          </p:spPr>
          <p:txBody>
            <a:bodyPr wrap="square">
              <a:spAutoFit/>
            </a:bodyPr>
            <a:lstStyle/>
            <a:p>
              <a:pPr marL="137160" marR="0" lvl="0" indent="-137160" algn="l" defTabSz="685783" rtl="0" eaLnBrk="1" fontAlgn="auto" latinLnBrk="0" hangingPunct="1">
                <a:lnSpc>
                  <a:spcPct val="90000"/>
                </a:lnSpc>
                <a:spcBef>
                  <a:spcPts val="0"/>
                </a:spcBef>
                <a:spcAft>
                  <a:spcPts val="300"/>
                </a:spcAft>
                <a:buClr>
                  <a:schemeClr val="accent4"/>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Assessing onsite clinic performance based on appropriateness of care, in addition to impact </a:t>
              </a:r>
              <a:r>
                <a:rPr lang="en-US" sz="1200" dirty="0">
                  <a:solidFill>
                    <a:prstClr val="black"/>
                  </a:solidFill>
                  <a:latin typeface="Calibri"/>
                </a:rPr>
                <a:t>on</a:t>
              </a:r>
              <a:r>
                <a:rPr kumimoji="0" lang="en-US" sz="1200" b="0" i="0" u="none" strike="noStrike" kern="1200" cap="none" spc="0" normalizeH="0" baseline="0" noProof="0" dirty="0">
                  <a:ln>
                    <a:noFill/>
                  </a:ln>
                  <a:solidFill>
                    <a:prstClr val="black"/>
                  </a:solidFill>
                  <a:effectLst/>
                  <a:uLnTx/>
                  <a:uFillTx/>
                  <a:latin typeface="Calibri"/>
                  <a:ea typeface="+mn-ea"/>
                  <a:cs typeface="+mn-cs"/>
                </a:rPr>
                <a:t> productivity</a:t>
              </a:r>
            </a:p>
            <a:p>
              <a:pPr marL="137160" marR="0" lvl="0" indent="-137160" algn="l" defTabSz="685783" rtl="0" eaLnBrk="1" fontAlgn="auto" latinLnBrk="0" hangingPunct="1">
                <a:lnSpc>
                  <a:spcPct val="90000"/>
                </a:lnSpc>
                <a:spcBef>
                  <a:spcPts val="0"/>
                </a:spcBef>
                <a:spcAft>
                  <a:spcPts val="300"/>
                </a:spcAft>
                <a:buClr>
                  <a:schemeClr val="accent4"/>
                </a:buClr>
                <a:buSzTx/>
                <a:buFont typeface="Arial" panose="020B0604020202020204" pitchFamily="34" charset="0"/>
                <a:buChar char="•"/>
                <a:tabLst/>
                <a:defRPr/>
              </a:pPr>
              <a:r>
                <a:rPr kumimoji="0" lang="en-US" sz="1200" b="0" i="0" u="none" strike="noStrike" kern="1200" cap="none" spc="-20" normalizeH="0" noProof="0" dirty="0">
                  <a:ln>
                    <a:noFill/>
                  </a:ln>
                  <a:solidFill>
                    <a:prstClr val="black"/>
                  </a:solidFill>
                  <a:effectLst/>
                  <a:uLnTx/>
                  <a:uFillTx/>
                  <a:latin typeface="Calibri"/>
                  <a:ea typeface="+mn-ea"/>
                  <a:cs typeface="+mn-cs"/>
                </a:rPr>
                <a:t>Integrating onsite clinics into the health plan</a:t>
              </a:r>
            </a:p>
            <a:p>
              <a:pPr marL="137160" marR="0" lvl="0" indent="-137160" algn="l" defTabSz="685783" rtl="0" eaLnBrk="1" fontAlgn="auto" latinLnBrk="0" hangingPunct="1">
                <a:lnSpc>
                  <a:spcPct val="90000"/>
                </a:lnSpc>
                <a:spcBef>
                  <a:spcPts val="0"/>
                </a:spcBef>
                <a:spcAft>
                  <a:spcPts val="300"/>
                </a:spcAft>
                <a:buClr>
                  <a:schemeClr val="accent4"/>
                </a:buClr>
                <a:buSzTx/>
                <a:buFont typeface="Arial" panose="020B0604020202020204" pitchFamily="34" charset="0"/>
                <a:buChar char="•"/>
                <a:tabLst/>
                <a:defRPr/>
              </a:pPr>
              <a:r>
                <a:rPr lang="en-US" sz="1200" spc="-20" dirty="0">
                  <a:solidFill>
                    <a:prstClr val="black"/>
                  </a:solidFill>
                  <a:latin typeface="Calibri"/>
                </a:rPr>
                <a:t>A proactive solution for medically homeless</a:t>
              </a:r>
              <a:endParaRPr kumimoji="0" lang="en-US" sz="1200" b="0" i="0" u="none" strike="noStrike" kern="1200" cap="none" spc="-20" normalizeH="0" noProof="0" dirty="0">
                <a:ln>
                  <a:noFill/>
                </a:ln>
                <a:solidFill>
                  <a:prstClr val="black"/>
                </a:solidFill>
                <a:effectLst/>
                <a:uLnTx/>
                <a:uFillTx/>
                <a:latin typeface="Calibri"/>
                <a:ea typeface="+mn-ea"/>
                <a:cs typeface="+mn-cs"/>
              </a:endParaRPr>
            </a:p>
          </p:txBody>
        </p:sp>
        <p:sp>
          <p:nvSpPr>
            <p:cNvPr id="67" name="Arrow: Chevron 66">
              <a:extLst>
                <a:ext uri="{FF2B5EF4-FFF2-40B4-BE49-F238E27FC236}">
                  <a16:creationId xmlns:a16="http://schemas.microsoft.com/office/drawing/2014/main" id="{1E69B62F-3E32-EE24-A477-EC1A7198E3ED}"/>
                </a:ext>
              </a:extLst>
            </p:cNvPr>
            <p:cNvSpPr/>
            <p:nvPr/>
          </p:nvSpPr>
          <p:spPr>
            <a:xfrm>
              <a:off x="5272675" y="3828008"/>
              <a:ext cx="250396" cy="50968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8" name="TextBox 67">
            <a:extLst>
              <a:ext uri="{FF2B5EF4-FFF2-40B4-BE49-F238E27FC236}">
                <a16:creationId xmlns:a16="http://schemas.microsoft.com/office/drawing/2014/main" id="{AC42F27E-80F4-5CAA-A9BE-8715A615ECED}"/>
              </a:ext>
            </a:extLst>
          </p:cNvPr>
          <p:cNvSpPr txBox="1"/>
          <p:nvPr/>
        </p:nvSpPr>
        <p:spPr>
          <a:xfrm>
            <a:off x="2233613" y="1038597"/>
            <a:ext cx="1097280" cy="338554"/>
          </a:xfrm>
          <a:prstGeom prst="rect">
            <a:avLst/>
          </a:prstGeom>
          <a:noFill/>
        </p:spPr>
        <p:txBody>
          <a:bodyPr wrap="square">
            <a:spAutoFit/>
          </a:bodyPr>
          <a:lstStyle/>
          <a:p>
            <a:pPr marL="0" marR="0" lvl="0" indent="0" algn="l" defTabSz="685783" rtl="0" eaLnBrk="1" fontAlgn="auto" latinLnBrk="0" hangingPunct="1">
              <a:lnSpc>
                <a:spcPct val="100000"/>
              </a:lnSpc>
              <a:spcBef>
                <a:spcPts val="225"/>
              </a:spcBef>
              <a:spcAft>
                <a:spcPts val="225"/>
              </a:spcAft>
              <a:buClr>
                <a:srgbClr val="EB9322"/>
              </a:buClr>
              <a:buSzTx/>
              <a:buFontTx/>
              <a:buNone/>
              <a:tabLst/>
              <a:defRPr/>
            </a:pPr>
            <a:r>
              <a:rPr kumimoji="0" lang="en-US" sz="1600" i="0" u="none" strike="noStrike" kern="1200" cap="none" spc="0" normalizeH="0" baseline="0" noProof="0" dirty="0">
                <a:ln>
                  <a:noFill/>
                </a:ln>
                <a:solidFill>
                  <a:schemeClr val="tx2"/>
                </a:solidFill>
                <a:effectLst/>
                <a:uLnTx/>
                <a:uFillTx/>
                <a:latin typeface="Calibri"/>
                <a:ea typeface="+mn-ea"/>
                <a:cs typeface="+mn-cs"/>
              </a:rPr>
              <a:t>From:</a:t>
            </a:r>
          </a:p>
        </p:txBody>
      </p:sp>
      <p:sp>
        <p:nvSpPr>
          <p:cNvPr id="69" name="TextBox 68">
            <a:extLst>
              <a:ext uri="{FF2B5EF4-FFF2-40B4-BE49-F238E27FC236}">
                <a16:creationId xmlns:a16="http://schemas.microsoft.com/office/drawing/2014/main" id="{1B377278-89F5-3D12-8890-17012D511064}"/>
              </a:ext>
            </a:extLst>
          </p:cNvPr>
          <p:cNvSpPr txBox="1"/>
          <p:nvPr/>
        </p:nvSpPr>
        <p:spPr>
          <a:xfrm>
            <a:off x="5654348" y="1038597"/>
            <a:ext cx="1097280" cy="338554"/>
          </a:xfrm>
          <a:prstGeom prst="rect">
            <a:avLst/>
          </a:prstGeom>
          <a:noFill/>
        </p:spPr>
        <p:txBody>
          <a:bodyPr wrap="square">
            <a:spAutoFit/>
          </a:bodyPr>
          <a:lstStyle/>
          <a:p>
            <a:pPr marL="0" marR="0" lvl="0" indent="0" algn="l" defTabSz="685783" rtl="0" eaLnBrk="1" fontAlgn="auto" latinLnBrk="0" hangingPunct="1">
              <a:lnSpc>
                <a:spcPct val="100000"/>
              </a:lnSpc>
              <a:spcBef>
                <a:spcPts val="225"/>
              </a:spcBef>
              <a:spcAft>
                <a:spcPts val="225"/>
              </a:spcAft>
              <a:buClr>
                <a:srgbClr val="EB9322"/>
              </a:buClr>
              <a:buSzTx/>
              <a:buFontTx/>
              <a:buNone/>
              <a:tabLst/>
              <a:defRPr/>
            </a:pPr>
            <a:r>
              <a:rPr kumimoji="0" lang="en-US" sz="1600" i="0" u="none" strike="noStrike" kern="1200" cap="none" spc="0" normalizeH="0" baseline="0" noProof="0" dirty="0">
                <a:ln>
                  <a:noFill/>
                </a:ln>
                <a:solidFill>
                  <a:schemeClr val="tx2"/>
                </a:solidFill>
                <a:effectLst/>
                <a:uLnTx/>
                <a:uFillTx/>
                <a:latin typeface="Calibri"/>
                <a:ea typeface="+mn-ea"/>
                <a:cs typeface="+mn-cs"/>
              </a:rPr>
              <a:t>To:</a:t>
            </a:r>
          </a:p>
        </p:txBody>
      </p:sp>
    </p:spTree>
    <p:extLst>
      <p:ext uri="{BB962C8B-B14F-4D97-AF65-F5344CB8AC3E}">
        <p14:creationId xmlns:p14="http://schemas.microsoft.com/office/powerpoint/2010/main" val="416171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C800-DC1C-8B9F-4AF8-B4951A940C0C}"/>
              </a:ext>
            </a:extLst>
          </p:cNvPr>
          <p:cNvSpPr>
            <a:spLocks noGrp="1"/>
          </p:cNvSpPr>
          <p:nvPr>
            <p:ph type="title"/>
          </p:nvPr>
        </p:nvSpPr>
        <p:spPr/>
        <p:txBody>
          <a:bodyPr/>
          <a:lstStyle/>
          <a:p>
            <a:r>
              <a:rPr lang="en-US" dirty="0">
                <a:sym typeface="Helvetica Neue"/>
              </a:rPr>
              <a:t>Onsite/Near-Site Clinic Optimization Within the Model</a:t>
            </a:r>
            <a:endParaRPr lang="en-US" dirty="0"/>
          </a:p>
        </p:txBody>
      </p:sp>
      <p:sp>
        <p:nvSpPr>
          <p:cNvPr id="4" name="Footer Placeholder 3">
            <a:extLst>
              <a:ext uri="{FF2B5EF4-FFF2-40B4-BE49-F238E27FC236}">
                <a16:creationId xmlns:a16="http://schemas.microsoft.com/office/drawing/2014/main" id="{281F9902-000D-502E-A74A-CA87D8E180F8}"/>
              </a:ext>
            </a:extLst>
          </p:cNvPr>
          <p:cNvSpPr>
            <a:spLocks noGrp="1"/>
          </p:cNvSpPr>
          <p:nvPr>
            <p:ph type="ftr" sz="quarter" idx="10"/>
          </p:nvPr>
        </p:nvSpPr>
        <p:spPr/>
        <p:txBody>
          <a:bodyPr/>
          <a:lstStyle/>
          <a:p>
            <a:r>
              <a:rPr lang="en-US"/>
              <a:t>Privileged and Confidential</a:t>
            </a:r>
          </a:p>
        </p:txBody>
      </p:sp>
      <p:sp>
        <p:nvSpPr>
          <p:cNvPr id="5" name="Slide Number Placeholder 4">
            <a:extLst>
              <a:ext uri="{FF2B5EF4-FFF2-40B4-BE49-F238E27FC236}">
                <a16:creationId xmlns:a16="http://schemas.microsoft.com/office/drawing/2014/main" id="{6EA55340-AB03-CFC7-C1C3-BE58C132286C}"/>
              </a:ext>
            </a:extLst>
          </p:cNvPr>
          <p:cNvSpPr>
            <a:spLocks noGrp="1"/>
          </p:cNvSpPr>
          <p:nvPr>
            <p:ph type="sldNum" sz="quarter" idx="11"/>
          </p:nvPr>
        </p:nvSpPr>
        <p:spPr/>
        <p:txBody>
          <a:bodyPr/>
          <a:lstStyle/>
          <a:p>
            <a:fld id="{0627CD93-DB7E-4722-9CC1-C5F1E2275160}" type="slidenum">
              <a:rPr lang="en-US" smtClean="0"/>
              <a:pPr/>
              <a:t>6</a:t>
            </a:fld>
            <a:endParaRPr lang="en-US"/>
          </a:p>
        </p:txBody>
      </p:sp>
      <p:sp>
        <p:nvSpPr>
          <p:cNvPr id="13" name="Content Placeholder 3">
            <a:extLst>
              <a:ext uri="{FF2B5EF4-FFF2-40B4-BE49-F238E27FC236}">
                <a16:creationId xmlns:a16="http://schemas.microsoft.com/office/drawing/2014/main" id="{9303D8AA-7128-2EE2-01CB-409707790C4B}"/>
              </a:ext>
            </a:extLst>
          </p:cNvPr>
          <p:cNvSpPr txBox="1">
            <a:spLocks/>
          </p:cNvSpPr>
          <p:nvPr/>
        </p:nvSpPr>
        <p:spPr>
          <a:xfrm>
            <a:off x="455614" y="2860466"/>
            <a:ext cx="1737360" cy="830997"/>
          </a:xfrm>
          <a:prstGeom prst="rect">
            <a:avLst/>
          </a:prstGeom>
        </p:spPr>
        <p:txBody>
          <a:bodyPr>
            <a:spAutoFit/>
          </a:bodyPr>
          <a:lstStyle>
            <a:lvl1pPr marL="173827" indent="-173827" algn="l" defTabSz="685783" rtl="0" eaLnBrk="1" latinLnBrk="0" hangingPunct="1">
              <a:spcBef>
                <a:spcPts val="225"/>
              </a:spcBef>
              <a:spcAft>
                <a:spcPts val="225"/>
              </a:spcAft>
              <a:buClr>
                <a:schemeClr val="bg2"/>
              </a:buClr>
              <a:buFont typeface="Arial" panose="020B0604020202020204" pitchFamily="34" charset="0"/>
              <a:buChar char="•"/>
              <a:defRPr sz="1800" kern="1200">
                <a:solidFill>
                  <a:schemeClr val="tx1"/>
                </a:solidFill>
                <a:latin typeface="+mn-lt"/>
                <a:ea typeface="+mn-ea"/>
                <a:cs typeface="+mn-cs"/>
              </a:defRPr>
            </a:lvl1pPr>
            <a:lvl2pPr marL="557199" indent="-214307" algn="l" defTabSz="685783" rtl="0" eaLnBrk="1" latinLnBrk="0" hangingPunct="1">
              <a:spcBef>
                <a:spcPts val="225"/>
              </a:spcBef>
              <a:spcAft>
                <a:spcPts val="225"/>
              </a:spcAft>
              <a:buClr>
                <a:schemeClr val="bg2"/>
              </a:buClr>
              <a:buFont typeface="Arial" panose="020B0604020202020204" pitchFamily="34" charset="0"/>
              <a:buChar char="–"/>
              <a:defRPr sz="1500" kern="1200">
                <a:solidFill>
                  <a:schemeClr val="tx1"/>
                </a:solidFill>
                <a:latin typeface="+mn-lt"/>
                <a:ea typeface="+mn-ea"/>
                <a:cs typeface="+mn-cs"/>
              </a:defRPr>
            </a:lvl2pPr>
            <a:lvl3pPr marL="857229" indent="-171446" algn="l" defTabSz="685783" rtl="0" eaLnBrk="1" latinLnBrk="0" hangingPunct="1">
              <a:spcBef>
                <a:spcPts val="150"/>
              </a:spcBef>
              <a:spcAft>
                <a:spcPts val="150"/>
              </a:spcAft>
              <a:buClr>
                <a:schemeClr val="bg2"/>
              </a:buClr>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Aft>
                <a:spcPts val="600"/>
              </a:spcAft>
              <a:buClr>
                <a:srgbClr val="EB9322"/>
              </a:buClr>
              <a:buFont typeface="Arial" panose="020B0604020202020204" pitchFamily="34" charset="0"/>
              <a:buNone/>
              <a:defRPr/>
            </a:pPr>
            <a:r>
              <a:rPr lang="en-US" sz="1600" dirty="0">
                <a:solidFill>
                  <a:schemeClr val="bg2"/>
                </a:solidFill>
                <a:latin typeface="Calibri"/>
              </a:rPr>
              <a:t>Built into the </a:t>
            </a:r>
            <a:br>
              <a:rPr lang="en-US" sz="1600" dirty="0">
                <a:solidFill>
                  <a:schemeClr val="bg2"/>
                </a:solidFill>
                <a:latin typeface="Calibri"/>
              </a:rPr>
            </a:br>
            <a:r>
              <a:rPr lang="en-US" sz="1600" dirty="0">
                <a:solidFill>
                  <a:schemeClr val="bg2"/>
                </a:solidFill>
                <a:latin typeface="Calibri"/>
              </a:rPr>
              <a:t>high-performance health plan</a:t>
            </a:r>
          </a:p>
        </p:txBody>
      </p:sp>
      <p:sp>
        <p:nvSpPr>
          <p:cNvPr id="14" name="Content Placeholder 3">
            <a:extLst>
              <a:ext uri="{FF2B5EF4-FFF2-40B4-BE49-F238E27FC236}">
                <a16:creationId xmlns:a16="http://schemas.microsoft.com/office/drawing/2014/main" id="{9237E8AF-0A06-0F82-EA16-6D21FEECE93E}"/>
              </a:ext>
            </a:extLst>
          </p:cNvPr>
          <p:cNvSpPr txBox="1">
            <a:spLocks/>
          </p:cNvSpPr>
          <p:nvPr/>
        </p:nvSpPr>
        <p:spPr>
          <a:xfrm>
            <a:off x="2711663" y="2860466"/>
            <a:ext cx="1645920" cy="1077218"/>
          </a:xfrm>
          <a:prstGeom prst="rect">
            <a:avLst/>
          </a:prstGeom>
        </p:spPr>
        <p:txBody>
          <a:bodyPr>
            <a:spAutoFit/>
          </a:bodyPr>
          <a:lstStyle>
            <a:lvl1pPr marL="173827" indent="-173827" algn="l" defTabSz="685783" rtl="0" eaLnBrk="1" latinLnBrk="0" hangingPunct="1">
              <a:spcBef>
                <a:spcPts val="225"/>
              </a:spcBef>
              <a:spcAft>
                <a:spcPts val="225"/>
              </a:spcAft>
              <a:buClr>
                <a:schemeClr val="bg2"/>
              </a:buClr>
              <a:buFont typeface="Arial" panose="020B0604020202020204" pitchFamily="34" charset="0"/>
              <a:buChar char="•"/>
              <a:defRPr sz="1800" kern="1200">
                <a:solidFill>
                  <a:schemeClr val="tx1"/>
                </a:solidFill>
                <a:latin typeface="+mn-lt"/>
                <a:ea typeface="+mn-ea"/>
                <a:cs typeface="+mn-cs"/>
              </a:defRPr>
            </a:lvl1pPr>
            <a:lvl2pPr marL="557199" indent="-214307" algn="l" defTabSz="685783" rtl="0" eaLnBrk="1" latinLnBrk="0" hangingPunct="1">
              <a:spcBef>
                <a:spcPts val="225"/>
              </a:spcBef>
              <a:spcAft>
                <a:spcPts val="225"/>
              </a:spcAft>
              <a:buClr>
                <a:schemeClr val="bg2"/>
              </a:buClr>
              <a:buFont typeface="Arial" panose="020B0604020202020204" pitchFamily="34" charset="0"/>
              <a:buChar char="–"/>
              <a:defRPr sz="1500" kern="1200">
                <a:solidFill>
                  <a:schemeClr val="tx1"/>
                </a:solidFill>
                <a:latin typeface="+mn-lt"/>
                <a:ea typeface="+mn-ea"/>
                <a:cs typeface="+mn-cs"/>
              </a:defRPr>
            </a:lvl2pPr>
            <a:lvl3pPr marL="857229" indent="-171446" algn="l" defTabSz="685783" rtl="0" eaLnBrk="1" latinLnBrk="0" hangingPunct="1">
              <a:spcBef>
                <a:spcPts val="150"/>
              </a:spcBef>
              <a:spcAft>
                <a:spcPts val="150"/>
              </a:spcAft>
              <a:buClr>
                <a:schemeClr val="bg2"/>
              </a:buClr>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
                <a:srgbClr val="EB9322"/>
              </a:buClr>
              <a:buSzTx/>
              <a:buFont typeface="Arial" panose="020B0604020202020204" pitchFamily="34" charset="0"/>
              <a:buNone/>
              <a:tabLst/>
              <a:defRPr/>
            </a:pPr>
            <a:r>
              <a:rPr kumimoji="0" lang="en-US" sz="1600" b="0" i="0" u="none" strike="noStrike" kern="1200" cap="none" spc="0" normalizeH="0" baseline="0" noProof="0" dirty="0">
                <a:solidFill>
                  <a:srgbClr val="EB9322"/>
                </a:solidFill>
                <a:effectLst/>
                <a:uLnTx/>
                <a:uFillTx/>
                <a:latin typeface="Calibri"/>
                <a:ea typeface="+mn-ea"/>
                <a:cs typeface="+mn-cs"/>
              </a:rPr>
              <a:t>PCP activation and employee </a:t>
            </a:r>
            <a:r>
              <a:rPr lang="en-US" sz="1600" dirty="0">
                <a:solidFill>
                  <a:srgbClr val="EB9322"/>
                </a:solidFill>
                <a:latin typeface="Calibri"/>
              </a:rPr>
              <a:t>e</a:t>
            </a:r>
            <a:r>
              <a:rPr kumimoji="0" lang="en-US" sz="1600" b="0" i="0" u="none" strike="noStrike" kern="1200" cap="none" spc="0" normalizeH="0" baseline="0" noProof="0" dirty="0" err="1">
                <a:solidFill>
                  <a:srgbClr val="EB9322"/>
                </a:solidFill>
                <a:effectLst/>
                <a:uLnTx/>
                <a:uFillTx/>
                <a:latin typeface="Calibri"/>
                <a:ea typeface="+mn-ea"/>
                <a:cs typeface="+mn-cs"/>
              </a:rPr>
              <a:t>ngagement</a:t>
            </a:r>
            <a:r>
              <a:rPr kumimoji="0" lang="en-US" sz="1600" b="0" i="0" u="none" strike="noStrike" kern="1200" cap="none" spc="0" normalizeH="0" baseline="0" noProof="0" dirty="0">
                <a:solidFill>
                  <a:srgbClr val="EB9322"/>
                </a:solidFill>
                <a:effectLst/>
                <a:uLnTx/>
                <a:uFillTx/>
                <a:latin typeface="Calibri"/>
                <a:ea typeface="+mn-ea"/>
                <a:cs typeface="+mn-cs"/>
              </a:rPr>
              <a:t> strategy</a:t>
            </a:r>
          </a:p>
        </p:txBody>
      </p:sp>
      <p:sp>
        <p:nvSpPr>
          <p:cNvPr id="15" name="Content Placeholder 3">
            <a:extLst>
              <a:ext uri="{FF2B5EF4-FFF2-40B4-BE49-F238E27FC236}">
                <a16:creationId xmlns:a16="http://schemas.microsoft.com/office/drawing/2014/main" id="{9A236F2D-B7F9-E205-0920-1637CE6D84E3}"/>
              </a:ext>
            </a:extLst>
          </p:cNvPr>
          <p:cNvSpPr txBox="1">
            <a:spLocks/>
          </p:cNvSpPr>
          <p:nvPr/>
        </p:nvSpPr>
        <p:spPr>
          <a:xfrm>
            <a:off x="4876272" y="2860466"/>
            <a:ext cx="1645920" cy="830997"/>
          </a:xfrm>
          <a:prstGeom prst="rect">
            <a:avLst/>
          </a:prstGeom>
        </p:spPr>
        <p:txBody>
          <a:bodyPr>
            <a:spAutoFit/>
          </a:bodyPr>
          <a:lstStyle>
            <a:lvl1pPr marL="173827" indent="-173827" algn="l" defTabSz="685783" rtl="0" eaLnBrk="1" latinLnBrk="0" hangingPunct="1">
              <a:spcBef>
                <a:spcPts val="225"/>
              </a:spcBef>
              <a:spcAft>
                <a:spcPts val="225"/>
              </a:spcAft>
              <a:buClr>
                <a:schemeClr val="bg2"/>
              </a:buClr>
              <a:buFont typeface="Arial" panose="020B0604020202020204" pitchFamily="34" charset="0"/>
              <a:buChar char="•"/>
              <a:defRPr sz="1800" kern="1200">
                <a:solidFill>
                  <a:schemeClr val="tx1"/>
                </a:solidFill>
                <a:latin typeface="+mn-lt"/>
                <a:ea typeface="+mn-ea"/>
                <a:cs typeface="+mn-cs"/>
              </a:defRPr>
            </a:lvl1pPr>
            <a:lvl2pPr marL="557199" indent="-214307" algn="l" defTabSz="685783" rtl="0" eaLnBrk="1" latinLnBrk="0" hangingPunct="1">
              <a:spcBef>
                <a:spcPts val="225"/>
              </a:spcBef>
              <a:spcAft>
                <a:spcPts val="225"/>
              </a:spcAft>
              <a:buClr>
                <a:schemeClr val="bg2"/>
              </a:buClr>
              <a:buFont typeface="Arial" panose="020B0604020202020204" pitchFamily="34" charset="0"/>
              <a:buChar char="–"/>
              <a:defRPr sz="1500" kern="1200">
                <a:solidFill>
                  <a:schemeClr val="tx1"/>
                </a:solidFill>
                <a:latin typeface="+mn-lt"/>
                <a:ea typeface="+mn-ea"/>
                <a:cs typeface="+mn-cs"/>
              </a:defRPr>
            </a:lvl2pPr>
            <a:lvl3pPr marL="857229" indent="-171446" algn="l" defTabSz="685783" rtl="0" eaLnBrk="1" latinLnBrk="0" hangingPunct="1">
              <a:spcBef>
                <a:spcPts val="150"/>
              </a:spcBef>
              <a:spcAft>
                <a:spcPts val="150"/>
              </a:spcAft>
              <a:buClr>
                <a:schemeClr val="bg2"/>
              </a:buClr>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Aft>
                <a:spcPts val="600"/>
              </a:spcAft>
              <a:buClr>
                <a:srgbClr val="EB9322"/>
              </a:buClr>
              <a:buFont typeface="Arial" panose="020B0604020202020204" pitchFamily="34" charset="0"/>
              <a:buNone/>
              <a:defRPr/>
            </a:pPr>
            <a:r>
              <a:rPr lang="en-US" sz="1600" dirty="0">
                <a:solidFill>
                  <a:schemeClr val="bg2"/>
                </a:solidFill>
                <a:latin typeface="Calibri"/>
              </a:rPr>
              <a:t>Care coordination technology </a:t>
            </a:r>
          </a:p>
        </p:txBody>
      </p:sp>
      <p:grpSp>
        <p:nvGrpSpPr>
          <p:cNvPr id="82" name="Group 81">
            <a:extLst>
              <a:ext uri="{FF2B5EF4-FFF2-40B4-BE49-F238E27FC236}">
                <a16:creationId xmlns:a16="http://schemas.microsoft.com/office/drawing/2014/main" id="{3770D62B-2C8A-3B4B-3EAF-432873E90A06}"/>
              </a:ext>
            </a:extLst>
          </p:cNvPr>
          <p:cNvGrpSpPr/>
          <p:nvPr/>
        </p:nvGrpSpPr>
        <p:grpSpPr>
          <a:xfrm>
            <a:off x="2661766" y="1691639"/>
            <a:ext cx="1305015" cy="1043519"/>
            <a:chOff x="2502895" y="1590039"/>
            <a:chExt cx="1305015" cy="1043519"/>
          </a:xfrm>
        </p:grpSpPr>
        <p:grpSp>
          <p:nvGrpSpPr>
            <p:cNvPr id="65" name="Group 64">
              <a:extLst>
                <a:ext uri="{FF2B5EF4-FFF2-40B4-BE49-F238E27FC236}">
                  <a16:creationId xmlns:a16="http://schemas.microsoft.com/office/drawing/2014/main" id="{6FD5A29A-1251-1DB2-803B-2F0B53279009}"/>
                </a:ext>
              </a:extLst>
            </p:cNvPr>
            <p:cNvGrpSpPr/>
            <p:nvPr/>
          </p:nvGrpSpPr>
          <p:grpSpPr>
            <a:xfrm flipH="1">
              <a:off x="2502895" y="1590039"/>
              <a:ext cx="1305015" cy="1043519"/>
              <a:chOff x="3799721" y="2124014"/>
              <a:chExt cx="1305015" cy="1043519"/>
            </a:xfrm>
          </p:grpSpPr>
          <p:pic>
            <p:nvPicPr>
              <p:cNvPr id="66" name="Graphic 65" descr="Office worker female outline">
                <a:extLst>
                  <a:ext uri="{FF2B5EF4-FFF2-40B4-BE49-F238E27FC236}">
                    <a16:creationId xmlns:a16="http://schemas.microsoft.com/office/drawing/2014/main" id="{E08F211F-579C-ED09-664E-253E5A5EA22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799721" y="2124014"/>
                <a:ext cx="914400" cy="914400"/>
              </a:xfrm>
              <a:prstGeom prst="rect">
                <a:avLst/>
              </a:prstGeom>
            </p:spPr>
          </p:pic>
          <p:sp>
            <p:nvSpPr>
              <p:cNvPr id="67" name="Rectangle: Single Corner Rounded 66">
                <a:extLst>
                  <a:ext uri="{FF2B5EF4-FFF2-40B4-BE49-F238E27FC236}">
                    <a16:creationId xmlns:a16="http://schemas.microsoft.com/office/drawing/2014/main" id="{231A6D34-5D93-F944-ACDD-8B6551474BC3}"/>
                  </a:ext>
                </a:extLst>
              </p:cNvPr>
              <p:cNvSpPr/>
              <p:nvPr/>
            </p:nvSpPr>
            <p:spPr>
              <a:xfrm flipH="1">
                <a:off x="4366976" y="2757488"/>
                <a:ext cx="347144" cy="280926"/>
              </a:xfrm>
              <a:prstGeom prst="round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Doctor male outline">
                <a:extLst>
                  <a:ext uri="{FF2B5EF4-FFF2-40B4-BE49-F238E27FC236}">
                    <a16:creationId xmlns:a16="http://schemas.microsoft.com/office/drawing/2014/main" id="{0869C834-353B-EB2A-7FED-480F10D848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0336" y="2253133"/>
                <a:ext cx="914400" cy="914400"/>
              </a:xfrm>
              <a:prstGeom prst="rect">
                <a:avLst/>
              </a:prstGeom>
            </p:spPr>
          </p:pic>
        </p:grpSp>
        <p:grpSp>
          <p:nvGrpSpPr>
            <p:cNvPr id="23" name="Group 22">
              <a:extLst>
                <a:ext uri="{FF2B5EF4-FFF2-40B4-BE49-F238E27FC236}">
                  <a16:creationId xmlns:a16="http://schemas.microsoft.com/office/drawing/2014/main" id="{511C264D-D354-E164-9BAC-7356E8784033}"/>
                </a:ext>
              </a:extLst>
            </p:cNvPr>
            <p:cNvGrpSpPr/>
            <p:nvPr/>
          </p:nvGrpSpPr>
          <p:grpSpPr>
            <a:xfrm>
              <a:off x="3335717" y="2040281"/>
              <a:ext cx="468859" cy="468859"/>
              <a:chOff x="936923" y="1702236"/>
              <a:chExt cx="468859" cy="468859"/>
            </a:xfrm>
          </p:grpSpPr>
          <p:sp>
            <p:nvSpPr>
              <p:cNvPr id="24" name="Oval 23">
                <a:extLst>
                  <a:ext uri="{FF2B5EF4-FFF2-40B4-BE49-F238E27FC236}">
                    <a16:creationId xmlns:a16="http://schemas.microsoft.com/office/drawing/2014/main" id="{17DD2CC2-C8F7-D4C1-4E7A-2C284AC80B2C}"/>
                  </a:ext>
                </a:extLst>
              </p:cNvPr>
              <p:cNvSpPr/>
              <p:nvPr/>
            </p:nvSpPr>
            <p:spPr>
              <a:xfrm>
                <a:off x="936923" y="1702236"/>
                <a:ext cx="468859" cy="468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raphic 8" descr="Checkmark with solid fill">
                <a:extLst>
                  <a:ext uri="{FF2B5EF4-FFF2-40B4-BE49-F238E27FC236}">
                    <a16:creationId xmlns:a16="http://schemas.microsoft.com/office/drawing/2014/main" id="{F929F438-E8D6-1673-2771-BEF275E73C0D}"/>
                  </a:ext>
                </a:extLst>
              </p:cNvPr>
              <p:cNvSpPr/>
              <p:nvPr/>
            </p:nvSpPr>
            <p:spPr>
              <a:xfrm>
                <a:off x="1001084" y="1825100"/>
                <a:ext cx="335999" cy="235999"/>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noFill/>
              <a:ln w="12700" cap="flat">
                <a:solidFill>
                  <a:schemeClr val="bg1"/>
                </a:solidFill>
                <a:prstDash val="solid"/>
                <a:miter/>
              </a:ln>
            </p:spPr>
            <p:txBody>
              <a:bodyPr rtlCol="0" anchor="ctr"/>
              <a:lstStyle/>
              <a:p>
                <a:endParaRPr lang="en-US"/>
              </a:p>
            </p:txBody>
          </p:sp>
        </p:grpSp>
      </p:grpSp>
      <p:sp>
        <p:nvSpPr>
          <p:cNvPr id="39" name="Content Placeholder 3">
            <a:extLst>
              <a:ext uri="{FF2B5EF4-FFF2-40B4-BE49-F238E27FC236}">
                <a16:creationId xmlns:a16="http://schemas.microsoft.com/office/drawing/2014/main" id="{44F32F5B-65BF-7858-F944-CEF822B99ACD}"/>
              </a:ext>
            </a:extLst>
          </p:cNvPr>
          <p:cNvSpPr txBox="1">
            <a:spLocks/>
          </p:cNvSpPr>
          <p:nvPr/>
        </p:nvSpPr>
        <p:spPr>
          <a:xfrm>
            <a:off x="7040881" y="2860466"/>
            <a:ext cx="1645920" cy="1077218"/>
          </a:xfrm>
          <a:prstGeom prst="rect">
            <a:avLst/>
          </a:prstGeom>
        </p:spPr>
        <p:txBody>
          <a:bodyPr>
            <a:spAutoFit/>
          </a:bodyPr>
          <a:lstStyle>
            <a:lvl1pPr marL="173827" indent="-173827" algn="l" defTabSz="685783" rtl="0" eaLnBrk="1" latinLnBrk="0" hangingPunct="1">
              <a:spcBef>
                <a:spcPts val="225"/>
              </a:spcBef>
              <a:spcAft>
                <a:spcPts val="225"/>
              </a:spcAft>
              <a:buClr>
                <a:schemeClr val="bg2"/>
              </a:buClr>
              <a:buFont typeface="Arial" panose="020B0604020202020204" pitchFamily="34" charset="0"/>
              <a:buChar char="•"/>
              <a:defRPr sz="1800" kern="1200">
                <a:solidFill>
                  <a:schemeClr val="tx1"/>
                </a:solidFill>
                <a:latin typeface="+mn-lt"/>
                <a:ea typeface="+mn-ea"/>
                <a:cs typeface="+mn-cs"/>
              </a:defRPr>
            </a:lvl1pPr>
            <a:lvl2pPr marL="557199" indent="-214307" algn="l" defTabSz="685783" rtl="0" eaLnBrk="1" latinLnBrk="0" hangingPunct="1">
              <a:spcBef>
                <a:spcPts val="225"/>
              </a:spcBef>
              <a:spcAft>
                <a:spcPts val="225"/>
              </a:spcAft>
              <a:buClr>
                <a:schemeClr val="bg2"/>
              </a:buClr>
              <a:buFont typeface="Arial" panose="020B0604020202020204" pitchFamily="34" charset="0"/>
              <a:buChar char="–"/>
              <a:defRPr sz="1500" kern="1200">
                <a:solidFill>
                  <a:schemeClr val="tx1"/>
                </a:solidFill>
                <a:latin typeface="+mn-lt"/>
                <a:ea typeface="+mn-ea"/>
                <a:cs typeface="+mn-cs"/>
              </a:defRPr>
            </a:lvl2pPr>
            <a:lvl3pPr marL="857229" indent="-171446" algn="l" defTabSz="685783" rtl="0" eaLnBrk="1" latinLnBrk="0" hangingPunct="1">
              <a:spcBef>
                <a:spcPts val="150"/>
              </a:spcBef>
              <a:spcAft>
                <a:spcPts val="150"/>
              </a:spcAft>
              <a:buClr>
                <a:schemeClr val="bg2"/>
              </a:buClr>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Aft>
                <a:spcPts val="600"/>
              </a:spcAft>
              <a:buClr>
                <a:srgbClr val="EB9322"/>
              </a:buClr>
              <a:buFont typeface="Arial" panose="020B0604020202020204" pitchFamily="34" charset="0"/>
              <a:buNone/>
              <a:defRPr/>
            </a:pPr>
            <a:r>
              <a:rPr lang="en-US" sz="1600" dirty="0">
                <a:solidFill>
                  <a:schemeClr val="bg2"/>
                </a:solidFill>
                <a:latin typeface="Calibri"/>
              </a:rPr>
              <a:t>Data exchange capabilities to support patient management</a:t>
            </a:r>
          </a:p>
        </p:txBody>
      </p:sp>
      <p:grpSp>
        <p:nvGrpSpPr>
          <p:cNvPr id="80" name="Group 79">
            <a:extLst>
              <a:ext uri="{FF2B5EF4-FFF2-40B4-BE49-F238E27FC236}">
                <a16:creationId xmlns:a16="http://schemas.microsoft.com/office/drawing/2014/main" id="{EB8C5EEA-93A1-3B70-7E3D-5BDBB7F9D1FF}"/>
              </a:ext>
            </a:extLst>
          </p:cNvPr>
          <p:cNvGrpSpPr/>
          <p:nvPr/>
        </p:nvGrpSpPr>
        <p:grpSpPr>
          <a:xfrm>
            <a:off x="6949441" y="1775102"/>
            <a:ext cx="1077016" cy="914400"/>
            <a:chOff x="6949441" y="1673502"/>
            <a:chExt cx="1077016" cy="914400"/>
          </a:xfrm>
        </p:grpSpPr>
        <p:pic>
          <p:nvPicPr>
            <p:cNvPr id="72" name="Graphic 71" descr="Database outline">
              <a:extLst>
                <a:ext uri="{FF2B5EF4-FFF2-40B4-BE49-F238E27FC236}">
                  <a16:creationId xmlns:a16="http://schemas.microsoft.com/office/drawing/2014/main" id="{A9AEE395-63C1-40F0-F400-44E9652E9E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949441" y="1673502"/>
              <a:ext cx="914400" cy="914400"/>
            </a:xfrm>
            <a:prstGeom prst="rect">
              <a:avLst/>
            </a:prstGeom>
          </p:spPr>
        </p:pic>
        <p:grpSp>
          <p:nvGrpSpPr>
            <p:cNvPr id="42" name="Group 41">
              <a:extLst>
                <a:ext uri="{FF2B5EF4-FFF2-40B4-BE49-F238E27FC236}">
                  <a16:creationId xmlns:a16="http://schemas.microsoft.com/office/drawing/2014/main" id="{A8D81590-DAA0-67BA-8307-7789B2B0E01C}"/>
                </a:ext>
              </a:extLst>
            </p:cNvPr>
            <p:cNvGrpSpPr/>
            <p:nvPr/>
          </p:nvGrpSpPr>
          <p:grpSpPr>
            <a:xfrm>
              <a:off x="7557598" y="2040281"/>
              <a:ext cx="468859" cy="468859"/>
              <a:chOff x="936923" y="1702236"/>
              <a:chExt cx="468859" cy="468859"/>
            </a:xfrm>
          </p:grpSpPr>
          <p:sp>
            <p:nvSpPr>
              <p:cNvPr id="50" name="Oval 49">
                <a:extLst>
                  <a:ext uri="{FF2B5EF4-FFF2-40B4-BE49-F238E27FC236}">
                    <a16:creationId xmlns:a16="http://schemas.microsoft.com/office/drawing/2014/main" id="{83F085D2-AC9D-16BA-ECD4-D4997A46B92D}"/>
                  </a:ext>
                </a:extLst>
              </p:cNvPr>
              <p:cNvSpPr/>
              <p:nvPr/>
            </p:nvSpPr>
            <p:spPr>
              <a:xfrm>
                <a:off x="936923" y="1702236"/>
                <a:ext cx="468859" cy="468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Graphic 8" descr="Checkmark with solid fill">
                <a:extLst>
                  <a:ext uri="{FF2B5EF4-FFF2-40B4-BE49-F238E27FC236}">
                    <a16:creationId xmlns:a16="http://schemas.microsoft.com/office/drawing/2014/main" id="{9FE26568-0D81-8793-BEB7-96B06AE27279}"/>
                  </a:ext>
                </a:extLst>
              </p:cNvPr>
              <p:cNvSpPr/>
              <p:nvPr/>
            </p:nvSpPr>
            <p:spPr>
              <a:xfrm>
                <a:off x="1001084" y="1825100"/>
                <a:ext cx="335999" cy="235999"/>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noFill/>
              <a:ln w="12700" cap="flat">
                <a:solidFill>
                  <a:schemeClr val="bg1"/>
                </a:solidFill>
                <a:prstDash val="solid"/>
                <a:miter/>
              </a:ln>
            </p:spPr>
            <p:txBody>
              <a:bodyPr rtlCol="0" anchor="ctr"/>
              <a:lstStyle/>
              <a:p>
                <a:endParaRPr lang="en-US"/>
              </a:p>
            </p:txBody>
          </p:sp>
        </p:grpSp>
      </p:grpSp>
      <p:grpSp>
        <p:nvGrpSpPr>
          <p:cNvPr id="81" name="Group 80">
            <a:extLst>
              <a:ext uri="{FF2B5EF4-FFF2-40B4-BE49-F238E27FC236}">
                <a16:creationId xmlns:a16="http://schemas.microsoft.com/office/drawing/2014/main" id="{7C6A821A-B102-8960-673F-E5952B0E919B}"/>
              </a:ext>
            </a:extLst>
          </p:cNvPr>
          <p:cNvGrpSpPr/>
          <p:nvPr/>
        </p:nvGrpSpPr>
        <p:grpSpPr>
          <a:xfrm>
            <a:off x="420525" y="1789453"/>
            <a:ext cx="1058738" cy="914400"/>
            <a:chOff x="527664" y="1687853"/>
            <a:chExt cx="1058738" cy="914400"/>
          </a:xfrm>
        </p:grpSpPr>
        <p:pic>
          <p:nvPicPr>
            <p:cNvPr id="53" name="Graphic 52" descr="Stethoscope outline">
              <a:extLst>
                <a:ext uri="{FF2B5EF4-FFF2-40B4-BE49-F238E27FC236}">
                  <a16:creationId xmlns:a16="http://schemas.microsoft.com/office/drawing/2014/main" id="{D0090E87-83FD-E49E-FBBE-C2CA70740B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664" y="1687853"/>
              <a:ext cx="914400" cy="914400"/>
            </a:xfrm>
            <a:prstGeom prst="rect">
              <a:avLst/>
            </a:prstGeom>
          </p:spPr>
        </p:pic>
        <p:grpSp>
          <p:nvGrpSpPr>
            <p:cNvPr id="18" name="Group 17">
              <a:extLst>
                <a:ext uri="{FF2B5EF4-FFF2-40B4-BE49-F238E27FC236}">
                  <a16:creationId xmlns:a16="http://schemas.microsoft.com/office/drawing/2014/main" id="{FAE8B503-81C5-B7F4-987B-CF265E86999D}"/>
                </a:ext>
              </a:extLst>
            </p:cNvPr>
            <p:cNvGrpSpPr/>
            <p:nvPr/>
          </p:nvGrpSpPr>
          <p:grpSpPr>
            <a:xfrm>
              <a:off x="1117543" y="2040281"/>
              <a:ext cx="468859" cy="468859"/>
              <a:chOff x="936923" y="1702236"/>
              <a:chExt cx="468859" cy="468859"/>
            </a:xfrm>
          </p:grpSpPr>
          <p:sp>
            <p:nvSpPr>
              <p:cNvPr id="19" name="Oval 18">
                <a:extLst>
                  <a:ext uri="{FF2B5EF4-FFF2-40B4-BE49-F238E27FC236}">
                    <a16:creationId xmlns:a16="http://schemas.microsoft.com/office/drawing/2014/main" id="{7270553D-B50E-F72A-07B1-A9F6DC5B98D2}"/>
                  </a:ext>
                </a:extLst>
              </p:cNvPr>
              <p:cNvSpPr/>
              <p:nvPr/>
            </p:nvSpPr>
            <p:spPr>
              <a:xfrm>
                <a:off x="936923" y="1702236"/>
                <a:ext cx="468859" cy="468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raphic 8" descr="Checkmark with solid fill">
                <a:extLst>
                  <a:ext uri="{FF2B5EF4-FFF2-40B4-BE49-F238E27FC236}">
                    <a16:creationId xmlns:a16="http://schemas.microsoft.com/office/drawing/2014/main" id="{386411D6-D9E2-3579-7AA9-6E5B3EA0C192}"/>
                  </a:ext>
                </a:extLst>
              </p:cNvPr>
              <p:cNvSpPr/>
              <p:nvPr/>
            </p:nvSpPr>
            <p:spPr>
              <a:xfrm>
                <a:off x="1001084" y="1825100"/>
                <a:ext cx="335999" cy="235999"/>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noFill/>
              <a:ln w="12700" cap="flat">
                <a:solidFill>
                  <a:schemeClr val="bg1"/>
                </a:solidFill>
                <a:prstDash val="solid"/>
                <a:miter/>
              </a:ln>
            </p:spPr>
            <p:txBody>
              <a:bodyPr rtlCol="0" anchor="ctr"/>
              <a:lstStyle/>
              <a:p>
                <a:endParaRPr lang="en-US"/>
              </a:p>
            </p:txBody>
          </p:sp>
        </p:grpSp>
      </p:grpSp>
      <p:grpSp>
        <p:nvGrpSpPr>
          <p:cNvPr id="83" name="Group 82">
            <a:extLst>
              <a:ext uri="{FF2B5EF4-FFF2-40B4-BE49-F238E27FC236}">
                <a16:creationId xmlns:a16="http://schemas.microsoft.com/office/drawing/2014/main" id="{F5C856C0-9D2C-9C29-E375-2B05267802A8}"/>
              </a:ext>
            </a:extLst>
          </p:cNvPr>
          <p:cNvGrpSpPr/>
          <p:nvPr/>
        </p:nvGrpSpPr>
        <p:grpSpPr>
          <a:xfrm>
            <a:off x="4932947" y="1789453"/>
            <a:ext cx="1094768" cy="914400"/>
            <a:chOff x="4779309" y="1687853"/>
            <a:chExt cx="1094768" cy="914400"/>
          </a:xfrm>
        </p:grpSpPr>
        <p:pic>
          <p:nvPicPr>
            <p:cNvPr id="76" name="Graphic 75" descr="Social network outline">
              <a:extLst>
                <a:ext uri="{FF2B5EF4-FFF2-40B4-BE49-F238E27FC236}">
                  <a16:creationId xmlns:a16="http://schemas.microsoft.com/office/drawing/2014/main" id="{6D0C7AE6-8AB2-AFEF-EBE5-8FA398683B9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79309" y="1687853"/>
              <a:ext cx="914400" cy="914400"/>
            </a:xfrm>
            <a:prstGeom prst="rect">
              <a:avLst/>
            </a:prstGeom>
          </p:spPr>
        </p:pic>
        <p:grpSp>
          <p:nvGrpSpPr>
            <p:cNvPr id="77" name="Group 76">
              <a:extLst>
                <a:ext uri="{FF2B5EF4-FFF2-40B4-BE49-F238E27FC236}">
                  <a16:creationId xmlns:a16="http://schemas.microsoft.com/office/drawing/2014/main" id="{E6CBC646-81F2-9722-CDAB-98A83DFF781C}"/>
                </a:ext>
              </a:extLst>
            </p:cNvPr>
            <p:cNvGrpSpPr/>
            <p:nvPr/>
          </p:nvGrpSpPr>
          <p:grpSpPr>
            <a:xfrm>
              <a:off x="5405218" y="2040281"/>
              <a:ext cx="468859" cy="468859"/>
              <a:chOff x="936923" y="1702236"/>
              <a:chExt cx="468859" cy="468859"/>
            </a:xfrm>
          </p:grpSpPr>
          <p:sp>
            <p:nvSpPr>
              <p:cNvPr id="78" name="Oval 77">
                <a:extLst>
                  <a:ext uri="{FF2B5EF4-FFF2-40B4-BE49-F238E27FC236}">
                    <a16:creationId xmlns:a16="http://schemas.microsoft.com/office/drawing/2014/main" id="{E2A1A451-7AB3-6A8D-BB24-21522C2A594D}"/>
                  </a:ext>
                </a:extLst>
              </p:cNvPr>
              <p:cNvSpPr/>
              <p:nvPr/>
            </p:nvSpPr>
            <p:spPr>
              <a:xfrm>
                <a:off x="936923" y="1702236"/>
                <a:ext cx="468859" cy="4688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raphic 8" descr="Checkmark with solid fill">
                <a:extLst>
                  <a:ext uri="{FF2B5EF4-FFF2-40B4-BE49-F238E27FC236}">
                    <a16:creationId xmlns:a16="http://schemas.microsoft.com/office/drawing/2014/main" id="{DCE8B5A0-7A2D-06B0-FE23-C7CB1686D30A}"/>
                  </a:ext>
                </a:extLst>
              </p:cNvPr>
              <p:cNvSpPr/>
              <p:nvPr/>
            </p:nvSpPr>
            <p:spPr>
              <a:xfrm>
                <a:off x="1001084" y="1825100"/>
                <a:ext cx="335999" cy="235999"/>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noFill/>
              <a:ln w="12700" cap="flat">
                <a:solidFill>
                  <a:schemeClr val="bg1"/>
                </a:solidFill>
                <a:prstDash val="solid"/>
                <a:miter/>
              </a:ln>
            </p:spPr>
            <p:txBody>
              <a:bodyPr rtlCol="0" anchor="ctr"/>
              <a:lstStyle/>
              <a:p>
                <a:endParaRPr lang="en-US"/>
              </a:p>
            </p:txBody>
          </p:sp>
        </p:grpSp>
      </p:grpSp>
    </p:spTree>
    <p:extLst>
      <p:ext uri="{BB962C8B-B14F-4D97-AF65-F5344CB8AC3E}">
        <p14:creationId xmlns:p14="http://schemas.microsoft.com/office/powerpoint/2010/main" val="88021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A54B-BE05-1D51-92E8-148B3B46C6A4}"/>
              </a:ext>
            </a:extLst>
          </p:cNvPr>
          <p:cNvSpPr>
            <a:spLocks noGrp="1"/>
          </p:cNvSpPr>
          <p:nvPr>
            <p:ph type="title"/>
          </p:nvPr>
        </p:nvSpPr>
        <p:spPr/>
        <p:txBody>
          <a:bodyPr/>
          <a:lstStyle/>
          <a:p>
            <a:r>
              <a:rPr lang="en-US" dirty="0"/>
              <a:t>Best Practices Learned #1:</a:t>
            </a:r>
            <a:br>
              <a:rPr lang="en-US" dirty="0"/>
            </a:br>
            <a:r>
              <a:rPr lang="en-US" dirty="0"/>
              <a:t>Member Incentives and Communication</a:t>
            </a:r>
          </a:p>
        </p:txBody>
      </p:sp>
      <p:sp>
        <p:nvSpPr>
          <p:cNvPr id="4" name="Footer Placeholder 3">
            <a:extLst>
              <a:ext uri="{FF2B5EF4-FFF2-40B4-BE49-F238E27FC236}">
                <a16:creationId xmlns:a16="http://schemas.microsoft.com/office/drawing/2014/main" id="{FE8B96FB-2311-BFFE-0550-F671BC4DF979}"/>
              </a:ext>
            </a:extLst>
          </p:cNvPr>
          <p:cNvSpPr>
            <a:spLocks noGrp="1"/>
          </p:cNvSpPr>
          <p:nvPr>
            <p:ph type="ftr" sz="quarter" idx="10"/>
          </p:nvPr>
        </p:nvSpPr>
        <p:spPr/>
        <p:txBody>
          <a:bodyPr/>
          <a:lstStyle/>
          <a:p>
            <a:r>
              <a:rPr lang="en-US"/>
              <a:t>Privileged and Confidential</a:t>
            </a:r>
          </a:p>
        </p:txBody>
      </p:sp>
      <p:sp>
        <p:nvSpPr>
          <p:cNvPr id="5" name="Slide Number Placeholder 4">
            <a:extLst>
              <a:ext uri="{FF2B5EF4-FFF2-40B4-BE49-F238E27FC236}">
                <a16:creationId xmlns:a16="http://schemas.microsoft.com/office/drawing/2014/main" id="{A676DC26-3249-ED24-9C2F-0F3108E09C7D}"/>
              </a:ext>
            </a:extLst>
          </p:cNvPr>
          <p:cNvSpPr>
            <a:spLocks noGrp="1"/>
          </p:cNvSpPr>
          <p:nvPr>
            <p:ph type="sldNum" sz="quarter" idx="11"/>
          </p:nvPr>
        </p:nvSpPr>
        <p:spPr/>
        <p:txBody>
          <a:bodyPr/>
          <a:lstStyle/>
          <a:p>
            <a:fld id="{0627CD93-DB7E-4722-9CC1-C5F1E2275160}" type="slidenum">
              <a:rPr lang="en-US" smtClean="0"/>
              <a:pPr/>
              <a:t>7</a:t>
            </a:fld>
            <a:endParaRPr lang="en-US"/>
          </a:p>
        </p:txBody>
      </p:sp>
      <p:pic>
        <p:nvPicPr>
          <p:cNvPr id="10" name="Picture 9">
            <a:extLst>
              <a:ext uri="{FF2B5EF4-FFF2-40B4-BE49-F238E27FC236}">
                <a16:creationId xmlns:a16="http://schemas.microsoft.com/office/drawing/2014/main" id="{04E9F36C-A161-E351-55F4-23ED077D161A}"/>
              </a:ext>
            </a:extLst>
          </p:cNvPr>
          <p:cNvPicPr>
            <a:picLocks noChangeAspect="1"/>
          </p:cNvPicPr>
          <p:nvPr/>
        </p:nvPicPr>
        <p:blipFill>
          <a:blip r:embed="rId2"/>
          <a:stretch>
            <a:fillRect/>
          </a:stretch>
        </p:blipFill>
        <p:spPr>
          <a:xfrm>
            <a:off x="608846" y="2129931"/>
            <a:ext cx="2377440" cy="222485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CB63F33-15EC-DF0E-4DD1-50F8E0AE336A}"/>
              </a:ext>
            </a:extLst>
          </p:cNvPr>
          <p:cNvPicPr>
            <a:picLocks noChangeAspect="1"/>
          </p:cNvPicPr>
          <p:nvPr/>
        </p:nvPicPr>
        <p:blipFill>
          <a:blip r:embed="rId3"/>
          <a:stretch>
            <a:fillRect/>
          </a:stretch>
        </p:blipFill>
        <p:spPr>
          <a:xfrm>
            <a:off x="6650872" y="2129930"/>
            <a:ext cx="1694416" cy="221721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D2CE40B0-E345-4897-F259-ED9BB6B4326A}"/>
              </a:ext>
            </a:extLst>
          </p:cNvPr>
          <p:cNvSpPr txBox="1"/>
          <p:nvPr/>
        </p:nvSpPr>
        <p:spPr>
          <a:xfrm>
            <a:off x="470934" y="1320186"/>
            <a:ext cx="2653265" cy="584775"/>
          </a:xfrm>
          <a:prstGeom prst="rect">
            <a:avLst/>
          </a:prstGeom>
          <a:noFill/>
        </p:spPr>
        <p:txBody>
          <a:bodyPr wrap="square" anchor="ctr" anchorCtr="0">
            <a:spAutoFit/>
          </a:bodyPr>
          <a:lstStyle/>
          <a:p>
            <a:pPr marL="0" marR="0" lvl="0" indent="0" algn="ctr" defTabSz="685783" rtl="0" eaLnBrk="1" fontAlgn="auto" latinLnBrk="0" hangingPunct="1">
              <a:lnSpc>
                <a:spcPct val="100000"/>
              </a:lnSpc>
              <a:spcBef>
                <a:spcPts val="225"/>
              </a:spcBef>
              <a:spcAft>
                <a:spcPts val="1200"/>
              </a:spcAft>
              <a:buClr>
                <a:srgbClr val="EB9322"/>
              </a:buClr>
              <a:buSzTx/>
              <a:buFontTx/>
              <a:buNone/>
              <a:tabLst/>
              <a:defRPr/>
            </a:pPr>
            <a:r>
              <a:rPr kumimoji="0" lang="en-US" sz="1600" b="0" i="0" u="none" strike="noStrike" kern="1200" cap="none" spc="0" normalizeH="0" baseline="0" noProof="0" dirty="0">
                <a:ln>
                  <a:noFill/>
                </a:ln>
                <a:solidFill>
                  <a:srgbClr val="212C65"/>
                </a:solidFill>
                <a:effectLst/>
                <a:uLnTx/>
                <a:uFillTx/>
                <a:latin typeface="Calibri"/>
                <a:ea typeface="+mn-ea"/>
                <a:cs typeface="+mn-cs"/>
              </a:rPr>
              <a:t>Employee financial </a:t>
            </a:r>
            <a:r>
              <a:rPr lang="en-US" sz="1600" dirty="0" err="1">
                <a:solidFill>
                  <a:srgbClr val="212C65"/>
                </a:solidFill>
                <a:latin typeface="Calibri"/>
              </a:rPr>
              <a:t>i</a:t>
            </a:r>
            <a:r>
              <a:rPr kumimoji="0" lang="en-US" sz="1600" b="0" i="0" u="none" strike="noStrike" kern="1200" cap="none" spc="0" normalizeH="0" baseline="0" noProof="0" dirty="0" err="1">
                <a:ln>
                  <a:noFill/>
                </a:ln>
                <a:solidFill>
                  <a:srgbClr val="212C65"/>
                </a:solidFill>
                <a:effectLst/>
                <a:uLnTx/>
                <a:uFillTx/>
                <a:latin typeface="Calibri"/>
                <a:ea typeface="+mn-ea"/>
                <a:cs typeface="+mn-cs"/>
              </a:rPr>
              <a:t>ncentives</a:t>
            </a:r>
            <a:r>
              <a:rPr kumimoji="0" lang="en-US" sz="1600" b="0" i="0" u="none" strike="noStrike" kern="1200" cap="none" spc="0" normalizeH="0" baseline="0" noProof="0" dirty="0">
                <a:ln>
                  <a:noFill/>
                </a:ln>
                <a:solidFill>
                  <a:srgbClr val="212C65"/>
                </a:solidFill>
                <a:effectLst/>
                <a:uLnTx/>
                <a:uFillTx/>
                <a:latin typeface="Calibri"/>
                <a:ea typeface="+mn-ea"/>
                <a:cs typeface="+mn-cs"/>
              </a:rPr>
              <a:t> aligned with </a:t>
            </a:r>
            <a:r>
              <a:rPr lang="en-US" sz="1600" dirty="0">
                <a:solidFill>
                  <a:srgbClr val="212C65"/>
                </a:solidFill>
                <a:latin typeface="Calibri"/>
              </a:rPr>
              <a:t>c</a:t>
            </a:r>
            <a:r>
              <a:rPr kumimoji="0" lang="en-US" sz="1600" b="0" i="0" u="none" strike="noStrike" kern="1200" cap="none" spc="0" normalizeH="0" baseline="0" noProof="0" dirty="0" err="1">
                <a:ln>
                  <a:noFill/>
                </a:ln>
                <a:solidFill>
                  <a:srgbClr val="212C65"/>
                </a:solidFill>
                <a:effectLst/>
                <a:uLnTx/>
                <a:uFillTx/>
                <a:latin typeface="Calibri"/>
                <a:ea typeface="+mn-ea"/>
                <a:cs typeface="+mn-cs"/>
              </a:rPr>
              <a:t>linic</a:t>
            </a:r>
            <a:r>
              <a:rPr kumimoji="0" lang="en-US" sz="1600" b="0" i="0" u="none" strike="noStrike" kern="1200" cap="none" spc="0" normalizeH="0" baseline="0" noProof="0" dirty="0">
                <a:ln>
                  <a:noFill/>
                </a:ln>
                <a:solidFill>
                  <a:srgbClr val="212C65"/>
                </a:solidFill>
                <a:effectLst/>
                <a:uLnTx/>
                <a:uFillTx/>
                <a:latin typeface="Calibri"/>
                <a:ea typeface="+mn-ea"/>
                <a:cs typeface="+mn-cs"/>
              </a:rPr>
              <a:t> strategy</a:t>
            </a:r>
          </a:p>
        </p:txBody>
      </p:sp>
      <p:sp>
        <p:nvSpPr>
          <p:cNvPr id="17" name="TextBox 16">
            <a:extLst>
              <a:ext uri="{FF2B5EF4-FFF2-40B4-BE49-F238E27FC236}">
                <a16:creationId xmlns:a16="http://schemas.microsoft.com/office/drawing/2014/main" id="{96A9436C-986E-9BF1-3893-E13B4800869A}"/>
              </a:ext>
            </a:extLst>
          </p:cNvPr>
          <p:cNvSpPr txBox="1"/>
          <p:nvPr/>
        </p:nvSpPr>
        <p:spPr>
          <a:xfrm>
            <a:off x="3629859" y="1320186"/>
            <a:ext cx="2377440" cy="584775"/>
          </a:xfrm>
          <a:prstGeom prst="rect">
            <a:avLst/>
          </a:prstGeom>
          <a:noFill/>
        </p:spPr>
        <p:txBody>
          <a:bodyPr wrap="square" anchor="ctr" anchorCtr="0">
            <a:spAutoFit/>
          </a:bodyPr>
          <a:lstStyle/>
          <a:p>
            <a:pPr marL="0" marR="0" lvl="0" indent="0" algn="ctr" defTabSz="685783" rtl="0" eaLnBrk="1" fontAlgn="auto" latinLnBrk="0" hangingPunct="1">
              <a:lnSpc>
                <a:spcPct val="100000"/>
              </a:lnSpc>
              <a:spcBef>
                <a:spcPts val="225"/>
              </a:spcBef>
              <a:spcAft>
                <a:spcPts val="1200"/>
              </a:spcAft>
              <a:buClr>
                <a:srgbClr val="EB9322"/>
              </a:buClr>
              <a:buSzTx/>
              <a:buFontTx/>
              <a:buNone/>
              <a:tabLst/>
              <a:defRPr/>
            </a:pPr>
            <a:r>
              <a:rPr kumimoji="0" lang="en-US" sz="1600" b="0" i="0" u="none" strike="noStrike" kern="1200" cap="none" spc="0" normalizeH="0" baseline="0" noProof="0" dirty="0">
                <a:ln>
                  <a:noFill/>
                </a:ln>
                <a:solidFill>
                  <a:srgbClr val="212C65"/>
                </a:solidFill>
                <a:effectLst/>
                <a:uLnTx/>
                <a:uFillTx/>
                <a:latin typeface="Calibri"/>
                <a:ea typeface="+mn-ea"/>
                <a:cs typeface="+mn-cs"/>
              </a:rPr>
              <a:t>Tailored employee communication</a:t>
            </a:r>
          </a:p>
        </p:txBody>
      </p:sp>
      <p:sp>
        <p:nvSpPr>
          <p:cNvPr id="18" name="TextBox 17">
            <a:extLst>
              <a:ext uri="{FF2B5EF4-FFF2-40B4-BE49-F238E27FC236}">
                <a16:creationId xmlns:a16="http://schemas.microsoft.com/office/drawing/2014/main" id="{EC3D228B-5C34-5D3F-4143-807401639682}"/>
              </a:ext>
            </a:extLst>
          </p:cNvPr>
          <p:cNvSpPr txBox="1"/>
          <p:nvPr/>
        </p:nvSpPr>
        <p:spPr>
          <a:xfrm>
            <a:off x="6309360" y="1320186"/>
            <a:ext cx="2377440" cy="584775"/>
          </a:xfrm>
          <a:prstGeom prst="rect">
            <a:avLst/>
          </a:prstGeom>
          <a:noFill/>
        </p:spPr>
        <p:txBody>
          <a:bodyPr wrap="square" anchor="ctr" anchorCtr="0">
            <a:spAutoFit/>
          </a:bodyPr>
          <a:lstStyle/>
          <a:p>
            <a:pPr marL="0" marR="0" lvl="0" indent="0" algn="ctr" defTabSz="685783" rtl="0" eaLnBrk="1" fontAlgn="auto" latinLnBrk="0" hangingPunct="1">
              <a:lnSpc>
                <a:spcPct val="100000"/>
              </a:lnSpc>
              <a:spcBef>
                <a:spcPts val="225"/>
              </a:spcBef>
              <a:spcAft>
                <a:spcPts val="1200"/>
              </a:spcAft>
              <a:buClr>
                <a:srgbClr val="EB9322"/>
              </a:buClr>
              <a:buSzTx/>
              <a:buFontTx/>
              <a:buNone/>
              <a:tabLst/>
              <a:defRPr/>
            </a:pPr>
            <a:r>
              <a:rPr kumimoji="0" lang="en-US" sz="1600" b="0" i="0" u="none" strike="noStrike" kern="1200" cap="none" spc="0" normalizeH="0" baseline="0" noProof="0" dirty="0">
                <a:ln>
                  <a:noFill/>
                </a:ln>
                <a:solidFill>
                  <a:srgbClr val="212C65"/>
                </a:solidFill>
                <a:effectLst/>
                <a:uLnTx/>
                <a:uFillTx/>
                <a:latin typeface="Calibri"/>
                <a:ea typeface="+mn-ea"/>
                <a:cs typeface="+mn-cs"/>
              </a:rPr>
              <a:t>Promotion within member </a:t>
            </a:r>
            <a:r>
              <a:rPr lang="en-US" sz="1600" dirty="0">
                <a:solidFill>
                  <a:srgbClr val="212C65"/>
                </a:solidFill>
                <a:latin typeface="Calibri"/>
              </a:rPr>
              <a:t>p</a:t>
            </a:r>
            <a:r>
              <a:rPr kumimoji="0" lang="en-US" sz="1600" b="0" i="0" u="none" strike="noStrike" kern="1200" cap="none" spc="0" normalizeH="0" baseline="0" noProof="0" dirty="0" err="1">
                <a:ln>
                  <a:noFill/>
                </a:ln>
                <a:solidFill>
                  <a:srgbClr val="212C65"/>
                </a:solidFill>
                <a:effectLst/>
                <a:uLnTx/>
                <a:uFillTx/>
                <a:latin typeface="Calibri"/>
                <a:ea typeface="+mn-ea"/>
                <a:cs typeface="+mn-cs"/>
              </a:rPr>
              <a:t>ortal</a:t>
            </a:r>
            <a:r>
              <a:rPr kumimoji="0" lang="en-US" sz="1600" b="0" i="0" u="none" strike="noStrike" kern="1200" cap="none" spc="0" normalizeH="0" baseline="0" noProof="0" dirty="0">
                <a:ln>
                  <a:noFill/>
                </a:ln>
                <a:solidFill>
                  <a:srgbClr val="212C65"/>
                </a:solidFill>
                <a:effectLst/>
                <a:uLnTx/>
                <a:uFillTx/>
                <a:latin typeface="Calibri"/>
                <a:ea typeface="+mn-ea"/>
                <a:cs typeface="+mn-cs"/>
              </a:rPr>
              <a:t> and app</a:t>
            </a:r>
          </a:p>
        </p:txBody>
      </p:sp>
      <p:sp>
        <p:nvSpPr>
          <p:cNvPr id="12" name="TextBox 11">
            <a:extLst>
              <a:ext uri="{FF2B5EF4-FFF2-40B4-BE49-F238E27FC236}">
                <a16:creationId xmlns:a16="http://schemas.microsoft.com/office/drawing/2014/main" id="{9D4407F0-5E39-BBDC-6514-8CBD32919CBB}"/>
              </a:ext>
            </a:extLst>
          </p:cNvPr>
          <p:cNvSpPr txBox="1"/>
          <p:nvPr/>
        </p:nvSpPr>
        <p:spPr>
          <a:xfrm>
            <a:off x="3675579" y="2129930"/>
            <a:ext cx="2286000" cy="221721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lIns="137160" tIns="137160" rIns="137160" bIns="137160" rtlCol="0">
            <a:noAutofit/>
          </a:bodyPr>
          <a:lstStyle/>
          <a:p>
            <a:pPr>
              <a:spcBef>
                <a:spcPts val="600"/>
              </a:spcBef>
              <a:spcAft>
                <a:spcPts val="600"/>
              </a:spcAft>
            </a:pPr>
            <a:r>
              <a:rPr lang="en-US" sz="800" b="1" dirty="0"/>
              <a:t>Will our company clinic be in the Centivo Network?</a:t>
            </a:r>
            <a:endParaRPr lang="en-US" sz="900" dirty="0"/>
          </a:p>
          <a:p>
            <a:r>
              <a:rPr lang="en-US" sz="800" dirty="0"/>
              <a:t>Your company clinic will be part of the High Performance plan. You can select a clinician from your company clinic as your PCP.</a:t>
            </a:r>
            <a:endParaRPr lang="en-US" sz="900" dirty="0"/>
          </a:p>
          <a:p>
            <a:pPr>
              <a:spcBef>
                <a:spcPts val="600"/>
              </a:spcBef>
              <a:spcAft>
                <a:spcPts val="600"/>
              </a:spcAft>
            </a:pPr>
            <a:r>
              <a:rPr lang="en-US" sz="800" b="1" dirty="0"/>
              <a:t>What are the fees </a:t>
            </a:r>
            <a:r>
              <a:rPr lang="en-US" sz="800" b="1"/>
              <a:t>for our company </a:t>
            </a:r>
            <a:r>
              <a:rPr lang="en-US" sz="800" b="1" dirty="0"/>
              <a:t>c</a:t>
            </a:r>
            <a:r>
              <a:rPr lang="en-US" sz="800" b="1"/>
              <a:t>linic</a:t>
            </a:r>
            <a:r>
              <a:rPr lang="en-US" sz="800" b="1" dirty="0"/>
              <a:t>?</a:t>
            </a:r>
            <a:endParaRPr lang="en-US" sz="800" dirty="0"/>
          </a:p>
          <a:p>
            <a:r>
              <a:rPr lang="en-US" sz="800" dirty="0"/>
              <a:t>The fees for your company clinic are $45 for a physician visit, $15 for a virtual visit and $25 for physical therapy. Please note once you have reached your deductible if you have selected the High Performance plan all services at your company clinic will be free. If you have selected either the HSA Saver or HSA Select plans co-insurance will apply.</a:t>
            </a:r>
          </a:p>
        </p:txBody>
      </p:sp>
    </p:spTree>
    <p:extLst>
      <p:ext uri="{BB962C8B-B14F-4D97-AF65-F5344CB8AC3E}">
        <p14:creationId xmlns:p14="http://schemas.microsoft.com/office/powerpoint/2010/main" val="297231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A54B-BE05-1D51-92E8-148B3B46C6A4}"/>
              </a:ext>
            </a:extLst>
          </p:cNvPr>
          <p:cNvSpPr>
            <a:spLocks noGrp="1"/>
          </p:cNvSpPr>
          <p:nvPr>
            <p:ph type="title"/>
          </p:nvPr>
        </p:nvSpPr>
        <p:spPr/>
        <p:txBody>
          <a:bodyPr/>
          <a:lstStyle/>
          <a:p>
            <a:r>
              <a:rPr lang="en-US" dirty="0"/>
              <a:t>Best Practices Learned #2:</a:t>
            </a:r>
            <a:br>
              <a:rPr lang="en-US" dirty="0"/>
            </a:br>
            <a:r>
              <a:rPr lang="en-US" dirty="0"/>
              <a:t>PCP Engagement and Accountability</a:t>
            </a:r>
          </a:p>
        </p:txBody>
      </p:sp>
      <p:sp>
        <p:nvSpPr>
          <p:cNvPr id="4" name="Footer Placeholder 3">
            <a:extLst>
              <a:ext uri="{FF2B5EF4-FFF2-40B4-BE49-F238E27FC236}">
                <a16:creationId xmlns:a16="http://schemas.microsoft.com/office/drawing/2014/main" id="{FE8B96FB-2311-BFFE-0550-F671BC4DF979}"/>
              </a:ext>
            </a:extLst>
          </p:cNvPr>
          <p:cNvSpPr>
            <a:spLocks noGrp="1"/>
          </p:cNvSpPr>
          <p:nvPr>
            <p:ph type="ftr" sz="quarter" idx="10"/>
          </p:nvPr>
        </p:nvSpPr>
        <p:spPr/>
        <p:txBody>
          <a:bodyPr/>
          <a:lstStyle/>
          <a:p>
            <a:r>
              <a:rPr lang="en-US"/>
              <a:t>Privileged and Confidential</a:t>
            </a:r>
          </a:p>
        </p:txBody>
      </p:sp>
      <p:sp>
        <p:nvSpPr>
          <p:cNvPr id="5" name="Slide Number Placeholder 4">
            <a:extLst>
              <a:ext uri="{FF2B5EF4-FFF2-40B4-BE49-F238E27FC236}">
                <a16:creationId xmlns:a16="http://schemas.microsoft.com/office/drawing/2014/main" id="{A676DC26-3249-ED24-9C2F-0F3108E09C7D}"/>
              </a:ext>
            </a:extLst>
          </p:cNvPr>
          <p:cNvSpPr>
            <a:spLocks noGrp="1"/>
          </p:cNvSpPr>
          <p:nvPr>
            <p:ph type="sldNum" sz="quarter" idx="11"/>
          </p:nvPr>
        </p:nvSpPr>
        <p:spPr/>
        <p:txBody>
          <a:bodyPr/>
          <a:lstStyle/>
          <a:p>
            <a:fld id="{0627CD93-DB7E-4722-9CC1-C5F1E2275160}" type="slidenum">
              <a:rPr lang="en-US" smtClean="0"/>
              <a:pPr/>
              <a:t>8</a:t>
            </a:fld>
            <a:endParaRPr lang="en-US"/>
          </a:p>
        </p:txBody>
      </p:sp>
      <p:sp>
        <p:nvSpPr>
          <p:cNvPr id="16" name="TextBox 15">
            <a:extLst>
              <a:ext uri="{FF2B5EF4-FFF2-40B4-BE49-F238E27FC236}">
                <a16:creationId xmlns:a16="http://schemas.microsoft.com/office/drawing/2014/main" id="{D2CE40B0-E345-4897-F259-ED9BB6B4326A}"/>
              </a:ext>
            </a:extLst>
          </p:cNvPr>
          <p:cNvSpPr txBox="1"/>
          <p:nvPr/>
        </p:nvSpPr>
        <p:spPr>
          <a:xfrm>
            <a:off x="470935" y="1324432"/>
            <a:ext cx="3606152" cy="584775"/>
          </a:xfrm>
          <a:prstGeom prst="rect">
            <a:avLst/>
          </a:prstGeom>
          <a:noFill/>
        </p:spPr>
        <p:txBody>
          <a:bodyPr wrap="square" anchor="ctr" anchorCtr="0">
            <a:spAutoFit/>
          </a:bodyPr>
          <a:lstStyle/>
          <a:p>
            <a:pPr marL="0" marR="0" lvl="0" indent="0" algn="ctr" defTabSz="685783" rtl="0" eaLnBrk="1" fontAlgn="auto" latinLnBrk="0" hangingPunct="1">
              <a:lnSpc>
                <a:spcPct val="100000"/>
              </a:lnSpc>
              <a:spcBef>
                <a:spcPts val="225"/>
              </a:spcBef>
              <a:spcAft>
                <a:spcPts val="1200"/>
              </a:spcAft>
              <a:buClr>
                <a:srgbClr val="EB9322"/>
              </a:buClr>
              <a:buSzTx/>
              <a:buFontTx/>
              <a:buNone/>
              <a:tabLst/>
              <a:defRPr/>
            </a:pPr>
            <a:r>
              <a:rPr kumimoji="0" lang="en-US" sz="1600" b="0" i="0" u="none" strike="noStrike" kern="1200" cap="none" spc="0" normalizeH="0" baseline="0" noProof="0" dirty="0">
                <a:ln>
                  <a:noFill/>
                </a:ln>
                <a:solidFill>
                  <a:srgbClr val="212C65"/>
                </a:solidFill>
                <a:effectLst/>
                <a:uLnTx/>
                <a:uFillTx/>
                <a:latin typeface="Calibri"/>
                <a:ea typeface="+mn-ea"/>
                <a:cs typeface="+mn-cs"/>
              </a:rPr>
              <a:t>Clinic PCP promotion </a:t>
            </a:r>
            <a:br>
              <a:rPr kumimoji="0" lang="en-US" sz="1600" b="0" i="0" u="none" strike="noStrike" kern="1200" cap="none" spc="0" normalizeH="0" baseline="0" noProof="0" dirty="0">
                <a:ln>
                  <a:noFill/>
                </a:ln>
                <a:solidFill>
                  <a:srgbClr val="212C65"/>
                </a:solidFill>
                <a:effectLst/>
                <a:uLnTx/>
                <a:uFillTx/>
                <a:latin typeface="Calibri"/>
                <a:ea typeface="+mn-ea"/>
                <a:cs typeface="+mn-cs"/>
              </a:rPr>
            </a:br>
            <a:r>
              <a:rPr kumimoji="0" lang="en-US" sz="1600" b="0" i="0" u="none" strike="noStrike" kern="1200" cap="none" spc="0" normalizeH="0" baseline="0" noProof="0" dirty="0">
                <a:ln>
                  <a:noFill/>
                </a:ln>
                <a:solidFill>
                  <a:srgbClr val="212C65"/>
                </a:solidFill>
                <a:effectLst/>
                <a:uLnTx/>
                <a:uFillTx/>
                <a:latin typeface="Calibri"/>
                <a:ea typeface="+mn-ea"/>
                <a:cs typeface="+mn-cs"/>
              </a:rPr>
              <a:t>in member activation</a:t>
            </a:r>
          </a:p>
        </p:txBody>
      </p:sp>
      <p:sp>
        <p:nvSpPr>
          <p:cNvPr id="18" name="TextBox 17">
            <a:extLst>
              <a:ext uri="{FF2B5EF4-FFF2-40B4-BE49-F238E27FC236}">
                <a16:creationId xmlns:a16="http://schemas.microsoft.com/office/drawing/2014/main" id="{EC3D228B-5C34-5D3F-4143-807401639682}"/>
              </a:ext>
            </a:extLst>
          </p:cNvPr>
          <p:cNvSpPr txBox="1"/>
          <p:nvPr/>
        </p:nvSpPr>
        <p:spPr>
          <a:xfrm>
            <a:off x="4778140" y="1324432"/>
            <a:ext cx="3931920" cy="584775"/>
          </a:xfrm>
          <a:prstGeom prst="rect">
            <a:avLst/>
          </a:prstGeom>
          <a:noFill/>
        </p:spPr>
        <p:txBody>
          <a:bodyPr wrap="square" anchor="ctr" anchorCtr="0">
            <a:spAutoFit/>
          </a:bodyPr>
          <a:lstStyle/>
          <a:p>
            <a:pPr marL="0" marR="0" lvl="0" indent="0" algn="ctr" defTabSz="685783" rtl="0" eaLnBrk="1" fontAlgn="auto" latinLnBrk="0" hangingPunct="1">
              <a:lnSpc>
                <a:spcPct val="100000"/>
              </a:lnSpc>
              <a:spcBef>
                <a:spcPts val="225"/>
              </a:spcBef>
              <a:spcAft>
                <a:spcPts val="1200"/>
              </a:spcAft>
              <a:buClr>
                <a:srgbClr val="EB9322"/>
              </a:buClr>
              <a:buSzTx/>
              <a:buFontTx/>
              <a:buNone/>
              <a:tabLst/>
              <a:defRPr/>
            </a:pPr>
            <a:r>
              <a:rPr kumimoji="0" lang="en-US" sz="1600" b="0" i="0" u="none" strike="noStrike" kern="1200" cap="none" spc="0" normalizeH="0" baseline="0" noProof="0" dirty="0">
                <a:ln>
                  <a:noFill/>
                </a:ln>
                <a:solidFill>
                  <a:srgbClr val="212C65"/>
                </a:solidFill>
                <a:effectLst/>
                <a:uLnTx/>
                <a:uFillTx/>
                <a:latin typeface="Calibri"/>
                <a:ea typeface="+mn-ea"/>
                <a:cs typeface="+mn-cs"/>
              </a:rPr>
              <a:t>Personalized outreach to those who have not yet activated or scheduled PCP appointment</a:t>
            </a:r>
          </a:p>
        </p:txBody>
      </p:sp>
      <p:pic>
        <p:nvPicPr>
          <p:cNvPr id="19" name="Picture 18">
            <a:extLst>
              <a:ext uri="{FF2B5EF4-FFF2-40B4-BE49-F238E27FC236}">
                <a16:creationId xmlns:a16="http://schemas.microsoft.com/office/drawing/2014/main" id="{68558F3C-C0CA-3EAE-D9F2-934FDD2524A2}"/>
              </a:ext>
            </a:extLst>
          </p:cNvPr>
          <p:cNvPicPr>
            <a:picLocks noChangeAspect="1"/>
          </p:cNvPicPr>
          <p:nvPr/>
        </p:nvPicPr>
        <p:blipFill>
          <a:blip r:embed="rId2"/>
          <a:stretch>
            <a:fillRect/>
          </a:stretch>
        </p:blipFill>
        <p:spPr>
          <a:xfrm>
            <a:off x="463594" y="2013586"/>
            <a:ext cx="2852246" cy="222199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grpSp>
        <p:nvGrpSpPr>
          <p:cNvPr id="20" name="Group 19">
            <a:extLst>
              <a:ext uri="{FF2B5EF4-FFF2-40B4-BE49-F238E27FC236}">
                <a16:creationId xmlns:a16="http://schemas.microsoft.com/office/drawing/2014/main" id="{1E8E2406-3884-3F6C-2B8A-44269AEA7924}"/>
              </a:ext>
            </a:extLst>
          </p:cNvPr>
          <p:cNvGrpSpPr>
            <a:grpSpLocks noChangeAspect="1"/>
          </p:cNvGrpSpPr>
          <p:nvPr/>
        </p:nvGrpSpPr>
        <p:grpSpPr>
          <a:xfrm>
            <a:off x="2248287" y="2325144"/>
            <a:ext cx="1828800" cy="2151427"/>
            <a:chOff x="2250292" y="2130835"/>
            <a:chExt cx="1888783" cy="2368509"/>
          </a:xfrm>
          <a:effectLst>
            <a:outerShdw blurRad="50800" dist="38100" dir="2700000" algn="tl" rotWithShape="0">
              <a:prstClr val="black">
                <a:alpha val="40000"/>
              </a:prstClr>
            </a:outerShdw>
          </a:effectLst>
        </p:grpSpPr>
        <p:pic>
          <p:nvPicPr>
            <p:cNvPr id="21" name="Picture 20">
              <a:extLst>
                <a:ext uri="{FF2B5EF4-FFF2-40B4-BE49-F238E27FC236}">
                  <a16:creationId xmlns:a16="http://schemas.microsoft.com/office/drawing/2014/main" id="{B0270C31-C3BF-308D-BE6F-8ADBD0574775}"/>
                </a:ext>
              </a:extLst>
            </p:cNvPr>
            <p:cNvPicPr>
              <a:picLocks noChangeAspect="1"/>
            </p:cNvPicPr>
            <p:nvPr/>
          </p:nvPicPr>
          <p:blipFill rotWithShape="1">
            <a:blip r:embed="rId3"/>
            <a:srcRect b="16848"/>
            <a:stretch/>
          </p:blipFill>
          <p:spPr>
            <a:xfrm>
              <a:off x="2250292" y="2130835"/>
              <a:ext cx="1888783" cy="2368509"/>
            </a:xfrm>
            <a:prstGeom prst="rect">
              <a:avLst/>
            </a:prstGeom>
            <a:ln w="9525">
              <a:solidFill>
                <a:schemeClr val="bg1">
                  <a:lumMod val="85000"/>
                </a:schemeClr>
              </a:solidFill>
            </a:ln>
          </p:spPr>
        </p:pic>
        <p:pic>
          <p:nvPicPr>
            <p:cNvPr id="22" name="Picture 21">
              <a:extLst>
                <a:ext uri="{FF2B5EF4-FFF2-40B4-BE49-F238E27FC236}">
                  <a16:creationId xmlns:a16="http://schemas.microsoft.com/office/drawing/2014/main" id="{A6399254-1CA1-0FFD-AFB8-A612A5AEE9FB}"/>
                </a:ext>
              </a:extLst>
            </p:cNvPr>
            <p:cNvPicPr>
              <a:picLocks noChangeAspect="1"/>
            </p:cNvPicPr>
            <p:nvPr/>
          </p:nvPicPr>
          <p:blipFill rotWithShape="1">
            <a:blip r:embed="rId4"/>
            <a:srcRect t="1" b="5515"/>
            <a:stretch/>
          </p:blipFill>
          <p:spPr>
            <a:xfrm>
              <a:off x="2317319" y="4304742"/>
              <a:ext cx="1754728" cy="169031"/>
            </a:xfrm>
            <a:prstGeom prst="rect">
              <a:avLst/>
            </a:prstGeom>
            <a:solidFill>
              <a:srgbClr val="212C65"/>
            </a:solidFill>
            <a:ln w="9525">
              <a:solidFill>
                <a:schemeClr val="bg1">
                  <a:lumMod val="95000"/>
                </a:schemeClr>
              </a:solidFill>
            </a:ln>
          </p:spPr>
        </p:pic>
      </p:grpSp>
      <p:grpSp>
        <p:nvGrpSpPr>
          <p:cNvPr id="23" name="Group 22">
            <a:extLst>
              <a:ext uri="{FF2B5EF4-FFF2-40B4-BE49-F238E27FC236}">
                <a16:creationId xmlns:a16="http://schemas.microsoft.com/office/drawing/2014/main" id="{6D9210B7-3C06-4B25-0E93-18F01D0FB00D}"/>
              </a:ext>
            </a:extLst>
          </p:cNvPr>
          <p:cNvGrpSpPr/>
          <p:nvPr/>
        </p:nvGrpSpPr>
        <p:grpSpPr>
          <a:xfrm>
            <a:off x="4778140" y="2013586"/>
            <a:ext cx="3700976" cy="2221992"/>
            <a:chOff x="4508461" y="2235561"/>
            <a:chExt cx="2654249" cy="1645878"/>
          </a:xfrm>
          <a:effectLst/>
        </p:grpSpPr>
        <p:pic>
          <p:nvPicPr>
            <p:cNvPr id="24" name="Picture 23" descr="Graphical user interface, application&#10;&#10;Description automatically generated">
              <a:extLst>
                <a:ext uri="{FF2B5EF4-FFF2-40B4-BE49-F238E27FC236}">
                  <a16:creationId xmlns:a16="http://schemas.microsoft.com/office/drawing/2014/main" id="{BCB437D0-BF90-CCDC-7CC9-3E257CCCB4AB}"/>
                </a:ext>
              </a:extLst>
            </p:cNvPr>
            <p:cNvPicPr>
              <a:picLocks noChangeAspect="1"/>
            </p:cNvPicPr>
            <p:nvPr/>
          </p:nvPicPr>
          <p:blipFill rotWithShape="1">
            <a:blip r:embed="rId5"/>
            <a:srcRect b="6441"/>
            <a:stretch/>
          </p:blipFill>
          <p:spPr>
            <a:xfrm>
              <a:off x="4508461" y="2235561"/>
              <a:ext cx="2654249" cy="1645878"/>
            </a:xfrm>
            <a:prstGeom prst="rect">
              <a:avLst/>
            </a:prstGeom>
            <a:ln w="9525">
              <a:solidFill>
                <a:schemeClr val="bg1">
                  <a:lumMod val="85000"/>
                </a:schemeClr>
              </a:solidFill>
            </a:ln>
          </p:spPr>
        </p:pic>
        <p:sp>
          <p:nvSpPr>
            <p:cNvPr id="25" name="Rectangle 24">
              <a:extLst>
                <a:ext uri="{FF2B5EF4-FFF2-40B4-BE49-F238E27FC236}">
                  <a16:creationId xmlns:a16="http://schemas.microsoft.com/office/drawing/2014/main" id="{E23F925E-2EC3-3E37-0D33-DDF4D471280B}"/>
                </a:ext>
              </a:extLst>
            </p:cNvPr>
            <p:cNvSpPr/>
            <p:nvPr/>
          </p:nvSpPr>
          <p:spPr>
            <a:xfrm>
              <a:off x="5276370" y="3043237"/>
              <a:ext cx="854869" cy="354806"/>
            </a:xfrm>
            <a:prstGeom prst="rect">
              <a:avLst/>
            </a:prstGeom>
            <a:solidFill>
              <a:srgbClr val="EAEA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9E7C998-3376-A555-8180-F8A49574431F}"/>
                </a:ext>
              </a:extLst>
            </p:cNvPr>
            <p:cNvSpPr/>
            <p:nvPr/>
          </p:nvSpPr>
          <p:spPr>
            <a:xfrm>
              <a:off x="5276370" y="3449516"/>
              <a:ext cx="854869" cy="74734"/>
            </a:xfrm>
            <a:prstGeom prst="rect">
              <a:avLst/>
            </a:prstGeom>
            <a:solidFill>
              <a:srgbClr val="EAEA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2D654E5-E305-1AC5-420E-10586CC1BCBA}"/>
                </a:ext>
              </a:extLst>
            </p:cNvPr>
            <p:cNvSpPr/>
            <p:nvPr/>
          </p:nvSpPr>
          <p:spPr>
            <a:xfrm>
              <a:off x="5542120" y="3626919"/>
              <a:ext cx="323370" cy="74734"/>
            </a:xfrm>
            <a:prstGeom prst="rect">
              <a:avLst/>
            </a:prstGeom>
            <a:solidFill>
              <a:srgbClr val="EAEA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D6ED370-5580-6577-C265-9D356121AFDF}"/>
                </a:ext>
              </a:extLst>
            </p:cNvPr>
            <p:cNvSpPr/>
            <p:nvPr/>
          </p:nvSpPr>
          <p:spPr>
            <a:xfrm>
              <a:off x="4901362" y="3618225"/>
              <a:ext cx="470737" cy="91407"/>
            </a:xfrm>
            <a:prstGeom prst="rect">
              <a:avLst/>
            </a:prstGeom>
            <a:solidFill>
              <a:srgbClr val="EAEA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317F31-2459-6877-9F29-9890D854141D}"/>
                </a:ext>
              </a:extLst>
            </p:cNvPr>
            <p:cNvSpPr/>
            <p:nvPr/>
          </p:nvSpPr>
          <p:spPr>
            <a:xfrm>
              <a:off x="4902222" y="3783610"/>
              <a:ext cx="496072" cy="45719"/>
            </a:xfrm>
            <a:prstGeom prst="rect">
              <a:avLst/>
            </a:prstGeom>
            <a:solidFill>
              <a:srgbClr val="EAEAE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a:extLst>
              <a:ext uri="{FF2B5EF4-FFF2-40B4-BE49-F238E27FC236}">
                <a16:creationId xmlns:a16="http://schemas.microsoft.com/office/drawing/2014/main" id="{B2CC8A2C-D74F-65A6-F42D-D34432B447B3}"/>
              </a:ext>
            </a:extLst>
          </p:cNvPr>
          <p:cNvPicPr>
            <a:picLocks noChangeAspect="1"/>
          </p:cNvPicPr>
          <p:nvPr/>
        </p:nvPicPr>
        <p:blipFill>
          <a:blip r:embed="rId6"/>
          <a:srcRect/>
          <a:stretch/>
        </p:blipFill>
        <p:spPr>
          <a:xfrm>
            <a:off x="6859525" y="2638466"/>
            <a:ext cx="1827177" cy="1838105"/>
          </a:xfrm>
          <a:prstGeom prst="rect">
            <a:avLst/>
          </a:prstGeom>
          <a:ln w="9525">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796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A54B-BE05-1D51-92E8-148B3B46C6A4}"/>
              </a:ext>
            </a:extLst>
          </p:cNvPr>
          <p:cNvSpPr>
            <a:spLocks noGrp="1"/>
          </p:cNvSpPr>
          <p:nvPr>
            <p:ph type="title"/>
          </p:nvPr>
        </p:nvSpPr>
        <p:spPr/>
        <p:txBody>
          <a:bodyPr/>
          <a:lstStyle/>
          <a:p>
            <a:r>
              <a:rPr lang="en-US" dirty="0"/>
              <a:t>Best Practices Learned #3:</a:t>
            </a:r>
            <a:br>
              <a:rPr lang="en-US" dirty="0"/>
            </a:br>
            <a:r>
              <a:rPr lang="en-US" dirty="0"/>
              <a:t>Data-Driven Referrals</a:t>
            </a:r>
          </a:p>
        </p:txBody>
      </p:sp>
      <p:sp>
        <p:nvSpPr>
          <p:cNvPr id="4" name="Footer Placeholder 3">
            <a:extLst>
              <a:ext uri="{FF2B5EF4-FFF2-40B4-BE49-F238E27FC236}">
                <a16:creationId xmlns:a16="http://schemas.microsoft.com/office/drawing/2014/main" id="{FE8B96FB-2311-BFFE-0550-F671BC4DF979}"/>
              </a:ext>
            </a:extLst>
          </p:cNvPr>
          <p:cNvSpPr>
            <a:spLocks noGrp="1"/>
          </p:cNvSpPr>
          <p:nvPr>
            <p:ph type="ftr" sz="quarter" idx="10"/>
          </p:nvPr>
        </p:nvSpPr>
        <p:spPr/>
        <p:txBody>
          <a:bodyPr/>
          <a:lstStyle/>
          <a:p>
            <a:r>
              <a:rPr lang="en-US"/>
              <a:t>Privileged and Confidential</a:t>
            </a:r>
          </a:p>
        </p:txBody>
      </p:sp>
      <p:sp>
        <p:nvSpPr>
          <p:cNvPr id="5" name="Slide Number Placeholder 4">
            <a:extLst>
              <a:ext uri="{FF2B5EF4-FFF2-40B4-BE49-F238E27FC236}">
                <a16:creationId xmlns:a16="http://schemas.microsoft.com/office/drawing/2014/main" id="{A676DC26-3249-ED24-9C2F-0F3108E09C7D}"/>
              </a:ext>
            </a:extLst>
          </p:cNvPr>
          <p:cNvSpPr>
            <a:spLocks noGrp="1"/>
          </p:cNvSpPr>
          <p:nvPr>
            <p:ph type="sldNum" sz="quarter" idx="11"/>
          </p:nvPr>
        </p:nvSpPr>
        <p:spPr/>
        <p:txBody>
          <a:bodyPr/>
          <a:lstStyle/>
          <a:p>
            <a:fld id="{0627CD93-DB7E-4722-9CC1-C5F1E2275160}" type="slidenum">
              <a:rPr lang="en-US" smtClean="0"/>
              <a:pPr/>
              <a:t>9</a:t>
            </a:fld>
            <a:endParaRPr lang="en-US"/>
          </a:p>
        </p:txBody>
      </p:sp>
      <p:pic>
        <p:nvPicPr>
          <p:cNvPr id="8" name="Picture 7" descr="Graphical user interface, email&#10;&#10;Description automatically generated">
            <a:extLst>
              <a:ext uri="{FF2B5EF4-FFF2-40B4-BE49-F238E27FC236}">
                <a16:creationId xmlns:a16="http://schemas.microsoft.com/office/drawing/2014/main" id="{9E0B8317-630B-243C-3815-9E0D52A71179}"/>
              </a:ext>
            </a:extLst>
          </p:cNvPr>
          <p:cNvPicPr>
            <a:picLocks noChangeAspect="1"/>
          </p:cNvPicPr>
          <p:nvPr/>
        </p:nvPicPr>
        <p:blipFill rotWithShape="1">
          <a:blip r:embed="rId2"/>
          <a:srcRect l="3029" t="3318" r="5478" b="8346"/>
          <a:stretch/>
        </p:blipFill>
        <p:spPr>
          <a:xfrm>
            <a:off x="3775392" y="1330735"/>
            <a:ext cx="4048459" cy="304123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458A9A62-B652-F4A6-A38A-B46634167DB4}"/>
              </a:ext>
            </a:extLst>
          </p:cNvPr>
          <p:cNvSpPr txBox="1"/>
          <p:nvPr/>
        </p:nvSpPr>
        <p:spPr>
          <a:xfrm>
            <a:off x="642902" y="2228106"/>
            <a:ext cx="2205473" cy="1246495"/>
          </a:xfrm>
          <a:prstGeom prst="rect">
            <a:avLst/>
          </a:prstGeom>
          <a:noFill/>
        </p:spPr>
        <p:txBody>
          <a:bodyPr wrap="square">
            <a:spAutoFit/>
          </a:bodyPr>
          <a:lstStyle/>
          <a:p>
            <a:pPr marL="173827" marR="0" lvl="0" indent="-173827" algn="l" defTabSz="685783" rtl="0" eaLnBrk="1" fontAlgn="auto" latinLnBrk="0" hangingPunct="1">
              <a:lnSpc>
                <a:spcPct val="100000"/>
              </a:lnSpc>
              <a:spcBef>
                <a:spcPts val="0"/>
              </a:spcBef>
              <a:spcAft>
                <a:spcPts val="600"/>
              </a:spcAft>
              <a:buClr>
                <a:srgbClr val="EB9322"/>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Curation based on Physician Value Study 2.0 </a:t>
            </a:r>
          </a:p>
          <a:p>
            <a:pPr marL="173827" marR="0" lvl="0" indent="-173827" algn="l" defTabSz="685783" rtl="0" eaLnBrk="1" fontAlgn="auto" latinLnBrk="0" hangingPunct="1">
              <a:lnSpc>
                <a:spcPct val="100000"/>
              </a:lnSpc>
              <a:spcBef>
                <a:spcPts val="0"/>
              </a:spcBef>
              <a:spcAft>
                <a:spcPts val="600"/>
              </a:spcAft>
              <a:buClr>
                <a:srgbClr val="EB9322"/>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Ability to utilize other supplemental quality data</a:t>
            </a:r>
          </a:p>
        </p:txBody>
      </p:sp>
      <p:sp>
        <p:nvSpPr>
          <p:cNvPr id="22" name="TextBox 21">
            <a:extLst>
              <a:ext uri="{FF2B5EF4-FFF2-40B4-BE49-F238E27FC236}">
                <a16:creationId xmlns:a16="http://schemas.microsoft.com/office/drawing/2014/main" id="{77272EAC-5AC5-E8A1-7DC1-8C422B76959D}"/>
              </a:ext>
            </a:extLst>
          </p:cNvPr>
          <p:cNvSpPr txBox="1"/>
          <p:nvPr/>
        </p:nvSpPr>
        <p:spPr>
          <a:xfrm>
            <a:off x="470935" y="1321210"/>
            <a:ext cx="2377440" cy="584775"/>
          </a:xfrm>
          <a:prstGeom prst="rect">
            <a:avLst/>
          </a:prstGeom>
          <a:noFill/>
        </p:spPr>
        <p:txBody>
          <a:bodyPr wrap="square" anchor="ctr" anchorCtr="0">
            <a:spAutoFit/>
          </a:bodyPr>
          <a:lstStyle/>
          <a:p>
            <a:pPr marL="0" marR="0" lvl="0" indent="0" algn="ctr" defTabSz="685783" rtl="0" eaLnBrk="1" fontAlgn="auto" latinLnBrk="0" hangingPunct="1">
              <a:lnSpc>
                <a:spcPct val="100000"/>
              </a:lnSpc>
              <a:spcBef>
                <a:spcPts val="225"/>
              </a:spcBef>
              <a:spcAft>
                <a:spcPts val="1200"/>
              </a:spcAft>
              <a:buClr>
                <a:srgbClr val="EB9322"/>
              </a:buClr>
              <a:buSzTx/>
              <a:buFontTx/>
              <a:buNone/>
              <a:tabLst/>
              <a:defRPr/>
            </a:pPr>
            <a:r>
              <a:rPr kumimoji="0" lang="en-US" sz="1600" b="0" i="0" u="none" strike="noStrike" kern="1200" cap="none" spc="0" normalizeH="0" baseline="0" noProof="0" dirty="0">
                <a:ln>
                  <a:noFill/>
                </a:ln>
                <a:solidFill>
                  <a:srgbClr val="212C65"/>
                </a:solidFill>
                <a:effectLst/>
                <a:uLnTx/>
                <a:uFillTx/>
                <a:latin typeface="Calibri"/>
                <a:ea typeface="+mn-ea"/>
                <a:cs typeface="+mn-cs"/>
              </a:rPr>
              <a:t>Medical neighborhood </a:t>
            </a:r>
            <a:r>
              <a:rPr lang="en-US" sz="1600" dirty="0">
                <a:solidFill>
                  <a:srgbClr val="212C65"/>
                </a:solidFill>
                <a:latin typeface="Calibri"/>
              </a:rPr>
              <a:t>c</a:t>
            </a:r>
            <a:r>
              <a:rPr kumimoji="0" lang="en-US" sz="1600" b="0" i="0" u="none" strike="noStrike" kern="1200" cap="none" spc="0" normalizeH="0" baseline="0" noProof="0" dirty="0" err="1">
                <a:ln>
                  <a:noFill/>
                </a:ln>
                <a:solidFill>
                  <a:srgbClr val="212C65"/>
                </a:solidFill>
                <a:effectLst/>
                <a:uLnTx/>
                <a:uFillTx/>
                <a:latin typeface="Calibri"/>
                <a:ea typeface="+mn-ea"/>
                <a:cs typeface="+mn-cs"/>
              </a:rPr>
              <a:t>uration</a:t>
            </a:r>
            <a:endParaRPr kumimoji="0" lang="en-US" sz="1600" b="0" i="0" u="none" strike="noStrike" kern="1200" cap="none" spc="0" normalizeH="0" baseline="0" noProof="0" dirty="0">
              <a:ln>
                <a:noFill/>
              </a:ln>
              <a:solidFill>
                <a:srgbClr val="212C65"/>
              </a:solidFill>
              <a:effectLst/>
              <a:uLnTx/>
              <a:uFillTx/>
              <a:latin typeface="Calibri"/>
              <a:ea typeface="+mn-ea"/>
              <a:cs typeface="+mn-cs"/>
            </a:endParaRPr>
          </a:p>
        </p:txBody>
      </p:sp>
    </p:spTree>
    <p:extLst>
      <p:ext uri="{BB962C8B-B14F-4D97-AF65-F5344CB8AC3E}">
        <p14:creationId xmlns:p14="http://schemas.microsoft.com/office/powerpoint/2010/main" val="3659665738"/>
      </p:ext>
    </p:extLst>
  </p:cSld>
  <p:clrMapOvr>
    <a:masterClrMapping/>
  </p:clrMapOvr>
</p:sld>
</file>

<file path=ppt/theme/theme1.xml><?xml version="1.0" encoding="utf-8"?>
<a:theme xmlns:a="http://schemas.openxmlformats.org/drawingml/2006/main" name="BHCG-Centivo_CoLabeled">
  <a:themeElements>
    <a:clrScheme name="BHCG 2017">
      <a:dk1>
        <a:sysClr val="windowText" lastClr="000000"/>
      </a:dk1>
      <a:lt1>
        <a:sysClr val="window" lastClr="FFFFFF"/>
      </a:lt1>
      <a:dk2>
        <a:srgbClr val="212C65"/>
      </a:dk2>
      <a:lt2>
        <a:srgbClr val="EB9322"/>
      </a:lt2>
      <a:accent1>
        <a:srgbClr val="9BBB59"/>
      </a:accent1>
      <a:accent2>
        <a:srgbClr val="6E925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C2782994758A41881D199C33F8DFBF" ma:contentTypeVersion="13" ma:contentTypeDescription="Create a new document." ma:contentTypeScope="" ma:versionID="f9ee9b9e37ad922b33cd4c5120e271d4">
  <xsd:schema xmlns:xsd="http://www.w3.org/2001/XMLSchema" xmlns:xs="http://www.w3.org/2001/XMLSchema" xmlns:p="http://schemas.microsoft.com/office/2006/metadata/properties" xmlns:ns2="b7e9a857-8bba-4a71-bd0a-f34df7fd3047" xmlns:ns3="e7b2ab0c-ffc1-4327-9b82-05be800f4809" targetNamespace="http://schemas.microsoft.com/office/2006/metadata/properties" ma:root="true" ma:fieldsID="9e74a2f9a57b4292ccf01f0f49e4b69e" ns2:_="" ns3:_="">
    <xsd:import namespace="b7e9a857-8bba-4a71-bd0a-f34df7fd3047"/>
    <xsd:import namespace="e7b2ab0c-ffc1-4327-9b82-05be800f48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9a857-8bba-4a71-bd0a-f34df7fd3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b2ab0c-ffc1-4327-9b82-05be800f48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F511B3-646E-46D1-A873-00505B412DA7}">
  <ds:schemaRefs>
    <ds:schemaRef ds:uri="fe6279a4-4c28-4ca2-a4c4-8528785f8fd2"/>
    <ds:schemaRef ds:uri="http://schemas.microsoft.com/office/2006/metadata/properties"/>
    <ds:schemaRef ds:uri="http://purl.org/dc/dcmitype/"/>
    <ds:schemaRef ds:uri="http://purl.org/dc/elements/1.1/"/>
    <ds:schemaRef ds:uri="bceeca66-4886-4f28-b104-bfd6eab62bca"/>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92768AF-9466-4391-A655-39E9E46E9059}">
  <ds:schemaRefs>
    <ds:schemaRef ds:uri="http://schemas.microsoft.com/sharepoint/v3/contenttype/forms"/>
  </ds:schemaRefs>
</ds:datastoreItem>
</file>

<file path=customXml/itemProps3.xml><?xml version="1.0" encoding="utf-8"?>
<ds:datastoreItem xmlns:ds="http://schemas.openxmlformats.org/officeDocument/2006/customXml" ds:itemID="{C4C05E24-DB35-4197-AD74-501367234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e9a857-8bba-4a71-bd0a-f34df7fd3047"/>
    <ds:schemaRef ds:uri="e7b2ab0c-ffc1-4327-9b82-05be800f4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Centivo Presentation Template - July 2019</Template>
  <TotalTime>2156</TotalTime>
  <Words>652</Words>
  <Application>Microsoft Office PowerPoint</Application>
  <PresentationFormat>On-screen Show (16:9)</PresentationFormat>
  <Paragraphs>105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 Next LT Pro Light</vt:lpstr>
      <vt:lpstr>Calibri</vt:lpstr>
      <vt:lpstr>Corbel</vt:lpstr>
      <vt:lpstr>BHCG-Centivo_CoLabeled</vt:lpstr>
      <vt:lpstr>Delivering Value Series Symposium –  Optimizing Onsite &amp; Near-Site Clinics</vt:lpstr>
      <vt:lpstr>Agenda</vt:lpstr>
      <vt:lpstr>The High-Performance PCP-Guided Model</vt:lpstr>
      <vt:lpstr>Potential for Dramatic Savings</vt:lpstr>
      <vt:lpstr>Supercharging Onsite/Near-Site Clinics</vt:lpstr>
      <vt:lpstr>Onsite/Near-Site Clinic Optimization Within the Model</vt:lpstr>
      <vt:lpstr>Best Practices Learned #1: Member Incentives and Communication</vt:lpstr>
      <vt:lpstr>Best Practices Learned #2: PCP Engagement and Accountability</vt:lpstr>
      <vt:lpstr>Best Practices Learned #3: Data-Driven Referrals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Jari Greenbaum</dc:creator>
  <cp:lastModifiedBy>Mary Rode</cp:lastModifiedBy>
  <cp:revision>50</cp:revision>
  <cp:lastPrinted>2019-07-31T16:07:16Z</cp:lastPrinted>
  <dcterms:created xsi:type="dcterms:W3CDTF">2019-07-10T18:14:47Z</dcterms:created>
  <dcterms:modified xsi:type="dcterms:W3CDTF">2022-07-21T16:59:23Z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0x01010016C2782994758A41881D199C33F8DFBF</vt:lpwstr>
  </property>
</Properties>
</file>