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4025" r:id="rId2"/>
    <p:sldMasterId id="2147484036" r:id="rId3"/>
    <p:sldMasterId id="2147484047" r:id="rId4"/>
  </p:sldMasterIdLst>
  <p:notesMasterIdLst>
    <p:notesMasterId r:id="rId26"/>
  </p:notesMasterIdLst>
  <p:handoutMasterIdLst>
    <p:handoutMasterId r:id="rId27"/>
  </p:handoutMasterIdLst>
  <p:sldIdLst>
    <p:sldId id="277" r:id="rId5"/>
    <p:sldId id="359" r:id="rId6"/>
    <p:sldId id="381" r:id="rId7"/>
    <p:sldId id="386" r:id="rId8"/>
    <p:sldId id="387" r:id="rId9"/>
    <p:sldId id="401" r:id="rId10"/>
    <p:sldId id="402" r:id="rId11"/>
    <p:sldId id="397" r:id="rId12"/>
    <p:sldId id="348" r:id="rId13"/>
    <p:sldId id="361" r:id="rId14"/>
    <p:sldId id="360" r:id="rId15"/>
    <p:sldId id="366" r:id="rId16"/>
    <p:sldId id="362" r:id="rId17"/>
    <p:sldId id="370" r:id="rId18"/>
    <p:sldId id="367" r:id="rId19"/>
    <p:sldId id="364" r:id="rId20"/>
    <p:sldId id="369" r:id="rId21"/>
    <p:sldId id="398" r:id="rId22"/>
    <p:sldId id="372" r:id="rId23"/>
    <p:sldId id="400" r:id="rId24"/>
    <p:sldId id="399" r:id="rId25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cklenburg, Robert" initials="MR" lastIdx="2" clrIdx="0">
    <p:extLst>
      <p:ext uri="{19B8F6BF-5375-455C-9EA6-DF929625EA0E}">
        <p15:presenceInfo xmlns:p15="http://schemas.microsoft.com/office/powerpoint/2012/main" userId="S-1-5-21-1712893243-1650528574-1644429095-105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08" autoAdjust="0"/>
    <p:restoredTop sz="94954" autoAdjust="0"/>
  </p:normalViewPr>
  <p:slideViewPr>
    <p:cSldViewPr snapToGrid="0" snapToObjects="1">
      <p:cViewPr varScale="1">
        <p:scale>
          <a:sx n="76" d="100"/>
          <a:sy n="76" d="100"/>
        </p:scale>
        <p:origin x="62" y="21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5FDC20-3BFC-49EC-91F6-BFD3FE3C22FF}" type="datetimeFigureOut">
              <a:rPr lang="en-US"/>
              <a:pPr>
                <a:defRPr/>
              </a:pPr>
              <a:t>11/18/2019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2661354-7B3E-4412-AF27-DA21B15C63E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54828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29FE56-0967-4FCB-840C-DC36BF8F622F}" type="datetimeFigureOut">
              <a:rPr lang="en-US"/>
              <a:pPr>
                <a:defRPr/>
              </a:pPr>
              <a:t>11/18/2019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B9189DA7-505B-461B-99A4-FA9B2AA317F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09782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89DA7-505B-461B-99A4-FA9B2AA317F7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9835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  <a:noFill/>
        </p:spPr>
        <p:txBody>
          <a:bodyPr/>
          <a:lstStyle/>
          <a:p>
            <a:fld id="{B9765664-9D7E-4E5F-B2FC-12F31EE0C175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3</a:t>
            </a:fld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07970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04DBD-A798-7646-B517-4B61A5B82BF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89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24699-385E-45D8-B1E6-8FA7BCA0DD7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43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63AE6-F41C-4906-B66C-25954671F0BF}" type="slidenum">
              <a:rPr lang="en-US" altLang="en-US" smtClean="0">
                <a:solidFill>
                  <a:prstClr val="black"/>
                </a:solidFill>
              </a:rPr>
              <a:pPr/>
              <a:t>21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27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25"/>
            <a:ext cx="9144000" cy="677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0843"/>
            <a:ext cx="7772400" cy="2035077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32548"/>
            <a:ext cx="6400800" cy="10425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996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100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6075" y="6543675"/>
            <a:ext cx="3260725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F6062"/>
                </a:solidFill>
              </a:rPr>
              <a:t>© 2014 Virginia Mason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09" y="0"/>
            <a:ext cx="8686804" cy="1001713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00880"/>
          </a:xfrm>
        </p:spPr>
        <p:txBody>
          <a:bodyPr/>
          <a:lstStyle>
            <a:lvl1pPr marL="514350" indent="-514350">
              <a:buFont typeface="+mj-lt"/>
              <a:buAutoNum type="arabicPeriod"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971550" indent="-514350">
              <a:buFont typeface="+mj-lt"/>
              <a:buAutoNum type="alphaLcPeriod"/>
              <a:defRPr/>
            </a:lvl2pPr>
            <a:lvl3pPr marL="1371600" indent="-457200">
              <a:buFont typeface="+mj-lt"/>
              <a:buAutoNum type="arabicParenR"/>
              <a:defRPr/>
            </a:lvl3pPr>
            <a:lvl4pPr marL="1828800" indent="-457200">
              <a:buFont typeface="+mj-lt"/>
              <a:buAutoNum type="alphaLcParenR"/>
              <a:defRPr/>
            </a:lvl4pPr>
            <a:lvl5pPr marL="2343150" indent="-514350">
              <a:buFont typeface="+mj-lt"/>
              <a:buAutoNum type="romanL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11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420F1F0-6646-4B32-A1E3-F003D19A0EEC}" type="slidenum">
              <a:rPr lang="en-US" altLang="en-US">
                <a:solidFill>
                  <a:srgbClr val="5F6062"/>
                </a:solidFill>
              </a:rPr>
              <a:pPr/>
              <a:t>‹#›</a:t>
            </a:fld>
            <a:endParaRPr lang="en-US" altLang="en-US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650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20">
          <p15:clr>
            <a:srgbClr val="FBAE40"/>
          </p15:clr>
        </p15:guide>
        <p15:guide id="2" pos="9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100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6075" y="6543675"/>
            <a:ext cx="3260725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F6062"/>
                </a:solidFill>
              </a:rPr>
              <a:t>© 2014 Virginia Mason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6" y="0"/>
            <a:ext cx="8686804" cy="1001713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11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420F1F0-6646-4B32-A1E3-F003D19A0EEC}" type="slidenum">
              <a:rPr lang="en-US" altLang="en-US">
                <a:solidFill>
                  <a:srgbClr val="5F6062"/>
                </a:solidFill>
              </a:rPr>
              <a:pPr/>
              <a:t>‹#›</a:t>
            </a:fld>
            <a:endParaRPr lang="en-US" altLang="en-US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815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20">
          <p15:clr>
            <a:srgbClr val="FBAE40"/>
          </p15:clr>
        </p15:guide>
        <p15:guide id="2" orient="horz" pos="31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100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6075" y="6543675"/>
            <a:ext cx="3260725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F6062"/>
                </a:solidFill>
              </a:rPr>
              <a:t>© 2014 Virginia Mason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6" y="0"/>
            <a:ext cx="8686804" cy="1001713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11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420F1F0-6646-4B32-A1E3-F003D19A0EEC}" type="slidenum">
              <a:rPr lang="en-US" altLang="en-US">
                <a:solidFill>
                  <a:srgbClr val="5F6062"/>
                </a:solidFill>
              </a:rPr>
              <a:pPr/>
              <a:t>‹#›</a:t>
            </a:fld>
            <a:endParaRPr lang="en-US" altLang="en-US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0722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20">
          <p15:clr>
            <a:srgbClr val="FBAE40"/>
          </p15:clr>
        </p15:guide>
        <p15:guide id="2" orient="horz" pos="31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3126740"/>
            <a:ext cx="7772400" cy="1362075"/>
          </a:xfrm>
        </p:spPr>
        <p:txBody>
          <a:bodyPr anchor="t"/>
          <a:lstStyle>
            <a:lvl1pPr algn="ctr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11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fld id="{95DA8FB6-03B8-4DE2-861E-0B3D175B77A1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65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100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6075" y="6543675"/>
            <a:ext cx="3260725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F6062"/>
                </a:solidFill>
              </a:rPr>
              <a:t>© 2014 Virginia Mason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1713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914400" indent="-457200">
              <a:buFont typeface="+mj-lt"/>
              <a:buAutoNum type="alphaLcPeriod"/>
              <a:defRPr sz="2400"/>
            </a:lvl2pPr>
            <a:lvl3pPr marL="1371600" indent="-457200">
              <a:buFont typeface="+mj-lt"/>
              <a:buAutoNum type="arabicParenR"/>
              <a:defRPr sz="2000"/>
            </a:lvl3pPr>
            <a:lvl4pPr marL="1714500" indent="-342900">
              <a:buFont typeface="+mj-lt"/>
              <a:buAutoNum type="alphaLcParenR"/>
              <a:defRPr sz="1800"/>
            </a:lvl4pPr>
            <a:lvl5pPr marL="2228850" indent="-400050">
              <a:buFont typeface="+mj-lt"/>
              <a:buAutoNum type="romanLcPeriod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914400" indent="-457200">
              <a:buFont typeface="+mj-lt"/>
              <a:buAutoNum type="alphaLcPeriod"/>
              <a:defRPr sz="2400"/>
            </a:lvl2pPr>
            <a:lvl3pPr marL="1371600" indent="-457200">
              <a:buFont typeface="+mj-lt"/>
              <a:buAutoNum type="arabicParenR"/>
              <a:defRPr sz="2000"/>
            </a:lvl3pPr>
            <a:lvl4pPr marL="1714500" indent="-342900">
              <a:buFont typeface="+mj-lt"/>
              <a:buAutoNum type="alphaLcParenR"/>
              <a:defRPr sz="1800"/>
            </a:lvl4pPr>
            <a:lvl5pPr marL="2228850" indent="-400050">
              <a:buFont typeface="+mj-lt"/>
              <a:buAutoNum type="romanLcPeriod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11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E121D6C-84C1-4AFE-888D-7E5117C692A2}" type="slidenum">
              <a:rPr lang="en-US" altLang="en-US">
                <a:solidFill>
                  <a:srgbClr val="5F6062"/>
                </a:solidFill>
              </a:rPr>
              <a:pPr/>
              <a:t>‹#›</a:t>
            </a:fld>
            <a:endParaRPr lang="en-US" altLang="en-US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85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100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6075" y="6543675"/>
            <a:ext cx="3260725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F6062"/>
                </a:solidFill>
              </a:rPr>
              <a:t>© 2014 Virginia Mason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1713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74875"/>
            <a:ext cx="4038600" cy="3951288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2400">
                <a:solidFill>
                  <a:schemeClr val="tx1"/>
                </a:solidFill>
              </a:defRPr>
            </a:lvl1pPr>
            <a:lvl2pPr marL="914400" indent="-457200">
              <a:buFont typeface="+mj-lt"/>
              <a:buAutoNum type="alphaLcPeriod"/>
              <a:defRPr sz="2400"/>
            </a:lvl2pPr>
            <a:lvl3pPr marL="1371600" indent="-457200">
              <a:buFont typeface="+mj-lt"/>
              <a:buAutoNum type="arabicParenR"/>
              <a:defRPr sz="2000"/>
            </a:lvl3pPr>
            <a:lvl4pPr marL="1714500" indent="-342900">
              <a:buFont typeface="+mj-lt"/>
              <a:buAutoNum type="alphaLcParenR"/>
              <a:defRPr sz="1800"/>
            </a:lvl4pPr>
            <a:lvl5pPr marL="2228850" indent="-400050">
              <a:buFont typeface="+mj-lt"/>
              <a:buAutoNum type="romanLcPeriod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4875"/>
            <a:ext cx="4038600" cy="3951288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2400">
                <a:solidFill>
                  <a:schemeClr val="tx1"/>
                </a:solidFill>
              </a:defRPr>
            </a:lvl1pPr>
            <a:lvl2pPr marL="914400" indent="-457200">
              <a:buFont typeface="+mj-lt"/>
              <a:buAutoNum type="alphaLcPeriod"/>
              <a:defRPr sz="2400"/>
            </a:lvl2pPr>
            <a:lvl3pPr marL="1371600" indent="-457200">
              <a:buFont typeface="+mj-lt"/>
              <a:buAutoNum type="arabicParenR"/>
              <a:defRPr sz="2000"/>
            </a:lvl3pPr>
            <a:lvl4pPr marL="1714500" indent="-342900">
              <a:buFont typeface="+mj-lt"/>
              <a:buAutoNum type="alphaLcParenR"/>
              <a:defRPr sz="1800"/>
            </a:lvl4pPr>
            <a:lvl5pPr marL="2228850" indent="-400050">
              <a:buFont typeface="+mj-lt"/>
              <a:buAutoNum type="romanLcPeriod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1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A4261D1-359F-4CF5-9CF3-FE867692AFDA}" type="slidenum">
              <a:rPr lang="en-US" altLang="en-US">
                <a:solidFill>
                  <a:srgbClr val="5F6062"/>
                </a:solidFill>
              </a:rPr>
              <a:pPr/>
              <a:t>‹#›</a:t>
            </a:fld>
            <a:endParaRPr lang="en-US" altLang="en-US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46075" y="6543675"/>
            <a:ext cx="3260725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F6062"/>
                </a:solidFill>
              </a:rPr>
              <a:t>© 2014 Virginia Mason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11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74F37B8-97BC-4353-9AB7-CBDC2E352B65}" type="slidenum">
              <a:rPr lang="en-US" altLang="en-US">
                <a:solidFill>
                  <a:srgbClr val="5F6062"/>
                </a:solidFill>
              </a:rPr>
              <a:pPr/>
              <a:t>‹#›</a:t>
            </a:fld>
            <a:endParaRPr lang="en-US" altLang="en-US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06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6075" y="6543675"/>
            <a:ext cx="3260725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F6062"/>
                </a:solidFill>
              </a:rPr>
              <a:t>© 2014 Virginia Mason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11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F498D9E-1A6A-486D-A2AA-9436DFBEE7C9}" type="slidenum">
              <a:rPr lang="en-US" altLang="en-US">
                <a:solidFill>
                  <a:srgbClr val="5F6062"/>
                </a:solidFill>
              </a:rPr>
              <a:pPr/>
              <a:t>‹#›</a:t>
            </a:fld>
            <a:endParaRPr lang="en-US" altLang="en-US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16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6075" y="6543675"/>
            <a:ext cx="3260725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F6062"/>
                </a:solidFill>
              </a:rPr>
              <a:t>© 2014 Virginia Mason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9144000" cy="677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11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2E170A7-F2FA-4126-877B-C10E694EA056}" type="slidenum">
              <a:rPr lang="en-US" altLang="en-US">
                <a:solidFill>
                  <a:srgbClr val="5F6062"/>
                </a:solidFill>
              </a:rPr>
              <a:pPr/>
              <a:t>‹#›</a:t>
            </a:fld>
            <a:endParaRPr lang="en-US" altLang="en-US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55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25"/>
            <a:ext cx="9144000" cy="677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0843"/>
            <a:ext cx="7772400" cy="2035077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32548"/>
            <a:ext cx="6400800" cy="10425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26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100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6075" y="6543675"/>
            <a:ext cx="3260725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dirty="0" smtClean="0"/>
              <a:t>© 2014 Virginia Mason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1713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00880"/>
          </a:xfrm>
        </p:spPr>
        <p:txBody>
          <a:bodyPr/>
          <a:lstStyle>
            <a:lvl1pPr marL="514350" indent="-514350">
              <a:buFont typeface="+mj-lt"/>
              <a:buAutoNum type="arabicPeriod"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971550" indent="-514350">
              <a:buFont typeface="+mj-lt"/>
              <a:buAutoNum type="alphaLcPeriod"/>
              <a:defRPr/>
            </a:lvl2pPr>
            <a:lvl3pPr marL="1371600" indent="-457200">
              <a:buFont typeface="+mj-lt"/>
              <a:buAutoNum type="arabicParenR"/>
              <a:defRPr/>
            </a:lvl3pPr>
            <a:lvl4pPr marL="1828800" indent="-457200">
              <a:buFont typeface="+mj-lt"/>
              <a:buAutoNum type="alphaLcParenR"/>
              <a:defRPr/>
            </a:lvl4pPr>
            <a:lvl5pPr marL="2343150" indent="-514350">
              <a:buFont typeface="+mj-lt"/>
              <a:buAutoNum type="romanL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11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420F1F0-6646-4B32-A1E3-F003D19A0EE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2497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100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6075" y="6543675"/>
            <a:ext cx="3260725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F6062"/>
                </a:solidFill>
              </a:rPr>
              <a:t>© 2014 Virginia Mason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09" y="0"/>
            <a:ext cx="8686804" cy="1001713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00880"/>
          </a:xfrm>
        </p:spPr>
        <p:txBody>
          <a:bodyPr/>
          <a:lstStyle>
            <a:lvl1pPr marL="514350" indent="-514350">
              <a:buFont typeface="+mj-lt"/>
              <a:buAutoNum type="arabicPeriod"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971550" indent="-514350">
              <a:buFont typeface="+mj-lt"/>
              <a:buAutoNum type="alphaLcPeriod"/>
              <a:defRPr/>
            </a:lvl2pPr>
            <a:lvl3pPr marL="1371600" indent="-457200">
              <a:buFont typeface="+mj-lt"/>
              <a:buAutoNum type="arabicParenR"/>
              <a:defRPr/>
            </a:lvl3pPr>
            <a:lvl4pPr marL="1828800" indent="-457200">
              <a:buFont typeface="+mj-lt"/>
              <a:buAutoNum type="alphaLcParenR"/>
              <a:defRPr/>
            </a:lvl4pPr>
            <a:lvl5pPr marL="2343150" indent="-514350">
              <a:buFont typeface="+mj-lt"/>
              <a:buAutoNum type="romanL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11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420F1F0-6646-4B32-A1E3-F003D19A0EEC}" type="slidenum">
              <a:rPr lang="en-US" altLang="en-US">
                <a:solidFill>
                  <a:srgbClr val="5F6062"/>
                </a:solidFill>
              </a:rPr>
              <a:pPr/>
              <a:t>‹#›</a:t>
            </a:fld>
            <a:endParaRPr lang="en-US" altLang="en-US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269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20">
          <p15:clr>
            <a:srgbClr val="FBAE40"/>
          </p15:clr>
        </p15:guide>
        <p15:guide id="2" pos="9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100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6075" y="6543675"/>
            <a:ext cx="3260725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F6062"/>
                </a:solidFill>
              </a:rPr>
              <a:t>© 2014 Virginia Mason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6" y="0"/>
            <a:ext cx="8686804" cy="1001713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11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420F1F0-6646-4B32-A1E3-F003D19A0EEC}" type="slidenum">
              <a:rPr lang="en-US" altLang="en-US">
                <a:solidFill>
                  <a:srgbClr val="5F6062"/>
                </a:solidFill>
              </a:rPr>
              <a:pPr/>
              <a:t>‹#›</a:t>
            </a:fld>
            <a:endParaRPr lang="en-US" altLang="en-US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716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20">
          <p15:clr>
            <a:srgbClr val="FBAE40"/>
          </p15:clr>
        </p15:guide>
        <p15:guide id="2" orient="horz" pos="31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100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6075" y="6543675"/>
            <a:ext cx="3260725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F6062"/>
                </a:solidFill>
              </a:rPr>
              <a:t>© 2014 Virginia Mason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6" y="0"/>
            <a:ext cx="8686804" cy="1001713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11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420F1F0-6646-4B32-A1E3-F003D19A0EEC}" type="slidenum">
              <a:rPr lang="en-US" altLang="en-US">
                <a:solidFill>
                  <a:srgbClr val="5F6062"/>
                </a:solidFill>
              </a:rPr>
              <a:pPr/>
              <a:t>‹#›</a:t>
            </a:fld>
            <a:endParaRPr lang="en-US" altLang="en-US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5643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20">
          <p15:clr>
            <a:srgbClr val="FBAE40"/>
          </p15:clr>
        </p15:guide>
        <p15:guide id="2" orient="horz" pos="31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3126740"/>
            <a:ext cx="7772400" cy="1362075"/>
          </a:xfrm>
        </p:spPr>
        <p:txBody>
          <a:bodyPr anchor="t"/>
          <a:lstStyle>
            <a:lvl1pPr algn="ctr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11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fld id="{95DA8FB6-03B8-4DE2-861E-0B3D175B77A1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8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100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6075" y="6543675"/>
            <a:ext cx="3260725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F6062"/>
                </a:solidFill>
              </a:rPr>
              <a:t>© 2014 Virginia Mason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1713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914400" indent="-457200">
              <a:buFont typeface="+mj-lt"/>
              <a:buAutoNum type="alphaLcPeriod"/>
              <a:defRPr sz="2400"/>
            </a:lvl2pPr>
            <a:lvl3pPr marL="1371600" indent="-457200">
              <a:buFont typeface="+mj-lt"/>
              <a:buAutoNum type="arabicParenR"/>
              <a:defRPr sz="2000"/>
            </a:lvl3pPr>
            <a:lvl4pPr marL="1714500" indent="-342900">
              <a:buFont typeface="+mj-lt"/>
              <a:buAutoNum type="alphaLcParenR"/>
              <a:defRPr sz="1800"/>
            </a:lvl4pPr>
            <a:lvl5pPr marL="2228850" indent="-400050">
              <a:buFont typeface="+mj-lt"/>
              <a:buAutoNum type="romanLcPeriod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914400" indent="-457200">
              <a:buFont typeface="+mj-lt"/>
              <a:buAutoNum type="alphaLcPeriod"/>
              <a:defRPr sz="2400"/>
            </a:lvl2pPr>
            <a:lvl3pPr marL="1371600" indent="-457200">
              <a:buFont typeface="+mj-lt"/>
              <a:buAutoNum type="arabicParenR"/>
              <a:defRPr sz="2000"/>
            </a:lvl3pPr>
            <a:lvl4pPr marL="1714500" indent="-342900">
              <a:buFont typeface="+mj-lt"/>
              <a:buAutoNum type="alphaLcParenR"/>
              <a:defRPr sz="1800"/>
            </a:lvl4pPr>
            <a:lvl5pPr marL="2228850" indent="-400050">
              <a:buFont typeface="+mj-lt"/>
              <a:buAutoNum type="romanLcPeriod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11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E121D6C-84C1-4AFE-888D-7E5117C692A2}" type="slidenum">
              <a:rPr lang="en-US" altLang="en-US">
                <a:solidFill>
                  <a:srgbClr val="5F6062"/>
                </a:solidFill>
              </a:rPr>
              <a:pPr/>
              <a:t>‹#›</a:t>
            </a:fld>
            <a:endParaRPr lang="en-US" altLang="en-US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63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100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6075" y="6543675"/>
            <a:ext cx="3260725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F6062"/>
                </a:solidFill>
              </a:rPr>
              <a:t>© 2014 Virginia Mason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1713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74875"/>
            <a:ext cx="4038600" cy="3951288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2400">
                <a:solidFill>
                  <a:schemeClr val="tx1"/>
                </a:solidFill>
              </a:defRPr>
            </a:lvl1pPr>
            <a:lvl2pPr marL="914400" indent="-457200">
              <a:buFont typeface="+mj-lt"/>
              <a:buAutoNum type="alphaLcPeriod"/>
              <a:defRPr sz="2400"/>
            </a:lvl2pPr>
            <a:lvl3pPr marL="1371600" indent="-457200">
              <a:buFont typeface="+mj-lt"/>
              <a:buAutoNum type="arabicParenR"/>
              <a:defRPr sz="2000"/>
            </a:lvl3pPr>
            <a:lvl4pPr marL="1714500" indent="-342900">
              <a:buFont typeface="+mj-lt"/>
              <a:buAutoNum type="alphaLcParenR"/>
              <a:defRPr sz="1800"/>
            </a:lvl4pPr>
            <a:lvl5pPr marL="2228850" indent="-400050">
              <a:buFont typeface="+mj-lt"/>
              <a:buAutoNum type="romanLcPeriod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4875"/>
            <a:ext cx="4038600" cy="3951288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2400">
                <a:solidFill>
                  <a:schemeClr val="tx1"/>
                </a:solidFill>
              </a:defRPr>
            </a:lvl1pPr>
            <a:lvl2pPr marL="914400" indent="-457200">
              <a:buFont typeface="+mj-lt"/>
              <a:buAutoNum type="alphaLcPeriod"/>
              <a:defRPr sz="2400"/>
            </a:lvl2pPr>
            <a:lvl3pPr marL="1371600" indent="-457200">
              <a:buFont typeface="+mj-lt"/>
              <a:buAutoNum type="arabicParenR"/>
              <a:defRPr sz="2000"/>
            </a:lvl3pPr>
            <a:lvl4pPr marL="1714500" indent="-342900">
              <a:buFont typeface="+mj-lt"/>
              <a:buAutoNum type="alphaLcParenR"/>
              <a:defRPr sz="1800"/>
            </a:lvl4pPr>
            <a:lvl5pPr marL="2228850" indent="-400050">
              <a:buFont typeface="+mj-lt"/>
              <a:buAutoNum type="romanLcPeriod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1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A4261D1-359F-4CF5-9CF3-FE867692AFDA}" type="slidenum">
              <a:rPr lang="en-US" altLang="en-US">
                <a:solidFill>
                  <a:srgbClr val="5F6062"/>
                </a:solidFill>
              </a:rPr>
              <a:pPr/>
              <a:t>‹#›</a:t>
            </a:fld>
            <a:endParaRPr lang="en-US" altLang="en-US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265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46075" y="6543675"/>
            <a:ext cx="3260725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F6062"/>
                </a:solidFill>
              </a:rPr>
              <a:t>© 2014 Virginia Mason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11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74F37B8-97BC-4353-9AB7-CBDC2E352B65}" type="slidenum">
              <a:rPr lang="en-US" altLang="en-US">
                <a:solidFill>
                  <a:srgbClr val="5F6062"/>
                </a:solidFill>
              </a:rPr>
              <a:pPr/>
              <a:t>‹#›</a:t>
            </a:fld>
            <a:endParaRPr lang="en-US" altLang="en-US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327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6075" y="6543675"/>
            <a:ext cx="3260725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F6062"/>
                </a:solidFill>
              </a:rPr>
              <a:t>© 2014 Virginia Mason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11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F498D9E-1A6A-486D-A2AA-9436DFBEE7C9}" type="slidenum">
              <a:rPr lang="en-US" altLang="en-US">
                <a:solidFill>
                  <a:srgbClr val="5F6062"/>
                </a:solidFill>
              </a:rPr>
              <a:pPr/>
              <a:t>‹#›</a:t>
            </a:fld>
            <a:endParaRPr lang="en-US" altLang="en-US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85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6075" y="6543675"/>
            <a:ext cx="3260725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F6062"/>
                </a:solidFill>
              </a:rPr>
              <a:t>© 2014 Virginia Mason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9144000" cy="677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11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2E170A7-F2FA-4126-877B-C10E694EA056}" type="slidenum">
              <a:rPr lang="en-US" altLang="en-US">
                <a:solidFill>
                  <a:srgbClr val="5F6062"/>
                </a:solidFill>
              </a:rPr>
              <a:pPr/>
              <a:t>‹#›</a:t>
            </a:fld>
            <a:endParaRPr lang="en-US" altLang="en-US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90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25"/>
            <a:ext cx="9144000" cy="677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0843"/>
            <a:ext cx="7772400" cy="2035077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32548"/>
            <a:ext cx="6400800" cy="10425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714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3126740"/>
            <a:ext cx="7772400" cy="1362075"/>
          </a:xfrm>
        </p:spPr>
        <p:txBody>
          <a:bodyPr anchor="t"/>
          <a:lstStyle>
            <a:lvl1pPr algn="ctr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11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fld id="{95DA8FB6-03B8-4DE2-861E-0B3D175B77A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8510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100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6075" y="6543675"/>
            <a:ext cx="3260725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F6062"/>
                </a:solidFill>
              </a:rPr>
              <a:t>© 2014 Virginia Mason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09" y="0"/>
            <a:ext cx="8686804" cy="1001713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00880"/>
          </a:xfrm>
        </p:spPr>
        <p:txBody>
          <a:bodyPr/>
          <a:lstStyle>
            <a:lvl1pPr marL="514350" indent="-514350">
              <a:buFont typeface="+mj-lt"/>
              <a:buAutoNum type="arabicPeriod"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971550" indent="-514350">
              <a:buFont typeface="+mj-lt"/>
              <a:buAutoNum type="alphaLcPeriod"/>
              <a:defRPr/>
            </a:lvl2pPr>
            <a:lvl3pPr marL="1371600" indent="-457200">
              <a:buFont typeface="+mj-lt"/>
              <a:buAutoNum type="arabicParenR"/>
              <a:defRPr/>
            </a:lvl3pPr>
            <a:lvl4pPr marL="1828800" indent="-457200">
              <a:buFont typeface="+mj-lt"/>
              <a:buAutoNum type="alphaLcParenR"/>
              <a:defRPr/>
            </a:lvl4pPr>
            <a:lvl5pPr marL="2343150" indent="-514350">
              <a:buFont typeface="+mj-lt"/>
              <a:buAutoNum type="romanL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11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420F1F0-6646-4B32-A1E3-F003D19A0EEC}" type="slidenum">
              <a:rPr lang="en-US" altLang="en-US">
                <a:solidFill>
                  <a:srgbClr val="5F6062"/>
                </a:solidFill>
              </a:rPr>
              <a:pPr/>
              <a:t>‹#›</a:t>
            </a:fld>
            <a:endParaRPr lang="en-US" altLang="en-US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742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20">
          <p15:clr>
            <a:srgbClr val="FBAE40"/>
          </p15:clr>
        </p15:guide>
        <p15:guide id="2" pos="9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100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6075" y="6543675"/>
            <a:ext cx="3260725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F6062"/>
                </a:solidFill>
              </a:rPr>
              <a:t>© 2014 Virginia Mason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6" y="0"/>
            <a:ext cx="8686804" cy="1001713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11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420F1F0-6646-4B32-A1E3-F003D19A0EEC}" type="slidenum">
              <a:rPr lang="en-US" altLang="en-US">
                <a:solidFill>
                  <a:srgbClr val="5F6062"/>
                </a:solidFill>
              </a:rPr>
              <a:pPr/>
              <a:t>‹#›</a:t>
            </a:fld>
            <a:endParaRPr lang="en-US" altLang="en-US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5012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20">
          <p15:clr>
            <a:srgbClr val="FBAE40"/>
          </p15:clr>
        </p15:guide>
        <p15:guide id="2" orient="horz" pos="31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100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6075" y="6543675"/>
            <a:ext cx="3260725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F6062"/>
                </a:solidFill>
              </a:rPr>
              <a:t>© 2014 Virginia Mason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6" y="0"/>
            <a:ext cx="8686804" cy="1001713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11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420F1F0-6646-4B32-A1E3-F003D19A0EEC}" type="slidenum">
              <a:rPr lang="en-US" altLang="en-US">
                <a:solidFill>
                  <a:srgbClr val="5F6062"/>
                </a:solidFill>
              </a:rPr>
              <a:pPr/>
              <a:t>‹#›</a:t>
            </a:fld>
            <a:endParaRPr lang="en-US" altLang="en-US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031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20">
          <p15:clr>
            <a:srgbClr val="FBAE40"/>
          </p15:clr>
        </p15:guide>
        <p15:guide id="2" orient="horz" pos="31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3126740"/>
            <a:ext cx="7772400" cy="1362075"/>
          </a:xfrm>
        </p:spPr>
        <p:txBody>
          <a:bodyPr anchor="t"/>
          <a:lstStyle>
            <a:lvl1pPr algn="ctr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11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fld id="{95DA8FB6-03B8-4DE2-861E-0B3D175B77A1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411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100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6075" y="6543675"/>
            <a:ext cx="3260725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F6062"/>
                </a:solidFill>
              </a:rPr>
              <a:t>© 2014 Virginia Mason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1713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914400" indent="-457200">
              <a:buFont typeface="+mj-lt"/>
              <a:buAutoNum type="alphaLcPeriod"/>
              <a:defRPr sz="2400"/>
            </a:lvl2pPr>
            <a:lvl3pPr marL="1371600" indent="-457200">
              <a:buFont typeface="+mj-lt"/>
              <a:buAutoNum type="arabicParenR"/>
              <a:defRPr sz="2000"/>
            </a:lvl3pPr>
            <a:lvl4pPr marL="1714500" indent="-342900">
              <a:buFont typeface="+mj-lt"/>
              <a:buAutoNum type="alphaLcParenR"/>
              <a:defRPr sz="1800"/>
            </a:lvl4pPr>
            <a:lvl5pPr marL="2228850" indent="-400050">
              <a:buFont typeface="+mj-lt"/>
              <a:buAutoNum type="romanLcPeriod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914400" indent="-457200">
              <a:buFont typeface="+mj-lt"/>
              <a:buAutoNum type="alphaLcPeriod"/>
              <a:defRPr sz="2400"/>
            </a:lvl2pPr>
            <a:lvl3pPr marL="1371600" indent="-457200">
              <a:buFont typeface="+mj-lt"/>
              <a:buAutoNum type="arabicParenR"/>
              <a:defRPr sz="2000"/>
            </a:lvl3pPr>
            <a:lvl4pPr marL="1714500" indent="-342900">
              <a:buFont typeface="+mj-lt"/>
              <a:buAutoNum type="alphaLcParenR"/>
              <a:defRPr sz="1800"/>
            </a:lvl4pPr>
            <a:lvl5pPr marL="2228850" indent="-400050">
              <a:buFont typeface="+mj-lt"/>
              <a:buAutoNum type="romanLcPeriod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11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E121D6C-84C1-4AFE-888D-7E5117C692A2}" type="slidenum">
              <a:rPr lang="en-US" altLang="en-US">
                <a:solidFill>
                  <a:srgbClr val="5F6062"/>
                </a:solidFill>
              </a:rPr>
              <a:pPr/>
              <a:t>‹#›</a:t>
            </a:fld>
            <a:endParaRPr lang="en-US" altLang="en-US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2059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100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6075" y="6543675"/>
            <a:ext cx="3260725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F6062"/>
                </a:solidFill>
              </a:rPr>
              <a:t>© 2014 Virginia Mason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1713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74875"/>
            <a:ext cx="4038600" cy="3951288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2400">
                <a:solidFill>
                  <a:schemeClr val="tx1"/>
                </a:solidFill>
              </a:defRPr>
            </a:lvl1pPr>
            <a:lvl2pPr marL="914400" indent="-457200">
              <a:buFont typeface="+mj-lt"/>
              <a:buAutoNum type="alphaLcPeriod"/>
              <a:defRPr sz="2400"/>
            </a:lvl2pPr>
            <a:lvl3pPr marL="1371600" indent="-457200">
              <a:buFont typeface="+mj-lt"/>
              <a:buAutoNum type="arabicParenR"/>
              <a:defRPr sz="2000"/>
            </a:lvl3pPr>
            <a:lvl4pPr marL="1714500" indent="-342900">
              <a:buFont typeface="+mj-lt"/>
              <a:buAutoNum type="alphaLcParenR"/>
              <a:defRPr sz="1800"/>
            </a:lvl4pPr>
            <a:lvl5pPr marL="2228850" indent="-400050">
              <a:buFont typeface="+mj-lt"/>
              <a:buAutoNum type="romanLcPeriod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4875"/>
            <a:ext cx="4038600" cy="3951288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2400">
                <a:solidFill>
                  <a:schemeClr val="tx1"/>
                </a:solidFill>
              </a:defRPr>
            </a:lvl1pPr>
            <a:lvl2pPr marL="914400" indent="-457200">
              <a:buFont typeface="+mj-lt"/>
              <a:buAutoNum type="alphaLcPeriod"/>
              <a:defRPr sz="2400"/>
            </a:lvl2pPr>
            <a:lvl3pPr marL="1371600" indent="-457200">
              <a:buFont typeface="+mj-lt"/>
              <a:buAutoNum type="arabicParenR"/>
              <a:defRPr sz="2000"/>
            </a:lvl3pPr>
            <a:lvl4pPr marL="1714500" indent="-342900">
              <a:buFont typeface="+mj-lt"/>
              <a:buAutoNum type="alphaLcParenR"/>
              <a:defRPr sz="1800"/>
            </a:lvl4pPr>
            <a:lvl5pPr marL="2228850" indent="-400050">
              <a:buFont typeface="+mj-lt"/>
              <a:buAutoNum type="romanLcPeriod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1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A4261D1-359F-4CF5-9CF3-FE867692AFDA}" type="slidenum">
              <a:rPr lang="en-US" altLang="en-US">
                <a:solidFill>
                  <a:srgbClr val="5F6062"/>
                </a:solidFill>
              </a:rPr>
              <a:pPr/>
              <a:t>‹#›</a:t>
            </a:fld>
            <a:endParaRPr lang="en-US" altLang="en-US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301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46075" y="6543675"/>
            <a:ext cx="3260725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F6062"/>
                </a:solidFill>
              </a:rPr>
              <a:t>© 2014 Virginia Mason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11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74F37B8-97BC-4353-9AB7-CBDC2E352B65}" type="slidenum">
              <a:rPr lang="en-US" altLang="en-US">
                <a:solidFill>
                  <a:srgbClr val="5F6062"/>
                </a:solidFill>
              </a:rPr>
              <a:pPr/>
              <a:t>‹#›</a:t>
            </a:fld>
            <a:endParaRPr lang="en-US" altLang="en-US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98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6075" y="6543675"/>
            <a:ext cx="3260725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F6062"/>
                </a:solidFill>
              </a:rPr>
              <a:t>© 2014 Virginia Mason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11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F498D9E-1A6A-486D-A2AA-9436DFBEE7C9}" type="slidenum">
              <a:rPr lang="en-US" altLang="en-US">
                <a:solidFill>
                  <a:srgbClr val="5F6062"/>
                </a:solidFill>
              </a:rPr>
              <a:pPr/>
              <a:t>‹#›</a:t>
            </a:fld>
            <a:endParaRPr lang="en-US" altLang="en-US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890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6075" y="6543675"/>
            <a:ext cx="3260725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F6062"/>
                </a:solidFill>
              </a:rPr>
              <a:t>© 2014 Virginia Mason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9144000" cy="677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11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2E170A7-F2FA-4126-877B-C10E694EA056}" type="slidenum">
              <a:rPr lang="en-US" altLang="en-US">
                <a:solidFill>
                  <a:srgbClr val="5F6062"/>
                </a:solidFill>
              </a:rPr>
              <a:pPr/>
              <a:t>‹#›</a:t>
            </a:fld>
            <a:endParaRPr lang="en-US" altLang="en-US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0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100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6075" y="6543675"/>
            <a:ext cx="3260725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dirty="0" smtClean="0"/>
              <a:t>© 2014 Virginia Mason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1713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914400" indent="-457200">
              <a:buFont typeface="+mj-lt"/>
              <a:buAutoNum type="alphaLcPeriod"/>
              <a:defRPr sz="2400"/>
            </a:lvl2pPr>
            <a:lvl3pPr marL="1371600" indent="-457200">
              <a:buFont typeface="+mj-lt"/>
              <a:buAutoNum type="arabicParenR"/>
              <a:defRPr sz="2000"/>
            </a:lvl3pPr>
            <a:lvl4pPr marL="1714500" indent="-342900">
              <a:buFont typeface="+mj-lt"/>
              <a:buAutoNum type="alphaLcParenR"/>
              <a:defRPr sz="1800"/>
            </a:lvl4pPr>
            <a:lvl5pPr marL="2228850" indent="-400050">
              <a:buFont typeface="+mj-lt"/>
              <a:buAutoNum type="romanLcPeriod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914400" indent="-457200">
              <a:buFont typeface="+mj-lt"/>
              <a:buAutoNum type="alphaLcPeriod"/>
              <a:defRPr sz="2400"/>
            </a:lvl2pPr>
            <a:lvl3pPr marL="1371600" indent="-457200">
              <a:buFont typeface="+mj-lt"/>
              <a:buAutoNum type="arabicParenR"/>
              <a:defRPr sz="2000"/>
            </a:lvl3pPr>
            <a:lvl4pPr marL="1714500" indent="-342900">
              <a:buFont typeface="+mj-lt"/>
              <a:buAutoNum type="alphaLcParenR"/>
              <a:defRPr sz="1800"/>
            </a:lvl4pPr>
            <a:lvl5pPr marL="2228850" indent="-400050">
              <a:buFont typeface="+mj-lt"/>
              <a:buAutoNum type="romanLcPeriod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11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E121D6C-84C1-4AFE-888D-7E5117C692A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530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100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6075" y="6543675"/>
            <a:ext cx="3260725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dirty="0" smtClean="0"/>
              <a:t>© 2014 Virginia Mason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1713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74875"/>
            <a:ext cx="4038600" cy="3951288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2400">
                <a:solidFill>
                  <a:schemeClr val="tx1"/>
                </a:solidFill>
              </a:defRPr>
            </a:lvl1pPr>
            <a:lvl2pPr marL="914400" indent="-457200">
              <a:buFont typeface="+mj-lt"/>
              <a:buAutoNum type="alphaLcPeriod"/>
              <a:defRPr sz="2400"/>
            </a:lvl2pPr>
            <a:lvl3pPr marL="1371600" indent="-457200">
              <a:buFont typeface="+mj-lt"/>
              <a:buAutoNum type="arabicParenR"/>
              <a:defRPr sz="2000"/>
            </a:lvl3pPr>
            <a:lvl4pPr marL="1714500" indent="-342900">
              <a:buFont typeface="+mj-lt"/>
              <a:buAutoNum type="alphaLcParenR"/>
              <a:defRPr sz="1800"/>
            </a:lvl4pPr>
            <a:lvl5pPr marL="2228850" indent="-400050">
              <a:buFont typeface="+mj-lt"/>
              <a:buAutoNum type="romanLcPeriod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4875"/>
            <a:ext cx="4038600" cy="3951288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2400">
                <a:solidFill>
                  <a:schemeClr val="tx1"/>
                </a:solidFill>
              </a:defRPr>
            </a:lvl1pPr>
            <a:lvl2pPr marL="914400" indent="-457200">
              <a:buFont typeface="+mj-lt"/>
              <a:buAutoNum type="alphaLcPeriod"/>
              <a:defRPr sz="2400"/>
            </a:lvl2pPr>
            <a:lvl3pPr marL="1371600" indent="-457200">
              <a:buFont typeface="+mj-lt"/>
              <a:buAutoNum type="arabicParenR"/>
              <a:defRPr sz="2000"/>
            </a:lvl3pPr>
            <a:lvl4pPr marL="1714500" indent="-342900">
              <a:buFont typeface="+mj-lt"/>
              <a:buAutoNum type="alphaLcParenR"/>
              <a:defRPr sz="1800"/>
            </a:lvl4pPr>
            <a:lvl5pPr marL="2228850" indent="-400050">
              <a:buFont typeface="+mj-lt"/>
              <a:buAutoNum type="romanLcPeriod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1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A4261D1-359F-4CF5-9CF3-FE867692AFD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847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46075" y="6543675"/>
            <a:ext cx="3260725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dirty="0" smtClean="0"/>
              <a:t>© 2014 Virginia Mason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11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74F37B8-97BC-4353-9AB7-CBDC2E352B6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46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6075" y="6543675"/>
            <a:ext cx="3260725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dirty="0" smtClean="0"/>
              <a:t>© 2014 Virginia Mason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11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F498D9E-1A6A-486D-A2AA-9436DFBEE7C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819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6075" y="6543675"/>
            <a:ext cx="3260725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dirty="0" smtClean="0"/>
              <a:t>© 2014 Virginia Mason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9144000" cy="677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11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2E170A7-F2FA-4126-877B-C10E694EA05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234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25"/>
            <a:ext cx="9144000" cy="677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0843"/>
            <a:ext cx="7772400" cy="2035077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32548"/>
            <a:ext cx="6400800" cy="10425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678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533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30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740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122805" y="3729355"/>
            <a:ext cx="8919027" cy="2035175"/>
          </a:xfrm>
        </p:spPr>
        <p:txBody>
          <a:bodyPr>
            <a:normAutofit/>
          </a:bodyPr>
          <a:lstStyle/>
          <a:p>
            <a:r>
              <a:rPr lang="en-US" altLang="en-US" sz="4000" b="1" dirty="0" smtClean="0"/>
              <a:t>Creating a Market for Value</a:t>
            </a:r>
            <a:br>
              <a:rPr lang="en-US" altLang="en-US" sz="4000" b="1" dirty="0" smtClean="0"/>
            </a:br>
            <a:r>
              <a:rPr lang="en-US" altLang="en-US" sz="3200" b="1" dirty="0" smtClean="0"/>
              <a:t>Harnessing Purchasing Power of Employers</a:t>
            </a:r>
            <a:r>
              <a:rPr lang="en-US" altLang="en-US" sz="3400" b="1" dirty="0" smtClean="0"/>
              <a:t/>
            </a:r>
            <a:br>
              <a:rPr lang="en-US" altLang="en-US" sz="3400" b="1" dirty="0" smtClean="0"/>
            </a:br>
            <a:endParaRPr lang="en-US" altLang="en-US" sz="2800" dirty="0" smtClean="0"/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451556" y="5632450"/>
            <a:ext cx="8207022" cy="1042988"/>
          </a:xfrm>
        </p:spPr>
        <p:txBody>
          <a:bodyPr/>
          <a:lstStyle/>
          <a:p>
            <a:r>
              <a:rPr lang="en-US" altLang="en-US" sz="2400" dirty="0" smtClean="0"/>
              <a:t>Wisconsin Collaborative for Healthcare Quality</a:t>
            </a:r>
          </a:p>
          <a:p>
            <a:r>
              <a:rPr lang="en-US" altLang="en-US" sz="2400" dirty="0" smtClean="0"/>
              <a:t>November 14, 2019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92238" y="5456238"/>
            <a:ext cx="6380162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599" y="1006551"/>
            <a:ext cx="8229600" cy="4500880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Created by legislature in 2011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Sets voluntary clinical standards that </a:t>
            </a:r>
          </a:p>
          <a:p>
            <a:pPr marL="341313" indent="0">
              <a:buNone/>
            </a:pPr>
            <a:r>
              <a:rPr lang="en-US" sz="2400" dirty="0"/>
              <a:t>p</a:t>
            </a:r>
            <a:r>
              <a:rPr lang="en-US" sz="2400" dirty="0" smtClean="0"/>
              <a:t>urchasers can use in contracting*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Bree produces bundled payment models </a:t>
            </a:r>
          </a:p>
          <a:p>
            <a:pPr marL="0" indent="0" defTabSz="339725">
              <a:buNone/>
            </a:pPr>
            <a:r>
              <a:rPr lang="en-US" sz="2400" dirty="0"/>
              <a:t>	</a:t>
            </a:r>
            <a:r>
              <a:rPr lang="en-US" sz="2400" dirty="0" smtClean="0"/>
              <a:t>for surgeries: joint replacement, spine, CABG, obesity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Design teams include employers, providers, health plans and quality organizations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173038" indent="-173038">
              <a:buNone/>
            </a:pPr>
            <a:r>
              <a:rPr lang="en-US" sz="2000" dirty="0" smtClean="0"/>
              <a:t> </a:t>
            </a:r>
          </a:p>
          <a:p>
            <a:pPr marL="173038" indent="-173038">
              <a:buNone/>
            </a:pPr>
            <a:r>
              <a:rPr lang="en-US" sz="2000" dirty="0"/>
              <a:t>* Washington’s </a:t>
            </a:r>
            <a:r>
              <a:rPr lang="en-US" sz="2000" dirty="0" smtClean="0"/>
              <a:t>Health Care Authority is a purchaser that uses Bree’s clinical standards to contract for joint replacement surgery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F1F0-6646-4B32-A1E3-F003D19A0EEC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53080" y="-185215"/>
            <a:ext cx="9062768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Washington </a:t>
            </a:r>
            <a:r>
              <a:rPr lang="en-US" dirty="0" smtClean="0"/>
              <a:t>State’s Bree Collaborative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215" y="1386656"/>
            <a:ext cx="24955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1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09" y="313665"/>
            <a:ext cx="8944876" cy="905917"/>
          </a:xfrm>
        </p:spPr>
        <p:txBody>
          <a:bodyPr/>
          <a:lstStyle/>
          <a:p>
            <a:r>
              <a:rPr lang="en-US" sz="3400" dirty="0"/>
              <a:t>E</a:t>
            </a:r>
            <a:r>
              <a:rPr lang="en-US" sz="3400" dirty="0" smtClean="0"/>
              <a:t>mployers managing healthcare supply chain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Collaborative design of clinical and business process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5309" y="1565307"/>
            <a:ext cx="8944876" cy="4500880"/>
          </a:xfrm>
        </p:spPr>
        <p:txBody>
          <a:bodyPr/>
          <a:lstStyle/>
          <a:p>
            <a:pPr marL="631825" indent="-457200">
              <a:buSzPct val="100000"/>
            </a:pPr>
            <a:r>
              <a:rPr lang="en-US" sz="2800" dirty="0" smtClean="0"/>
              <a:t>Choosing clinical condition of highest priority</a:t>
            </a:r>
            <a:endParaRPr lang="en-US" sz="2800" dirty="0"/>
          </a:p>
          <a:p>
            <a:pPr marL="631825" indent="-457200">
              <a:buSzPct val="100000"/>
            </a:pPr>
            <a:r>
              <a:rPr lang="en-US" sz="2800" dirty="0" smtClean="0"/>
              <a:t>Defining evidence-based clinical content </a:t>
            </a:r>
          </a:p>
          <a:p>
            <a:pPr marL="631825" indent="-457200">
              <a:buSzPct val="100000"/>
            </a:pPr>
            <a:r>
              <a:rPr lang="en-US" sz="2800" dirty="0" smtClean="0"/>
              <a:t>Choosing market-relevant metrics</a:t>
            </a:r>
            <a:endParaRPr lang="en-US" sz="2800" dirty="0"/>
          </a:p>
          <a:p>
            <a:pPr marL="631825" indent="-457200">
              <a:buSzPct val="100000"/>
            </a:pPr>
            <a:r>
              <a:rPr lang="en-US" sz="2800" dirty="0" smtClean="0"/>
              <a:t>Designing tools to manage business process</a:t>
            </a:r>
          </a:p>
          <a:p>
            <a:pPr marL="1089025" lvl="1">
              <a:buSzPct val="100000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Direct reporting of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quality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metrics</a:t>
            </a:r>
          </a:p>
          <a:p>
            <a:pPr marL="1089025" lvl="1">
              <a:buSzPct val="100000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Warranties</a:t>
            </a:r>
          </a:p>
          <a:p>
            <a:pPr marL="1089025" lvl="1">
              <a:buSzPct val="100000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Selection of best providers with RFP</a:t>
            </a:r>
          </a:p>
          <a:p>
            <a:pPr marL="1089025" lvl="1">
              <a:buSzPct val="100000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Direct contracting</a:t>
            </a:r>
          </a:p>
          <a:p>
            <a:pPr marL="1089025" lvl="1">
              <a:buSzPct val="100000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Creating option for prospective fixed price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F1F0-6646-4B32-A1E3-F003D19A0EEC}" type="slidenum">
              <a:rPr lang="en-US" altLang="en-US" smtClean="0">
                <a:solidFill>
                  <a:srgbClr val="5F6062"/>
                </a:solidFill>
              </a:rPr>
              <a:pPr/>
              <a:t>11</a:t>
            </a:fld>
            <a:endParaRPr lang="en-US" altLang="en-US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2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Bree design team for joint replacement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860" y="1229710"/>
            <a:ext cx="8140940" cy="499241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F1F0-6646-4B32-A1E3-F003D19A0EEC}" type="slidenum">
              <a:rPr lang="en-US" altLang="en-US" smtClean="0">
                <a:solidFill>
                  <a:srgbClr val="5F6062"/>
                </a:solidFill>
              </a:rPr>
              <a:pPr/>
              <a:t>12</a:t>
            </a:fld>
            <a:endParaRPr lang="en-US" altLang="en-US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0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588" y="1233951"/>
            <a:ext cx="8692055" cy="4500880"/>
          </a:xfrm>
        </p:spPr>
        <p:txBody>
          <a:bodyPr/>
          <a:lstStyle/>
          <a:p>
            <a:pPr marL="342900" indent="-342900"/>
            <a:r>
              <a:rPr lang="en-US" sz="2000" dirty="0" smtClean="0"/>
              <a:t>Appropriateness: do </a:t>
            </a:r>
            <a:r>
              <a:rPr lang="en-US" sz="2000" dirty="0"/>
              <a:t>I</a:t>
            </a:r>
            <a:r>
              <a:rPr lang="en-US" sz="2000" dirty="0" smtClean="0"/>
              <a:t> need surgery?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Document disability despite non-surgical care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Correlate disability with objective clinical findings such as imaging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Use shared decision-making to judge risks/benefits of treatment options</a:t>
            </a:r>
            <a:endParaRPr lang="en-US" sz="7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/>
            <a:endParaRPr lang="en-US" sz="700" dirty="0"/>
          </a:p>
          <a:p>
            <a:pPr marL="342900" indent="-342900"/>
            <a:r>
              <a:rPr lang="en-US" sz="2000" dirty="0" smtClean="0"/>
              <a:t>Fitness for surgery: am I in the best shape for surgery? </a:t>
            </a:r>
            <a:endParaRPr lang="en-US" sz="1800" dirty="0"/>
          </a:p>
          <a:p>
            <a:pPr marL="457200" lvl="1" indent="0">
              <a:buNone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Document adherence to 13 patient fitness standards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Collaborative conference to resolve variations from clinical standard</a:t>
            </a:r>
          </a:p>
          <a:p>
            <a:pPr marL="457200" lvl="1" indent="0">
              <a:buNone/>
            </a:pPr>
            <a:endParaRPr lang="en-US" sz="7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/>
            <a:r>
              <a:rPr lang="en-US" sz="2000" dirty="0" smtClean="0"/>
              <a:t>Best practice surgery: is the surgery safe?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Meet 6 requirements to avoid surgery-related complications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B6DE">
                    <a:lumMod val="75000"/>
                  </a:srgbClr>
                </a:solidFill>
              </a:rPr>
              <a:t>Surgeons and facilities meet minimum volume </a:t>
            </a:r>
            <a:r>
              <a:rPr lang="en-US" sz="1800" dirty="0" smtClean="0">
                <a:solidFill>
                  <a:srgbClr val="00B6DE">
                    <a:lumMod val="75000"/>
                  </a:srgbClr>
                </a:solidFill>
              </a:rPr>
              <a:t>standards</a:t>
            </a: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US" sz="7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/>
            <a:r>
              <a:rPr lang="en-US" sz="2000" dirty="0" smtClean="0"/>
              <a:t>Return to function: did the surgery work?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Report patient-reported outcomes to confirm return to function</a:t>
            </a:r>
          </a:p>
          <a:p>
            <a:pPr marL="457200" lvl="1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</a:t>
            </a:r>
            <a:endParaRPr lang="en-US" alt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1232" y="4838"/>
            <a:ext cx="9062768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/>
              <a:t>Designing value-based bundles</a:t>
            </a:r>
          </a:p>
          <a:p>
            <a:r>
              <a:rPr lang="en-US" sz="2800" dirty="0" smtClean="0"/>
              <a:t>Appropriateness, fitness, safety and return to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6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50"/>
            <a:ext cx="8690264" cy="1001713"/>
          </a:xfrm>
        </p:spPr>
        <p:txBody>
          <a:bodyPr/>
          <a:lstStyle/>
          <a:p>
            <a:r>
              <a:rPr lang="en-US" dirty="0" smtClean="0"/>
              <a:t>Evidence table: a tool to reduce variation</a:t>
            </a:r>
            <a:br>
              <a:rPr lang="en-US" dirty="0" smtClean="0"/>
            </a:br>
            <a:r>
              <a:rPr lang="en-US" sz="2800" dirty="0"/>
              <a:t>A</a:t>
            </a:r>
            <a:r>
              <a:rPr lang="en-US" sz="2800" dirty="0" smtClean="0"/>
              <a:t>ppraised citations replace opinion with evidence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8417"/>
            <a:ext cx="8229600" cy="419679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F1F0-6646-4B32-A1E3-F003D19A0EEC}" type="slidenum">
              <a:rPr lang="en-US" altLang="en-US" smtClean="0">
                <a:solidFill>
                  <a:srgbClr val="5F6062"/>
                </a:solidFill>
              </a:rPr>
              <a:pPr/>
              <a:t>14</a:t>
            </a:fld>
            <a:endParaRPr lang="en-US" altLang="en-US" dirty="0">
              <a:solidFill>
                <a:srgbClr val="5F606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09414" y="1600686"/>
            <a:ext cx="520995" cy="42045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4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806" y="1416650"/>
            <a:ext cx="3859661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1. Appropriateness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000" dirty="0" smtClean="0"/>
              <a:t>Patient-reported disability</a:t>
            </a:r>
          </a:p>
          <a:p>
            <a:pPr marL="0" indent="0">
              <a:buNone/>
            </a:pPr>
            <a:r>
              <a:rPr lang="en-US" sz="2400" dirty="0" smtClean="0"/>
              <a:t>2. Evidence-based surgery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000" dirty="0" smtClean="0"/>
              <a:t>Medicare safety measures </a:t>
            </a:r>
          </a:p>
          <a:p>
            <a:pPr marL="0" indent="0">
              <a:buNone/>
            </a:pPr>
            <a:r>
              <a:rPr lang="en-US" sz="2400" dirty="0" smtClean="0"/>
              <a:t>3. Rapid return to function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000" dirty="0" smtClean="0"/>
              <a:t>Patient-reported disability</a:t>
            </a:r>
          </a:p>
          <a:p>
            <a:pPr marL="0" indent="0">
              <a:buNone/>
            </a:pPr>
            <a:r>
              <a:rPr lang="en-US" sz="2400" dirty="0" smtClean="0"/>
              <a:t>4. Patient experience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000" dirty="0" smtClean="0"/>
              <a:t>Medicare standard survey</a:t>
            </a:r>
          </a:p>
          <a:p>
            <a:pPr marL="0" indent="0">
              <a:buNone/>
            </a:pPr>
            <a:r>
              <a:rPr lang="en-US" sz="2400" dirty="0" smtClean="0"/>
              <a:t>5. Affordability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000" dirty="0" smtClean="0"/>
              <a:t>Readmission rate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21D6C-84C1-4AFE-888D-7E5117C692A2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81232" y="4838"/>
            <a:ext cx="9062768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/>
              <a:t>Market-relevant quality metrics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Providers report directly to employers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63910" y="1416651"/>
            <a:ext cx="3922889" cy="462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5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0088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Fixed price includes preop and postop elements</a:t>
            </a:r>
          </a:p>
          <a:p>
            <a:pPr marL="0" indent="0">
              <a:buNone/>
            </a:pPr>
            <a:endParaRPr lang="en-US" sz="800" dirty="0">
              <a:solidFill>
                <a:srgbClr val="00B6DE">
                  <a:lumMod val="75000"/>
                </a:srgbClr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Warranty precludes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00B6DE">
                    <a:lumMod val="75000"/>
                  </a:srgbClr>
                </a:solidFill>
              </a:rPr>
              <a:t>reimbursement </a:t>
            </a:r>
            <a:r>
              <a:rPr lang="en-US" sz="2800" dirty="0">
                <a:solidFill>
                  <a:srgbClr val="00B6DE">
                    <a:lumMod val="75000"/>
                  </a:srgbClr>
                </a:solidFill>
              </a:rPr>
              <a:t>for readmissions due to avoidable complications </a:t>
            </a:r>
            <a:r>
              <a:rPr lang="en-US" sz="2800" dirty="0" smtClean="0">
                <a:solidFill>
                  <a:srgbClr val="00B6DE">
                    <a:lumMod val="75000"/>
                  </a:srgbClr>
                </a:solidFill>
              </a:rPr>
              <a:t>within risk windows</a:t>
            </a:r>
          </a:p>
          <a:p>
            <a:pPr marL="0" indent="0">
              <a:buNone/>
            </a:pPr>
            <a:endParaRPr lang="en-US" sz="2800" dirty="0" smtClean="0"/>
          </a:p>
          <a:p>
            <a:pPr lvl="1"/>
            <a:endParaRPr lang="en-US" sz="2400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08" y="-40944"/>
            <a:ext cx="9078691" cy="1001713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P</a:t>
            </a:r>
            <a:r>
              <a:rPr lang="en-US" dirty="0" smtClean="0">
                <a:solidFill>
                  <a:prstClr val="white"/>
                </a:solidFill>
              </a:rPr>
              <a:t>rospective fixed payment </a:t>
            </a:r>
            <a:r>
              <a:rPr lang="en-US" dirty="0">
                <a:solidFill>
                  <a:prstClr val="white"/>
                </a:solidFill>
              </a:rPr>
              <a:t>and </a:t>
            </a:r>
            <a:r>
              <a:rPr lang="en-US" dirty="0" smtClean="0">
                <a:solidFill>
                  <a:prstClr val="white"/>
                </a:solidFill>
              </a:rPr>
              <a:t>warranty</a:t>
            </a:r>
            <a:br>
              <a:rPr lang="en-US" dirty="0" smtClean="0">
                <a:solidFill>
                  <a:prstClr val="white"/>
                </a:solidFill>
              </a:rPr>
            </a:br>
            <a:r>
              <a:rPr lang="en-US" sz="2800" dirty="0" smtClean="0">
                <a:solidFill>
                  <a:prstClr val="white"/>
                </a:solidFill>
              </a:rPr>
              <a:t>Cost becomes predicable for employers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F1F0-6646-4B32-A1E3-F003D19A0EEC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71500" y="3645816"/>
          <a:ext cx="7846218" cy="1980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5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5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5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7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Within 7 days post</a:t>
                      </a:r>
                      <a:r>
                        <a:rPr lang="en-US" sz="1400" baseline="0" dirty="0" smtClean="0"/>
                        <a:t> hospital discharge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Within 30 days post hospital  discharge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Within 90 days post hospital discharge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186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Acute myocardial infarction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Pneumonia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Sepsis/septicemia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Pulmonary embolism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Surgical site bleeding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Wound infection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Infection involving implant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Mechanical complications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8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001713"/>
          </a:xfrm>
        </p:spPr>
        <p:txBody>
          <a:bodyPr/>
          <a:lstStyle/>
          <a:p>
            <a:r>
              <a:rPr lang="en-US" dirty="0" smtClean="0"/>
              <a:t>Taking Bree standards to market</a:t>
            </a:r>
            <a:br>
              <a:rPr lang="en-US" dirty="0" smtClean="0"/>
            </a:br>
            <a:r>
              <a:rPr lang="en-US" sz="2800" dirty="0" smtClean="0"/>
              <a:t>Quality standard becomes a purchasing standard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F1F0-6646-4B32-A1E3-F003D19A0EEC}" type="slidenum">
              <a:rPr lang="en-US" altLang="en-US" smtClean="0">
                <a:solidFill>
                  <a:srgbClr val="5F6062"/>
                </a:solidFill>
              </a:rPr>
              <a:pPr/>
              <a:t>17</a:t>
            </a:fld>
            <a:endParaRPr lang="en-US" altLang="en-US" dirty="0">
              <a:solidFill>
                <a:srgbClr val="5F606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70" t="1060" r="2008"/>
          <a:stretch/>
        </p:blipFill>
        <p:spPr>
          <a:xfrm>
            <a:off x="4400904" y="1228299"/>
            <a:ext cx="3903260" cy="518361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70" y="1367462"/>
            <a:ext cx="3802116" cy="490528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3335481" y="3627658"/>
            <a:ext cx="1236518" cy="384893"/>
          </a:xfrm>
          <a:prstGeom prst="rightArrow">
            <a:avLst>
              <a:gd name="adj1" fmla="val 50000"/>
              <a:gd name="adj2" fmla="val 4687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Delivering the Bree bundle</a:t>
            </a:r>
            <a:br>
              <a:rPr lang="en-US" dirty="0" smtClean="0"/>
            </a:br>
            <a:r>
              <a:rPr lang="en-US" sz="2800" dirty="0" smtClean="0"/>
              <a:t>Translating the “what” into “how"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27" y="1663084"/>
            <a:ext cx="8790710" cy="4500880"/>
          </a:xfrm>
        </p:spPr>
        <p:txBody>
          <a:bodyPr/>
          <a:lstStyle/>
          <a:p>
            <a:r>
              <a:rPr lang="en-US" sz="2800" dirty="0" smtClean="0"/>
              <a:t>Design through the customer’s experience</a:t>
            </a:r>
          </a:p>
          <a:p>
            <a:r>
              <a:rPr lang="en-US" sz="2800" dirty="0" smtClean="0"/>
              <a:t>Internal leadership: direction, alignment, motivation</a:t>
            </a:r>
          </a:p>
          <a:p>
            <a:r>
              <a:rPr lang="en-US" sz="2800" dirty="0" smtClean="0"/>
              <a:t>External leadership: mutual support/accountability</a:t>
            </a:r>
          </a:p>
          <a:p>
            <a:r>
              <a:rPr lang="en-US" sz="2800" dirty="0" smtClean="0"/>
              <a:t>Standardization of evidence-based care</a:t>
            </a:r>
          </a:p>
          <a:p>
            <a:r>
              <a:rPr lang="en-US" sz="2800" dirty="0" smtClean="0"/>
              <a:t>25 five-day improvement events in 3 years</a:t>
            </a:r>
          </a:p>
          <a:p>
            <a:r>
              <a:rPr lang="en-US" sz="2800" dirty="0" smtClean="0"/>
              <a:t>Measurement and reporting of non-claims data</a:t>
            </a:r>
          </a:p>
          <a:p>
            <a:r>
              <a:rPr lang="en-US" sz="2800" dirty="0" smtClean="0"/>
              <a:t>Continuous learning/improvement with employer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F1F0-6646-4B32-A1E3-F003D19A0EEC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64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to function: the ultimate outcome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F1F0-6646-4B32-A1E3-F003D19A0EEC}" type="slidenum">
              <a:rPr lang="en-US" altLang="en-US" smtClean="0">
                <a:solidFill>
                  <a:srgbClr val="5F6062"/>
                </a:solidFill>
              </a:rPr>
              <a:pPr/>
              <a:t>19</a:t>
            </a:fld>
            <a:endParaRPr lang="en-US" altLang="en-US" dirty="0">
              <a:solidFill>
                <a:srgbClr val="5F606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83" y="1389502"/>
            <a:ext cx="6750240" cy="50224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0489" y="5708234"/>
            <a:ext cx="3680177" cy="3385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Knee Osteoarthritis Outcome Score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8922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1713"/>
          </a:xfrm>
        </p:spPr>
        <p:txBody>
          <a:bodyPr/>
          <a:lstStyle/>
          <a:p>
            <a:r>
              <a:rPr lang="en-US" dirty="0" smtClean="0"/>
              <a:t>Agenda: Bree bundle for joint replacement</a:t>
            </a:r>
            <a:br>
              <a:rPr lang="en-US" dirty="0" smtClean="0"/>
            </a:br>
            <a:r>
              <a:rPr lang="en-US" sz="2800" dirty="0" smtClean="0"/>
              <a:t>Disrupting healthcare delivery, purchasing and 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4" y="1747982"/>
            <a:ext cx="8811491" cy="4500880"/>
          </a:xfrm>
        </p:spPr>
        <p:txBody>
          <a:bodyPr/>
          <a:lstStyle/>
          <a:p>
            <a:r>
              <a:rPr lang="en-US" sz="2800" dirty="0" smtClean="0"/>
              <a:t>Pre-Bree: VM and standard best practice pathways</a:t>
            </a:r>
          </a:p>
          <a:p>
            <a:pPr lvl="1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Structure: Marketplace Collaborative </a:t>
            </a:r>
          </a:p>
          <a:p>
            <a:pPr lvl="1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Process: Toyota Production System</a:t>
            </a:r>
          </a:p>
          <a:p>
            <a:r>
              <a:rPr lang="en-US" sz="2800" dirty="0" smtClean="0"/>
              <a:t>Bree establishes State-wide quality standards</a:t>
            </a:r>
          </a:p>
          <a:p>
            <a:r>
              <a:rPr lang="en-US" sz="2800" dirty="0" smtClean="0"/>
              <a:t>Providers, employers, and plans use standards for production, purchasing and payment of healthcare</a:t>
            </a:r>
          </a:p>
          <a:p>
            <a:r>
              <a:rPr lang="en-US" sz="2800" dirty="0" smtClean="0"/>
              <a:t>Results and challenges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F1F0-6646-4B32-A1E3-F003D19A0EEC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951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Employer reports results</a:t>
            </a:r>
            <a:br>
              <a:rPr lang="en-US" dirty="0" smtClean="0"/>
            </a:br>
            <a:r>
              <a:rPr lang="en-US" sz="2800" dirty="0" smtClean="0"/>
              <a:t>Joint replacement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11463"/>
            <a:ext cx="8229600" cy="421100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F1F0-6646-4B32-A1E3-F003D19A0EEC}" type="slidenum">
              <a:rPr lang="en-US" altLang="en-US" smtClean="0">
                <a:solidFill>
                  <a:srgbClr val="5F6062"/>
                </a:solidFill>
              </a:rPr>
              <a:pPr/>
              <a:t>20</a:t>
            </a:fld>
            <a:endParaRPr lang="en-US" altLang="en-US" dirty="0">
              <a:solidFill>
                <a:srgbClr val="5F606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7216" y="1511463"/>
            <a:ext cx="323815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5F6062"/>
                </a:solidFill>
              </a:rPr>
              <a:t>“For </a:t>
            </a:r>
            <a:r>
              <a:rPr lang="en-US" sz="1400" dirty="0">
                <a:solidFill>
                  <a:srgbClr val="5F6062"/>
                </a:solidFill>
              </a:rPr>
              <a:t>each of these procedures, the state saved more than 15% compared to surgeries performed outside the center of excellence</a:t>
            </a:r>
            <a:r>
              <a:rPr lang="en-US" sz="1400" dirty="0" smtClean="0">
                <a:solidFill>
                  <a:srgbClr val="5F6062"/>
                </a:solidFill>
              </a:rPr>
              <a:t>.</a:t>
            </a:r>
          </a:p>
          <a:p>
            <a:endParaRPr lang="en-US" sz="1400" dirty="0">
              <a:solidFill>
                <a:srgbClr val="5F6062"/>
              </a:solidFill>
            </a:endParaRPr>
          </a:p>
          <a:p>
            <a:r>
              <a:rPr lang="en-US" sz="1400" dirty="0" smtClean="0">
                <a:solidFill>
                  <a:srgbClr val="5F6062"/>
                </a:solidFill>
              </a:rPr>
              <a:t>Almost </a:t>
            </a:r>
            <a:r>
              <a:rPr lang="en-US" sz="1400" dirty="0">
                <a:solidFill>
                  <a:srgbClr val="5F6062"/>
                </a:solidFill>
              </a:rPr>
              <a:t>90% of members rated their experience with the program as a 9 or greater (out of 10</a:t>
            </a:r>
            <a:r>
              <a:rPr lang="en-US" sz="1400" dirty="0" smtClean="0">
                <a:solidFill>
                  <a:srgbClr val="5F6062"/>
                </a:solidFill>
              </a:rPr>
              <a:t>).</a:t>
            </a:r>
          </a:p>
          <a:p>
            <a:endParaRPr lang="en-US" sz="1400" dirty="0">
              <a:solidFill>
                <a:srgbClr val="5F6062"/>
              </a:solidFill>
            </a:endParaRPr>
          </a:p>
          <a:p>
            <a:r>
              <a:rPr lang="en-US" sz="1400" dirty="0" smtClean="0">
                <a:solidFill>
                  <a:srgbClr val="5F6062"/>
                </a:solidFill>
              </a:rPr>
              <a:t>…Zero post-operative events.”</a:t>
            </a:r>
            <a:endParaRPr lang="en-US" sz="1400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0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800" y="2728685"/>
            <a:ext cx="8149272" cy="904017"/>
          </a:xfrm>
        </p:spPr>
        <p:txBody>
          <a:bodyPr/>
          <a:lstStyle/>
          <a:p>
            <a:r>
              <a:rPr lang="en-US" dirty="0" smtClean="0"/>
              <a:t>The obstacle is the path</a:t>
            </a:r>
            <a:r>
              <a:rPr lang="en-US" sz="3200" dirty="0" smtClean="0"/>
              <a:t>. </a:t>
            </a:r>
            <a:br>
              <a:rPr lang="en-US" sz="3200" dirty="0" smtClean="0"/>
            </a:br>
            <a:r>
              <a:rPr lang="en-US" sz="3200" dirty="0" smtClean="0"/>
              <a:t>						</a:t>
            </a:r>
            <a:r>
              <a:rPr lang="en-US" sz="3200" b="0" dirty="0" smtClean="0"/>
              <a:t>	-</a:t>
            </a:r>
            <a:r>
              <a:rPr lang="en-US" sz="2800" b="0" dirty="0" smtClean="0"/>
              <a:t>Zen aphorism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627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6fce2d17-4696-4eed-aa62-34a099efd8d8" descr="image0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6268" y="1338942"/>
            <a:ext cx="4583503" cy="493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04800" y="-48541"/>
            <a:ext cx="8701314" cy="1143000"/>
          </a:xfrm>
        </p:spPr>
        <p:txBody>
          <a:bodyPr/>
          <a:lstStyle/>
          <a:p>
            <a:r>
              <a:rPr lang="en-US" sz="3600" dirty="0" smtClean="0">
                <a:cs typeface="Tahoma" pitchFamily="34" charset="0"/>
              </a:rPr>
              <a:t>The </a:t>
            </a:r>
            <a:r>
              <a:rPr lang="en-US" dirty="0" smtClean="0">
                <a:cs typeface="Tahoma" pitchFamily="34" charset="0"/>
              </a:rPr>
              <a:t>need for a collaborative model</a:t>
            </a:r>
            <a:r>
              <a:rPr lang="en-US" sz="3600" dirty="0" smtClean="0">
                <a:cs typeface="Tahoma" pitchFamily="34" charset="0"/>
              </a:rPr>
              <a:t/>
            </a:r>
            <a:br>
              <a:rPr lang="en-US" sz="3600" dirty="0" smtClean="0">
                <a:cs typeface="Tahoma" pitchFamily="34" charset="0"/>
              </a:rPr>
            </a:br>
            <a:r>
              <a:rPr lang="en-US" sz="2800" dirty="0" smtClean="0">
                <a:cs typeface="Tahoma" pitchFamily="34" charset="0"/>
              </a:rPr>
              <a:t>Three inefficiencies in the healthcare supply chain</a:t>
            </a:r>
            <a:endParaRPr lang="en-US" sz="3600" dirty="0" smtClean="0">
              <a:cs typeface="Tahoma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1447800"/>
            <a:ext cx="24384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u="none" dirty="0">
                <a:solidFill>
                  <a:srgbClr val="5F6062"/>
                </a:solidFill>
              </a:rPr>
              <a:t>1. </a:t>
            </a:r>
            <a:r>
              <a:rPr lang="en-US" sz="1800" u="none" dirty="0" smtClean="0">
                <a:solidFill>
                  <a:srgbClr val="5F6062"/>
                </a:solidFill>
              </a:rPr>
              <a:t>Inefficient </a:t>
            </a:r>
            <a:r>
              <a:rPr lang="en-US" sz="1800" u="none" dirty="0">
                <a:solidFill>
                  <a:srgbClr val="5F6062"/>
                </a:solidFill>
              </a:rPr>
              <a:t>process for </a:t>
            </a:r>
            <a:r>
              <a:rPr lang="en-US" sz="1800" u="none" dirty="0" smtClean="0">
                <a:solidFill>
                  <a:srgbClr val="5F6062"/>
                </a:solidFill>
              </a:rPr>
              <a:t>producing </a:t>
            </a:r>
            <a:r>
              <a:rPr lang="en-US" sz="1800" u="none" dirty="0">
                <a:solidFill>
                  <a:srgbClr val="5F6062"/>
                </a:solidFill>
              </a:rPr>
              <a:t>quality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3114" y="4328886"/>
            <a:ext cx="242388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u="none" dirty="0"/>
              <a:t>2. </a:t>
            </a:r>
            <a:r>
              <a:rPr lang="en-US" sz="1800" u="none" dirty="0" smtClean="0"/>
              <a:t>Inefficient </a:t>
            </a:r>
            <a:r>
              <a:rPr lang="en-US" sz="1800" u="none" dirty="0"/>
              <a:t>process for paying for quality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02400" y="2481943"/>
            <a:ext cx="241299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u="none" dirty="0"/>
              <a:t>3. </a:t>
            </a:r>
            <a:r>
              <a:rPr lang="en-US" sz="1800" u="none" dirty="0" smtClean="0"/>
              <a:t>Inefficient </a:t>
            </a:r>
            <a:r>
              <a:rPr lang="en-US" sz="1800" u="none" dirty="0"/>
              <a:t>process for purchasing quality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89205" y="5905175"/>
            <a:ext cx="593250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u="none" dirty="0" smtClean="0"/>
              <a:t>   </a:t>
            </a:r>
            <a:r>
              <a:rPr lang="en-US" sz="1800" u="none" dirty="0" smtClean="0"/>
              <a:t>Affordability </a:t>
            </a:r>
            <a:r>
              <a:rPr lang="en-US" sz="1800" u="none" dirty="0"/>
              <a:t>requires </a:t>
            </a:r>
            <a:r>
              <a:rPr lang="en-US" sz="1800" u="none" dirty="0" smtClean="0"/>
              <a:t>structure for correcting </a:t>
            </a:r>
            <a:r>
              <a:rPr lang="en-US" sz="1800" u="none" dirty="0"/>
              <a:t>all three.</a:t>
            </a:r>
          </a:p>
        </p:txBody>
      </p:sp>
    </p:spTree>
    <p:extLst>
      <p:ext uri="{BB962C8B-B14F-4D97-AF65-F5344CB8AC3E}">
        <p14:creationId xmlns:p14="http://schemas.microsoft.com/office/powerpoint/2010/main" val="383686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81" y="0"/>
            <a:ext cx="8839199" cy="1001713"/>
          </a:xfrm>
        </p:spPr>
        <p:txBody>
          <a:bodyPr/>
          <a:lstStyle/>
          <a:p>
            <a:r>
              <a:rPr lang="en-US" dirty="0" smtClean="0"/>
              <a:t>An inefficient market structure for quality</a:t>
            </a:r>
            <a:br>
              <a:rPr lang="en-US" dirty="0" smtClean="0"/>
            </a:br>
            <a:r>
              <a:rPr lang="en-US" sz="2800" dirty="0" smtClean="0"/>
              <a:t>No connection: buyer, seller, information, choice</a:t>
            </a:r>
            <a:endParaRPr lang="en-US" dirty="0"/>
          </a:p>
        </p:txBody>
      </p:sp>
      <p:pic>
        <p:nvPicPr>
          <p:cNvPr id="31" name="Content Placeholder 3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1449" y="3179896"/>
            <a:ext cx="701101" cy="57917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F1F0-6646-4B32-A1E3-F003D19A0EEC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968928" y="1895912"/>
            <a:ext cx="7206143" cy="3355596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0699" y="2848658"/>
            <a:ext cx="3229430" cy="18730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819" y="2797523"/>
            <a:ext cx="3303639" cy="1981623"/>
          </a:xfrm>
          <a:prstGeom prst="rect">
            <a:avLst/>
          </a:prstGeom>
        </p:spPr>
      </p:pic>
      <p:cxnSp>
        <p:nvCxnSpPr>
          <p:cNvPr id="9" name="Straight Connector 8"/>
          <p:cNvCxnSpPr>
            <a:endCxn id="5" idx="2"/>
          </p:cNvCxnSpPr>
          <p:nvPr/>
        </p:nvCxnSpPr>
        <p:spPr>
          <a:xfrm>
            <a:off x="4571999" y="2695561"/>
            <a:ext cx="1" cy="2555947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806" y="2060652"/>
            <a:ext cx="4619548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Health plans define quality and price</a:t>
            </a:r>
          </a:p>
          <a:p>
            <a:pPr algn="ctr"/>
            <a:r>
              <a:rPr lang="en-US" dirty="0" smtClean="0"/>
              <a:t>high-variation business process</a:t>
            </a:r>
            <a:endParaRPr lang="en-US" dirty="0"/>
          </a:p>
        </p:txBody>
      </p:sp>
      <p:cxnSp>
        <p:nvCxnSpPr>
          <p:cNvPr id="15" name="Straight Connector 14"/>
          <p:cNvCxnSpPr>
            <a:stCxn id="5" idx="0"/>
          </p:cNvCxnSpPr>
          <p:nvPr/>
        </p:nvCxnSpPr>
        <p:spPr>
          <a:xfrm flipH="1">
            <a:off x="4571999" y="1895912"/>
            <a:ext cx="1" cy="153318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Bent-Up Arrow 29"/>
          <p:cNvSpPr/>
          <p:nvPr/>
        </p:nvSpPr>
        <p:spPr>
          <a:xfrm rot="10800000" flipH="1">
            <a:off x="7166541" y="2252359"/>
            <a:ext cx="594852" cy="467948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ent-Up Arrow 31"/>
          <p:cNvSpPr/>
          <p:nvPr/>
        </p:nvSpPr>
        <p:spPr>
          <a:xfrm flipH="1" flipV="1">
            <a:off x="1374728" y="2276921"/>
            <a:ext cx="594852" cy="467948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232002" y="3263160"/>
            <a:ext cx="3188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Providers </a:t>
            </a:r>
          </a:p>
          <a:p>
            <a:r>
              <a:rPr lang="en-US" dirty="0" smtClean="0"/>
              <a:t>high-variation clinical process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922550" y="3185028"/>
            <a:ext cx="2903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Employers </a:t>
            </a:r>
          </a:p>
          <a:p>
            <a:pPr algn="ctr"/>
            <a:r>
              <a:rPr lang="en-US" dirty="0" smtClean="0"/>
              <a:t>outsource healthcare</a:t>
            </a:r>
          </a:p>
          <a:p>
            <a:pPr algn="ctr"/>
            <a:r>
              <a:rPr lang="en-US" dirty="0" smtClean="0"/>
              <a:t>purchasing and payment</a:t>
            </a:r>
          </a:p>
        </p:txBody>
      </p:sp>
    </p:spTree>
    <p:extLst>
      <p:ext uri="{BB962C8B-B14F-4D97-AF65-F5344CB8AC3E}">
        <p14:creationId xmlns:p14="http://schemas.microsoft.com/office/powerpoint/2010/main" val="427768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33" y="0"/>
            <a:ext cx="8909648" cy="1001713"/>
          </a:xfrm>
        </p:spPr>
        <p:txBody>
          <a:bodyPr/>
          <a:lstStyle/>
          <a:p>
            <a:r>
              <a:rPr lang="en-US" dirty="0" smtClean="0"/>
              <a:t>A more efficient market structure for quality</a:t>
            </a:r>
            <a:br>
              <a:rPr lang="en-US" dirty="0" smtClean="0"/>
            </a:br>
            <a:r>
              <a:rPr lang="en-US" sz="2800" dirty="0" smtClean="0"/>
              <a:t>Connecting buyer, seller, information, choice</a:t>
            </a:r>
            <a:endParaRPr lang="en-US" dirty="0"/>
          </a:p>
        </p:txBody>
      </p:sp>
      <p:pic>
        <p:nvPicPr>
          <p:cNvPr id="31" name="Content Placeholder 3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1449" y="3179896"/>
            <a:ext cx="701101" cy="57917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F1F0-6646-4B32-A1E3-F003D19A0EEC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968928" y="1895912"/>
            <a:ext cx="7206143" cy="3355596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9194" y="2174024"/>
            <a:ext cx="6694772" cy="18730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35773" y="4334045"/>
            <a:ext cx="3903406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Health plans</a:t>
            </a:r>
          </a:p>
          <a:p>
            <a:pPr algn="ctr"/>
            <a:r>
              <a:rPr lang="en-US" dirty="0" smtClean="0"/>
              <a:t>Secondary administrative support</a:t>
            </a:r>
            <a:endParaRPr lang="en-US" dirty="0"/>
          </a:p>
        </p:txBody>
      </p:sp>
      <p:sp>
        <p:nvSpPr>
          <p:cNvPr id="30" name="Bent-Up Arrow 29"/>
          <p:cNvSpPr/>
          <p:nvPr/>
        </p:nvSpPr>
        <p:spPr>
          <a:xfrm rot="5400000">
            <a:off x="3364020" y="4212020"/>
            <a:ext cx="594852" cy="467948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328377" y="2302733"/>
            <a:ext cx="65364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Providers and employers define quality and price </a:t>
            </a:r>
          </a:p>
          <a:p>
            <a:pPr marL="342900" indent="-342900">
              <a:buAutoNum type="arabicPeriod"/>
            </a:pPr>
            <a:r>
              <a:rPr lang="en-US" dirty="0" smtClean="0"/>
              <a:t>Participate in design of efficient, effective clinical process </a:t>
            </a:r>
          </a:p>
          <a:p>
            <a:pPr marL="342900" indent="-342900">
              <a:buAutoNum type="arabicPeriod"/>
            </a:pPr>
            <a:r>
              <a:rPr lang="en-US" dirty="0" smtClean="0"/>
              <a:t>Participate in design of efficient, effective business process</a:t>
            </a:r>
          </a:p>
          <a:p>
            <a:pPr marL="342900" indent="-342900">
              <a:buAutoNum type="arabicPeriod"/>
            </a:pPr>
            <a:r>
              <a:rPr lang="en-US" dirty="0" smtClean="0"/>
              <a:t>Use market-relevant information to inform contracting and reimbursement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6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1001713"/>
          </a:xfrm>
        </p:spPr>
        <p:txBody>
          <a:bodyPr/>
          <a:lstStyle/>
          <a:p>
            <a:r>
              <a:rPr lang="en-US" kern="0" dirty="0">
                <a:cs typeface="Tahoma Bold" pitchFamily="34" charset="0"/>
              </a:rPr>
              <a:t>Applying the Toyota Production System</a:t>
            </a:r>
            <a:br>
              <a:rPr lang="en-US" kern="0" dirty="0">
                <a:cs typeface="Tahoma Bold" pitchFamily="34" charset="0"/>
              </a:rPr>
            </a:br>
            <a:r>
              <a:rPr lang="en-US" sz="2800" kern="0" dirty="0">
                <a:cs typeface="Tahoma Bold" pitchFamily="34" charset="0"/>
              </a:rPr>
              <a:t>Improving a patient care pathway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F1F0-6646-4B32-A1E3-F003D19A0EEC}" type="slidenum">
              <a:rPr lang="en-US" altLang="en-US" smtClean="0">
                <a:solidFill>
                  <a:srgbClr val="5F6062"/>
                </a:solidFill>
              </a:rPr>
              <a:pPr/>
              <a:t>6</a:t>
            </a:fld>
            <a:endParaRPr lang="en-US" altLang="en-US" dirty="0">
              <a:solidFill>
                <a:srgbClr val="5F606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63" y="1170419"/>
            <a:ext cx="7232073" cy="542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0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468591" cy="1001713"/>
          </a:xfrm>
        </p:spPr>
        <p:txBody>
          <a:bodyPr/>
          <a:lstStyle/>
          <a:p>
            <a:r>
              <a:rPr lang="en-US" kern="0" dirty="0">
                <a:cs typeface="Tahoma Bold" pitchFamily="34" charset="0"/>
              </a:rPr>
              <a:t>Applying the Toyota Production System</a:t>
            </a:r>
            <a:br>
              <a:rPr lang="en-US" kern="0" dirty="0">
                <a:cs typeface="Tahoma Bold" pitchFamily="34" charset="0"/>
              </a:rPr>
            </a:br>
            <a:r>
              <a:rPr lang="en-US" sz="2800" kern="0" dirty="0">
                <a:cs typeface="Tahoma Bold" pitchFamily="34" charset="0"/>
              </a:rPr>
              <a:t>Improving a patient care pathway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1045" y="1209458"/>
            <a:ext cx="6733309" cy="50499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F1F0-6646-4B32-A1E3-F003D19A0EEC}" type="slidenum">
              <a:rPr lang="en-US" altLang="en-US" smtClean="0">
                <a:solidFill>
                  <a:srgbClr val="5F6062"/>
                </a:solidFill>
              </a:rPr>
              <a:pPr/>
              <a:t>7</a:t>
            </a:fld>
            <a:endParaRPr lang="en-US" altLang="en-US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08" y="-40944"/>
            <a:ext cx="8907241" cy="1001713"/>
          </a:xfrm>
        </p:spPr>
        <p:txBody>
          <a:bodyPr/>
          <a:lstStyle/>
          <a:p>
            <a:r>
              <a:rPr lang="en-US" dirty="0" smtClean="0"/>
              <a:t>Employers set the agenda</a:t>
            </a:r>
            <a:br>
              <a:rPr lang="en-US" dirty="0" smtClean="0"/>
            </a:br>
            <a:r>
              <a:rPr lang="en-US" sz="2800" dirty="0" smtClean="0"/>
              <a:t>Highest direct + indirect costs for employed population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3F238-B90F-F142-A7FA-F30473AFBA38}" type="slidenum">
              <a:rPr lang="en-US" smtClean="0">
                <a:solidFill>
                  <a:srgbClr val="5F6062"/>
                </a:solidFill>
              </a:rPr>
              <a:pPr/>
              <a:t>8</a:t>
            </a:fld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803775" y="1319213"/>
            <a:ext cx="4340225" cy="4525962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Chest pain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Bladder infection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Dyspepsia (indigestion)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Hypertension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Hypercholesterolemia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Hip or knee replacement*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Spinal fusion surgery*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Coronary artery surgery*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Bariatric surgery*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09600" y="1319213"/>
            <a:ext cx="8229600" cy="450088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Screening and prevention</a:t>
            </a:r>
          </a:p>
          <a:p>
            <a:pPr marL="0" indent="0">
              <a:buNone/>
            </a:pPr>
            <a:r>
              <a:rPr lang="en-US" sz="2400" dirty="0" smtClean="0"/>
              <a:t>Back pain</a:t>
            </a:r>
          </a:p>
          <a:p>
            <a:pPr marL="0" indent="0">
              <a:buNone/>
            </a:pPr>
            <a:r>
              <a:rPr lang="en-US" sz="2400" dirty="0" smtClean="0"/>
              <a:t>Joint pain</a:t>
            </a:r>
          </a:p>
          <a:p>
            <a:pPr marL="0" indent="0">
              <a:buNone/>
            </a:pPr>
            <a:r>
              <a:rPr lang="en-US" sz="2400" dirty="0" smtClean="0"/>
              <a:t>Headache</a:t>
            </a:r>
          </a:p>
          <a:p>
            <a:pPr marL="0" indent="0">
              <a:buNone/>
            </a:pPr>
            <a:r>
              <a:rPr lang="en-US" sz="2400" dirty="0" smtClean="0"/>
              <a:t>Upper respiratory infection</a:t>
            </a:r>
          </a:p>
          <a:p>
            <a:pPr marL="0" indent="0">
              <a:buNone/>
            </a:pPr>
            <a:r>
              <a:rPr lang="en-US" sz="2400" dirty="0" smtClean="0"/>
              <a:t>Breast symptoms											</a:t>
            </a:r>
          </a:p>
          <a:p>
            <a:pPr marL="0" indent="0">
              <a:buNone/>
            </a:pPr>
            <a:r>
              <a:rPr lang="en-US" sz="2400" dirty="0" smtClean="0"/>
              <a:t>Diabetes</a:t>
            </a: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00B6DE">
                    <a:lumMod val="75000"/>
                  </a:srgbClr>
                </a:solidFill>
              </a:rPr>
              <a:t>Depression/anxiety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B6DE">
                    <a:lumMod val="75000"/>
                  </a:srgbClr>
                </a:solidFill>
              </a:rPr>
              <a:t>Asthma</a:t>
            </a:r>
          </a:p>
          <a:p>
            <a:pPr marL="0" indent="0">
              <a:buNone/>
            </a:pPr>
            <a:r>
              <a:rPr lang="en-US" sz="2400" dirty="0" smtClean="0"/>
              <a:t>Abdominal pain</a:t>
            </a:r>
          </a:p>
          <a:p>
            <a:pPr marL="0" lvl="0" indent="0">
              <a:buNone/>
            </a:pPr>
            <a:endParaRPr lang="en-US" sz="2400" dirty="0" smtClean="0">
              <a:solidFill>
                <a:srgbClr val="00B6DE">
                  <a:lumMod val="75000"/>
                </a:srgbClr>
              </a:solidFill>
            </a:endParaRP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091545" y="5647968"/>
            <a:ext cx="332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*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Bree’s surgical priorities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4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13805-CAE6-4C73-B404-9CE1D750361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342677"/>
            <a:ext cx="8229600" cy="450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14350" indent="-5143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971550" indent="-5143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3716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arenR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8288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343150" indent="-5143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romanLcPeriod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  <a:defRPr/>
            </a:pPr>
            <a:r>
              <a:rPr lang="en-US" sz="2400" b="1" kern="0" dirty="0" smtClean="0">
                <a:solidFill>
                  <a:srgbClr val="5F6062"/>
                </a:solidFill>
              </a:rPr>
              <a:t>Clinical content determines direct cost</a:t>
            </a:r>
          </a:p>
          <a:p>
            <a:pPr marL="631825" indent="-457200">
              <a:buFont typeface="Times" charset="0"/>
              <a:buAutoNum type="arabicPeriod"/>
              <a:defRPr/>
            </a:pPr>
            <a:r>
              <a:rPr lang="en-US" sz="2400" kern="0" dirty="0" smtClean="0"/>
              <a:t>Evidence-based care: technical content</a:t>
            </a:r>
          </a:p>
          <a:p>
            <a:pPr marL="631825" indent="-457200">
              <a:buFont typeface="Times" charset="0"/>
              <a:buAutoNum type="arabicPeriod"/>
              <a:defRPr/>
            </a:pPr>
            <a:r>
              <a:rPr lang="en-US" sz="2400" kern="0" dirty="0" smtClean="0"/>
              <a:t>Patient experience: emotional content</a:t>
            </a:r>
          </a:p>
          <a:p>
            <a:pPr marL="0" indent="0">
              <a:lnSpc>
                <a:spcPct val="150000"/>
              </a:lnSpc>
              <a:buFont typeface="+mj-lt"/>
              <a:buNone/>
              <a:defRPr/>
            </a:pPr>
            <a:r>
              <a:rPr lang="en-US" sz="2400" b="1" kern="0" dirty="0" smtClean="0">
                <a:solidFill>
                  <a:srgbClr val="5F6062"/>
                </a:solidFill>
              </a:rPr>
              <a:t>Pace determines indirect cost </a:t>
            </a:r>
          </a:p>
          <a:p>
            <a:pPr marL="631825" indent="-460375">
              <a:buFont typeface="+mj-lt"/>
              <a:buNone/>
              <a:defRPr/>
            </a:pPr>
            <a:r>
              <a:rPr lang="en-US" sz="2400" kern="0" dirty="0" smtClean="0"/>
              <a:t>3.</a:t>
            </a:r>
            <a:r>
              <a:rPr lang="en-US" sz="2400" kern="0" dirty="0" smtClean="0">
                <a:solidFill>
                  <a:srgbClr val="00B6DE"/>
                </a:solidFill>
              </a:rPr>
              <a:t>	</a:t>
            </a:r>
            <a:r>
              <a:rPr lang="en-US" sz="2400" kern="0" dirty="0" smtClean="0"/>
              <a:t>Rapid access</a:t>
            </a:r>
          </a:p>
          <a:p>
            <a:pPr marL="631825" indent="-460375">
              <a:buFont typeface="+mj-lt"/>
              <a:buNone/>
              <a:defRPr/>
            </a:pPr>
            <a:r>
              <a:rPr lang="en-US" sz="2400" kern="0" dirty="0" smtClean="0"/>
              <a:t>4.	Rapid return to function</a:t>
            </a:r>
          </a:p>
          <a:p>
            <a:pPr marL="0" indent="0">
              <a:lnSpc>
                <a:spcPct val="150000"/>
              </a:lnSpc>
              <a:buFont typeface="+mj-lt"/>
              <a:buNone/>
              <a:defRPr/>
            </a:pPr>
            <a:r>
              <a:rPr lang="en-US" sz="2400" b="1" kern="0" dirty="0" smtClean="0">
                <a:solidFill>
                  <a:srgbClr val="5F6062"/>
                </a:solidFill>
              </a:rPr>
              <a:t>Business process determines sustainability </a:t>
            </a:r>
          </a:p>
          <a:p>
            <a:pPr marL="171450" indent="0">
              <a:buFont typeface="+mj-lt"/>
              <a:buNone/>
              <a:defRPr/>
            </a:pPr>
            <a:r>
              <a:rPr lang="en-US" sz="2400" kern="0" dirty="0" smtClean="0"/>
              <a:t>5.</a:t>
            </a:r>
            <a:r>
              <a:rPr lang="en-US" sz="2400" kern="0" dirty="0" smtClean="0">
                <a:solidFill>
                  <a:srgbClr val="00B6DE"/>
                </a:solidFill>
              </a:rPr>
              <a:t>  </a:t>
            </a:r>
            <a:r>
              <a:rPr lang="en-US" sz="2400" kern="0" dirty="0" smtClean="0"/>
              <a:t>Affordable price for employer and provider</a:t>
            </a:r>
          </a:p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81697" y="-40944"/>
            <a:ext cx="8923014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/>
              <a:t>Employers define quality</a:t>
            </a:r>
          </a:p>
          <a:p>
            <a:r>
              <a:rPr lang="en-US" sz="2800" dirty="0"/>
              <a:t>M</a:t>
            </a:r>
            <a:r>
              <a:rPr lang="en-US" sz="2800" dirty="0" smtClean="0"/>
              <a:t>arket-relevant standards replace claims data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047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5F6062"/>
      </a:dk1>
      <a:lt1>
        <a:sysClr val="window" lastClr="FFFFFF"/>
      </a:lt1>
      <a:dk2>
        <a:srgbClr val="5F6062"/>
      </a:dk2>
      <a:lt2>
        <a:srgbClr val="F8F8F8"/>
      </a:lt2>
      <a:accent1>
        <a:srgbClr val="00B6DE"/>
      </a:accent1>
      <a:accent2>
        <a:srgbClr val="83D2E4"/>
      </a:accent2>
      <a:accent3>
        <a:srgbClr val="00A160"/>
      </a:accent3>
      <a:accent4>
        <a:srgbClr val="A0CF67"/>
      </a:accent4>
      <a:accent5>
        <a:srgbClr val="5F5F5F"/>
      </a:accent5>
      <a:accent6>
        <a:srgbClr val="4D4D4D"/>
      </a:accent6>
      <a:hlink>
        <a:srgbClr val="00B6DE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5F6062"/>
      </a:dk1>
      <a:lt1>
        <a:sysClr val="window" lastClr="FFFFFF"/>
      </a:lt1>
      <a:dk2>
        <a:srgbClr val="5F6062"/>
      </a:dk2>
      <a:lt2>
        <a:srgbClr val="F8F8F8"/>
      </a:lt2>
      <a:accent1>
        <a:srgbClr val="00B6DE"/>
      </a:accent1>
      <a:accent2>
        <a:srgbClr val="83D2E4"/>
      </a:accent2>
      <a:accent3>
        <a:srgbClr val="00A160"/>
      </a:accent3>
      <a:accent4>
        <a:srgbClr val="A0CF67"/>
      </a:accent4>
      <a:accent5>
        <a:srgbClr val="5F5F5F"/>
      </a:accent5>
      <a:accent6>
        <a:srgbClr val="4D4D4D"/>
      </a:accent6>
      <a:hlink>
        <a:srgbClr val="00B6DE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Custom 1">
      <a:dk1>
        <a:srgbClr val="5F6062"/>
      </a:dk1>
      <a:lt1>
        <a:sysClr val="window" lastClr="FFFFFF"/>
      </a:lt1>
      <a:dk2>
        <a:srgbClr val="5F6062"/>
      </a:dk2>
      <a:lt2>
        <a:srgbClr val="F8F8F8"/>
      </a:lt2>
      <a:accent1>
        <a:srgbClr val="00B6DE"/>
      </a:accent1>
      <a:accent2>
        <a:srgbClr val="83D2E4"/>
      </a:accent2>
      <a:accent3>
        <a:srgbClr val="00A160"/>
      </a:accent3>
      <a:accent4>
        <a:srgbClr val="A0CF67"/>
      </a:accent4>
      <a:accent5>
        <a:srgbClr val="5F5F5F"/>
      </a:accent5>
      <a:accent6>
        <a:srgbClr val="4D4D4D"/>
      </a:accent6>
      <a:hlink>
        <a:srgbClr val="00B6DE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Custom 1">
      <a:dk1>
        <a:srgbClr val="5F6062"/>
      </a:dk1>
      <a:lt1>
        <a:sysClr val="window" lastClr="FFFFFF"/>
      </a:lt1>
      <a:dk2>
        <a:srgbClr val="5F6062"/>
      </a:dk2>
      <a:lt2>
        <a:srgbClr val="F8F8F8"/>
      </a:lt2>
      <a:accent1>
        <a:srgbClr val="00B6DE"/>
      </a:accent1>
      <a:accent2>
        <a:srgbClr val="83D2E4"/>
      </a:accent2>
      <a:accent3>
        <a:srgbClr val="00A160"/>
      </a:accent3>
      <a:accent4>
        <a:srgbClr val="A0CF67"/>
      </a:accent4>
      <a:accent5>
        <a:srgbClr val="5F5F5F"/>
      </a:accent5>
      <a:accent6>
        <a:srgbClr val="4D4D4D"/>
      </a:accent6>
      <a:hlink>
        <a:srgbClr val="00B6DE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 VM PP template</Template>
  <TotalTime>4809</TotalTime>
  <Words>650</Words>
  <Application>Microsoft Office PowerPoint</Application>
  <PresentationFormat>On-screen Show (4:3)</PresentationFormat>
  <Paragraphs>173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ＭＳ Ｐゴシック</vt:lpstr>
      <vt:lpstr>ＭＳ Ｐゴシック</vt:lpstr>
      <vt:lpstr>Arial</vt:lpstr>
      <vt:lpstr>Calibri</vt:lpstr>
      <vt:lpstr>Tahoma</vt:lpstr>
      <vt:lpstr>Tahoma Bold</vt:lpstr>
      <vt:lpstr>Times</vt:lpstr>
      <vt:lpstr>Office Theme</vt:lpstr>
      <vt:lpstr>1_Office Theme</vt:lpstr>
      <vt:lpstr>2_Office Theme</vt:lpstr>
      <vt:lpstr>3_Office Theme</vt:lpstr>
      <vt:lpstr>Creating a Market for Value Harnessing Purchasing Power of Employers </vt:lpstr>
      <vt:lpstr>Agenda: Bree bundle for joint replacement Disrupting healthcare delivery, purchasing and payment</vt:lpstr>
      <vt:lpstr>The need for a collaborative model Three inefficiencies in the healthcare supply chain</vt:lpstr>
      <vt:lpstr>An inefficient market structure for quality No connection: buyer, seller, information, choice</vt:lpstr>
      <vt:lpstr>A more efficient market structure for quality Connecting buyer, seller, information, choice</vt:lpstr>
      <vt:lpstr>Applying the Toyota Production System Improving a patient care pathway</vt:lpstr>
      <vt:lpstr>Applying the Toyota Production System Improving a patient care pathway</vt:lpstr>
      <vt:lpstr>Employers set the agenda Highest direct + indirect costs for employed population</vt:lpstr>
      <vt:lpstr>PowerPoint Presentation</vt:lpstr>
      <vt:lpstr>PowerPoint Presentation</vt:lpstr>
      <vt:lpstr>Employers managing healthcare supply chain Collaborative design of clinical and business process </vt:lpstr>
      <vt:lpstr>Bree design team for joint replacement</vt:lpstr>
      <vt:lpstr>PowerPoint Presentation</vt:lpstr>
      <vt:lpstr>Evidence table: a tool to reduce variation Appraised citations replace opinion with evidence</vt:lpstr>
      <vt:lpstr>PowerPoint Presentation</vt:lpstr>
      <vt:lpstr>Prospective fixed payment and warranty Cost becomes predicable for employers</vt:lpstr>
      <vt:lpstr>Taking Bree standards to market Quality standard becomes a purchasing standard</vt:lpstr>
      <vt:lpstr>Delivering the Bree bundle Translating the “what” into “how"</vt:lpstr>
      <vt:lpstr>Return to function: the ultimate outcome</vt:lpstr>
      <vt:lpstr>Employer reports results Joint replacement</vt:lpstr>
      <vt:lpstr>The obstacle is the path.         -Zen aphorism </vt:lpstr>
    </vt:vector>
  </TitlesOfParts>
  <Company>Virginia Mason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Best Medicine for Your Business Surgical Bundles and Warranties</dc:title>
  <dc:creator>Mecklenburg, Robert</dc:creator>
  <cp:lastModifiedBy>Jennifer</cp:lastModifiedBy>
  <cp:revision>451</cp:revision>
  <cp:lastPrinted>2019-10-24T20:07:40Z</cp:lastPrinted>
  <dcterms:created xsi:type="dcterms:W3CDTF">2017-09-05T05:04:22Z</dcterms:created>
  <dcterms:modified xsi:type="dcterms:W3CDTF">2019-11-18T15:16:56Z</dcterms:modified>
</cp:coreProperties>
</file>