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1" r:id="rId3"/>
    <p:sldMasterId id="2147483694" r:id="rId4"/>
  </p:sldMasterIdLst>
  <p:notesMasterIdLst>
    <p:notesMasterId r:id="rId49"/>
  </p:notesMasterIdLst>
  <p:sldIdLst>
    <p:sldId id="257" r:id="rId5"/>
    <p:sldId id="270" r:id="rId6"/>
    <p:sldId id="406" r:id="rId7"/>
    <p:sldId id="326" r:id="rId8"/>
    <p:sldId id="536" r:id="rId9"/>
    <p:sldId id="537" r:id="rId10"/>
    <p:sldId id="298" r:id="rId11"/>
    <p:sldId id="299" r:id="rId12"/>
    <p:sldId id="517" r:id="rId13"/>
    <p:sldId id="296" r:id="rId14"/>
    <p:sldId id="272" r:id="rId15"/>
    <p:sldId id="273" r:id="rId16"/>
    <p:sldId id="289" r:id="rId17"/>
    <p:sldId id="291" r:id="rId18"/>
    <p:sldId id="292" r:id="rId19"/>
    <p:sldId id="539" r:id="rId20"/>
    <p:sldId id="297" r:id="rId21"/>
    <p:sldId id="542" r:id="rId22"/>
    <p:sldId id="274" r:id="rId23"/>
    <p:sldId id="276" r:id="rId24"/>
    <p:sldId id="546" r:id="rId25"/>
    <p:sldId id="277" r:id="rId26"/>
    <p:sldId id="278" r:id="rId27"/>
    <p:sldId id="540" r:id="rId28"/>
    <p:sldId id="543" r:id="rId29"/>
    <p:sldId id="294" r:id="rId30"/>
    <p:sldId id="279" r:id="rId31"/>
    <p:sldId id="280" r:id="rId32"/>
    <p:sldId id="281" r:id="rId33"/>
    <p:sldId id="282" r:id="rId34"/>
    <p:sldId id="260" r:id="rId35"/>
    <p:sldId id="544" r:id="rId36"/>
    <p:sldId id="284" r:id="rId37"/>
    <p:sldId id="269" r:id="rId38"/>
    <p:sldId id="295" r:id="rId39"/>
    <p:sldId id="262" r:id="rId40"/>
    <p:sldId id="263" r:id="rId41"/>
    <p:sldId id="547" r:id="rId42"/>
    <p:sldId id="548" r:id="rId43"/>
    <p:sldId id="549" r:id="rId44"/>
    <p:sldId id="550" r:id="rId45"/>
    <p:sldId id="264" r:id="rId46"/>
    <p:sldId id="545" r:id="rId47"/>
    <p:sldId id="29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972CD-DCA4-485A-95CA-CEEA8E7FA1D9}" v="1" dt="2019-08-23T14:02:22.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bgomez\OneDrive\CWI\MKEN\FY%202018-2019\Coverage%20Reports\Updated%20Milwaukee%20Coverage%20Report%20Data%202018-1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bgomez\OneDrive\CWI\MKEN\FY%202018-2019\Coverage%20Reports\Updated%20Milwaukee%20Coverage%20Report%20Data%202018-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bgomez\OneDrive\CWI\MKEN\FY%202018-2019\Coverage%20Reports\Updated%20Milwaukee%20Coverage%20Report%20Data%202018-19.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5731303480181"/>
          <c:y val="0.11654238061967778"/>
          <c:w val="0.65142212526144538"/>
          <c:h val="0.78662210969607949"/>
        </c:manualLayout>
      </c:layout>
      <c:barChart>
        <c:barDir val="col"/>
        <c:grouping val="stacked"/>
        <c:varyColors val="0"/>
        <c:ser>
          <c:idx val="0"/>
          <c:order val="0"/>
          <c:tx>
            <c:strRef>
              <c:f>'MKE County Insurance'!$W$87</c:f>
              <c:strCache>
                <c:ptCount val="1"/>
                <c:pt idx="0">
                  <c:v>&lt; 1.38 FPL</c:v>
                </c:pt>
              </c:strCache>
            </c:strRef>
          </c:tx>
          <c:spPr>
            <a:solidFill>
              <a:schemeClr val="accent1"/>
            </a:solidFill>
            <a:ln>
              <a:noFill/>
            </a:ln>
            <a:effectLst/>
          </c:spPr>
          <c:invertIfNegative val="0"/>
          <c:dLbls>
            <c:dLbl>
              <c:idx val="1"/>
              <c:tx>
                <c:rich>
                  <a:bodyPr/>
                  <a:lstStyle/>
                  <a:p>
                    <a:r>
                      <a:rPr lang="en-US" dirty="0"/>
                      <a:t>24,358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5-4146-9A55-4212315A9E4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'MKE County Insurance'!$X$86:$Y$86</c:f>
              <c:numCache>
                <c:formatCode>General</c:formatCode>
                <c:ptCount val="2"/>
                <c:pt idx="0">
                  <c:v>2013</c:v>
                </c:pt>
                <c:pt idx="1">
                  <c:v>2017</c:v>
                </c:pt>
              </c:numCache>
            </c:numRef>
          </c:cat>
          <c:val>
            <c:numRef>
              <c:f>'MKE County Insurance'!$X$87:$Y$87</c:f>
              <c:numCache>
                <c:formatCode>#,##0</c:formatCode>
                <c:ptCount val="2"/>
                <c:pt idx="0">
                  <c:v>55667</c:v>
                </c:pt>
                <c:pt idx="1">
                  <c:v>24358</c:v>
                </c:pt>
              </c:numCache>
            </c:numRef>
          </c:val>
          <c:extLst>
            <c:ext xmlns:c16="http://schemas.microsoft.com/office/drawing/2014/chart" uri="{C3380CC4-5D6E-409C-BE32-E72D297353CC}">
              <c16:uniqueId val="{00000000-6515-4ED6-B18E-CC43D923B560}"/>
            </c:ext>
          </c:extLst>
        </c:ser>
        <c:ser>
          <c:idx val="1"/>
          <c:order val="1"/>
          <c:tx>
            <c:strRef>
              <c:f>'MKE County Insurance'!$W$88</c:f>
              <c:strCache>
                <c:ptCount val="1"/>
                <c:pt idx="0">
                  <c:v>1.38 to 1.99 FPL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'MKE County Insurance'!$X$86:$Y$86</c:f>
              <c:numCache>
                <c:formatCode>General</c:formatCode>
                <c:ptCount val="2"/>
                <c:pt idx="0">
                  <c:v>2013</c:v>
                </c:pt>
                <c:pt idx="1">
                  <c:v>2017</c:v>
                </c:pt>
              </c:numCache>
            </c:numRef>
          </c:cat>
          <c:val>
            <c:numRef>
              <c:f>'MKE County Insurance'!$X$88:$Y$88</c:f>
              <c:numCache>
                <c:formatCode>#,##0</c:formatCode>
                <c:ptCount val="2"/>
                <c:pt idx="0">
                  <c:v>22202</c:v>
                </c:pt>
                <c:pt idx="1">
                  <c:v>14768</c:v>
                </c:pt>
              </c:numCache>
            </c:numRef>
          </c:val>
          <c:extLst>
            <c:ext xmlns:c16="http://schemas.microsoft.com/office/drawing/2014/chart" uri="{C3380CC4-5D6E-409C-BE32-E72D297353CC}">
              <c16:uniqueId val="{00000001-6515-4ED6-B18E-CC43D923B560}"/>
            </c:ext>
          </c:extLst>
        </c:ser>
        <c:ser>
          <c:idx val="2"/>
          <c:order val="2"/>
          <c:tx>
            <c:strRef>
              <c:f>'MKE County Insurance'!$W$89</c:f>
              <c:strCache>
                <c:ptCount val="1"/>
                <c:pt idx="0">
                  <c:v>≥ 2.00 FPL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'MKE County Insurance'!$X$86:$Y$86</c:f>
              <c:numCache>
                <c:formatCode>General</c:formatCode>
                <c:ptCount val="2"/>
                <c:pt idx="0">
                  <c:v>2013</c:v>
                </c:pt>
                <c:pt idx="1">
                  <c:v>2017</c:v>
                </c:pt>
              </c:numCache>
            </c:numRef>
          </c:cat>
          <c:val>
            <c:numRef>
              <c:f>'MKE County Insurance'!$X$89:$Y$89</c:f>
              <c:numCache>
                <c:formatCode>#,##0</c:formatCode>
                <c:ptCount val="2"/>
                <c:pt idx="0">
                  <c:v>39442</c:v>
                </c:pt>
                <c:pt idx="1">
                  <c:v>28681</c:v>
                </c:pt>
              </c:numCache>
            </c:numRef>
          </c:val>
          <c:extLst>
            <c:ext xmlns:c16="http://schemas.microsoft.com/office/drawing/2014/chart" uri="{C3380CC4-5D6E-409C-BE32-E72D297353CC}">
              <c16:uniqueId val="{00000002-6515-4ED6-B18E-CC43D923B560}"/>
            </c:ext>
          </c:extLst>
        </c:ser>
        <c:dLbls>
          <c:dLblPos val="ctr"/>
          <c:showLegendKey val="0"/>
          <c:showVal val="1"/>
          <c:showCatName val="0"/>
          <c:showSerName val="0"/>
          <c:showPercent val="0"/>
          <c:showBubbleSize val="0"/>
        </c:dLbls>
        <c:gapWidth val="150"/>
        <c:overlap val="100"/>
        <c:axId val="681669984"/>
        <c:axId val="681670544"/>
      </c:barChart>
      <c:catAx>
        <c:axId val="68166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81670544"/>
        <c:crosses val="autoZero"/>
        <c:auto val="1"/>
        <c:lblAlgn val="ctr"/>
        <c:lblOffset val="100"/>
        <c:noMultiLvlLbl val="0"/>
      </c:catAx>
      <c:valAx>
        <c:axId val="68167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1669984"/>
        <c:crosses val="autoZero"/>
        <c:crossBetween val="between"/>
      </c:valAx>
      <c:spPr>
        <a:noFill/>
        <a:ln>
          <a:noFill/>
        </a:ln>
        <a:effectLst/>
      </c:spPr>
    </c:plotArea>
    <c:legend>
      <c:legendPos val="r"/>
      <c:layout>
        <c:manualLayout>
          <c:xMode val="edge"/>
          <c:yMode val="edge"/>
          <c:x val="0.77510122932288372"/>
          <c:y val="0.48700192988831981"/>
          <c:w val="0.22489881782491336"/>
          <c:h val="0.183588498678538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81-4578-8020-BA0D595AD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81-4578-8020-BA0D595ADC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81-4578-8020-BA0D595ADC70}"/>
              </c:ext>
            </c:extLst>
          </c:dPt>
          <c:dLbls>
            <c:dLbl>
              <c:idx val="0"/>
              <c:layout>
                <c:manualLayout>
                  <c:x val="0.12552298536589487"/>
                  <c:y val="2.7504801247733371E-2"/>
                </c:manualLayout>
              </c:layout>
              <c:tx>
                <c:rich>
                  <a:bodyPr/>
                  <a:lstStyle/>
                  <a:p>
                    <a:r>
                      <a:rPr lang="en-US" dirty="0"/>
                      <a:t>Under 19 years,</a:t>
                    </a:r>
                    <a:r>
                      <a:rPr lang="en-US" baseline="0" dirty="0"/>
                      <a:t>
 7,204</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1798995894679654"/>
                      <c:h val="0.24467052459646499"/>
                    </c:manualLayout>
                  </c15:layout>
                </c:ext>
                <c:ext xmlns:c16="http://schemas.microsoft.com/office/drawing/2014/chart" uri="{C3380CC4-5D6E-409C-BE32-E72D297353CC}">
                  <c16:uniqueId val="{00000001-7881-4578-8020-BA0D595ADC70}"/>
                </c:ext>
              </c:extLst>
            </c:dLbl>
            <c:dLbl>
              <c:idx val="1"/>
              <c:layout>
                <c:manualLayout>
                  <c:x val="-0.1641566374339021"/>
                  <c:y val="-3.4396050454711384E-2"/>
                </c:manualLayout>
              </c:layout>
              <c:tx>
                <c:rich>
                  <a:bodyPr/>
                  <a:lstStyle/>
                  <a:p>
                    <a:r>
                      <a:rPr lang="en-US" dirty="0"/>
                      <a:t>19 – 64 years,</a:t>
                    </a:r>
                    <a:r>
                      <a:rPr lang="en-US" baseline="0" dirty="0"/>
                      <a:t>
 59,606</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18920473257602941"/>
                      <c:h val="0.19750133417878329"/>
                    </c:manualLayout>
                  </c15:layout>
                </c:ext>
                <c:ext xmlns:c16="http://schemas.microsoft.com/office/drawing/2014/chart" uri="{C3380CC4-5D6E-409C-BE32-E72D297353CC}">
                  <c16:uniqueId val="{00000003-7881-4578-8020-BA0D595ADC70}"/>
                </c:ext>
              </c:extLst>
            </c:dLbl>
            <c:dLbl>
              <c:idx val="2"/>
              <c:layout>
                <c:manualLayout>
                  <c:x val="-0.27458575213452546"/>
                  <c:y val="4.3363161020241511E-3"/>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4B5C27F8-A944-4E92-A6CB-08C8652F8CBF}" type="CATEGORYNAME">
                      <a:rPr lang="en-US" sz="1200" b="0" smtClean="0">
                        <a:solidFill>
                          <a:schemeClr val="tx1"/>
                        </a:solidFill>
                      </a:rPr>
                      <a:pPr>
                        <a:defRPr sz="1200">
                          <a:solidFill>
                            <a:schemeClr val="tx1"/>
                          </a:solidFill>
                        </a:defRPr>
                      </a:pPr>
                      <a:t>[CATEGORY NAME]</a:t>
                    </a:fld>
                    <a:r>
                      <a:rPr lang="en-US" sz="1200" b="0" dirty="0">
                        <a:solidFill>
                          <a:schemeClr val="tx1"/>
                        </a:solidFill>
                      </a:rPr>
                      <a:t>,</a:t>
                    </a:r>
                    <a:r>
                      <a:rPr lang="en-US" sz="1200" b="0" baseline="0" dirty="0">
                        <a:solidFill>
                          <a:schemeClr val="tx1"/>
                        </a:solidFill>
                      </a:rPr>
                      <a:t>
1,155</a:t>
                    </a:r>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6110411198600167"/>
                      <c:h val="0.16808398950131237"/>
                    </c:manualLayout>
                  </c15:layout>
                  <c15:dlblFieldTable/>
                  <c15:showDataLabelsRange val="0"/>
                </c:ext>
                <c:ext xmlns:c16="http://schemas.microsoft.com/office/drawing/2014/chart" uri="{C3380CC4-5D6E-409C-BE32-E72D297353CC}">
                  <c16:uniqueId val="{00000005-7881-4578-8020-BA0D595ADC70}"/>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'2017 ACS Uninsured Data'!$A$49:$A$51</c:f>
              <c:strCache>
                <c:ptCount val="3"/>
                <c:pt idx="0">
                  <c:v>Under 18 years</c:v>
                </c:pt>
                <c:pt idx="1">
                  <c:v>18 - 64 years</c:v>
                </c:pt>
                <c:pt idx="2">
                  <c:v>65 years and older</c:v>
                </c:pt>
              </c:strCache>
            </c:strRef>
          </c:cat>
          <c:val>
            <c:numRef>
              <c:f>'2017 ACS Uninsured Data'!$B$49:$B$51</c:f>
              <c:numCache>
                <c:formatCode>#,##0</c:formatCode>
                <c:ptCount val="3"/>
                <c:pt idx="0">
                  <c:v>7216</c:v>
                </c:pt>
                <c:pt idx="1">
                  <c:v>59614</c:v>
                </c:pt>
                <c:pt idx="2" formatCode="General">
                  <c:v>1136</c:v>
                </c:pt>
              </c:numCache>
            </c:numRef>
          </c:val>
          <c:extLst>
            <c:ext xmlns:c16="http://schemas.microsoft.com/office/drawing/2014/chart" uri="{C3380CC4-5D6E-409C-BE32-E72D297353CC}">
              <c16:uniqueId val="{00000006-7881-4578-8020-BA0D595ADC7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Uninsured at Age Range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 ACS Uninsured Data'!$A$55:$A$61</c:f>
              <c:strCache>
                <c:ptCount val="7"/>
                <c:pt idx="0">
                  <c:v>Under 19 years</c:v>
                </c:pt>
                <c:pt idx="1">
                  <c:v>19 to 25 years</c:v>
                </c:pt>
                <c:pt idx="2">
                  <c:v>26 to 34 years</c:v>
                </c:pt>
                <c:pt idx="3">
                  <c:v>35 to 44 years</c:v>
                </c:pt>
                <c:pt idx="4">
                  <c:v>45 to 54 years</c:v>
                </c:pt>
                <c:pt idx="5">
                  <c:v>55 to 64 years</c:v>
                </c:pt>
                <c:pt idx="6">
                  <c:v>65 years and older</c:v>
                </c:pt>
              </c:strCache>
            </c:strRef>
          </c:cat>
          <c:val>
            <c:numRef>
              <c:f>'2017 ACS Uninsured Data'!$D$55:$D$61</c:f>
              <c:numCache>
                <c:formatCode>0.0%</c:formatCode>
                <c:ptCount val="7"/>
                <c:pt idx="0">
                  <c:v>2.9611579414720909E-2</c:v>
                </c:pt>
                <c:pt idx="1">
                  <c:v>0.11840640986991502</c:v>
                </c:pt>
                <c:pt idx="2">
                  <c:v>0.12835000950759104</c:v>
                </c:pt>
                <c:pt idx="3">
                  <c:v>0.12428416729242023</c:v>
                </c:pt>
                <c:pt idx="4">
                  <c:v>8.1158357660197536E-2</c:v>
                </c:pt>
                <c:pt idx="5">
                  <c:v>6.1439676682322267E-2</c:v>
                </c:pt>
                <c:pt idx="6">
                  <c:v>9.4249918224213296E-3</c:v>
                </c:pt>
              </c:numCache>
            </c:numRef>
          </c:val>
          <c:extLst>
            <c:ext xmlns:c16="http://schemas.microsoft.com/office/drawing/2014/chart" uri="{C3380CC4-5D6E-409C-BE32-E72D297353CC}">
              <c16:uniqueId val="{00000000-BCFC-4DB7-857C-ECAF9FB49D5B}"/>
            </c:ext>
          </c:extLst>
        </c:ser>
        <c:dLbls>
          <c:dLblPos val="outEnd"/>
          <c:showLegendKey val="0"/>
          <c:showVal val="1"/>
          <c:showCatName val="0"/>
          <c:showSerName val="0"/>
          <c:showPercent val="0"/>
          <c:showBubbleSize val="0"/>
        </c:dLbls>
        <c:gapWidth val="219"/>
        <c:overlap val="-27"/>
        <c:axId val="683529008"/>
        <c:axId val="683529568"/>
      </c:barChart>
      <c:catAx>
        <c:axId val="68352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3529568"/>
        <c:crosses val="autoZero"/>
        <c:auto val="1"/>
        <c:lblAlgn val="ctr"/>
        <c:lblOffset val="100"/>
        <c:noMultiLvlLbl val="0"/>
      </c:catAx>
      <c:valAx>
        <c:axId val="683529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83529008"/>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Uninsured by race</a:t>
            </a:r>
          </a:p>
        </c:rich>
      </c:tx>
      <c:layout>
        <c:manualLayout>
          <c:xMode val="edge"/>
          <c:yMode val="edge"/>
          <c:x val="0.32277777777777777"/>
          <c:y val="1.08339096252889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8E-4B61-8CFE-E1460B6C42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8E-4B61-8CFE-E1460B6C42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8E-4B61-8CFE-E1460B6C42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8E-4B61-8CFE-E1460B6C42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8E-4B61-8CFE-E1460B6C42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68E-4B61-8CFE-E1460B6C4275}"/>
              </c:ext>
            </c:extLst>
          </c:dPt>
          <c:dLbls>
            <c:dLbl>
              <c:idx val="0"/>
              <c:tx>
                <c:rich>
                  <a:bodyPr/>
                  <a:lstStyle/>
                  <a:p>
                    <a:fld id="{E46C22A2-4DCA-47F2-A8F2-D96453C5426A}" type="CATEGORYNAME">
                      <a:rPr lang="en-US"/>
                      <a:pPr/>
                      <a:t>[CATEGORY NAME]</a:t>
                    </a:fld>
                    <a:r>
                      <a:rPr lang="en-US" baseline="0" dirty="0"/>
                      <a:t>
</a:t>
                    </a:r>
                    <a:fld id="{7E3CE3BA-7227-413A-AA86-E1F9D746A29D}" type="VALUE">
                      <a:rPr lang="en-US" baseline="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8E-4B61-8CFE-E1460B6C4275}"/>
                </c:ext>
              </c:extLst>
            </c:dLbl>
            <c:dLbl>
              <c:idx val="1"/>
              <c:layout>
                <c:manualLayout>
                  <c:x val="-3.0555555555555555E-2"/>
                  <c:y val="-1.8056516042148307E-2"/>
                </c:manualLayout>
              </c:layout>
              <c:tx>
                <c:rich>
                  <a:bodyPr/>
                  <a:lstStyle/>
                  <a:p>
                    <a:fld id="{AAA22B77-474E-465C-B591-3C50823D28B5}" type="CATEGORYNAME">
                      <a:rPr lang="en-US"/>
                      <a:pPr/>
                      <a:t>[CATEGORY NAME]</a:t>
                    </a:fld>
                    <a:r>
                      <a:rPr lang="en-US" baseline="0" dirty="0"/>
                      <a:t>
</a:t>
                    </a:r>
                    <a:fld id="{087A1622-9419-402E-9E23-BF8617E762BA}" type="VALUE">
                      <a:rPr lang="en-US" baseline="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8E-4B61-8CFE-E1460B6C4275}"/>
                </c:ext>
              </c:extLst>
            </c:dLbl>
            <c:dLbl>
              <c:idx val="2"/>
              <c:tx>
                <c:rich>
                  <a:bodyPr/>
                  <a:lstStyle/>
                  <a:p>
                    <a:fld id="{31E40218-8D10-483D-9800-96FE118BF0C2}" type="CATEGORYNAME">
                      <a:rPr lang="en-US"/>
                      <a:pPr/>
                      <a:t>[CATEGORY NAME]</a:t>
                    </a:fld>
                    <a:r>
                      <a:rPr lang="en-US" baseline="0" dirty="0"/>
                      <a:t>
</a:t>
                    </a:r>
                    <a:fld id="{BD495B5D-EF09-4FDB-B39B-E77329738DED}" type="VALUE">
                      <a:rPr lang="en-US" baseline="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68E-4B61-8CFE-E1460B6C4275}"/>
                </c:ext>
              </c:extLst>
            </c:dLbl>
            <c:dLbl>
              <c:idx val="3"/>
              <c:layout>
                <c:manualLayout>
                  <c:x val="-5.5555555555555679E-3"/>
                  <c:y val="-5.7780851334874157E-2"/>
                </c:manualLayout>
              </c:layout>
              <c:tx>
                <c:rich>
                  <a:bodyPr/>
                  <a:lstStyle/>
                  <a:p>
                    <a:fld id="{DEDD5BCC-DFF2-4723-A538-109FF34ECB54}" type="CATEGORYNAME">
                      <a:rPr lang="en-US"/>
                      <a:pPr/>
                      <a:t>[CATEGORY NAME]</a:t>
                    </a:fld>
                    <a:r>
                      <a:rPr lang="en-US" baseline="0" dirty="0"/>
                      <a:t>
</a:t>
                    </a:r>
                    <a:fld id="{CE74F245-B70D-4738-B0A3-A255A402ADBA}" type="VALUE">
                      <a:rPr lang="en-US" baseline="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8E-4B61-8CFE-E1460B6C4275}"/>
                </c:ext>
              </c:extLst>
            </c:dLbl>
            <c:dLbl>
              <c:idx val="4"/>
              <c:tx>
                <c:rich>
                  <a:bodyPr/>
                  <a:lstStyle/>
                  <a:p>
                    <a:fld id="{2E09147C-21B5-4AEE-9B94-D63E862B97EF}" type="CATEGORYNAME">
                      <a:rPr lang="en-US"/>
                      <a:pPr/>
                      <a:t>[CATEGORY NAME]</a:t>
                    </a:fld>
                    <a:r>
                      <a:rPr lang="en-US" baseline="0" dirty="0"/>
                      <a:t>
</a:t>
                    </a:r>
                    <a:fld id="{9AEAC263-F989-4770-9A36-AD7A5D9A1E37}" type="VALUE">
                      <a:rPr lang="en-US" baseline="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68E-4B61-8CFE-E1460B6C4275}"/>
                </c:ext>
              </c:extLst>
            </c:dLbl>
            <c:dLbl>
              <c:idx val="5"/>
              <c:layout>
                <c:manualLayout>
                  <c:x val="0.40215881189565428"/>
                  <c:y val="5.2111734574083197E-2"/>
                </c:manualLayout>
              </c:layout>
              <c:tx>
                <c:rich>
                  <a:bodyPr/>
                  <a:lstStyle/>
                  <a:p>
                    <a:fld id="{7308E4A4-C077-4CE3-A15F-73208B0052DC}" type="CATEGORYNAME">
                      <a:rPr lang="en-US"/>
                      <a:pPr/>
                      <a:t>[CATEGORY NAME]</a:t>
                    </a:fld>
                    <a:r>
                      <a:rPr lang="en-US" baseline="0" dirty="0"/>
                      <a:t>
</a:t>
                    </a:r>
                    <a:fld id="{95EDA615-7ACA-4E91-AFDB-2E32620AB5CB}" type="VALUE">
                      <a:rPr lang="en-US" baseline="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3708460989225569"/>
                      <c:h val="0.1446737041846558"/>
                    </c:manualLayout>
                  </c15:layout>
                  <c15:dlblFieldTable/>
                  <c15:showDataLabelsRange val="0"/>
                </c:ext>
                <c:ext xmlns:c16="http://schemas.microsoft.com/office/drawing/2014/chart" uri="{C3380CC4-5D6E-409C-BE32-E72D297353CC}">
                  <c16:uniqueId val="{0000000B-068E-4B61-8CFE-E1460B6C427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'2017 ACS Uninsured Data'!$A$80:$A$85</c:f>
              <c:strCache>
                <c:ptCount val="6"/>
                <c:pt idx="0">
                  <c:v>White alone</c:v>
                </c:pt>
                <c:pt idx="1">
                  <c:v>Black or African American alone</c:v>
                </c:pt>
                <c:pt idx="2">
                  <c:v>American Indian and Alaska Native alone</c:v>
                </c:pt>
                <c:pt idx="3">
                  <c:v>Asian alone</c:v>
                </c:pt>
                <c:pt idx="4">
                  <c:v>Some other race alone</c:v>
                </c:pt>
                <c:pt idx="5">
                  <c:v>Two or more races</c:v>
                </c:pt>
              </c:strCache>
            </c:strRef>
          </c:cat>
          <c:val>
            <c:numRef>
              <c:f>'2017 ACS Uninsured Data'!$B$80:$B$85</c:f>
              <c:numCache>
                <c:formatCode>#,##0</c:formatCode>
                <c:ptCount val="6"/>
                <c:pt idx="0">
                  <c:v>28865</c:v>
                </c:pt>
                <c:pt idx="1">
                  <c:v>18385</c:v>
                </c:pt>
                <c:pt idx="2" formatCode="General">
                  <c:v>575</c:v>
                </c:pt>
                <c:pt idx="3">
                  <c:v>4865</c:v>
                </c:pt>
                <c:pt idx="4">
                  <c:v>12183</c:v>
                </c:pt>
                <c:pt idx="5">
                  <c:v>2973</c:v>
                </c:pt>
              </c:numCache>
            </c:numRef>
          </c:val>
          <c:extLst>
            <c:ext xmlns:c16="http://schemas.microsoft.com/office/drawing/2014/chart" uri="{C3380CC4-5D6E-409C-BE32-E72D297353CC}">
              <c16:uniqueId val="{0000000C-068E-4B61-8CFE-E1460B6C427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Percentage of Uninsured within each  Race/Ethnicity</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 ACS Uninsured Data'!$A$89:$A$94</c:f>
              <c:strCache>
                <c:ptCount val="6"/>
                <c:pt idx="0">
                  <c:v>White alone</c:v>
                </c:pt>
                <c:pt idx="1">
                  <c:v>Black or African American alone</c:v>
                </c:pt>
                <c:pt idx="2">
                  <c:v>American Indian and Alaska Native alone</c:v>
                </c:pt>
                <c:pt idx="3">
                  <c:v>Asian alone</c:v>
                </c:pt>
                <c:pt idx="4">
                  <c:v>Two or more races</c:v>
                </c:pt>
                <c:pt idx="5">
                  <c:v>Hispanic or Latino (of any race)</c:v>
                </c:pt>
              </c:strCache>
            </c:strRef>
          </c:cat>
          <c:val>
            <c:numRef>
              <c:f>'2017 ACS Uninsured Data'!$D$89:$D$94</c:f>
              <c:numCache>
                <c:formatCode>0.0%</c:formatCode>
                <c:ptCount val="6"/>
                <c:pt idx="0">
                  <c:v>5.2054591948985957E-2</c:v>
                </c:pt>
                <c:pt idx="1">
                  <c:v>7.4138146566498517E-2</c:v>
                </c:pt>
                <c:pt idx="2">
                  <c:v>0.12011698349697096</c:v>
                </c:pt>
                <c:pt idx="3">
                  <c:v>0.11556917521854808</c:v>
                </c:pt>
                <c:pt idx="4">
                  <c:v>8.0739775134430508E-2</c:v>
                </c:pt>
                <c:pt idx="5">
                  <c:v>0.16125730281528317</c:v>
                </c:pt>
              </c:numCache>
            </c:numRef>
          </c:val>
          <c:extLst>
            <c:ext xmlns:c16="http://schemas.microsoft.com/office/drawing/2014/chart" uri="{C3380CC4-5D6E-409C-BE32-E72D297353CC}">
              <c16:uniqueId val="{00000000-E0C3-45B7-BD3A-BDF086881200}"/>
            </c:ext>
          </c:extLst>
        </c:ser>
        <c:dLbls>
          <c:dLblPos val="outEnd"/>
          <c:showLegendKey val="0"/>
          <c:showVal val="1"/>
          <c:showCatName val="0"/>
          <c:showSerName val="0"/>
          <c:showPercent val="0"/>
          <c:showBubbleSize val="0"/>
        </c:dLbls>
        <c:gapWidth val="219"/>
        <c:overlap val="-27"/>
        <c:axId val="683533488"/>
        <c:axId val="683534048"/>
      </c:barChart>
      <c:catAx>
        <c:axId val="68353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83534048"/>
        <c:crosses val="autoZero"/>
        <c:auto val="1"/>
        <c:lblAlgn val="ctr"/>
        <c:lblOffset val="100"/>
        <c:noMultiLvlLbl val="0"/>
      </c:catAx>
      <c:valAx>
        <c:axId val="683534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3533488"/>
        <c:crosses val="autoZero"/>
        <c:crossBetween val="between"/>
      </c:valAx>
      <c:spPr>
        <a:noFill/>
        <a:ln>
          <a:noFill/>
        </a:ln>
        <a:effectLst/>
      </c:spPr>
    </c:plotArea>
    <c:plotVisOnly val="1"/>
    <c:dispBlanksAs val="gap"/>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0.78748</cdr:x>
      <cdr:y>0.73112</cdr:y>
    </cdr:from>
    <cdr:to>
      <cdr:x>0.97702</cdr:x>
      <cdr:y>0.77867</cdr:y>
    </cdr:to>
    <cdr:sp macro="" textlink="">
      <cdr:nvSpPr>
        <cdr:cNvPr id="2" name="TextBox 8">
          <a:extLst xmlns:a="http://schemas.openxmlformats.org/drawingml/2006/main">
            <a:ext uri="{FF2B5EF4-FFF2-40B4-BE49-F238E27FC236}">
              <a16:creationId xmlns:a16="http://schemas.microsoft.com/office/drawing/2014/main" id="{6356BFE4-5142-4E40-8C5C-43E0441ABF6B}"/>
            </a:ext>
          </a:extLst>
        </cdr:cNvPr>
        <cdr:cNvSpPr txBox="1"/>
      </cdr:nvSpPr>
      <cdr:spPr>
        <a:xfrm xmlns:a="http://schemas.openxmlformats.org/drawingml/2006/main">
          <a:off x="6128624" y="3786133"/>
          <a:ext cx="1475109" cy="24622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noProof="0" dirty="0">
              <a:ln>
                <a:noFill/>
              </a:ln>
              <a:solidFill>
                <a:prstClr val="black"/>
              </a:solidFill>
              <a:effectLst/>
              <a:uLnTx/>
              <a:uFillTx/>
              <a:latin typeface="Arial"/>
              <a:ea typeface="+mn-ea"/>
              <a:cs typeface="+mn-cs"/>
            </a:rPr>
            <a:t>.</a:t>
          </a:r>
          <a:endParaRPr kumimoji="0" lang="en-US" sz="1000" b="0" i="1"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0.65637</cdr:x>
      <cdr:y>0.13704</cdr:y>
    </cdr:from>
    <cdr:to>
      <cdr:x>0.75931</cdr:x>
      <cdr:y>0.17302</cdr:y>
    </cdr:to>
    <cdr:cxnSp macro="">
      <cdr:nvCxnSpPr>
        <cdr:cNvPr id="2" name="Straight Arrow Connector 1">
          <a:extLst xmlns:a="http://schemas.openxmlformats.org/drawingml/2006/main">
            <a:ext uri="{FF2B5EF4-FFF2-40B4-BE49-F238E27FC236}">
              <a16:creationId xmlns:a16="http://schemas.microsoft.com/office/drawing/2014/main" id="{8CF4E05A-0146-4D84-8902-FD4F120E7867}"/>
            </a:ext>
          </a:extLst>
        </cdr:cNvPr>
        <cdr:cNvCxnSpPr>
          <a:cxnSpLocks xmlns:a="http://schemas.openxmlformats.org/drawingml/2006/main"/>
        </cdr:cNvCxnSpPr>
      </cdr:nvCxnSpPr>
      <cdr:spPr>
        <a:xfrm xmlns:a="http://schemas.openxmlformats.org/drawingml/2006/main" flipH="1">
          <a:off x="3325425" y="455865"/>
          <a:ext cx="521517" cy="1196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0.24752</cdr:x>
      <cdr:y>0.11288</cdr:y>
    </cdr:from>
    <cdr:to>
      <cdr:x>0.48501</cdr:x>
      <cdr:y>0.11288</cdr:y>
    </cdr:to>
    <cdr:cxnSp macro="">
      <cdr:nvCxnSpPr>
        <cdr:cNvPr id="3" name="Straight Arrow Connector 2">
          <a:extLst xmlns:a="http://schemas.openxmlformats.org/drawingml/2006/main">
            <a:ext uri="{FF2B5EF4-FFF2-40B4-BE49-F238E27FC236}">
              <a16:creationId xmlns:a16="http://schemas.microsoft.com/office/drawing/2014/main" id="{8CF4E05A-0146-4D84-8902-FD4F120E7867}"/>
            </a:ext>
          </a:extLst>
        </cdr:cNvPr>
        <cdr:cNvCxnSpPr>
          <a:cxnSpLocks xmlns:a="http://schemas.openxmlformats.org/drawingml/2006/main"/>
        </cdr:cNvCxnSpPr>
      </cdr:nvCxnSpPr>
      <cdr:spPr>
        <a:xfrm xmlns:a="http://schemas.openxmlformats.org/drawingml/2006/main">
          <a:off x="1254029" y="375496"/>
          <a:ext cx="1203199"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0.16943</cdr:x>
      <cdr:y>0.66347</cdr:y>
    </cdr:from>
    <cdr:to>
      <cdr:x>0.2513</cdr:x>
      <cdr:y>0.78627</cdr:y>
    </cdr:to>
    <cdr:cxnSp macro="">
      <cdr:nvCxnSpPr>
        <cdr:cNvPr id="7" name="Straight Arrow Connector 6">
          <a:extLst xmlns:a="http://schemas.openxmlformats.org/drawingml/2006/main">
            <a:ext uri="{FF2B5EF4-FFF2-40B4-BE49-F238E27FC236}">
              <a16:creationId xmlns:a16="http://schemas.microsoft.com/office/drawing/2014/main" id="{8CF4E05A-0146-4D84-8902-FD4F120E7867}"/>
            </a:ext>
          </a:extLst>
        </cdr:cNvPr>
        <cdr:cNvCxnSpPr>
          <a:cxnSpLocks xmlns:a="http://schemas.openxmlformats.org/drawingml/2006/main"/>
        </cdr:cNvCxnSpPr>
      </cdr:nvCxnSpPr>
      <cdr:spPr>
        <a:xfrm xmlns:a="http://schemas.openxmlformats.org/drawingml/2006/main" flipV="1">
          <a:off x="858416" y="2207028"/>
          <a:ext cx="414752" cy="40849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0.02392</cdr:x>
      <cdr:y>0.72512</cdr:y>
    </cdr:from>
    <cdr:to>
      <cdr:x>0.33668</cdr:x>
      <cdr:y>1</cdr:y>
    </cdr:to>
    <cdr:sp macro="" textlink="">
      <cdr:nvSpPr>
        <cdr:cNvPr id="4" name="Oval 3">
          <a:extLst xmlns:a="http://schemas.openxmlformats.org/drawingml/2006/main">
            <a:ext uri="{FF2B5EF4-FFF2-40B4-BE49-F238E27FC236}">
              <a16:creationId xmlns:a16="http://schemas.microsoft.com/office/drawing/2014/main" id="{626B4754-E7C5-40A4-8E3A-12BE4200B835}"/>
            </a:ext>
          </a:extLst>
        </cdr:cNvPr>
        <cdr:cNvSpPr/>
      </cdr:nvSpPr>
      <cdr:spPr>
        <a:xfrm xmlns:a="http://schemas.openxmlformats.org/drawingml/2006/main">
          <a:off x="121191" y="2412113"/>
          <a:ext cx="1584542" cy="914400"/>
        </a:xfrm>
        <a:prstGeom xmlns:a="http://schemas.openxmlformats.org/drawingml/2006/main" prst="ellipse">
          <a:avLst/>
        </a:prstGeom>
        <a:noFill xmlns:a="http://schemas.openxmlformats.org/drawingml/2006/main"/>
        <a:ln xmlns:a="http://schemas.openxmlformats.org/drawingml/2006/main" w="571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0.19244</cdr:x>
      <cdr:y>0.73931</cdr:y>
    </cdr:from>
    <cdr:to>
      <cdr:x>0.61519</cdr:x>
      <cdr:y>1</cdr:y>
    </cdr:to>
    <cdr:sp macro="" textlink="">
      <cdr:nvSpPr>
        <cdr:cNvPr id="2" name="Oval 1">
          <a:extLst xmlns:a="http://schemas.openxmlformats.org/drawingml/2006/main">
            <a:ext uri="{FF2B5EF4-FFF2-40B4-BE49-F238E27FC236}">
              <a16:creationId xmlns:a16="http://schemas.microsoft.com/office/drawing/2014/main" id="{226D2D3A-8C44-4A00-8FBD-5B2E0D4F5579}"/>
            </a:ext>
          </a:extLst>
        </cdr:cNvPr>
        <cdr:cNvSpPr/>
      </cdr:nvSpPr>
      <cdr:spPr>
        <a:xfrm xmlns:a="http://schemas.openxmlformats.org/drawingml/2006/main">
          <a:off x="1251560" y="1779479"/>
          <a:ext cx="2749462" cy="627451"/>
        </a:xfrm>
        <a:prstGeom xmlns:a="http://schemas.openxmlformats.org/drawingml/2006/main" prst="ellipse">
          <a:avLst/>
        </a:prstGeom>
        <a:noFill xmlns:a="http://schemas.openxmlformats.org/drawingml/2006/main"/>
        <a:ln xmlns:a="http://schemas.openxmlformats.org/drawingml/2006/main" w="571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D0AC9-DD38-4C84-BFA8-7799BC546A2E}"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8A30E-1EA8-4D44-BFB3-360795052475}" type="slidenum">
              <a:rPr lang="en-US" smtClean="0"/>
              <a:t>‹#›</a:t>
            </a:fld>
            <a:endParaRPr lang="en-US"/>
          </a:p>
        </p:txBody>
      </p:sp>
    </p:spTree>
    <p:extLst>
      <p:ext uri="{BB962C8B-B14F-4D97-AF65-F5344CB8AC3E}">
        <p14:creationId xmlns:p14="http://schemas.microsoft.com/office/powerpoint/2010/main" val="258906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 Review fundamentals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E1A132-2C4A-4010-8EF3-C16399322EE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407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685800"/>
            <a:ext cx="6097587" cy="3430588"/>
          </a:xfrm>
          <a:prstGeom prst="rect">
            <a:avLst/>
          </a:prstGeom>
        </p:spPr>
      </p:sp>
      <p:sp>
        <p:nvSpPr>
          <p:cNvPr id="3" name="Notes Placeholder 2"/>
          <p:cNvSpPr>
            <a:spLocks noGrp="1"/>
          </p:cNvSpPr>
          <p:nvPr>
            <p:ph type="body" idx="1"/>
          </p:nvPr>
        </p:nvSpPr>
        <p:spPr/>
        <p:txBody>
          <a:bodyPr>
            <a:normAutofit/>
          </a:bodyPr>
          <a:lstStyle/>
          <a:p>
            <a:pPr marL="921566" lvl="2" defTabSz="921566" fontAlgn="base">
              <a:defRPr/>
            </a:pPr>
            <a:r>
              <a:rPr lang="en-US" b="0" u="none" dirty="0"/>
              <a:t>In 2015 and subsequent years, amount of max</a:t>
            </a:r>
            <a:r>
              <a:rPr lang="en-US" b="0" u="none" baseline="0" dirty="0"/>
              <a:t> out-of-pocket limit will adjust to account for changes in the cost of private insurance compared to 2013. HHS will announce limit annually. Max for family plan will always be double the individual plan limit.</a:t>
            </a:r>
          </a:p>
          <a:p>
            <a:pPr marL="921566" lvl="2" defTabSz="921566" fontAlgn="base">
              <a:buFontTx/>
              <a:buChar char="-"/>
              <a:defRPr/>
            </a:pPr>
            <a:r>
              <a:rPr lang="en-US" b="0" u="none" baseline="0" dirty="0"/>
              <a:t>For 2014, certain employer plans with “separately administered” benefits do not have to fully comply</a:t>
            </a:r>
          </a:p>
          <a:p>
            <a:pPr marL="921566" lvl="2" defTabSz="921566" fontAlgn="base">
              <a:buFontTx/>
              <a:buChar char="-"/>
              <a:defRPr/>
            </a:pPr>
            <a:r>
              <a:rPr lang="en-US" b="0" u="none" baseline="0" dirty="0"/>
              <a:t>By 2015, all plans (except grandfathered) must comply</a:t>
            </a:r>
          </a:p>
          <a:p>
            <a:pPr marL="921566" lvl="2" defTabSz="921566" fontAlgn="base">
              <a:buFontTx/>
              <a:buChar char="-"/>
              <a:defRPr/>
            </a:pPr>
            <a:endParaRPr lang="en-US" b="0" u="none" baseline="0" dirty="0"/>
          </a:p>
        </p:txBody>
      </p:sp>
      <p:sp>
        <p:nvSpPr>
          <p:cNvPr id="4" name="Slide Number Placeholder 3"/>
          <p:cNvSpPr>
            <a:spLocks noGrp="1"/>
          </p:cNvSpPr>
          <p:nvPr>
            <p:ph type="sldNum" sz="quarter" idx="10"/>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BC5232EE-5177-4971-B5E1-8FF8F64FDCCA}" type="slidenum">
              <a:rPr kumimoji="0" lang="en-US" sz="3600" b="0" i="0" u="none" strike="noStrike" kern="0" cap="none" spc="0" normalizeH="0" baseline="0" noProof="0" smtClean="0">
                <a:ln>
                  <a:noFill/>
                </a:ln>
                <a:solidFill>
                  <a:prstClr val="black"/>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31</a:t>
            </a:fld>
            <a:endParaRPr kumimoji="0" lang="en-US" sz="3600" b="0" i="0" u="none" strike="noStrike" kern="0" cap="none" spc="0" normalizeH="0" baseline="0" noProof="0" dirty="0">
              <a:ln>
                <a:noFill/>
              </a:ln>
              <a:solidFill>
                <a:prstClr val="black"/>
              </a:solidFill>
              <a:effectLst/>
              <a:uLnTx/>
              <a:uFillTx/>
              <a:latin typeface="Helvetica Neue"/>
              <a:sym typeface="Helvetica Neue"/>
            </a:endParaRPr>
          </a:p>
        </p:txBody>
      </p:sp>
    </p:spTree>
    <p:extLst>
      <p:ext uri="{BB962C8B-B14F-4D97-AF65-F5344CB8AC3E}">
        <p14:creationId xmlns:p14="http://schemas.microsoft.com/office/powerpoint/2010/main" val="418928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685800"/>
            <a:ext cx="6097587" cy="3430588"/>
          </a:xfrm>
          <a:prstGeom prst="rect">
            <a:avLst/>
          </a:prstGeom>
        </p:spPr>
      </p:sp>
      <p:sp>
        <p:nvSpPr>
          <p:cNvPr id="3" name="Notes Placeholder 2"/>
          <p:cNvSpPr>
            <a:spLocks noGrp="1"/>
          </p:cNvSpPr>
          <p:nvPr>
            <p:ph type="body" idx="1"/>
          </p:nvPr>
        </p:nvSpPr>
        <p:spPr/>
        <p:txBody>
          <a:bodyPr>
            <a:normAutofit/>
          </a:bodyPr>
          <a:lstStyle/>
          <a:p>
            <a:pPr marL="921566" lvl="2" defTabSz="921566" fontAlgn="base">
              <a:defRPr/>
            </a:pPr>
            <a:r>
              <a:rPr lang="en-US" b="0" u="none" dirty="0"/>
              <a:t>In 2015 and subsequent years, amount of max</a:t>
            </a:r>
            <a:r>
              <a:rPr lang="en-US" b="0" u="none" baseline="0" dirty="0"/>
              <a:t> out-of-pocket limit will adjust to account for changes in the cost of private insurance compared to 2013. HHS will announce limit annually. Max for family plan will always be double the individual plan limit.</a:t>
            </a:r>
          </a:p>
          <a:p>
            <a:pPr marL="921566" lvl="2" defTabSz="921566" fontAlgn="base">
              <a:buFontTx/>
              <a:buChar char="-"/>
              <a:defRPr/>
            </a:pPr>
            <a:r>
              <a:rPr lang="en-US" b="0" u="none" baseline="0" dirty="0"/>
              <a:t>For 2014, certain employer plans with “separately administered” benefits do not have to fully comply</a:t>
            </a:r>
          </a:p>
          <a:p>
            <a:pPr marL="921566" lvl="2" defTabSz="921566" fontAlgn="base">
              <a:buFontTx/>
              <a:buChar char="-"/>
              <a:defRPr/>
            </a:pPr>
            <a:r>
              <a:rPr lang="en-US" b="0" u="none" baseline="0" dirty="0"/>
              <a:t>By 2015, all plans (except grandfathered) must comply</a:t>
            </a:r>
          </a:p>
          <a:p>
            <a:pPr marL="921566" lvl="2" defTabSz="921566" fontAlgn="base">
              <a:buFontTx/>
              <a:buChar char="-"/>
              <a:defRPr/>
            </a:pPr>
            <a:endParaRPr lang="en-US" b="0" u="none" baseline="0" dirty="0"/>
          </a:p>
        </p:txBody>
      </p:sp>
      <p:sp>
        <p:nvSpPr>
          <p:cNvPr id="4" name="Slide Number Placeholder 3"/>
          <p:cNvSpPr>
            <a:spLocks noGrp="1"/>
          </p:cNvSpPr>
          <p:nvPr>
            <p:ph type="sldNum" sz="quarter" idx="10"/>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BC5232EE-5177-4971-B5E1-8FF8F64FDCCA}" type="slidenum">
              <a:rPr kumimoji="0" lang="en-US" sz="3600" b="0" i="0" u="none" strike="noStrike" kern="0" cap="none" spc="0" normalizeH="0" baseline="0" noProof="0" smtClean="0">
                <a:ln>
                  <a:noFill/>
                </a:ln>
                <a:solidFill>
                  <a:prstClr val="black"/>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32</a:t>
            </a:fld>
            <a:endParaRPr kumimoji="0" lang="en-US" sz="3600" b="0" i="0" u="none" strike="noStrike" kern="0" cap="none" spc="0" normalizeH="0" baseline="0" noProof="0" dirty="0">
              <a:ln>
                <a:noFill/>
              </a:ln>
              <a:solidFill>
                <a:prstClr val="black"/>
              </a:solidFill>
              <a:effectLst/>
              <a:uLnTx/>
              <a:uFillTx/>
              <a:latin typeface="Helvetica Neue"/>
              <a:sym typeface="Helvetica Neue"/>
            </a:endParaRPr>
          </a:p>
        </p:txBody>
      </p:sp>
    </p:spTree>
    <p:extLst>
      <p:ext uri="{BB962C8B-B14F-4D97-AF65-F5344CB8AC3E}">
        <p14:creationId xmlns:p14="http://schemas.microsoft.com/office/powerpoint/2010/main" val="36522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791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impt. given the scope of need, pace of change, number of initiatives and turnover of leadership</a:t>
            </a:r>
          </a:p>
        </p:txBody>
      </p:sp>
      <p:sp>
        <p:nvSpPr>
          <p:cNvPr id="4" name="Slide Number Placeholder 3"/>
          <p:cNvSpPr>
            <a:spLocks noGrp="1"/>
          </p:cNvSpPr>
          <p:nvPr>
            <p:ph type="sldNum" sz="quarter" idx="10"/>
          </p:nvPr>
        </p:nvSpPr>
        <p:spPr/>
        <p:txBody>
          <a:bodyPr/>
          <a:lstStyle/>
          <a:p>
            <a:fld id="{81BA411B-BB76-F047-94D8-C50E7E4A1573}" type="slidenum">
              <a:rPr lang="en-US" smtClean="0"/>
              <a:t>4</a:t>
            </a:fld>
            <a:endParaRPr lang="en-US" dirty="0"/>
          </a:p>
        </p:txBody>
      </p:sp>
    </p:spTree>
    <p:extLst>
      <p:ext uri="{BB962C8B-B14F-4D97-AF65-F5344CB8AC3E}">
        <p14:creationId xmlns:p14="http://schemas.microsoft.com/office/powerpoint/2010/main" val="167459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1A132-2C4A-4010-8EF3-C16399322EE0}" type="slidenum">
              <a:rPr lang="en-US" altLang="en-US" smtClean="0"/>
              <a:pPr/>
              <a:t>5</a:t>
            </a:fld>
            <a:endParaRPr lang="en-US" altLang="en-US" dirty="0"/>
          </a:p>
        </p:txBody>
      </p:sp>
    </p:spTree>
    <p:extLst>
      <p:ext uri="{BB962C8B-B14F-4D97-AF65-F5344CB8AC3E}">
        <p14:creationId xmlns:p14="http://schemas.microsoft.com/office/powerpoint/2010/main" val="69660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49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A98DA9CE-F379-E543-B6FD-B9D55E2805E5}" type="slidenum">
              <a:rPr lang="en-US">
                <a:solidFill>
                  <a:prstClr val="black"/>
                </a:solidFill>
                <a:latin typeface="Calibri"/>
              </a:rPr>
              <a:pPr defTabSz="465887">
                <a:defRPr/>
              </a:pPr>
              <a:t>7</a:t>
            </a:fld>
            <a:endParaRPr lang="en-US" dirty="0">
              <a:solidFill>
                <a:prstClr val="black"/>
              </a:solidFill>
              <a:latin typeface="Calibri"/>
            </a:endParaRPr>
          </a:p>
        </p:txBody>
      </p:sp>
    </p:spTree>
    <p:extLst>
      <p:ext uri="{BB962C8B-B14F-4D97-AF65-F5344CB8AC3E}">
        <p14:creationId xmlns:p14="http://schemas.microsoft.com/office/powerpoint/2010/main" val="154108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A98DA9CE-F379-E543-B6FD-B9D55E2805E5}" type="slidenum">
              <a:rPr lang="en-US">
                <a:solidFill>
                  <a:prstClr val="black"/>
                </a:solidFill>
                <a:latin typeface="Calibri"/>
              </a:rPr>
              <a:pPr defTabSz="465887">
                <a:defRPr/>
              </a:pPr>
              <a:t>8</a:t>
            </a:fld>
            <a:endParaRPr lang="en-US" dirty="0">
              <a:solidFill>
                <a:prstClr val="black"/>
              </a:solidFill>
              <a:latin typeface="Calibri"/>
            </a:endParaRPr>
          </a:p>
        </p:txBody>
      </p:sp>
    </p:spTree>
    <p:extLst>
      <p:ext uri="{BB962C8B-B14F-4D97-AF65-F5344CB8AC3E}">
        <p14:creationId xmlns:p14="http://schemas.microsoft.com/office/powerpoint/2010/main" val="121872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initiative to achieve our coverage goal is building and sustaining the MKEN</a:t>
            </a:r>
          </a:p>
          <a:p>
            <a:r>
              <a:rPr lang="en-US" dirty="0"/>
              <a:t>Multi-sector collaborative made up of &gt;100 health care and social agencies</a:t>
            </a:r>
          </a:p>
          <a:p>
            <a:r>
              <a:rPr lang="en-US" dirty="0"/>
              <a:t>Assister Continuing ED = VA benefits, SSI eligibility, Immigrant eligibility (public charge rule) </a:t>
            </a:r>
          </a:p>
        </p:txBody>
      </p:sp>
      <p:sp>
        <p:nvSpPr>
          <p:cNvPr id="4" name="Slide Number Placeholder 3"/>
          <p:cNvSpPr>
            <a:spLocks noGrp="1"/>
          </p:cNvSpPr>
          <p:nvPr>
            <p:ph type="sldNum" sz="quarter" idx="5"/>
          </p:nvPr>
        </p:nvSpPr>
        <p:spPr/>
        <p:txBody>
          <a:bodyPr/>
          <a:lstStyle/>
          <a:p>
            <a:fld id="{11E1A132-2C4A-4010-8EF3-C16399322EE0}" type="slidenum">
              <a:rPr lang="en-US" altLang="en-US" smtClean="0"/>
              <a:pPr/>
              <a:t>9</a:t>
            </a:fld>
            <a:endParaRPr lang="en-US" altLang="en-US" dirty="0"/>
          </a:p>
        </p:txBody>
      </p:sp>
    </p:spTree>
    <p:extLst>
      <p:ext uri="{BB962C8B-B14F-4D97-AF65-F5344CB8AC3E}">
        <p14:creationId xmlns:p14="http://schemas.microsoft.com/office/powerpoint/2010/main" val="412068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34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999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Title Text</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194297236"/>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53"/>
            <a:fld id="{1175759C-D937-4F0B-843A-D233F9704294}"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6" name="Footer Placeholder 5"/>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7" name="Slide Number Placeholder 6"/>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363173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53"/>
            <a:fld id="{9AD7229E-6DE2-4C0A-809D-361A7536AA36}"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8" name="Footer Placeholder 7"/>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9" name="Slide Number Placeholder 8"/>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385717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53"/>
            <a:fld id="{04657021-6C55-4B56-8952-9C066DBC30AC}"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4" name="Footer Placeholder 3"/>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5" name="Slide Number Placeholder 4"/>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277099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3"/>
            <a:fld id="{28898842-1F43-4860-AC96-D3D40C3BBB6D}"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3" name="Footer Placeholder 2"/>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4" name="Slide Number Placeholder 3"/>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391711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53"/>
            <a:fld id="{8A20E2EB-A4DC-4FED-A2BB-0B6E0B4FB82E}"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6" name="Footer Placeholder 5"/>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7" name="Slide Number Placeholder 6"/>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25672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53"/>
            <a:fld id="{FE6B9151-51AE-49A5-A679-E915F4CE0211}"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6" name="Footer Placeholder 5"/>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7" name="Slide Number Placeholder 6"/>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27806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53"/>
            <a:fld id="{C909FB16-C474-44FB-9C0E-18D7F27F9F12}"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5" name="Footer Placeholder 4"/>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6" name="Slide Number Placeholder 5"/>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3869817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53"/>
            <a:fld id="{C15ABFEB-E9E7-4129-B08C-9FBDCA38B9F9}"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5" name="Footer Placeholder 4"/>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6" name="Slide Number Placeholder 5"/>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1235747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4114800"/>
          </a:xfrm>
        </p:spPr>
        <p:txBody>
          <a:bodyPr>
            <a:normAutofit/>
          </a:bodyPr>
          <a:lstStyle/>
          <a:p>
            <a:pPr lvl="0"/>
            <a:r>
              <a:rPr lang="en-US" noProof="0"/>
              <a:t>Click icon to add table</a:t>
            </a:r>
            <a:endParaRPr lang="en-US" noProof="0" dirty="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defTabSz="914353">
              <a:defRPr/>
            </a:pPr>
            <a:fld id="{A19EDB5C-90F4-4923-8444-9F14CF870236}" type="datetime1">
              <a:rPr lang="en-US" smtClean="0">
                <a:solidFill>
                  <a:prstClr val="black">
                    <a:tint val="75000"/>
                  </a:prstClr>
                </a:solidFill>
                <a:ea typeface="+mj-ea"/>
                <a:cs typeface="+mj-cs"/>
                <a:sym typeface="Helvetica Neue"/>
              </a:rPr>
              <a:pPr defTabSz="914353">
                <a:defRPr/>
              </a:pPr>
              <a:t>8/27/2019</a:t>
            </a:fld>
            <a:endParaRPr lang="en-US" dirty="0">
              <a:solidFill>
                <a:prstClr val="black">
                  <a:tint val="75000"/>
                </a:prstClr>
              </a:solidFill>
              <a:ea typeface="+mj-ea"/>
              <a:cs typeface="+mj-cs"/>
              <a:sym typeface="Helvetica Neue"/>
            </a:endParaRPr>
          </a:p>
        </p:txBody>
      </p:sp>
      <p:sp>
        <p:nvSpPr>
          <p:cNvPr id="5" name="Footer Placeholder 4"/>
          <p:cNvSpPr>
            <a:spLocks noGrp="1"/>
          </p:cNvSpPr>
          <p:nvPr>
            <p:ph type="ftr" sz="quarter" idx="11"/>
          </p:nvPr>
        </p:nvSpPr>
        <p:spPr>
          <a:xfrm>
            <a:off x="4165601" y="6245225"/>
            <a:ext cx="3860800" cy="476250"/>
          </a:xfrm>
          <a:prstGeom prst="rect">
            <a:avLst/>
          </a:prstGeom>
        </p:spPr>
        <p:txBody>
          <a:bodyPr/>
          <a:lstStyle>
            <a:lvl1pPr>
              <a:defRPr/>
            </a:lvl1pPr>
          </a:lstStyle>
          <a:p>
            <a:pPr defTabSz="914353">
              <a:defRPr/>
            </a:pPr>
            <a:r>
              <a:rPr lang="en-US">
                <a:solidFill>
                  <a:prstClr val="black">
                    <a:tint val="75000"/>
                  </a:prstClr>
                </a:solidFill>
                <a:ea typeface="+mj-ea"/>
                <a:cs typeface="+mj-cs"/>
                <a:sym typeface="Helvetica Neue"/>
              </a:rPr>
              <a:t>September, 2015</a:t>
            </a:r>
            <a:endParaRPr lang="en-US" dirty="0">
              <a:solidFill>
                <a:prstClr val="black">
                  <a:tint val="75000"/>
                </a:prstClr>
              </a:solidFill>
              <a:ea typeface="+mj-ea"/>
              <a:cs typeface="+mj-cs"/>
              <a:sym typeface="Helvetica Neue"/>
            </a:endParaRPr>
          </a:p>
        </p:txBody>
      </p:sp>
      <p:sp>
        <p:nvSpPr>
          <p:cNvPr id="6" name="Slide Number Placeholder 5"/>
          <p:cNvSpPr>
            <a:spLocks noGrp="1"/>
          </p:cNvSpPr>
          <p:nvPr>
            <p:ph type="sldNum" sz="quarter" idx="12"/>
          </p:nvPr>
        </p:nvSpPr>
        <p:spPr>
          <a:xfrm>
            <a:off x="8737601" y="6245225"/>
            <a:ext cx="2844800" cy="476250"/>
          </a:xfrm>
          <a:prstGeom prst="rect">
            <a:avLst/>
          </a:prstGeom>
        </p:spPr>
        <p:txBody>
          <a:bodyPr/>
          <a:lstStyle>
            <a:lvl1pPr>
              <a:defRPr/>
            </a:lvl1pPr>
          </a:lstStyle>
          <a:p>
            <a:pPr defTabSz="914353">
              <a:defRPr/>
            </a:pPr>
            <a:fld id="{2731E599-55B0-4AB9-B828-71A0132D674B}" type="slidenum">
              <a:rPr lang="en-US" smtClean="0">
                <a:solidFill>
                  <a:prstClr val="black">
                    <a:tint val="75000"/>
                  </a:prstClr>
                </a:solidFill>
                <a:ea typeface="+mj-ea"/>
                <a:cs typeface="+mj-cs"/>
                <a:sym typeface="Helvetica Neue"/>
              </a:rPr>
              <a:pPr defTabSz="914353">
                <a:defRPr/>
              </a:pPr>
              <a:t>‹#›</a:t>
            </a:fld>
            <a:endParaRPr lang="en-US" dirty="0">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269147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914353">
              <a:defRPr/>
            </a:pPr>
            <a:fld id="{4A75BC64-26D1-4977-B450-87598D8696B3}" type="datetime1">
              <a:rPr lang="en-US" smtClean="0">
                <a:solidFill>
                  <a:prstClr val="black">
                    <a:tint val="75000"/>
                  </a:prstClr>
                </a:solidFill>
                <a:ea typeface="+mj-ea"/>
                <a:cs typeface="+mj-cs"/>
                <a:sym typeface="Helvetica Neue"/>
              </a:rPr>
              <a:pPr defTabSz="914353">
                <a:defRPr/>
              </a:pPr>
              <a:t>8/27/2019</a:t>
            </a:fld>
            <a:endParaRPr lang="en-US" dirty="0">
              <a:solidFill>
                <a:prstClr val="black">
                  <a:tint val="75000"/>
                </a:prstClr>
              </a:solidFill>
              <a:ea typeface="+mj-ea"/>
              <a:cs typeface="+mj-cs"/>
              <a:sym typeface="Helvetica Neue"/>
            </a:endParaRPr>
          </a:p>
        </p:txBody>
      </p:sp>
      <p:sp>
        <p:nvSpPr>
          <p:cNvPr id="4" name="Footer Placeholder 3"/>
          <p:cNvSpPr>
            <a:spLocks noGrp="1"/>
          </p:cNvSpPr>
          <p:nvPr>
            <p:ph type="ftr" sz="quarter" idx="11"/>
          </p:nvPr>
        </p:nvSpPr>
        <p:spPr>
          <a:xfrm>
            <a:off x="4165601" y="6356351"/>
            <a:ext cx="3860800" cy="365125"/>
          </a:xfrm>
          <a:prstGeom prst="rect">
            <a:avLst/>
          </a:prstGeom>
        </p:spPr>
        <p:txBody>
          <a:bodyPr/>
          <a:lstStyle/>
          <a:p>
            <a:pPr defTabSz="914353">
              <a:defRPr/>
            </a:pPr>
            <a:r>
              <a:rPr lang="en-US">
                <a:solidFill>
                  <a:prstClr val="black">
                    <a:tint val="75000"/>
                  </a:prstClr>
                </a:solidFill>
                <a:ea typeface="+mj-ea"/>
                <a:cs typeface="+mj-cs"/>
                <a:sym typeface="Helvetica Neue"/>
              </a:rPr>
              <a:t>September, 2015</a:t>
            </a:r>
            <a:endParaRPr lang="en-US" dirty="0">
              <a:solidFill>
                <a:prstClr val="black">
                  <a:tint val="75000"/>
                </a:prstClr>
              </a:solidFill>
              <a:ea typeface="+mj-ea"/>
              <a:cs typeface="+mj-cs"/>
              <a:sym typeface="Helvetica Neue"/>
            </a:endParaRPr>
          </a:p>
        </p:txBody>
      </p:sp>
      <p:sp>
        <p:nvSpPr>
          <p:cNvPr id="5" name="Slide Number Placeholder 4"/>
          <p:cNvSpPr>
            <a:spLocks noGrp="1"/>
          </p:cNvSpPr>
          <p:nvPr>
            <p:ph type="sldNum" sz="quarter" idx="12"/>
          </p:nvPr>
        </p:nvSpPr>
        <p:spPr>
          <a:xfrm>
            <a:off x="8737601" y="6356351"/>
            <a:ext cx="2844800" cy="365125"/>
          </a:xfrm>
          <a:prstGeom prst="rect">
            <a:avLst/>
          </a:prstGeom>
        </p:spPr>
        <p:txBody>
          <a:bodyPr/>
          <a:lstStyle/>
          <a:p>
            <a:pPr defTabSz="914353">
              <a:defRPr/>
            </a:pPr>
            <a:fld id="{6AF3B38D-3C68-41CA-9D74-AAEE4C186095}" type="slidenum">
              <a:rPr lang="en-US" smtClean="0">
                <a:solidFill>
                  <a:prstClr val="black">
                    <a:tint val="75000"/>
                  </a:prstClr>
                </a:solidFill>
                <a:ea typeface="+mj-ea"/>
                <a:cs typeface="+mj-cs"/>
                <a:sym typeface="Helvetica Neue"/>
              </a:rPr>
              <a:pPr defTabSz="914353">
                <a:defRPr/>
              </a:pPr>
              <a:t>‹#›</a:t>
            </a:fld>
            <a:endParaRPr lang="en-US" dirty="0">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299449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55" name="Shape 55"/>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56" name="Shape 56"/>
          <p:cNvSpPr>
            <a:spLocks noGrp="1"/>
          </p:cNvSpPr>
          <p:nvPr>
            <p:ph type="pic" sz="quarter" idx="14"/>
          </p:nvPr>
        </p:nvSpPr>
        <p:spPr>
          <a:xfrm>
            <a:off x="6304236" y="625078"/>
            <a:ext cx="5000629" cy="2652117"/>
          </a:xfrm>
          <a:prstGeom prst="rect">
            <a:avLst/>
          </a:prstGeom>
        </p:spPr>
        <p:txBody>
          <a:bodyPr lIns="91439" tIns="45719" rIns="91439" bIns="45719" anchor="t">
            <a:noAutofit/>
          </a:bodyPr>
          <a:lstStyle/>
          <a:p>
            <a:endParaRPr/>
          </a:p>
        </p:txBody>
      </p:sp>
      <p:sp>
        <p:nvSpPr>
          <p:cNvPr id="57" name="Shape 57"/>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58" name="Shape 5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3289153525"/>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76A282-890B-431F-B9B2-1749CF85C3A5}" type="datetimeFigureOut">
              <a:rPr lang="en-US"/>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67053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0384E4-C41E-4728-9093-049A78965ABF}" type="datetimeFigureOut">
              <a:rPr lang="en-US"/>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4C4EC21-7F55-4066-9C7F-2148702AC2CE}" type="slidenum">
              <a:rPr lang="en-US" altLang="en-US"/>
              <a:pPr/>
              <a:t>‹#›</a:t>
            </a:fld>
            <a:endParaRPr lang="en-US" altLang="en-US" dirty="0"/>
          </a:p>
        </p:txBody>
      </p:sp>
    </p:spTree>
    <p:extLst>
      <p:ext uri="{BB962C8B-B14F-4D97-AF65-F5344CB8AC3E}">
        <p14:creationId xmlns:p14="http://schemas.microsoft.com/office/powerpoint/2010/main" val="940228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5217D9F-2524-4EBA-B3D9-435DB03EF7A3}" type="datetimeFigureOut">
              <a:rPr lang="en-US"/>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D99D5A8-4583-4BC4-AD99-E7425C6CBB71}" type="slidenum">
              <a:rPr lang="en-US" altLang="en-US"/>
              <a:pPr/>
              <a:t>‹#›</a:t>
            </a:fld>
            <a:endParaRPr lang="en-US" altLang="en-US" dirty="0"/>
          </a:p>
        </p:txBody>
      </p:sp>
    </p:spTree>
    <p:extLst>
      <p:ext uri="{BB962C8B-B14F-4D97-AF65-F5344CB8AC3E}">
        <p14:creationId xmlns:p14="http://schemas.microsoft.com/office/powerpoint/2010/main" val="885535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75B1E8-8AEA-4184-BE6C-6A44557713A1}" type="datetimeFigureOut">
              <a:rPr lang="en-US"/>
              <a:pPr>
                <a:defRPr/>
              </a:pPr>
              <a:t>8/27/2019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3C2D7C3-206F-4BE2-B095-BBA6874B15B9}" type="slidenum">
              <a:rPr lang="en-US" altLang="en-US"/>
              <a:pPr/>
              <a:t>‹#›</a:t>
            </a:fld>
            <a:endParaRPr lang="en-US" altLang="en-US" dirty="0"/>
          </a:p>
        </p:txBody>
      </p:sp>
    </p:spTree>
    <p:extLst>
      <p:ext uri="{BB962C8B-B14F-4D97-AF65-F5344CB8AC3E}">
        <p14:creationId xmlns:p14="http://schemas.microsoft.com/office/powerpoint/2010/main" val="69384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A8C10F-8C1F-45E1-9314-7D956D14D96F}" type="datetimeFigureOut">
              <a:rPr lang="en-US"/>
              <a:pPr>
                <a:defRPr/>
              </a:pPr>
              <a:t>8/27/2019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417C40B1-F752-48EF-8BD2-B4E4539DB7C8}" type="slidenum">
              <a:rPr lang="en-US" altLang="en-US"/>
              <a:pPr/>
              <a:t>‹#›</a:t>
            </a:fld>
            <a:endParaRPr lang="en-US" altLang="en-US" dirty="0"/>
          </a:p>
        </p:txBody>
      </p:sp>
    </p:spTree>
    <p:extLst>
      <p:ext uri="{BB962C8B-B14F-4D97-AF65-F5344CB8AC3E}">
        <p14:creationId xmlns:p14="http://schemas.microsoft.com/office/powerpoint/2010/main" val="42527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CA7891-FAB9-435B-AF45-BF1DE7F72209}" type="datetimeFigureOut">
              <a:rPr lang="en-US"/>
              <a:pPr>
                <a:defRPr/>
              </a:pPr>
              <a:t>8/27/2019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8B313E11-FC4A-4853-ACFB-B5E4350631A1}" type="slidenum">
              <a:rPr lang="en-US" altLang="en-US"/>
              <a:pPr/>
              <a:t>‹#›</a:t>
            </a:fld>
            <a:endParaRPr lang="en-US" altLang="en-US" dirty="0"/>
          </a:p>
        </p:txBody>
      </p:sp>
    </p:spTree>
    <p:extLst>
      <p:ext uri="{BB962C8B-B14F-4D97-AF65-F5344CB8AC3E}">
        <p14:creationId xmlns:p14="http://schemas.microsoft.com/office/powerpoint/2010/main" val="359881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F76654-183F-4260-906A-4F29BDB2E116}" type="datetimeFigureOut">
              <a:rPr lang="en-US"/>
              <a:pPr>
                <a:defRPr/>
              </a:pPr>
              <a:t>8/27/2019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4BBCFB1-759C-4CEE-AD40-62EBAA2DAB74}" type="slidenum">
              <a:rPr lang="en-US" altLang="en-US"/>
              <a:pPr/>
              <a:t>‹#›</a:t>
            </a:fld>
            <a:endParaRPr lang="en-US" altLang="en-US" dirty="0"/>
          </a:p>
        </p:txBody>
      </p:sp>
    </p:spTree>
    <p:extLst>
      <p:ext uri="{BB962C8B-B14F-4D97-AF65-F5344CB8AC3E}">
        <p14:creationId xmlns:p14="http://schemas.microsoft.com/office/powerpoint/2010/main" val="131372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B21575-43DF-478F-B370-56AC172BFE20}" type="datetimeFigureOut">
              <a:rPr lang="en-US"/>
              <a:pPr>
                <a:defRPr/>
              </a:pPr>
              <a:t>8/27/2019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58C55CA-FFD3-464C-BCE7-C3AC54F345AA}" type="slidenum">
              <a:rPr lang="en-US" altLang="en-US"/>
              <a:pPr/>
              <a:t>‹#›</a:t>
            </a:fld>
            <a:endParaRPr lang="en-US" altLang="en-US" dirty="0"/>
          </a:p>
        </p:txBody>
      </p:sp>
    </p:spTree>
    <p:extLst>
      <p:ext uri="{BB962C8B-B14F-4D97-AF65-F5344CB8AC3E}">
        <p14:creationId xmlns:p14="http://schemas.microsoft.com/office/powerpoint/2010/main" val="3065688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ADAC55-342C-44A2-B439-AD2409EA533E}" type="datetimeFigureOut">
              <a:rPr lang="en-US"/>
              <a:pPr>
                <a:defRPr/>
              </a:pPr>
              <a:t>8/27/2019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1B83B51-4C87-4145-94B4-D74DEA0348A5}" type="slidenum">
              <a:rPr lang="en-US" altLang="en-US"/>
              <a:pPr/>
              <a:t>‹#›</a:t>
            </a:fld>
            <a:endParaRPr lang="en-US" altLang="en-US" dirty="0"/>
          </a:p>
        </p:txBody>
      </p:sp>
    </p:spTree>
    <p:extLst>
      <p:ext uri="{BB962C8B-B14F-4D97-AF65-F5344CB8AC3E}">
        <p14:creationId xmlns:p14="http://schemas.microsoft.com/office/powerpoint/2010/main" val="3748452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A4D657-3620-45F4-8F2C-1B0BE92D7E1E}" type="datetimeFigureOut">
              <a:rPr lang="en-US"/>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FFD1CCD-57D5-4C6D-B704-5683C6F0A846}" type="slidenum">
              <a:rPr lang="en-US" altLang="en-US"/>
              <a:pPr/>
              <a:t>‹#›</a:t>
            </a:fld>
            <a:endParaRPr lang="en-US" altLang="en-US" dirty="0"/>
          </a:p>
        </p:txBody>
      </p:sp>
    </p:spTree>
    <p:extLst>
      <p:ext uri="{BB962C8B-B14F-4D97-AF65-F5344CB8AC3E}">
        <p14:creationId xmlns:p14="http://schemas.microsoft.com/office/powerpoint/2010/main" val="307233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65" name="Shape 65"/>
          <p:cNvSpPr>
            <a:spLocks noGrp="1"/>
          </p:cNvSpPr>
          <p:nvPr>
            <p:ph type="body" sz="quarter" idx="1"/>
          </p:nvPr>
        </p:nvSpPr>
        <p:spPr>
          <a:xfrm>
            <a:off x="1190625" y="4473774"/>
            <a:ext cx="9810750" cy="330398"/>
          </a:xfrm>
          <a:prstGeom prst="rect">
            <a:avLst/>
          </a:prstGeom>
        </p:spPr>
        <p:txBody>
          <a:bodyPr anchor="t"/>
          <a:lstStyle>
            <a:lvl1pPr marL="0" indent="0" algn="ctr">
              <a:spcBef>
                <a:spcPts val="0"/>
              </a:spcBef>
              <a:buSzTx/>
              <a:buNone/>
              <a:defRPr sz="1687"/>
            </a:lvl1pPr>
            <a:lvl2pPr marL="520879" indent="-208351" algn="ctr">
              <a:spcBef>
                <a:spcPts val="0"/>
              </a:spcBef>
              <a:defRPr sz="1687"/>
            </a:lvl2pPr>
            <a:lvl3pPr marL="833407" indent="-208351" algn="ctr">
              <a:spcBef>
                <a:spcPts val="0"/>
              </a:spcBef>
              <a:defRPr sz="1687"/>
            </a:lvl3pPr>
            <a:lvl4pPr marL="1145936" indent="-208351" algn="ctr">
              <a:spcBef>
                <a:spcPts val="0"/>
              </a:spcBef>
              <a:defRPr sz="1687"/>
            </a:lvl4pPr>
            <a:lvl5pPr marL="1458464" indent="-208352" algn="ctr">
              <a:spcBef>
                <a:spcPts val="0"/>
              </a:spcBef>
              <a:defRPr sz="1687"/>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body" sz="quarter" idx="13"/>
          </p:nvPr>
        </p:nvSpPr>
        <p:spPr>
          <a:xfrm>
            <a:off x="1190625" y="3000375"/>
            <a:ext cx="9810750" cy="482203"/>
          </a:xfrm>
          <a:prstGeom prst="rect">
            <a:avLst/>
          </a:prstGeom>
        </p:spPr>
        <p:txBody>
          <a:bodyPr/>
          <a:lstStyle/>
          <a:p>
            <a:endParaRPr/>
          </a:p>
        </p:txBody>
      </p:sp>
      <p:sp>
        <p:nvSpPr>
          <p:cNvPr id="67" name="Shape 67"/>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2141752276"/>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CE505C-675E-4342-A225-CD97CF870D22}" type="datetimeFigureOut">
              <a:rPr lang="en-US"/>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F14A8F3-8D30-453D-9519-B4CAA5D91F98}" type="slidenum">
              <a:rPr lang="en-US" altLang="en-US"/>
              <a:pPr/>
              <a:t>‹#›</a:t>
            </a:fld>
            <a:endParaRPr lang="en-US" altLang="en-US" dirty="0"/>
          </a:p>
        </p:txBody>
      </p:sp>
    </p:spTree>
    <p:extLst>
      <p:ext uri="{BB962C8B-B14F-4D97-AF65-F5344CB8AC3E}">
        <p14:creationId xmlns:p14="http://schemas.microsoft.com/office/powerpoint/2010/main" val="2610578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152400"/>
            <a:ext cx="5791200" cy="914400"/>
          </a:xfrm>
        </p:spPr>
        <p:txBody>
          <a:bodyPr/>
          <a:lstStyle/>
          <a:p>
            <a:r>
              <a:rPr lang="en-US"/>
              <a:t>Click to edit Master title style</a:t>
            </a:r>
          </a:p>
        </p:txBody>
      </p:sp>
      <p:sp>
        <p:nvSpPr>
          <p:cNvPr id="3" name="Text Placeholder 2"/>
          <p:cNvSpPr>
            <a:spLocks noGrp="1"/>
          </p:cNvSpPr>
          <p:nvPr>
            <p:ph type="body" sz="half" idx="1"/>
          </p:nvPr>
        </p:nvSpPr>
        <p:spPr>
          <a:xfrm>
            <a:off x="482601" y="1962150"/>
            <a:ext cx="4660900" cy="384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46701" y="1962150"/>
            <a:ext cx="4660900" cy="384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121400" y="6248400"/>
            <a:ext cx="3327400" cy="457200"/>
          </a:xfrm>
        </p:spPr>
        <p:txBody>
          <a:bodyPr/>
          <a:lstStyle>
            <a:lvl1pPr>
              <a:defRPr/>
            </a:lvl1pPr>
          </a:lstStyle>
          <a:p>
            <a:endParaRPr lang="en-US" dirty="0"/>
          </a:p>
        </p:txBody>
      </p:sp>
      <p:sp>
        <p:nvSpPr>
          <p:cNvPr id="6" name="Slide Number Placeholder 5"/>
          <p:cNvSpPr>
            <a:spLocks noGrp="1"/>
          </p:cNvSpPr>
          <p:nvPr>
            <p:ph type="sldNum" sz="quarter" idx="11"/>
          </p:nvPr>
        </p:nvSpPr>
        <p:spPr>
          <a:xfrm>
            <a:off x="9753600" y="6248400"/>
            <a:ext cx="1524000" cy="457200"/>
          </a:xfrm>
        </p:spPr>
        <p:txBody>
          <a:bodyPr/>
          <a:lstStyle>
            <a:lvl1pPr>
              <a:defRPr/>
            </a:lvl1pPr>
          </a:lstStyle>
          <a:p>
            <a:fld id="{0A89A3C1-83F0-4B55-AADA-5F5AE50204E8}" type="slidenum">
              <a:rPr lang="en-US"/>
              <a:pPr/>
              <a:t>‹#›</a:t>
            </a:fld>
            <a:endParaRPr lang="en-US" dirty="0"/>
          </a:p>
        </p:txBody>
      </p:sp>
    </p:spTree>
    <p:extLst>
      <p:ext uri="{BB962C8B-B14F-4D97-AF65-F5344CB8AC3E}">
        <p14:creationId xmlns:p14="http://schemas.microsoft.com/office/powerpoint/2010/main" val="129435527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0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88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634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450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08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855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424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6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74" name="Shape 74"/>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75" name="Shape 75"/>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4151786974"/>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11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6683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020166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4029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882125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7786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31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65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pPr>
              <a:defRPr/>
            </a:pPr>
            <a:r>
              <a:rPr lang="en-US">
                <a:solidFill>
                  <a:srgbClr val="ACCBF9"/>
                </a:solidFill>
              </a:rPr>
              <a:t>Quarterly Coverage Report     August 2016</a:t>
            </a: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pPr>
              <a:defRPr/>
            </a:pPr>
            <a:r>
              <a:rPr lang="en-US">
                <a:solidFill>
                  <a:srgbClr val="ACCBF9"/>
                </a:solidFill>
              </a:rPr>
              <a:t>Milwaukee Enrollment Network</a:t>
            </a: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29488581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609599" y="2214562"/>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r>
              <a:rPr lang="en-US">
                <a:solidFill>
                  <a:srgbClr val="ACCBF9"/>
                </a:solidFill>
              </a:rPr>
              <a:t>Quarterly Coverage Report     August 2016</a:t>
            </a:r>
          </a:p>
        </p:txBody>
      </p:sp>
      <p:sp>
        <p:nvSpPr>
          <p:cNvPr id="6" name="Footer Placeholder 5"/>
          <p:cNvSpPr>
            <a:spLocks noGrp="1"/>
          </p:cNvSpPr>
          <p:nvPr>
            <p:ph type="ftr" sz="quarter" idx="11"/>
          </p:nvPr>
        </p:nvSpPr>
        <p:spPr/>
        <p:txBody>
          <a:bodyPr/>
          <a:lstStyle/>
          <a:p>
            <a:pPr>
              <a:defRPr/>
            </a:pPr>
            <a:r>
              <a:rPr lang="en-US">
                <a:solidFill>
                  <a:srgbClr val="ACCBF9"/>
                </a:solidFill>
              </a:rPr>
              <a:t>Milwaukee Enrollment Network</a:t>
            </a:r>
          </a:p>
        </p:txBody>
      </p:sp>
      <p:sp>
        <p:nvSpPr>
          <p:cNvPr id="7" name="Slide Number Placeholder 6"/>
          <p:cNvSpPr>
            <a:spLocks noGrp="1"/>
          </p:cNvSpPr>
          <p:nvPr>
            <p:ph type="sldNum" sz="quarter" idx="12"/>
          </p:nvPr>
        </p:nvSpPr>
        <p:spPr/>
        <p:txBody>
          <a:bodyPr/>
          <a:lstStyle/>
          <a:p>
            <a:pPr>
              <a:defRPr/>
            </a:pPr>
            <a:fld id="{1825960E-36F6-AA4D-8DFA-87D7705D2459}" type="slidenum">
              <a:rPr lang="en-US" smtClean="0"/>
              <a:pPr>
                <a:defRPr/>
              </a:pPr>
              <a:t>‹#›</a:t>
            </a:fld>
            <a:endParaRPr lang="en-US"/>
          </a:p>
        </p:txBody>
      </p:sp>
      <p:sp>
        <p:nvSpPr>
          <p:cNvPr id="9" name="Content Placeholder 2"/>
          <p:cNvSpPr>
            <a:spLocks noGrp="1"/>
          </p:cNvSpPr>
          <p:nvPr>
            <p:ph sz="half" idx="13"/>
          </p:nvPr>
        </p:nvSpPr>
        <p:spPr>
          <a:xfrm>
            <a:off x="609599" y="4224973"/>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2265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2" name="Shape 82"/>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4028469451"/>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r>
              <a:rPr lang="en-US">
                <a:solidFill>
                  <a:srgbClr val="ACCBF9"/>
                </a:solidFill>
              </a:rPr>
              <a:t>Quarterly Coverage Report     August 2016</a:t>
            </a:r>
          </a:p>
        </p:txBody>
      </p:sp>
      <p:sp>
        <p:nvSpPr>
          <p:cNvPr id="6" name="Footer Placeholder 5"/>
          <p:cNvSpPr>
            <a:spLocks noGrp="1"/>
          </p:cNvSpPr>
          <p:nvPr>
            <p:ph type="ftr" sz="quarter" idx="11"/>
          </p:nvPr>
        </p:nvSpPr>
        <p:spPr/>
        <p:txBody>
          <a:bodyPr/>
          <a:lstStyle/>
          <a:p>
            <a:pPr>
              <a:defRPr/>
            </a:pPr>
            <a:r>
              <a:rPr lang="en-US">
                <a:solidFill>
                  <a:srgbClr val="ACCBF9"/>
                </a:solidFill>
              </a:rPr>
              <a:t>Milwaukee Enrollment Network</a:t>
            </a:r>
          </a:p>
        </p:txBody>
      </p:sp>
      <p:sp>
        <p:nvSpPr>
          <p:cNvPr id="7" name="Slide Number Placeholder 6"/>
          <p:cNvSpPr>
            <a:spLocks noGrp="1"/>
          </p:cNvSpPr>
          <p:nvPr>
            <p:ph type="sldNum" sz="quarter" idx="12"/>
          </p:nvPr>
        </p:nvSpPr>
        <p:spPr/>
        <p:txBody>
          <a:bodyPr/>
          <a:lstStyle/>
          <a:p>
            <a:pPr>
              <a:defRPr/>
            </a:pPr>
            <a:fld id="{1825960E-36F6-AA4D-8DFA-87D7705D2459}" type="slidenum">
              <a:rPr lang="en-US" smtClean="0"/>
              <a:pPr>
                <a:defRPr/>
              </a:pPr>
              <a:t>‹#›</a:t>
            </a:fld>
            <a:endParaRPr lang="en-US"/>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237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142576159"/>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53"/>
            <a:fld id="{B8AC2B2F-D928-4FE5-8AF5-E5F868F70934}"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5" name="Footer Placeholder 4"/>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6" name="Slide Number Placeholder 5"/>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142442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53"/>
            <a:fld id="{8D4CAA50-5CBD-4B99-86C2-B51CBED84278}"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5" name="Footer Placeholder 4"/>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6" name="Slide Number Placeholder 5"/>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274333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53"/>
            <a:fld id="{19F77E03-B1B3-4F57-8E77-49EBB9016002}"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5" name="Footer Placeholder 4"/>
          <p:cNvSpPr>
            <a:spLocks noGrp="1"/>
          </p:cNvSpPr>
          <p:nvPr>
            <p:ph type="ftr" sz="quarter" idx="11"/>
          </p:nvPr>
        </p:nvSpPr>
        <p:spPr/>
        <p:txBody>
          <a:bodyPr/>
          <a:lstStyle/>
          <a:p>
            <a:pPr defTabSz="914353"/>
            <a:r>
              <a:rPr lang="en-US">
                <a:solidFill>
                  <a:prstClr val="black">
                    <a:tint val="75000"/>
                  </a:prstClr>
                </a:solidFill>
                <a:ea typeface="+mj-ea"/>
                <a:cs typeface="+mj-cs"/>
                <a:sym typeface="Helvetica Neue"/>
              </a:rPr>
              <a:t>September, 2015</a:t>
            </a:r>
          </a:p>
        </p:txBody>
      </p:sp>
      <p:sp>
        <p:nvSpPr>
          <p:cNvPr id="6" name="Slide Number Placeholder 5"/>
          <p:cNvSpPr>
            <a:spLocks noGrp="1"/>
          </p:cNvSpPr>
          <p:nvPr>
            <p:ph type="sldNum" sz="quarter" idx="12"/>
          </p:nvPr>
        </p:nvSpPr>
        <p:spPr/>
        <p:txBody>
          <a:body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180338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39364" y="6505278"/>
            <a:ext cx="301366" cy="297389"/>
          </a:xfrm>
          <a:prstGeom prst="rect">
            <a:avLst/>
          </a:prstGeom>
          <a:ln w="12700">
            <a:miter lim="400000"/>
          </a:ln>
        </p:spPr>
        <p:txBody>
          <a:bodyPr wrap="none" lIns="50800" tIns="50800" rIns="50800" bIns="50800">
            <a:spAutoFit/>
          </a:bodyPr>
          <a:lstStyle>
            <a:lvl1pPr>
              <a:defRPr sz="1266">
                <a:latin typeface="Helvetica Light"/>
                <a:ea typeface="Helvetica Light"/>
                <a:cs typeface="Helvetica Light"/>
                <a:sym typeface="Helvetica Light"/>
              </a:defRPr>
            </a:lvl1p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323498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3"/>
            <a:fld id="{586267BF-48D1-4B4B-B0FE-3BFDCE0628EE}" type="datetime1">
              <a:rPr lang="en-US" smtClean="0">
                <a:solidFill>
                  <a:prstClr val="black">
                    <a:tint val="75000"/>
                  </a:prstClr>
                </a:solidFill>
                <a:ea typeface="+mj-ea"/>
                <a:cs typeface="+mj-cs"/>
                <a:sym typeface="Helvetica Neue"/>
              </a:rPr>
              <a:pPr defTabSz="914353"/>
              <a:t>8/27/2019</a:t>
            </a:fld>
            <a:endParaRPr lang="en-US">
              <a:solidFill>
                <a:prstClr val="black">
                  <a:tint val="75000"/>
                </a:prstClr>
              </a:solidFill>
              <a:ea typeface="+mj-ea"/>
              <a:cs typeface="+mj-cs"/>
              <a:sym typeface="Helvetica Neue"/>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3"/>
            <a:r>
              <a:rPr lang="en-US">
                <a:solidFill>
                  <a:prstClr val="black">
                    <a:tint val="75000"/>
                  </a:prstClr>
                </a:solidFill>
                <a:ea typeface="+mj-ea"/>
                <a:cs typeface="+mj-cs"/>
                <a:sym typeface="Helvetica Neue"/>
              </a:rPr>
              <a:t>September, 2015</a:t>
            </a:r>
          </a:p>
        </p:txBody>
      </p:sp>
      <p:sp>
        <p:nvSpPr>
          <p:cNvPr id="6" name="Slide Number Placeholder 5"/>
          <p:cNvSpPr>
            <a:spLocks noGrp="1"/>
          </p:cNvSpPr>
          <p:nvPr>
            <p:ph type="sldNum" sz="quarter" idx="4"/>
          </p:nvPr>
        </p:nvSpPr>
        <p:spPr>
          <a:xfrm>
            <a:off x="873760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3"/>
            <a:fld id="{82CBDDAE-AE5F-431E-812C-7A930ACF54DB}" type="slidenum">
              <a:rPr lang="en-US" smtClean="0">
                <a:solidFill>
                  <a:prstClr val="black">
                    <a:tint val="75000"/>
                  </a:prstClr>
                </a:solidFill>
                <a:ea typeface="+mj-ea"/>
                <a:cs typeface="+mj-cs"/>
                <a:sym typeface="Helvetica Neue"/>
              </a:rPr>
              <a:pPr defTabSz="914353"/>
              <a:t>‹#›</a:t>
            </a:fld>
            <a:endParaRPr lang="en-US">
              <a:solidFill>
                <a:prstClr val="black">
                  <a:tint val="75000"/>
                </a:prstClr>
              </a:solidFill>
              <a:ea typeface="+mj-ea"/>
              <a:cs typeface="+mj-cs"/>
              <a:sym typeface="Helvetica Neue"/>
            </a:endParaRPr>
          </a:p>
        </p:txBody>
      </p:sp>
    </p:spTree>
    <p:extLst>
      <p:ext uri="{BB962C8B-B14F-4D97-AF65-F5344CB8AC3E}">
        <p14:creationId xmlns:p14="http://schemas.microsoft.com/office/powerpoint/2010/main" val="30650852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dt="0"/>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70560"/>
            <a:ext cx="10972800" cy="732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61F85C-D0B1-4545-9CCF-AC6A5F0AED1B}" type="datetimeFigureOut">
              <a:rPr lang="en-US"/>
              <a:pPr>
                <a:defRPr/>
              </a:pPr>
              <a:t>8/27/2019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686C62A-CADE-43B0-9AC5-ECCBCFFF7638}" type="slidenum">
              <a:rPr lang="en-US" altLang="en-US"/>
              <a:pPr/>
              <a:t>‹#›</a:t>
            </a:fld>
            <a:endParaRPr lang="en-US" altLang="en-US" dirty="0"/>
          </a:p>
        </p:txBody>
      </p:sp>
      <p:sp>
        <p:nvSpPr>
          <p:cNvPr id="7" name="Rectangle 6"/>
          <p:cNvSpPr/>
          <p:nvPr userDrawn="1"/>
        </p:nvSpPr>
        <p:spPr>
          <a:xfrm>
            <a:off x="0" y="1"/>
            <a:ext cx="12192000" cy="347663"/>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7"/>
          <p:cNvSpPr/>
          <p:nvPr userDrawn="1"/>
        </p:nvSpPr>
        <p:spPr>
          <a:xfrm>
            <a:off x="0" y="347134"/>
            <a:ext cx="12192000" cy="10160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91418" tIns="45709" rIns="91418" bIns="45709" rtlCol="0" anchor="ctr"/>
          <a:lstStyle/>
          <a:p>
            <a:pPr algn="ctr"/>
            <a:endParaRPr lang="en-US" sz="1800" dirty="0"/>
          </a:p>
        </p:txBody>
      </p:sp>
      <p:pic>
        <p:nvPicPr>
          <p:cNvPr id="10" name="Picture 3" descr="mhcp_logo.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581391" y="6210301"/>
            <a:ext cx="320886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3886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200" rtl="0" eaLnBrk="1" fontAlgn="base" hangingPunct="1">
        <a:spcBef>
          <a:spcPct val="0"/>
        </a:spcBef>
        <a:spcAft>
          <a:spcPct val="0"/>
        </a:spcAft>
        <a:defRPr sz="3200" b="1" kern="1200">
          <a:solidFill>
            <a:schemeClr val="accent1"/>
          </a:solidFill>
          <a:latin typeface="Century Schoolbook"/>
          <a:ea typeface="+mj-ea"/>
          <a:cs typeface="Century Schoolbook"/>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accent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Quarterly Coverage Report     August 2016</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Milwaukee Enrollment Network</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B8186C-032D-434B-9D96-63ACDC12F3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7382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dhs.wisconsin.gov/publications/p0/p00079.pdf"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2.png"/>
          <p:cNvPicPr>
            <a:picLocks noChangeAspect="1"/>
          </p:cNvPicPr>
          <p:nvPr/>
        </p:nvPicPr>
        <p:blipFill>
          <a:blip r:embed="rId2"/>
          <a:stretch>
            <a:fillRect/>
          </a:stretch>
        </p:blipFill>
        <p:spPr>
          <a:xfrm>
            <a:off x="276660" y="5216406"/>
            <a:ext cx="1845771" cy="1085751"/>
          </a:xfrm>
          <a:prstGeom prst="rect">
            <a:avLst/>
          </a:prstGeom>
          <a:ln w="12700">
            <a:miter lim="400000"/>
          </a:ln>
        </p:spPr>
      </p:pic>
      <p:pic>
        <p:nvPicPr>
          <p:cNvPr id="85" name="image3.png"/>
          <p:cNvPicPr>
            <a:picLocks noChangeAspect="1"/>
          </p:cNvPicPr>
          <p:nvPr/>
        </p:nvPicPr>
        <p:blipFill>
          <a:blip r:embed="rId3"/>
          <a:stretch>
            <a:fillRect/>
          </a:stretch>
        </p:blipFill>
        <p:spPr>
          <a:xfrm>
            <a:off x="0" y="6037009"/>
            <a:ext cx="12192000" cy="820992"/>
          </a:xfrm>
          <a:prstGeom prst="rect">
            <a:avLst/>
          </a:prstGeom>
          <a:ln w="12700">
            <a:miter lim="400000"/>
          </a:ln>
        </p:spPr>
      </p:pic>
      <p:sp>
        <p:nvSpPr>
          <p:cNvPr id="87" name="Shape 87"/>
          <p:cNvSpPr/>
          <p:nvPr/>
        </p:nvSpPr>
        <p:spPr>
          <a:xfrm>
            <a:off x="5705871" y="4164875"/>
            <a:ext cx="3014491" cy="396648"/>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lgn="ctr" defTabSz="410751" hangingPunct="0">
              <a:lnSpc>
                <a:spcPct val="150000"/>
              </a:lnSpc>
              <a:defRPr sz="2200" b="1"/>
            </a:pPr>
            <a:endParaRPr sz="1406" b="1" u="sng" kern="0" dirty="0">
              <a:solidFill>
                <a:srgbClr val="000000"/>
              </a:solidFill>
              <a:latin typeface="Helvetica Light"/>
              <a:sym typeface="Helvetica Neue"/>
            </a:endParaRPr>
          </a:p>
        </p:txBody>
      </p:sp>
      <p:sp>
        <p:nvSpPr>
          <p:cNvPr id="82" name="Shape 82"/>
          <p:cNvSpPr>
            <a:spLocks noGrp="1"/>
          </p:cNvSpPr>
          <p:nvPr>
            <p:ph type="subTitle" sz="quarter" idx="1"/>
          </p:nvPr>
        </p:nvSpPr>
        <p:spPr>
          <a:xfrm>
            <a:off x="419724" y="306358"/>
            <a:ext cx="11063715" cy="971935"/>
          </a:xfrm>
          <a:prstGeom prst="rect">
            <a:avLst/>
          </a:prstGeom>
        </p:spPr>
        <p:txBody>
          <a:bodyPr>
            <a:noAutofit/>
          </a:bodyPr>
          <a:lstStyle>
            <a:lvl1pPr algn="l">
              <a:defRPr sz="4000"/>
            </a:lvl1pPr>
          </a:lstStyle>
          <a:p>
            <a:r>
              <a:rPr lang="en-US" sz="3600" b="1" dirty="0">
                <a:latin typeface="Helvetica" panose="020B0604020202020204" pitchFamily="34" charset="0"/>
                <a:cs typeface="Helvetica" panose="020B0604020202020204" pitchFamily="34" charset="0"/>
              </a:rPr>
              <a:t>Health Insurance Options </a:t>
            </a:r>
          </a:p>
          <a:p>
            <a:r>
              <a:rPr lang="en-US" sz="3600" b="1" dirty="0">
                <a:latin typeface="Helvetica" panose="020B0604020202020204" pitchFamily="34" charset="0"/>
                <a:cs typeface="Helvetica" panose="020B0604020202020204" pitchFamily="34" charset="0"/>
              </a:rPr>
              <a:t>for Part-Time, Low-Income, </a:t>
            </a:r>
          </a:p>
          <a:p>
            <a:r>
              <a:rPr lang="en-US" sz="3600" b="1" dirty="0">
                <a:solidFill>
                  <a:schemeClr val="tx1"/>
                </a:solidFill>
                <a:latin typeface="Helvetica" panose="020B0604020202020204" pitchFamily="34" charset="0"/>
                <a:cs typeface="Helvetica" panose="020B0604020202020204" pitchFamily="34" charset="0"/>
              </a:rPr>
              <a:t>or Transitioning</a:t>
            </a:r>
            <a:r>
              <a:rPr lang="en-US" sz="3600" b="1" dirty="0">
                <a:solidFill>
                  <a:srgbClr val="FF0000"/>
                </a:solidFill>
                <a:latin typeface="Helvetica" panose="020B0604020202020204" pitchFamily="34" charset="0"/>
                <a:cs typeface="Helvetica" panose="020B0604020202020204" pitchFamily="34" charset="0"/>
              </a:rPr>
              <a:t> </a:t>
            </a:r>
            <a:r>
              <a:rPr lang="en-US" sz="3600" b="1" dirty="0">
                <a:latin typeface="Helvetica" panose="020B0604020202020204" pitchFamily="34" charset="0"/>
                <a:cs typeface="Helvetica" panose="020B0604020202020204" pitchFamily="34" charset="0"/>
              </a:rPr>
              <a:t>Employees </a:t>
            </a:r>
            <a:r>
              <a:rPr lang="en-US" sz="3600" b="1" dirty="0">
                <a:solidFill>
                  <a:schemeClr val="tx1"/>
                </a:solidFill>
                <a:latin typeface="Helvetica" panose="020B0604020202020204" pitchFamily="34" charset="0"/>
                <a:cs typeface="Helvetica" panose="020B0604020202020204" pitchFamily="34" charset="0"/>
              </a:rPr>
              <a:t>and Their Families</a:t>
            </a:r>
            <a:endParaRPr lang="en-US" sz="3600" dirty="0">
              <a:solidFill>
                <a:schemeClr val="tx1"/>
              </a:solidFill>
              <a:latin typeface="Helvetica" panose="020B0604020202020204" pitchFamily="34" charset="0"/>
              <a:cs typeface="Helvetica" panose="020B0604020202020204" pitchFamily="34" charset="0"/>
            </a:endParaRPr>
          </a:p>
          <a:p>
            <a:r>
              <a:rPr lang="en-US" sz="3600" dirty="0"/>
              <a:t>	</a:t>
            </a:r>
            <a:endParaRPr sz="3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624" y="2183178"/>
            <a:ext cx="4421959" cy="3970826"/>
          </a:xfrm>
          <a:prstGeom prst="rect">
            <a:avLst/>
          </a:prstGeom>
        </p:spPr>
      </p:pic>
      <p:sp>
        <p:nvSpPr>
          <p:cNvPr id="4" name="TextBox 3"/>
          <p:cNvSpPr txBox="1"/>
          <p:nvPr/>
        </p:nvSpPr>
        <p:spPr>
          <a:xfrm>
            <a:off x="6631995" y="2400289"/>
            <a:ext cx="3751215"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3600" dirty="0">
                <a:solidFill>
                  <a:srgbClr val="000000"/>
                </a:solidFill>
                <a:ea typeface="+mj-ea"/>
                <a:cs typeface="+mj-cs"/>
                <a:sym typeface="Helvetica Neue"/>
              </a:rPr>
              <a:t>Medicaid and Marketplace Overview</a:t>
            </a:r>
            <a:endParaRPr kumimoji="0" lang="en-US" sz="3600" b="0" i="0" u="none" strike="noStrike" cap="none" spc="0" normalizeH="0" baseline="0" dirty="0">
              <a:ln>
                <a:noFill/>
              </a:ln>
              <a:solidFill>
                <a:srgbClr val="000000"/>
              </a:solidFill>
              <a:effectLst/>
              <a:uFillTx/>
              <a:ea typeface="+mj-ea"/>
              <a:cs typeface="+mj-cs"/>
              <a:sym typeface="Helvetica Neue"/>
            </a:endParaRPr>
          </a:p>
        </p:txBody>
      </p:sp>
      <p:pic>
        <p:nvPicPr>
          <p:cNvPr id="8" name="Picture 7" descr="MKEN_logo_267-CMYK_tagline_hi-res.jpg">
            <a:extLst>
              <a:ext uri="{FF2B5EF4-FFF2-40B4-BE49-F238E27FC236}">
                <a16:creationId xmlns:a16="http://schemas.microsoft.com/office/drawing/2014/main" id="{D6065C11-0A0D-47C1-A7A0-C7A3946A2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091" y="5216406"/>
            <a:ext cx="2424117" cy="1030250"/>
          </a:xfrm>
          <a:prstGeom prst="rect">
            <a:avLst/>
          </a:prstGeom>
        </p:spPr>
      </p:pic>
    </p:spTree>
    <p:extLst>
      <p:ext uri="{BB962C8B-B14F-4D97-AF65-F5344CB8AC3E}">
        <p14:creationId xmlns:p14="http://schemas.microsoft.com/office/powerpoint/2010/main" val="3617358513"/>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3" name="Shape 82"/>
          <p:cNvSpPr txBox="1">
            <a:spLocks/>
          </p:cNvSpPr>
          <p:nvPr/>
        </p:nvSpPr>
        <p:spPr>
          <a:xfrm>
            <a:off x="565960" y="327900"/>
            <a:ext cx="7771443" cy="535542"/>
          </a:xfrm>
          <a:prstGeom prst="rect">
            <a:avLst/>
          </a:prstGeom>
        </p:spPr>
        <p:txBody>
          <a:bodyPr vert="horz" lIns="64273" tIns="32136" rIns="64273" bIns="32136" rtlCol="0">
            <a:normAutofit/>
          </a:bodyPr>
          <a:lstStyle>
            <a:lvl1pPr marL="0" indent="0" algn="l" defTabSz="1300277" rtl="0" eaLnBrk="1" latinLnBrk="0" hangingPunct="1">
              <a:lnSpc>
                <a:spcPct val="90000"/>
              </a:lnSpc>
              <a:spcBef>
                <a:spcPts val="1422"/>
              </a:spcBef>
              <a:buFont typeface="Arial" panose="020B0604020202020204" pitchFamily="34" charset="0"/>
              <a:buNone/>
              <a:defRPr sz="4000" kern="1200">
                <a:solidFill>
                  <a:schemeClr val="tx1"/>
                </a:solidFill>
                <a:latin typeface="+mn-lt"/>
                <a:ea typeface="+mn-ea"/>
                <a:cs typeface="+mn-cs"/>
              </a:defRPr>
            </a:lvl1pPr>
            <a:lvl2pPr marL="650138" indent="0" algn="ctr" defTabSz="1300277" rtl="0" eaLnBrk="1" latinLnBrk="0" hangingPunct="1">
              <a:lnSpc>
                <a:spcPct val="90000"/>
              </a:lnSpc>
              <a:spcBef>
                <a:spcPts val="711"/>
              </a:spcBef>
              <a:buFont typeface="Arial" panose="020B0604020202020204" pitchFamily="34" charset="0"/>
              <a:buNone/>
              <a:defRPr sz="2844" kern="1200">
                <a:solidFill>
                  <a:schemeClr val="tx1"/>
                </a:solidFill>
                <a:latin typeface="+mn-lt"/>
                <a:ea typeface="+mn-ea"/>
                <a:cs typeface="+mn-cs"/>
              </a:defRPr>
            </a:lvl2pPr>
            <a:lvl3pPr marL="1300277" indent="0" algn="ctr" defTabSz="1300277" rtl="0" eaLnBrk="1" latinLnBrk="0" hangingPunct="1">
              <a:lnSpc>
                <a:spcPct val="90000"/>
              </a:lnSpc>
              <a:spcBef>
                <a:spcPts val="711"/>
              </a:spcBef>
              <a:buFont typeface="Arial" panose="020B0604020202020204" pitchFamily="34" charset="0"/>
              <a:buNone/>
              <a:defRPr sz="2560" kern="1200">
                <a:solidFill>
                  <a:schemeClr val="tx1"/>
                </a:solidFill>
                <a:latin typeface="+mn-lt"/>
                <a:ea typeface="+mn-ea"/>
                <a:cs typeface="+mn-cs"/>
              </a:defRPr>
            </a:lvl3pPr>
            <a:lvl4pPr marL="1950415"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4pPr>
            <a:lvl5pPr marL="2600554"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5pPr>
            <a:lvl6pPr marL="3250692"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6pPr>
            <a:lvl7pPr marL="3900830"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7pPr>
            <a:lvl8pPr marL="4550969"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8pPr>
            <a:lvl9pPr marL="5201107"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9pPr>
          </a:lstStyle>
          <a:p>
            <a:r>
              <a:rPr lang="en-US" sz="2812" dirty="0">
                <a:latin typeface="Helvetica" panose="020B0604020202020204" pitchFamily="34" charset="0"/>
              </a:rPr>
              <a:t>Introduction</a:t>
            </a:r>
          </a:p>
        </p:txBody>
      </p:sp>
      <p:sp>
        <p:nvSpPr>
          <p:cNvPr id="16" name="Shape 87"/>
          <p:cNvSpPr/>
          <p:nvPr/>
        </p:nvSpPr>
        <p:spPr>
          <a:xfrm>
            <a:off x="5486400" y="2814848"/>
            <a:ext cx="6043781" cy="1042121"/>
          </a:xfrm>
          <a:prstGeom prst="rect">
            <a:avLst/>
          </a:prstGeom>
          <a:ln w="12700">
            <a:miter lim="400000"/>
          </a:ln>
          <a:extLst>
            <a:ext uri="{C572A759-6A51-4108-AA02-DFA0A04FC94B}">
              <ma14:wrappingTextBoxFlag xmlns:ma14="http://schemas.microsoft.com/office/mac/drawingml/2011/main" xmlns="" val="1"/>
            </a:ext>
          </a:extLst>
        </p:spPr>
        <p:txBody>
          <a:bodyPr wrap="square" lIns="35707" tIns="35707" rIns="35707" bIns="35707" anchor="ctr">
            <a:spAutoFit/>
          </a:bodyPr>
          <a:lstStyle/>
          <a:p>
            <a:pPr algn="ctr" defTabSz="410634" hangingPunct="0">
              <a:lnSpc>
                <a:spcPct val="150000"/>
              </a:lnSpc>
              <a:defRPr sz="2200" b="1"/>
            </a:pPr>
            <a:r>
              <a:rPr lang="en-US" sz="2800" b="1" kern="0" dirty="0">
                <a:solidFill>
                  <a:srgbClr val="000000"/>
                </a:solidFill>
                <a:latin typeface="Helvetica" panose="020B0604020202020204" pitchFamily="34" charset="0"/>
                <a:cs typeface="Helvetica" panose="020B0604020202020204" pitchFamily="34" charset="0"/>
                <a:sym typeface="Helvetica Neue"/>
              </a:rPr>
              <a:t>Caroline Gomez-Tom, MSW</a:t>
            </a:r>
            <a:endParaRPr sz="2800" b="1" kern="0" dirty="0">
              <a:solidFill>
                <a:srgbClr val="000000"/>
              </a:solidFill>
              <a:latin typeface="Helvetica" panose="020B0604020202020204" pitchFamily="34" charset="0"/>
              <a:cs typeface="Helvetica" panose="020B0604020202020204" pitchFamily="34" charset="0"/>
              <a:sym typeface="Helvetica Neue"/>
            </a:endParaRPr>
          </a:p>
          <a:p>
            <a:pPr algn="ctr" defTabSz="410634" hangingPunct="0">
              <a:lnSpc>
                <a:spcPct val="150000"/>
              </a:lnSpc>
              <a:defRPr sz="1600">
                <a:latin typeface="Helvetica Light"/>
                <a:ea typeface="Helvetica Light"/>
                <a:cs typeface="Helvetica Light"/>
                <a:sym typeface="Helvetica Light"/>
              </a:defRPr>
            </a:pPr>
            <a:r>
              <a:rPr lang="en-US" kern="0" dirty="0">
                <a:solidFill>
                  <a:srgbClr val="000000"/>
                </a:solidFill>
                <a:latin typeface="Helvetica" panose="020B0604020202020204" pitchFamily="34" charset="0"/>
                <a:cs typeface="Helvetica" panose="020B0604020202020204" pitchFamily="34" charset="0"/>
                <a:sym typeface="Helvetica Light"/>
              </a:rPr>
              <a:t>former Program Manager of MKEN and CWI Navigator Program</a:t>
            </a:r>
            <a:endParaRPr kern="0" dirty="0">
              <a:solidFill>
                <a:srgbClr val="000000"/>
              </a:solidFill>
              <a:latin typeface="Helvetica" panose="020B0604020202020204" pitchFamily="34" charset="0"/>
              <a:cs typeface="Helvetica" panose="020B0604020202020204" pitchFamily="34" charset="0"/>
              <a:sym typeface="Helvetica Ligh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085" y="1471627"/>
            <a:ext cx="3728564" cy="3728564"/>
          </a:xfrm>
          <a:prstGeom prst="rect">
            <a:avLst/>
          </a:prstGeom>
        </p:spPr>
      </p:pic>
      <p:pic>
        <p:nvPicPr>
          <p:cNvPr id="7" name="Picture 6" descr="MKEN_logo_267-CMYK_tagline_hi-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106" y="4783984"/>
            <a:ext cx="2424117" cy="1030250"/>
          </a:xfrm>
          <a:prstGeom prst="rect">
            <a:avLst/>
          </a:prstGeom>
        </p:spPr>
      </p:pic>
      <p:pic>
        <p:nvPicPr>
          <p:cNvPr id="8" name="image2.png"/>
          <p:cNvPicPr>
            <a:picLocks noChangeAspect="1"/>
          </p:cNvPicPr>
          <p:nvPr/>
        </p:nvPicPr>
        <p:blipFill>
          <a:blip r:embed="rId5"/>
          <a:stretch>
            <a:fillRect/>
          </a:stretch>
        </p:blipFill>
        <p:spPr>
          <a:xfrm>
            <a:off x="9127029" y="4756233"/>
            <a:ext cx="1845771" cy="1085751"/>
          </a:xfrm>
          <a:prstGeom prst="rect">
            <a:avLst/>
          </a:prstGeom>
          <a:ln w="12700">
            <a:miter lim="400000"/>
          </a:ln>
        </p:spPr>
      </p:pic>
      <p:sp>
        <p:nvSpPr>
          <p:cNvPr id="9" name="Slide Number Placeholder 3">
            <a:extLst>
              <a:ext uri="{FF2B5EF4-FFF2-40B4-BE49-F238E27FC236}">
                <a16:creationId xmlns:a16="http://schemas.microsoft.com/office/drawing/2014/main" id="{EE015F66-8E7F-4E8B-8330-6C3EFBA488F5}"/>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10</a:t>
            </a:fld>
            <a:endParaRPr lang="en-US" sz="2812" b="1" dirty="0"/>
          </a:p>
        </p:txBody>
      </p:sp>
    </p:spTree>
    <p:extLst>
      <p:ext uri="{BB962C8B-B14F-4D97-AF65-F5344CB8AC3E}">
        <p14:creationId xmlns:p14="http://schemas.microsoft.com/office/powerpoint/2010/main" val="2301637897"/>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033705" y="1168453"/>
            <a:ext cx="10138600" cy="3683348"/>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nchor="t">
            <a:spAutoFit/>
          </a:bodyPr>
          <a:lstStyle/>
          <a:p>
            <a:pPr marL="361315" indent="-361315">
              <a:spcBef>
                <a:spcPts val="1582"/>
              </a:spcBef>
              <a:buSzPct val="75000"/>
              <a:buFont typeface="+mj-lt"/>
              <a:buAutoNum type="arabicPeriod"/>
              <a:defRPr sz="22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Patient Protection and Affordable Care Act (ACA) overview</a:t>
            </a:r>
          </a:p>
          <a:p>
            <a:pPr marL="361315" indent="-361315">
              <a:spcBef>
                <a:spcPts val="1582"/>
              </a:spcBef>
              <a:buSzPct val="75000"/>
              <a:buAutoNum type="arabicPeriod"/>
              <a:defRPr sz="22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Identify types of uninsured and underinsured employees</a:t>
            </a:r>
            <a:endParaRPr lang="en-US" dirty="0">
              <a:latin typeface="Helvetica" panose="020B0604020202020204" pitchFamily="34" charset="0"/>
              <a:cs typeface="Helvetica" panose="020B0604020202020204" pitchFamily="34" charset="0"/>
            </a:endParaRPr>
          </a:p>
          <a:p>
            <a:pPr marL="361315" indent="-361315">
              <a:spcBef>
                <a:spcPts val="1582"/>
              </a:spcBef>
              <a:buSzPct val="75000"/>
              <a:buAutoNum type="arabicPeriod"/>
              <a:defRPr sz="22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Provide overview of health insurance options</a:t>
            </a:r>
          </a:p>
          <a:p>
            <a:pPr marL="361315" indent="-361315">
              <a:spcBef>
                <a:spcPts val="1582"/>
              </a:spcBef>
              <a:buSzPct val="75000"/>
              <a:buFontTx/>
              <a:buAutoNum type="arabicPeriod"/>
              <a:defRPr sz="22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Explain how employee can learn more about their options</a:t>
            </a:r>
          </a:p>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panose="020B0604020202020204" pitchFamily="34" charset="0"/>
            </a:endParaRPr>
          </a:p>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panose="020B0604020202020204" pitchFamily="34" charset="0"/>
            </a:endParaRPr>
          </a:p>
        </p:txBody>
      </p:sp>
      <p:sp>
        <p:nvSpPr>
          <p:cNvPr id="13" name="Shape 111"/>
          <p:cNvSpPr txBox="1">
            <a:spLocks/>
          </p:cNvSpPr>
          <p:nvPr/>
        </p:nvSpPr>
        <p:spPr>
          <a:xfrm>
            <a:off x="831884" y="341524"/>
            <a:ext cx="6026286" cy="535542"/>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hangingPunct="1"/>
            <a:r>
              <a:rPr lang="en-US" sz="2812" b="1" dirty="0">
                <a:latin typeface="Helvetica" panose="020B0604020202020204" pitchFamily="34" charset="0"/>
              </a:rPr>
              <a:t>Outline</a:t>
            </a:r>
          </a:p>
        </p:txBody>
      </p:sp>
      <p:pic>
        <p:nvPicPr>
          <p:cNvPr id="10" name="image3.png"/>
          <p:cNvPicPr>
            <a:picLocks noChangeAspect="1"/>
          </p:cNvPicPr>
          <p:nvPr/>
        </p:nvPicPr>
        <p:blipFill>
          <a:blip r:embed="rId2"/>
          <a:stretch>
            <a:fillRect/>
          </a:stretch>
        </p:blipFill>
        <p:spPr>
          <a:xfrm rot="5400000">
            <a:off x="-3033908" y="3033908"/>
            <a:ext cx="6899699" cy="831884"/>
          </a:xfrm>
          <a:prstGeom prst="rect">
            <a:avLst/>
          </a:prstGeom>
          <a:ln w="12700">
            <a:miter lim="400000"/>
          </a:ln>
        </p:spPr>
      </p:pic>
      <p:sp>
        <p:nvSpPr>
          <p:cNvPr id="6" name="Slide Number Placeholder 3">
            <a:extLst>
              <a:ext uri="{FF2B5EF4-FFF2-40B4-BE49-F238E27FC236}">
                <a16:creationId xmlns:a16="http://schemas.microsoft.com/office/drawing/2014/main" id="{25BF81A0-A38D-41E3-A6A8-ED15718DF293}"/>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11</a:t>
            </a:fld>
            <a:endParaRPr lang="en-US" sz="2812" b="1" dirty="0"/>
          </a:p>
        </p:txBody>
      </p:sp>
    </p:spTree>
    <p:extLst>
      <p:ext uri="{BB962C8B-B14F-4D97-AF65-F5344CB8AC3E}">
        <p14:creationId xmlns:p14="http://schemas.microsoft.com/office/powerpoint/2010/main" val="62216476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3.png"/>
          <p:cNvPicPr>
            <a:picLocks noChangeAspect="1"/>
          </p:cNvPicPr>
          <p:nvPr/>
        </p:nvPicPr>
        <p:blipFill>
          <a:blip r:embed="rId2"/>
          <a:stretch>
            <a:fillRect/>
          </a:stretch>
        </p:blipFill>
        <p:spPr>
          <a:xfrm>
            <a:off x="0" y="6036352"/>
            <a:ext cx="12258501" cy="831986"/>
          </a:xfrm>
          <a:prstGeom prst="rect">
            <a:avLst/>
          </a:prstGeom>
          <a:ln w="12700">
            <a:miter lim="400000"/>
          </a:ln>
        </p:spPr>
      </p:pic>
      <p:sp>
        <p:nvSpPr>
          <p:cNvPr id="14" name="Shape 272"/>
          <p:cNvSpPr/>
          <p:nvPr/>
        </p:nvSpPr>
        <p:spPr>
          <a:xfrm>
            <a:off x="438001" y="1350907"/>
            <a:ext cx="11382498" cy="4623477"/>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nchor="t">
            <a:spAutoFit/>
          </a:bodyPr>
          <a:lstStyle>
            <a:lvl1pPr marL="370416" indent="-370416" algn="l">
              <a:spcBef>
                <a:spcPts val="3200"/>
              </a:spcBef>
              <a:buSzPct val="75000"/>
              <a:buChar char="•"/>
              <a:defRPr sz="2800">
                <a:latin typeface="Helvetica Light"/>
                <a:ea typeface="Helvetica Light"/>
                <a:cs typeface="Helvetica Light"/>
                <a:sym typeface="Helvetica Light"/>
              </a:defRPr>
            </a:lvl1pPr>
          </a:lstStyle>
          <a:p>
            <a:pPr marL="370205" indent="-370205"/>
            <a:r>
              <a:rPr lang="en-US" sz="2400" dirty="0">
                <a:latin typeface="Helvetica"/>
              </a:rPr>
              <a:t>The Affordable Care Act (also known as the ACA, Obamacare, healthcare.gov, the Marketplace) is still the law of the land</a:t>
            </a:r>
          </a:p>
          <a:p>
            <a:pPr marL="370205" indent="-370205"/>
            <a:r>
              <a:rPr lang="en-US" sz="2400" dirty="0">
                <a:latin typeface="Helvetica"/>
              </a:rPr>
              <a:t>Affordable insurance options remain available for CY2019 and there will be more options in Wisconsin for 2020</a:t>
            </a:r>
            <a:endParaRPr lang="en-US" sz="2400" dirty="0">
              <a:latin typeface="Helvetica" panose="020B0604020202020204" pitchFamily="34" charset="0"/>
            </a:endParaRPr>
          </a:p>
          <a:p>
            <a:pPr marL="370205" indent="-370205"/>
            <a:r>
              <a:rPr lang="en-US" sz="2400" dirty="0">
                <a:latin typeface="Helvetica" panose="020B0604020202020204" pitchFamily="34" charset="0"/>
              </a:rPr>
              <a:t>People should continue to enroll in insurance that is best for their families, including coverage and financial help that is available through the Marketplace </a:t>
            </a:r>
          </a:p>
          <a:p>
            <a:pPr marL="370205" indent="-370205"/>
            <a:r>
              <a:rPr lang="en-US" sz="2400" dirty="0">
                <a:latin typeface="Helvetica" panose="020B0604020202020204" pitchFamily="34" charset="0"/>
              </a:rPr>
              <a:t>New for 2019: Tax penalty no longer in effect for not having health insurance</a:t>
            </a:r>
          </a:p>
          <a:p>
            <a:pPr marL="370205" indent="-370205"/>
            <a:endParaRPr lang="en-US" sz="2109" dirty="0">
              <a:latin typeface="Helvetica" panose="020B0604020202020204" pitchFamily="34" charset="0"/>
            </a:endParaRPr>
          </a:p>
        </p:txBody>
      </p:sp>
      <p:sp>
        <p:nvSpPr>
          <p:cNvPr id="15" name="Shape 274"/>
          <p:cNvSpPr/>
          <p:nvPr/>
        </p:nvSpPr>
        <p:spPr>
          <a:xfrm>
            <a:off x="731258" y="298883"/>
            <a:ext cx="9255895" cy="636388"/>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ormAutofit/>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The Patient Protection and the Affordable Care Act</a:t>
            </a:r>
          </a:p>
          <a:p>
            <a:endParaRPr sz="2812" dirty="0">
              <a:latin typeface="Helvetica" panose="020B0604020202020204" pitchFamily="34" charset="0"/>
            </a:endParaRPr>
          </a:p>
        </p:txBody>
      </p:sp>
      <p:sp>
        <p:nvSpPr>
          <p:cNvPr id="6" name="Slide Number Placeholder 3">
            <a:extLst>
              <a:ext uri="{FF2B5EF4-FFF2-40B4-BE49-F238E27FC236}">
                <a16:creationId xmlns:a16="http://schemas.microsoft.com/office/drawing/2014/main" id="{FB2A08E6-82A3-4741-9530-3F0E372BD3DD}"/>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12</a:t>
            </a:fld>
            <a:endParaRPr lang="en-US" sz="2812" b="1" dirty="0"/>
          </a:p>
        </p:txBody>
      </p:sp>
    </p:spTree>
    <p:extLst>
      <p:ext uri="{BB962C8B-B14F-4D97-AF65-F5344CB8AC3E}">
        <p14:creationId xmlns:p14="http://schemas.microsoft.com/office/powerpoint/2010/main" val="287551067"/>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3.png"/>
          <p:cNvPicPr>
            <a:picLocks noChangeAspect="1"/>
          </p:cNvPicPr>
          <p:nvPr/>
        </p:nvPicPr>
        <p:blipFill>
          <a:blip r:embed="rId2"/>
          <a:stretch>
            <a:fillRect/>
          </a:stretch>
        </p:blipFill>
        <p:spPr>
          <a:xfrm>
            <a:off x="0" y="6037009"/>
            <a:ext cx="12192000" cy="832359"/>
          </a:xfrm>
          <a:prstGeom prst="rect">
            <a:avLst/>
          </a:prstGeom>
          <a:ln w="12700">
            <a:miter lim="400000"/>
          </a:ln>
        </p:spPr>
      </p:pic>
      <p:sp>
        <p:nvSpPr>
          <p:cNvPr id="100" name="Shape 100"/>
          <p:cNvSpPr/>
          <p:nvPr/>
        </p:nvSpPr>
        <p:spPr>
          <a:xfrm>
            <a:off x="256570" y="365610"/>
            <a:ext cx="11404346" cy="84953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Autofit/>
          </a:bodyPr>
          <a:lstStyle>
            <a:lvl1pPr algn="l">
              <a:defRPr sz="3700">
                <a:latin typeface="Helvetica Light"/>
                <a:ea typeface="Helvetica Light"/>
                <a:cs typeface="Helvetica Light"/>
                <a:sym typeface="Helvetica Light"/>
              </a:defRPr>
            </a:lvl1pPr>
          </a:lstStyle>
          <a:p>
            <a:r>
              <a:rPr lang="en-US" sz="2800" b="1" dirty="0">
                <a:latin typeface="Helvetica" panose="020B0604020202020204" pitchFamily="34" charset="0"/>
                <a:cs typeface="Helvetica" panose="020B0604020202020204" pitchFamily="34" charset="0"/>
              </a:rPr>
              <a:t>Background of ACA and Health Insurance Marketplace Enrollment</a:t>
            </a:r>
            <a:endParaRPr sz="2800" b="1" dirty="0">
              <a:latin typeface="Helvetica" panose="020B0604020202020204" pitchFamily="34" charset="0"/>
              <a:cs typeface="Helvetica" panose="020B0604020202020204" pitchFamily="34" charset="0"/>
            </a:endParaRPr>
          </a:p>
        </p:txBody>
      </p:sp>
      <p:sp>
        <p:nvSpPr>
          <p:cNvPr id="11" name="Shape 98"/>
          <p:cNvSpPr/>
          <p:nvPr/>
        </p:nvSpPr>
        <p:spPr>
          <a:xfrm>
            <a:off x="531084" y="992775"/>
            <a:ext cx="10608410" cy="343600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sym typeface="Helvetica Light"/>
              </a:rPr>
              <a:t>Only 5.4 percent of people in Wisconsin went uninsured in 2017, down from 9.4 percent in 2010. </a:t>
            </a: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sym typeface="Helvetica Light"/>
              </a:rPr>
              <a:t>About 308,000 people remain uninsured in the State.</a:t>
            </a: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sym typeface="Helvetica Light"/>
              </a:rPr>
              <a:t>7.2 percent of people in Milwaukee are uninsured               (about 68,000 people)</a:t>
            </a:r>
          </a:p>
          <a:p>
            <a:pPr marL="321457" indent="-321457">
              <a:spcBef>
                <a:spcPts val="2250"/>
              </a:spcBef>
              <a:buSzPct val="100000"/>
              <a:buFont typeface="Arial"/>
              <a:buChar char="•"/>
              <a:defRPr sz="3000">
                <a:latin typeface="Helvetica Light"/>
                <a:ea typeface="Helvetica Light"/>
                <a:cs typeface="Helvetica Light"/>
                <a:sym typeface="Helvetica Light"/>
              </a:defRPr>
            </a:pPr>
            <a:endParaRPr sz="2109"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6056" y="3822993"/>
            <a:ext cx="5024559" cy="2389492"/>
          </a:xfrm>
          <a:prstGeom prst="rect">
            <a:avLst/>
          </a:prstGeom>
        </p:spPr>
      </p:pic>
      <p:sp>
        <p:nvSpPr>
          <p:cNvPr id="6" name="Slide Number Placeholder 3">
            <a:extLst>
              <a:ext uri="{FF2B5EF4-FFF2-40B4-BE49-F238E27FC236}">
                <a16:creationId xmlns:a16="http://schemas.microsoft.com/office/drawing/2014/main" id="{9316F67F-2963-49BA-B019-0B384B30363B}"/>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13</a:t>
            </a:fld>
            <a:endParaRPr lang="en-US" sz="2812" b="1" dirty="0"/>
          </a:p>
        </p:txBody>
      </p:sp>
    </p:spTree>
    <p:extLst>
      <p:ext uri="{BB962C8B-B14F-4D97-AF65-F5344CB8AC3E}">
        <p14:creationId xmlns:p14="http://schemas.microsoft.com/office/powerpoint/2010/main" val="1881141487"/>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3.png"/>
          <p:cNvPicPr>
            <a:picLocks noChangeAspect="1"/>
          </p:cNvPicPr>
          <p:nvPr/>
        </p:nvPicPr>
        <p:blipFill>
          <a:blip r:embed="rId2"/>
          <a:stretch>
            <a:fillRect/>
          </a:stretch>
        </p:blipFill>
        <p:spPr>
          <a:xfrm>
            <a:off x="0" y="6037009"/>
            <a:ext cx="12192000" cy="832359"/>
          </a:xfrm>
          <a:prstGeom prst="rect">
            <a:avLst/>
          </a:prstGeom>
          <a:ln w="12700">
            <a:miter lim="400000"/>
          </a:ln>
        </p:spPr>
      </p:pic>
      <p:sp>
        <p:nvSpPr>
          <p:cNvPr id="100" name="Shape 100"/>
          <p:cNvSpPr/>
          <p:nvPr/>
        </p:nvSpPr>
        <p:spPr>
          <a:xfrm>
            <a:off x="423459" y="267891"/>
            <a:ext cx="6028985" cy="464344"/>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Autofit/>
          </a:bodyPr>
          <a:lstStyle>
            <a:lvl1pPr algn="l">
              <a:defRPr sz="3700">
                <a:latin typeface="Helvetica Light"/>
                <a:ea typeface="Helvetica Light"/>
                <a:cs typeface="Helvetica Light"/>
                <a:sym typeface="Helvetica Light"/>
              </a:defRPr>
            </a:lvl1pPr>
          </a:lstStyle>
          <a:p>
            <a:r>
              <a:rPr lang="en-US" sz="2531" b="1" dirty="0">
                <a:latin typeface="Helvetica" panose="020B0604020202020204" pitchFamily="34" charset="0"/>
                <a:cs typeface="Helvetica" panose="020B0604020202020204" pitchFamily="34" charset="0"/>
              </a:rPr>
              <a:t>What did the ACA do?</a:t>
            </a:r>
            <a:endParaRPr sz="2531" b="1" dirty="0">
              <a:latin typeface="Helvetica" panose="020B0604020202020204" pitchFamily="34" charset="0"/>
              <a:cs typeface="Helvetica" panose="020B0604020202020204" pitchFamily="34" charset="0"/>
            </a:endParaRPr>
          </a:p>
        </p:txBody>
      </p:sp>
      <p:sp>
        <p:nvSpPr>
          <p:cNvPr id="11" name="Shape 98"/>
          <p:cNvSpPr/>
          <p:nvPr/>
        </p:nvSpPr>
        <p:spPr>
          <a:xfrm>
            <a:off x="637460" y="935014"/>
            <a:ext cx="10216587" cy="499912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spAutoFit/>
          </a:bodyPr>
          <a:lstStyle/>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Eliminated barriers to health insurance for people with pre-existing conditions</a:t>
            </a:r>
          </a:p>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Created the Health Insurance Marketplace (healthcare.gov)</a:t>
            </a:r>
          </a:p>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Expanded Medicaid in many states (“Partial Expansion” in Wisconsin)</a:t>
            </a:r>
          </a:p>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Allowed for young adults can stay on their parents' coverage until the age of 26</a:t>
            </a:r>
          </a:p>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Provides financial assistance to pay for health insurance for eligible people</a:t>
            </a:r>
          </a:p>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Include a set of essential health benefits that all plans need to cover</a:t>
            </a:r>
          </a:p>
          <a:p>
            <a:pPr marL="321310" indent="-321310">
              <a:spcBef>
                <a:spcPts val="2250"/>
              </a:spcBef>
              <a:buSzPct val="100000"/>
              <a:buFont typeface="Arial"/>
              <a:buChar char="•"/>
              <a:defRPr sz="3000">
                <a:latin typeface="Helvetica Light"/>
                <a:ea typeface="Helvetica Light"/>
                <a:cs typeface="Helvetica Light"/>
                <a:sym typeface="Helvetica Light"/>
              </a:defRPr>
            </a:pPr>
            <a:r>
              <a:rPr lang="en-US" sz="2200" dirty="0">
                <a:latin typeface="Helvetica" panose="020B0604020202020204" pitchFamily="34" charset="0"/>
                <a:cs typeface="Helvetica" panose="020B0604020202020204" pitchFamily="34" charset="0"/>
              </a:rPr>
              <a:t>Required everyone to have insurance* </a:t>
            </a:r>
          </a:p>
          <a:p>
            <a:pPr>
              <a:spcBef>
                <a:spcPts val="2250"/>
              </a:spcBef>
              <a:buSzPct val="100000"/>
              <a:defRPr sz="3000">
                <a:latin typeface="Helvetica Light"/>
                <a:ea typeface="Helvetica Light"/>
                <a:cs typeface="Helvetica Light"/>
                <a:sym typeface="Helvetica Light"/>
              </a:defRPr>
            </a:pPr>
            <a:r>
              <a:rPr lang="en-US" sz="1600" dirty="0">
                <a:latin typeface="Helvetica" panose="020B0604020202020204" pitchFamily="34" charset="0"/>
                <a:cs typeface="Helvetica" panose="020B0604020202020204" pitchFamily="34" charset="0"/>
              </a:rPr>
              <a:t>*People are still required to have insurance but starting in 2019 there will not be a tax penalty for someone without insurance.</a:t>
            </a:r>
          </a:p>
        </p:txBody>
      </p:sp>
      <p:sp>
        <p:nvSpPr>
          <p:cNvPr id="5" name="Slide Number Placeholder 3">
            <a:extLst>
              <a:ext uri="{FF2B5EF4-FFF2-40B4-BE49-F238E27FC236}">
                <a16:creationId xmlns:a16="http://schemas.microsoft.com/office/drawing/2014/main" id="{A73D193E-5B46-43A0-94FC-C1329720A679}"/>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14</a:t>
            </a:fld>
            <a:endParaRPr lang="en-US" sz="2812" b="1" dirty="0"/>
          </a:p>
        </p:txBody>
      </p:sp>
    </p:spTree>
    <p:extLst>
      <p:ext uri="{BB962C8B-B14F-4D97-AF65-F5344CB8AC3E}">
        <p14:creationId xmlns:p14="http://schemas.microsoft.com/office/powerpoint/2010/main" val="2397494428"/>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3.png"/>
          <p:cNvPicPr>
            <a:picLocks noChangeAspect="1"/>
          </p:cNvPicPr>
          <p:nvPr/>
        </p:nvPicPr>
        <p:blipFill>
          <a:blip r:embed="rId2"/>
          <a:stretch>
            <a:fillRect/>
          </a:stretch>
        </p:blipFill>
        <p:spPr>
          <a:xfrm>
            <a:off x="0" y="6037009"/>
            <a:ext cx="12192000" cy="832359"/>
          </a:xfrm>
          <a:prstGeom prst="rect">
            <a:avLst/>
          </a:prstGeom>
          <a:ln w="12700">
            <a:miter lim="400000"/>
          </a:ln>
        </p:spPr>
      </p:pic>
      <p:sp>
        <p:nvSpPr>
          <p:cNvPr id="100" name="Shape 100"/>
          <p:cNvSpPr/>
          <p:nvPr/>
        </p:nvSpPr>
        <p:spPr>
          <a:xfrm>
            <a:off x="423459" y="267891"/>
            <a:ext cx="6747692" cy="464344"/>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Autofit/>
          </a:bodyPr>
          <a:lstStyle>
            <a:lvl1pPr algn="l">
              <a:defRPr sz="3700">
                <a:latin typeface="Helvetica Light"/>
                <a:ea typeface="Helvetica Light"/>
                <a:cs typeface="Helvetica Light"/>
                <a:sym typeface="Helvetica Light"/>
              </a:defRPr>
            </a:lvl1pPr>
          </a:lstStyle>
          <a:p>
            <a:r>
              <a:rPr lang="en-US" sz="2531" b="1" dirty="0">
                <a:latin typeface="Helvetica" panose="020B0604020202020204" pitchFamily="34" charset="0"/>
                <a:cs typeface="Helvetica" panose="020B0604020202020204" pitchFamily="34" charset="0"/>
              </a:rPr>
              <a:t>But why is health insurance important?</a:t>
            </a:r>
            <a:endParaRPr sz="2531" b="1" dirty="0">
              <a:latin typeface="Helvetica" panose="020B0604020202020204" pitchFamily="34" charset="0"/>
              <a:cs typeface="Helvetica" panose="020B0604020202020204" pitchFamily="34" charset="0"/>
            </a:endParaRPr>
          </a:p>
        </p:txBody>
      </p:sp>
      <p:sp>
        <p:nvSpPr>
          <p:cNvPr id="11" name="Shape 98"/>
          <p:cNvSpPr/>
          <p:nvPr/>
        </p:nvSpPr>
        <p:spPr>
          <a:xfrm>
            <a:off x="637460" y="935014"/>
            <a:ext cx="9773637" cy="3967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p>
            <a:pPr marL="321457" indent="-321457">
              <a:spcBef>
                <a:spcPts val="2250"/>
              </a:spcBef>
              <a:buSzPct val="100000"/>
              <a:buFont typeface="Arial"/>
              <a:buChar char="•"/>
              <a:defRPr sz="3000">
                <a:latin typeface="Helvetica Light"/>
                <a:ea typeface="Helvetica Light"/>
                <a:cs typeface="Helvetica Light"/>
                <a:sym typeface="Helvetica Light"/>
              </a:defRPr>
            </a:pPr>
            <a:endParaRPr lang="en-US" sz="2109" dirty="0"/>
          </a:p>
        </p:txBody>
      </p:sp>
      <p:sp>
        <p:nvSpPr>
          <p:cNvPr id="5" name="Shape 98"/>
          <p:cNvSpPr/>
          <p:nvPr/>
        </p:nvSpPr>
        <p:spPr>
          <a:xfrm>
            <a:off x="495019" y="1133370"/>
            <a:ext cx="9916078" cy="547759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p>
            <a:pPr marL="321457" indent="-321457">
              <a:spcBef>
                <a:spcPts val="2250"/>
              </a:spcBef>
              <a:buSzPct val="100000"/>
              <a:buFont typeface="Arial"/>
              <a:buChar char="•"/>
              <a:defRPr sz="30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Maintaining your health (cheaper now than later)</a:t>
            </a:r>
          </a:p>
          <a:p>
            <a:pPr marL="321457" indent="-321457">
              <a:spcBef>
                <a:spcPts val="2250"/>
              </a:spcBef>
              <a:buSzPct val="100000"/>
              <a:buFont typeface="Arial"/>
              <a:buChar char="•"/>
              <a:defRPr sz="30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Less expensive rate for services</a:t>
            </a:r>
          </a:p>
          <a:p>
            <a:pPr marL="321457" indent="-321457">
              <a:spcBef>
                <a:spcPts val="2250"/>
              </a:spcBef>
              <a:buSzPct val="100000"/>
              <a:buFont typeface="Arial"/>
              <a:buChar char="•"/>
              <a:defRPr sz="30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Medical bills for accidents</a:t>
            </a:r>
            <a:endParaRPr lang="en-US" sz="2800" dirty="0">
              <a:latin typeface="Helvetica" panose="020B0604020202020204" pitchFamily="34" charset="0"/>
              <a:cs typeface="Helvetica" panose="020B0604020202020204" pitchFamily="34" charset="0"/>
            </a:endParaRP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May have to pay a tax penalty</a:t>
            </a:r>
            <a:endParaRPr sz="2800" dirty="0">
              <a:latin typeface="Helvetica" panose="020B0604020202020204" pitchFamily="34" charset="0"/>
              <a:cs typeface="Helvetica" panose="020B0604020202020204" pitchFamily="34" charset="0"/>
            </a:endParaRPr>
          </a:p>
          <a:p>
            <a:pPr marL="321457" indent="-321457">
              <a:spcBef>
                <a:spcPts val="2250"/>
              </a:spcBef>
              <a:buSzPct val="100000"/>
              <a:buFont typeface="Arial"/>
              <a:buChar char="•"/>
              <a:defRPr sz="30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Unexpected sickness</a:t>
            </a:r>
            <a:endParaRPr lang="en-US" sz="2800" dirty="0">
              <a:latin typeface="Helvetica" panose="020B0604020202020204" pitchFamily="34" charset="0"/>
              <a:cs typeface="Helvetica" panose="020B0604020202020204" pitchFamily="34" charset="0"/>
            </a:endParaRP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More timely care (better health outcomes)</a:t>
            </a:r>
            <a:endParaRPr sz="2800" dirty="0">
              <a:latin typeface="Helvetica" panose="020B0604020202020204" pitchFamily="34" charset="0"/>
              <a:cs typeface="Helvetica" panose="020B0604020202020204" pitchFamily="34" charset="0"/>
            </a:endParaRPr>
          </a:p>
          <a:p>
            <a:pPr marL="321457" indent="-321457">
              <a:spcBef>
                <a:spcPts val="2250"/>
              </a:spcBef>
              <a:buSzPct val="100000"/>
              <a:buFont typeface="Arial"/>
              <a:buChar char="•"/>
              <a:defRPr sz="30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Peace of mind</a:t>
            </a:r>
            <a:endParaRPr lang="en-US" sz="2800" dirty="0">
              <a:latin typeface="Helvetica" panose="020B0604020202020204" pitchFamily="34" charset="0"/>
              <a:cs typeface="Helvetica" panose="020B0604020202020204" pitchFamily="34" charset="0"/>
            </a:endParaRPr>
          </a:p>
          <a:p>
            <a:pPr>
              <a:spcBef>
                <a:spcPts val="2250"/>
              </a:spcBef>
              <a:buSzPct val="100000"/>
              <a:defRPr sz="3000">
                <a:latin typeface="Helvetica Light"/>
                <a:ea typeface="Helvetica Light"/>
                <a:cs typeface="Helvetica Light"/>
                <a:sym typeface="Helvetica Light"/>
              </a:defRPr>
            </a:pPr>
            <a:endParaRPr sz="2109" dirty="0"/>
          </a:p>
        </p:txBody>
      </p:sp>
      <p:sp>
        <p:nvSpPr>
          <p:cNvPr id="6" name="Slide Number Placeholder 3">
            <a:extLst>
              <a:ext uri="{FF2B5EF4-FFF2-40B4-BE49-F238E27FC236}">
                <a16:creationId xmlns:a16="http://schemas.microsoft.com/office/drawing/2014/main" id="{826C66FE-6BF9-4AFA-940D-8AE2921078E3}"/>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15</a:t>
            </a:fld>
            <a:endParaRPr lang="en-US" sz="2812" b="1" dirty="0"/>
          </a:p>
        </p:txBody>
      </p:sp>
    </p:spTree>
    <p:extLst>
      <p:ext uri="{BB962C8B-B14F-4D97-AF65-F5344CB8AC3E}">
        <p14:creationId xmlns:p14="http://schemas.microsoft.com/office/powerpoint/2010/main" val="2012204432"/>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3.png"/>
          <p:cNvPicPr>
            <a:picLocks noChangeAspect="1"/>
          </p:cNvPicPr>
          <p:nvPr/>
        </p:nvPicPr>
        <p:blipFill>
          <a:blip r:embed="rId2"/>
          <a:stretch>
            <a:fillRect/>
          </a:stretch>
        </p:blipFill>
        <p:spPr>
          <a:xfrm>
            <a:off x="0" y="6037009"/>
            <a:ext cx="12192000" cy="832359"/>
          </a:xfrm>
          <a:prstGeom prst="rect">
            <a:avLst/>
          </a:prstGeom>
          <a:ln w="12700">
            <a:miter lim="400000"/>
          </a:ln>
        </p:spPr>
      </p:pic>
      <p:sp>
        <p:nvSpPr>
          <p:cNvPr id="100" name="Shape 100"/>
          <p:cNvSpPr/>
          <p:nvPr/>
        </p:nvSpPr>
        <p:spPr>
          <a:xfrm>
            <a:off x="423459" y="267891"/>
            <a:ext cx="11050382" cy="464344"/>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Autofit/>
          </a:bodyPr>
          <a:lstStyle>
            <a:lvl1pPr algn="l">
              <a:defRPr sz="3700">
                <a:latin typeface="Helvetica Light"/>
                <a:ea typeface="Helvetica Light"/>
                <a:cs typeface="Helvetica Light"/>
                <a:sym typeface="Helvetica Light"/>
              </a:defRPr>
            </a:lvl1pPr>
          </a:lstStyle>
          <a:p>
            <a:r>
              <a:rPr lang="en-US" sz="2531" b="1" dirty="0">
                <a:latin typeface="Helvetica" panose="020B0604020202020204" pitchFamily="34" charset="0"/>
                <a:cs typeface="Helvetica" panose="020B0604020202020204" pitchFamily="34" charset="0"/>
              </a:rPr>
              <a:t>Why Should Employers Care About Non-Employer Based Insurance Options?</a:t>
            </a:r>
            <a:endParaRPr sz="2531" b="1" dirty="0">
              <a:latin typeface="Helvetica" panose="020B0604020202020204" pitchFamily="34" charset="0"/>
              <a:cs typeface="Helvetica" panose="020B0604020202020204" pitchFamily="34" charset="0"/>
            </a:endParaRPr>
          </a:p>
        </p:txBody>
      </p:sp>
      <p:sp>
        <p:nvSpPr>
          <p:cNvPr id="11" name="Shape 98"/>
          <p:cNvSpPr/>
          <p:nvPr/>
        </p:nvSpPr>
        <p:spPr>
          <a:xfrm>
            <a:off x="637460" y="935014"/>
            <a:ext cx="9773637" cy="3967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p>
            <a:pPr marL="321457" indent="-321457">
              <a:spcBef>
                <a:spcPts val="2250"/>
              </a:spcBef>
              <a:buSzPct val="100000"/>
              <a:buFont typeface="Arial"/>
              <a:buChar char="•"/>
              <a:defRPr sz="3000">
                <a:latin typeface="Helvetica Light"/>
                <a:ea typeface="Helvetica Light"/>
                <a:cs typeface="Helvetica Light"/>
                <a:sym typeface="Helvetica Light"/>
              </a:defRPr>
            </a:pPr>
            <a:endParaRPr lang="en-US" sz="2109" dirty="0"/>
          </a:p>
        </p:txBody>
      </p:sp>
      <p:sp>
        <p:nvSpPr>
          <p:cNvPr id="5" name="Shape 98"/>
          <p:cNvSpPr/>
          <p:nvPr/>
        </p:nvSpPr>
        <p:spPr>
          <a:xfrm>
            <a:off x="504883" y="1273429"/>
            <a:ext cx="9906214" cy="488768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Promote healthy workforce (for today and tomorrow)</a:t>
            </a: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Enhance productivity</a:t>
            </a: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Provide access to expanded/additional benefits – prevention, early intervention services</a:t>
            </a: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Avoid additional employer costs </a:t>
            </a:r>
          </a:p>
          <a:p>
            <a:pPr marL="321457" indent="-321457">
              <a:spcBef>
                <a:spcPts val="2250"/>
              </a:spcBef>
              <a:buSzPct val="100000"/>
              <a:buFont typeface="Arial"/>
              <a:buChar char="•"/>
              <a:defRPr sz="30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Be a good corporate citizen – health and well-being of the community!</a:t>
            </a:r>
          </a:p>
          <a:p>
            <a:pPr>
              <a:spcBef>
                <a:spcPts val="2250"/>
              </a:spcBef>
              <a:buSzPct val="100000"/>
              <a:defRPr sz="3000">
                <a:latin typeface="Helvetica Light"/>
                <a:ea typeface="Helvetica Light"/>
                <a:cs typeface="Helvetica Light"/>
                <a:sym typeface="Helvetica Light"/>
              </a:defRPr>
            </a:pPr>
            <a:endParaRPr sz="2109" dirty="0"/>
          </a:p>
        </p:txBody>
      </p:sp>
      <p:sp>
        <p:nvSpPr>
          <p:cNvPr id="6" name="Slide Number Placeholder 3">
            <a:extLst>
              <a:ext uri="{FF2B5EF4-FFF2-40B4-BE49-F238E27FC236}">
                <a16:creationId xmlns:a16="http://schemas.microsoft.com/office/drawing/2014/main" id="{4C855D92-3BD9-4C4C-B545-3E5F795DE821}"/>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16</a:t>
            </a:fld>
            <a:endParaRPr lang="en-US" sz="2812" b="1" dirty="0"/>
          </a:p>
        </p:txBody>
      </p:sp>
    </p:spTree>
    <p:extLst>
      <p:ext uri="{BB962C8B-B14F-4D97-AF65-F5344CB8AC3E}">
        <p14:creationId xmlns:p14="http://schemas.microsoft.com/office/powerpoint/2010/main" val="1124666762"/>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033705" y="1168453"/>
            <a:ext cx="10138600" cy="1775134"/>
          </a:xfrm>
          <a:prstGeom prst="rect">
            <a:avLst/>
          </a:prstGeom>
          <a:ln w="12700">
            <a:miter lim="400000"/>
          </a:ln>
          <a:extLst>
            <a:ext uri="{C572A759-6A51-4108-AA02-DFA0A04FC94B}">
              <ma14:wrappingTextBoxFlag xmlns="" xmlns:ma14="http://schemas.microsoft.com/office/mac/drawingml/2011/main" val="1"/>
            </a:ext>
          </a:extLst>
        </p:spPr>
        <p:txBody>
          <a:bodyPr wrap="square" lIns="35703" tIns="35703" rIns="35703" bIns="35703" anchor="t">
            <a:spAutoFit/>
          </a:bodyPr>
          <a:lstStyle/>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a:endParaRPr>
          </a:p>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panose="020B0604020202020204" pitchFamily="34" charset="0"/>
            </a:endParaRPr>
          </a:p>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panose="020B0604020202020204" pitchFamily="34" charset="0"/>
            </a:endParaRPr>
          </a:p>
        </p:txBody>
      </p:sp>
      <p:sp>
        <p:nvSpPr>
          <p:cNvPr id="13" name="Shape 111"/>
          <p:cNvSpPr txBox="1">
            <a:spLocks/>
          </p:cNvSpPr>
          <p:nvPr/>
        </p:nvSpPr>
        <p:spPr>
          <a:xfrm>
            <a:off x="586078" y="280072"/>
            <a:ext cx="9541317" cy="535542"/>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chor="t">
            <a:no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r>
              <a:rPr lang="en-US" sz="2800" b="1" dirty="0">
                <a:latin typeface="Helvetica"/>
              </a:rPr>
              <a:t>Types of Employees Who May Not Qualify or Afford</a:t>
            </a:r>
            <a:endParaRPr lang="en-US" sz="2800" b="1" dirty="0">
              <a:latin typeface="Helvetica" panose="020B0604020202020204" pitchFamily="34" charset="0"/>
            </a:endParaRPr>
          </a:p>
          <a:p>
            <a:r>
              <a:rPr lang="en-US" sz="2800" b="1" dirty="0">
                <a:latin typeface="Helvetica"/>
              </a:rPr>
              <a:t>Employer-Sponsored Coverage</a:t>
            </a:r>
            <a:endParaRPr lang="en-US" sz="2800" b="1" dirty="0">
              <a:latin typeface="Helvetica" panose="020B0604020202020204" pitchFamily="34" charset="0"/>
            </a:endParaRPr>
          </a:p>
        </p:txBody>
      </p:sp>
      <p:pic>
        <p:nvPicPr>
          <p:cNvPr id="9" name="Picture 9">
            <a:extLst>
              <a:ext uri="{FF2B5EF4-FFF2-40B4-BE49-F238E27FC236}">
                <a16:creationId xmlns:a16="http://schemas.microsoft.com/office/drawing/2014/main" id="{0BD22230-4E83-4B73-B26E-B11B455D4921}"/>
              </a:ext>
            </a:extLst>
          </p:cNvPr>
          <p:cNvPicPr>
            <a:picLocks noChangeAspect="1"/>
          </p:cNvPicPr>
          <p:nvPr/>
        </p:nvPicPr>
        <p:blipFill rotWithShape="1">
          <a:blip r:embed="rId2"/>
          <a:srcRect l="5389" t="4972" r="7186" b="7679"/>
          <a:stretch/>
        </p:blipFill>
        <p:spPr>
          <a:xfrm>
            <a:off x="7905551" y="2556036"/>
            <a:ext cx="1798686" cy="1938535"/>
          </a:xfrm>
          <a:prstGeom prst="rect">
            <a:avLst/>
          </a:prstGeom>
        </p:spPr>
      </p:pic>
      <p:pic>
        <p:nvPicPr>
          <p:cNvPr id="11" name="Picture 11" descr="A close up of a logo&#10;&#10;Description generated with high confidence">
            <a:extLst>
              <a:ext uri="{FF2B5EF4-FFF2-40B4-BE49-F238E27FC236}">
                <a16:creationId xmlns:a16="http://schemas.microsoft.com/office/drawing/2014/main" id="{85B59397-B48C-43A6-90D7-05A7DFE74C58}"/>
              </a:ext>
            </a:extLst>
          </p:cNvPr>
          <p:cNvPicPr>
            <a:picLocks noChangeAspect="1"/>
          </p:cNvPicPr>
          <p:nvPr/>
        </p:nvPicPr>
        <p:blipFill>
          <a:blip r:embed="rId3"/>
          <a:stretch>
            <a:fillRect/>
          </a:stretch>
        </p:blipFill>
        <p:spPr>
          <a:xfrm>
            <a:off x="1897645" y="2453740"/>
            <a:ext cx="2143125" cy="2143125"/>
          </a:xfrm>
          <a:prstGeom prst="rect">
            <a:avLst/>
          </a:prstGeom>
        </p:spPr>
      </p:pic>
      <p:sp>
        <p:nvSpPr>
          <p:cNvPr id="14" name="Shape 272">
            <a:extLst>
              <a:ext uri="{FF2B5EF4-FFF2-40B4-BE49-F238E27FC236}">
                <a16:creationId xmlns:a16="http://schemas.microsoft.com/office/drawing/2014/main" id="{240644B8-5B18-47C3-A526-0E79846AA0AC}"/>
              </a:ext>
            </a:extLst>
          </p:cNvPr>
          <p:cNvSpPr/>
          <p:nvPr/>
        </p:nvSpPr>
        <p:spPr>
          <a:xfrm>
            <a:off x="371169" y="4548626"/>
            <a:ext cx="3052953" cy="1084047"/>
          </a:xfrm>
          <a:prstGeom prst="rect">
            <a:avLst/>
          </a:prstGeom>
          <a:ln w="12700">
            <a:miter lim="400000"/>
          </a:ln>
          <a:extLst>
            <a:ext uri="{C572A759-6A51-4108-AA02-DFA0A04FC94B}">
              <ma14:wrappingTextBoxFlag xmlns="" xmlns:ma14="http://schemas.microsoft.com/office/mac/drawingml/2011/main" val="1"/>
            </a:ext>
          </a:extLst>
        </p:spPr>
        <p:txBody>
          <a:bodyPr wrap="square" lIns="35703" tIns="35703" rIns="35703" bIns="35703" anchor="t">
            <a:spAutoFit/>
          </a:bodyPr>
          <a:lstStyle>
            <a:lvl1pPr marL="370416" indent="-370416" algn="l">
              <a:spcBef>
                <a:spcPts val="3200"/>
              </a:spcBef>
              <a:buSzPct val="75000"/>
              <a:buChar char="•"/>
              <a:defRPr sz="2800">
                <a:latin typeface="Helvetica Light"/>
                <a:ea typeface="Helvetica Light"/>
                <a:cs typeface="Helvetica Light"/>
                <a:sym typeface="Helvetica Light"/>
              </a:defRPr>
            </a:lvl1pPr>
          </a:lstStyle>
          <a:p>
            <a:pPr marL="0" indent="0">
              <a:buNone/>
            </a:pPr>
            <a:endParaRPr lang="en-US" sz="1800" dirty="0">
              <a:latin typeface="Helvetica" panose="020B0604020202020204" pitchFamily="34" charset="0"/>
            </a:endParaRPr>
          </a:p>
          <a:p>
            <a:pPr marL="370205" indent="-370205"/>
            <a:endParaRPr lang="en-US" sz="2109" dirty="0">
              <a:latin typeface="Helvetica" panose="020B0604020202020204" pitchFamily="34" charset="0"/>
            </a:endParaRPr>
          </a:p>
        </p:txBody>
      </p:sp>
      <p:sp>
        <p:nvSpPr>
          <p:cNvPr id="19" name="Shape 111">
            <a:extLst>
              <a:ext uri="{FF2B5EF4-FFF2-40B4-BE49-F238E27FC236}">
                <a16:creationId xmlns:a16="http://schemas.microsoft.com/office/drawing/2014/main" id="{DD07D8D8-47DF-4E7F-AFE6-02A39ABD56F4}"/>
              </a:ext>
            </a:extLst>
          </p:cNvPr>
          <p:cNvSpPr txBox="1">
            <a:spLocks/>
          </p:cNvSpPr>
          <p:nvPr/>
        </p:nvSpPr>
        <p:spPr>
          <a:xfrm>
            <a:off x="1284648" y="1540620"/>
            <a:ext cx="3315401" cy="783171"/>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b="1" dirty="0">
                <a:latin typeface="Helvetica"/>
              </a:rPr>
              <a:t>Low Wage Earners with “Unaffordable” Premiums</a:t>
            </a:r>
            <a:endParaRPr lang="en-US" sz="2000" b="1" dirty="0">
              <a:latin typeface="Helvetica" panose="020B0604020202020204" pitchFamily="34" charset="0"/>
            </a:endParaRPr>
          </a:p>
        </p:txBody>
      </p:sp>
      <p:sp>
        <p:nvSpPr>
          <p:cNvPr id="20" name="Shape 111">
            <a:extLst>
              <a:ext uri="{FF2B5EF4-FFF2-40B4-BE49-F238E27FC236}">
                <a16:creationId xmlns:a16="http://schemas.microsoft.com/office/drawing/2014/main" id="{5841E914-B371-4921-A45E-3FA345BBC720}"/>
              </a:ext>
            </a:extLst>
          </p:cNvPr>
          <p:cNvSpPr txBox="1">
            <a:spLocks/>
          </p:cNvSpPr>
          <p:nvPr/>
        </p:nvSpPr>
        <p:spPr>
          <a:xfrm>
            <a:off x="6799097" y="1587578"/>
            <a:ext cx="3968117" cy="736213"/>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b="1" dirty="0">
                <a:latin typeface="Helvetica"/>
              </a:rPr>
              <a:t>Part-Time or </a:t>
            </a:r>
            <a:endParaRPr lang="en-US" sz="2000" b="1" dirty="0">
              <a:latin typeface="Helvetica" panose="020B0604020202020204" pitchFamily="34" charset="0"/>
            </a:endParaRPr>
          </a:p>
          <a:p>
            <a:pPr algn="ctr"/>
            <a:r>
              <a:rPr lang="en-US" sz="2000" b="1" dirty="0">
                <a:latin typeface="Helvetica"/>
              </a:rPr>
              <a:t>Limited-Term Employees</a:t>
            </a:r>
            <a:endParaRPr lang="en-US" sz="2000" b="1" dirty="0">
              <a:latin typeface="Helvetica" panose="020B0604020202020204" pitchFamily="34" charset="0"/>
            </a:endParaRPr>
          </a:p>
        </p:txBody>
      </p:sp>
      <p:sp>
        <p:nvSpPr>
          <p:cNvPr id="21" name="Shape 111">
            <a:extLst>
              <a:ext uri="{FF2B5EF4-FFF2-40B4-BE49-F238E27FC236}">
                <a16:creationId xmlns:a16="http://schemas.microsoft.com/office/drawing/2014/main" id="{651C14B0-7809-4562-B840-F241DC28B075}"/>
              </a:ext>
            </a:extLst>
          </p:cNvPr>
          <p:cNvSpPr txBox="1">
            <a:spLocks/>
          </p:cNvSpPr>
          <p:nvPr/>
        </p:nvSpPr>
        <p:spPr>
          <a:xfrm>
            <a:off x="858033" y="4596864"/>
            <a:ext cx="4327741" cy="1948929"/>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chor="t">
            <a:normAutofit fontScale="92500" lnSpcReduction="10000"/>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dirty="0">
                <a:latin typeface="Helvetica"/>
              </a:rPr>
              <a:t>If the monthly cost for employer-based insurance is over the 9.89% of an employee’s household income, it is considered “unaffordable” </a:t>
            </a:r>
          </a:p>
          <a:p>
            <a:pPr algn="ctr"/>
            <a:endParaRPr lang="en-US" sz="2000" dirty="0">
              <a:latin typeface="Helvetica"/>
            </a:endParaRPr>
          </a:p>
          <a:p>
            <a:pPr algn="ctr"/>
            <a:r>
              <a:rPr lang="en-US" sz="2000" dirty="0">
                <a:latin typeface="Helvetica"/>
              </a:rPr>
              <a:t>They may be eligible for Marketplace coverage</a:t>
            </a:r>
            <a:endParaRPr lang="en-US" sz="2000" dirty="0">
              <a:latin typeface="Helvetica" panose="020B0604020202020204" pitchFamily="34" charset="0"/>
            </a:endParaRPr>
          </a:p>
        </p:txBody>
      </p:sp>
      <p:sp>
        <p:nvSpPr>
          <p:cNvPr id="22" name="Shape 111">
            <a:extLst>
              <a:ext uri="{FF2B5EF4-FFF2-40B4-BE49-F238E27FC236}">
                <a16:creationId xmlns:a16="http://schemas.microsoft.com/office/drawing/2014/main" id="{3CD4B5D0-CDD4-49E5-BC30-45EB12A97815}"/>
              </a:ext>
            </a:extLst>
          </p:cNvPr>
          <p:cNvSpPr txBox="1">
            <a:spLocks/>
          </p:cNvSpPr>
          <p:nvPr/>
        </p:nvSpPr>
        <p:spPr>
          <a:xfrm>
            <a:off x="6799097" y="4596865"/>
            <a:ext cx="4173703" cy="194892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dirty="0">
                <a:latin typeface="Helvetica"/>
              </a:rPr>
              <a:t>In some cases, part-time or seasonal workers do not qualify for employer-based insurance benefits. </a:t>
            </a:r>
          </a:p>
          <a:p>
            <a:pPr algn="ctr"/>
            <a:endParaRPr lang="en-US" sz="2000" dirty="0">
              <a:latin typeface="Helvetica"/>
            </a:endParaRPr>
          </a:p>
          <a:p>
            <a:pPr algn="ctr"/>
            <a:r>
              <a:rPr lang="en-US" sz="2000" dirty="0">
                <a:latin typeface="Helvetica"/>
              </a:rPr>
              <a:t>They may be eligible for Medicaid or Marketplace coverage</a:t>
            </a:r>
          </a:p>
        </p:txBody>
      </p:sp>
      <p:sp>
        <p:nvSpPr>
          <p:cNvPr id="12" name="Slide Number Placeholder 3">
            <a:extLst>
              <a:ext uri="{FF2B5EF4-FFF2-40B4-BE49-F238E27FC236}">
                <a16:creationId xmlns:a16="http://schemas.microsoft.com/office/drawing/2014/main" id="{78D27492-7FCE-4A9F-81CE-DB4A26B64C5A}"/>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17</a:t>
            </a:fld>
            <a:endParaRPr lang="en-US" sz="2812" b="1" dirty="0"/>
          </a:p>
        </p:txBody>
      </p:sp>
    </p:spTree>
    <p:extLst>
      <p:ext uri="{BB962C8B-B14F-4D97-AF65-F5344CB8AC3E}">
        <p14:creationId xmlns:p14="http://schemas.microsoft.com/office/powerpoint/2010/main" val="2398757718"/>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033705" y="1168453"/>
            <a:ext cx="10138600" cy="1775134"/>
          </a:xfrm>
          <a:prstGeom prst="rect">
            <a:avLst/>
          </a:prstGeom>
          <a:ln w="12700">
            <a:miter lim="400000"/>
          </a:ln>
          <a:extLst>
            <a:ext uri="{C572A759-6A51-4108-AA02-DFA0A04FC94B}">
              <ma14:wrappingTextBoxFlag xmlns="" xmlns:ma14="http://schemas.microsoft.com/office/mac/drawingml/2011/main" val="1"/>
            </a:ext>
          </a:extLst>
        </p:spPr>
        <p:txBody>
          <a:bodyPr wrap="square" lIns="35703" tIns="35703" rIns="35703" bIns="35703" anchor="t">
            <a:spAutoFit/>
          </a:bodyPr>
          <a:lstStyle/>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a:endParaRPr>
          </a:p>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panose="020B0604020202020204" pitchFamily="34" charset="0"/>
            </a:endParaRPr>
          </a:p>
          <a:p>
            <a:pPr marL="361315" indent="-361315">
              <a:spcBef>
                <a:spcPts val="1582"/>
              </a:spcBef>
              <a:buSzPct val="75000"/>
              <a:buFont typeface="+mj-lt"/>
              <a:buAutoNum type="arabicPeriod"/>
              <a:defRPr sz="2200">
                <a:latin typeface="Helvetica Light"/>
                <a:ea typeface="Helvetica Light"/>
                <a:cs typeface="Helvetica Light"/>
                <a:sym typeface="Helvetica Light"/>
              </a:defRPr>
            </a:pPr>
            <a:endParaRPr lang="en-US" sz="2800" dirty="0">
              <a:latin typeface="Helvetica" panose="020B0604020202020204" pitchFamily="34" charset="0"/>
            </a:endParaRPr>
          </a:p>
        </p:txBody>
      </p:sp>
      <p:sp>
        <p:nvSpPr>
          <p:cNvPr id="13" name="Shape 111"/>
          <p:cNvSpPr txBox="1">
            <a:spLocks/>
          </p:cNvSpPr>
          <p:nvPr/>
        </p:nvSpPr>
        <p:spPr>
          <a:xfrm>
            <a:off x="586078" y="280072"/>
            <a:ext cx="9541317" cy="535542"/>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chor="t">
            <a:no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r>
              <a:rPr lang="en-US" sz="2800" b="1" dirty="0">
                <a:latin typeface="Helvetica"/>
              </a:rPr>
              <a:t>Types of Employees Who May Not Qualify for or Afford</a:t>
            </a:r>
            <a:r>
              <a:rPr lang="en-US" sz="2800" b="1" dirty="0">
                <a:latin typeface="Helvetica" panose="020B0604020202020204" pitchFamily="34" charset="0"/>
              </a:rPr>
              <a:t> </a:t>
            </a:r>
            <a:r>
              <a:rPr lang="en-US" sz="2800" b="1" dirty="0">
                <a:latin typeface="Helvetica"/>
              </a:rPr>
              <a:t>Employer-Sponsored Coverage</a:t>
            </a:r>
            <a:endParaRPr lang="en-US" sz="2800" b="1" dirty="0">
              <a:latin typeface="Helvetica" panose="020B0604020202020204" pitchFamily="34" charset="0"/>
            </a:endParaRPr>
          </a:p>
        </p:txBody>
      </p:sp>
      <p:pic>
        <p:nvPicPr>
          <p:cNvPr id="11" name="Picture 11">
            <a:extLst>
              <a:ext uri="{FF2B5EF4-FFF2-40B4-BE49-F238E27FC236}">
                <a16:creationId xmlns:a16="http://schemas.microsoft.com/office/drawing/2014/main" id="{85B59397-B48C-43A6-90D7-05A7DFE74C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84560" y="1935196"/>
            <a:ext cx="2769358" cy="2769358"/>
          </a:xfrm>
          <a:prstGeom prst="rect">
            <a:avLst/>
          </a:prstGeom>
        </p:spPr>
      </p:pic>
      <p:sp>
        <p:nvSpPr>
          <p:cNvPr id="14" name="Shape 272">
            <a:extLst>
              <a:ext uri="{FF2B5EF4-FFF2-40B4-BE49-F238E27FC236}">
                <a16:creationId xmlns:a16="http://schemas.microsoft.com/office/drawing/2014/main" id="{240644B8-5B18-47C3-A526-0E79846AA0AC}"/>
              </a:ext>
            </a:extLst>
          </p:cNvPr>
          <p:cNvSpPr/>
          <p:nvPr/>
        </p:nvSpPr>
        <p:spPr>
          <a:xfrm>
            <a:off x="371169" y="4548626"/>
            <a:ext cx="3052953" cy="1084047"/>
          </a:xfrm>
          <a:prstGeom prst="rect">
            <a:avLst/>
          </a:prstGeom>
          <a:ln w="12700">
            <a:miter lim="400000"/>
          </a:ln>
          <a:extLst>
            <a:ext uri="{C572A759-6A51-4108-AA02-DFA0A04FC94B}">
              <ma14:wrappingTextBoxFlag xmlns="" xmlns:ma14="http://schemas.microsoft.com/office/mac/drawingml/2011/main" val="1"/>
            </a:ext>
          </a:extLst>
        </p:spPr>
        <p:txBody>
          <a:bodyPr wrap="square" lIns="35703" tIns="35703" rIns="35703" bIns="35703" anchor="t">
            <a:spAutoFit/>
          </a:bodyPr>
          <a:lstStyle>
            <a:lvl1pPr marL="370416" indent="-370416" algn="l">
              <a:spcBef>
                <a:spcPts val="3200"/>
              </a:spcBef>
              <a:buSzPct val="75000"/>
              <a:buChar char="•"/>
              <a:defRPr sz="2800">
                <a:latin typeface="Helvetica Light"/>
                <a:ea typeface="Helvetica Light"/>
                <a:cs typeface="Helvetica Light"/>
                <a:sym typeface="Helvetica Light"/>
              </a:defRPr>
            </a:lvl1pPr>
          </a:lstStyle>
          <a:p>
            <a:pPr marL="0" indent="0">
              <a:buNone/>
            </a:pPr>
            <a:endParaRPr lang="en-US" sz="1800" dirty="0">
              <a:latin typeface="Helvetica" panose="020B0604020202020204" pitchFamily="34" charset="0"/>
            </a:endParaRPr>
          </a:p>
          <a:p>
            <a:pPr marL="370205" indent="-370205"/>
            <a:endParaRPr lang="en-US" sz="2109" dirty="0">
              <a:latin typeface="Helvetica" panose="020B0604020202020204" pitchFamily="34" charset="0"/>
            </a:endParaRPr>
          </a:p>
        </p:txBody>
      </p:sp>
      <p:sp>
        <p:nvSpPr>
          <p:cNvPr id="19" name="Shape 111">
            <a:extLst>
              <a:ext uri="{FF2B5EF4-FFF2-40B4-BE49-F238E27FC236}">
                <a16:creationId xmlns:a16="http://schemas.microsoft.com/office/drawing/2014/main" id="{DD07D8D8-47DF-4E7F-AFE6-02A39ABD56F4}"/>
              </a:ext>
            </a:extLst>
          </p:cNvPr>
          <p:cNvSpPr txBox="1">
            <a:spLocks/>
          </p:cNvSpPr>
          <p:nvPr/>
        </p:nvSpPr>
        <p:spPr>
          <a:xfrm>
            <a:off x="1033706" y="1503123"/>
            <a:ext cx="3871068" cy="820668"/>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b="1" dirty="0">
                <a:latin typeface="Helvetica"/>
              </a:rPr>
              <a:t>Individuals Affected by </a:t>
            </a:r>
          </a:p>
          <a:p>
            <a:pPr algn="ctr"/>
            <a:r>
              <a:rPr lang="en-US" sz="2000" b="1" dirty="0">
                <a:latin typeface="Helvetica"/>
              </a:rPr>
              <a:t>Lay-Offs or Early Retirees</a:t>
            </a:r>
            <a:endParaRPr lang="en-US" sz="2000" b="1" dirty="0">
              <a:latin typeface="Helvetica" panose="020B0604020202020204" pitchFamily="34" charset="0"/>
            </a:endParaRPr>
          </a:p>
        </p:txBody>
      </p:sp>
      <p:sp>
        <p:nvSpPr>
          <p:cNvPr id="20" name="Shape 111">
            <a:extLst>
              <a:ext uri="{FF2B5EF4-FFF2-40B4-BE49-F238E27FC236}">
                <a16:creationId xmlns:a16="http://schemas.microsoft.com/office/drawing/2014/main" id="{5841E914-B371-4921-A45E-3FA345BBC720}"/>
              </a:ext>
            </a:extLst>
          </p:cNvPr>
          <p:cNvSpPr txBox="1">
            <a:spLocks/>
          </p:cNvSpPr>
          <p:nvPr/>
        </p:nvSpPr>
        <p:spPr>
          <a:xfrm>
            <a:off x="6842571" y="1503123"/>
            <a:ext cx="3924640" cy="535542"/>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b="1" dirty="0">
                <a:latin typeface="Helvetica"/>
              </a:rPr>
              <a:t>Family Members</a:t>
            </a:r>
            <a:endParaRPr lang="en-US" sz="2000" b="1" dirty="0">
              <a:latin typeface="Helvetica" panose="020B0604020202020204" pitchFamily="34" charset="0"/>
            </a:endParaRPr>
          </a:p>
        </p:txBody>
      </p:sp>
      <p:sp>
        <p:nvSpPr>
          <p:cNvPr id="21" name="Shape 111">
            <a:extLst>
              <a:ext uri="{FF2B5EF4-FFF2-40B4-BE49-F238E27FC236}">
                <a16:creationId xmlns:a16="http://schemas.microsoft.com/office/drawing/2014/main" id="{651C14B0-7809-4562-B840-F241DC28B075}"/>
              </a:ext>
            </a:extLst>
          </p:cNvPr>
          <p:cNvSpPr txBox="1">
            <a:spLocks/>
          </p:cNvSpPr>
          <p:nvPr/>
        </p:nvSpPr>
        <p:spPr>
          <a:xfrm>
            <a:off x="1033705" y="4558123"/>
            <a:ext cx="3892228" cy="1948929"/>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chor="t">
            <a:normAutofit/>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dirty="0">
                <a:latin typeface="Helvetica"/>
              </a:rPr>
              <a:t>Someone who leaves employment before they are  Medicare-eligible may qualify for a more affordable health insurance option other than COBRA.</a:t>
            </a:r>
            <a:endParaRPr lang="en-US" sz="2000" dirty="0">
              <a:latin typeface="Helvetica" panose="020B0604020202020204" pitchFamily="34" charset="0"/>
            </a:endParaRPr>
          </a:p>
        </p:txBody>
      </p:sp>
      <p:sp>
        <p:nvSpPr>
          <p:cNvPr id="22" name="Shape 111">
            <a:extLst>
              <a:ext uri="{FF2B5EF4-FFF2-40B4-BE49-F238E27FC236}">
                <a16:creationId xmlns:a16="http://schemas.microsoft.com/office/drawing/2014/main" id="{3CD4B5D0-CDD4-49E5-BC30-45EB12A97815}"/>
              </a:ext>
            </a:extLst>
          </p:cNvPr>
          <p:cNvSpPr txBox="1">
            <a:spLocks/>
          </p:cNvSpPr>
          <p:nvPr/>
        </p:nvSpPr>
        <p:spPr>
          <a:xfrm>
            <a:off x="6182016" y="4631300"/>
            <a:ext cx="5194939" cy="194892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chor="t">
            <a:normAutofit fontScale="92500" lnSpcReduction="10000"/>
          </a:bodyPr>
          <a:lstStyle>
            <a:lvl1pPr marL="0" marR="0" indent="0" algn="l" defTabSz="584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ctr"/>
            <a:r>
              <a:rPr lang="en-US" sz="2000" dirty="0">
                <a:latin typeface="Helvetica"/>
              </a:rPr>
              <a:t>Family members who do not qualify for the employer-sponsored coverage may be eligible for Medicaid or Marketplace coverage. </a:t>
            </a:r>
          </a:p>
          <a:p>
            <a:pPr algn="ctr"/>
            <a:endParaRPr lang="en-US" sz="2000" dirty="0">
              <a:latin typeface="Helvetica"/>
            </a:endParaRPr>
          </a:p>
          <a:p>
            <a:pPr algn="ctr"/>
            <a:r>
              <a:rPr lang="en-US" sz="2000" dirty="0">
                <a:latin typeface="Helvetica"/>
              </a:rPr>
              <a:t>In many cases, minors and adult children may be eligible for more affordable options other than the employer-sponsored plan.</a:t>
            </a:r>
          </a:p>
          <a:p>
            <a:pPr algn="ctr"/>
            <a:endParaRPr lang="en-US" sz="2000" dirty="0">
              <a:latin typeface="Helvetica"/>
            </a:endParaRPr>
          </a:p>
        </p:txBody>
      </p:sp>
      <p:pic>
        <p:nvPicPr>
          <p:cNvPr id="4" name="Picture 3" descr="A close up of a logo&#10;&#10;Description automatically generated">
            <a:extLst>
              <a:ext uri="{FF2B5EF4-FFF2-40B4-BE49-F238E27FC236}">
                <a16:creationId xmlns:a16="http://schemas.microsoft.com/office/drawing/2014/main" id="{3E3FB08D-0ED3-42B2-B601-A7266697D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328" y="2323791"/>
            <a:ext cx="2143125" cy="2143125"/>
          </a:xfrm>
          <a:prstGeom prst="rect">
            <a:avLst/>
          </a:prstGeom>
        </p:spPr>
      </p:pic>
      <p:sp>
        <p:nvSpPr>
          <p:cNvPr id="12" name="Slide Number Placeholder 3">
            <a:extLst>
              <a:ext uri="{FF2B5EF4-FFF2-40B4-BE49-F238E27FC236}">
                <a16:creationId xmlns:a16="http://schemas.microsoft.com/office/drawing/2014/main" id="{953D5B0D-8C3B-4857-A257-02AB82BD1A83}"/>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18</a:t>
            </a:fld>
            <a:endParaRPr lang="en-US" sz="2812" b="1" dirty="0"/>
          </a:p>
        </p:txBody>
      </p:sp>
    </p:spTree>
    <p:extLst>
      <p:ext uri="{BB962C8B-B14F-4D97-AF65-F5344CB8AC3E}">
        <p14:creationId xmlns:p14="http://schemas.microsoft.com/office/powerpoint/2010/main" val="160815376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22" name="Shape 122"/>
          <p:cNvSpPr/>
          <p:nvPr/>
        </p:nvSpPr>
        <p:spPr>
          <a:xfrm>
            <a:off x="363990" y="140358"/>
            <a:ext cx="6026287"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Health Insurance Options</a:t>
            </a:r>
            <a:endParaRPr sz="2812" b="1" dirty="0">
              <a:latin typeface="Helvetica" panose="020B0604020202020204" pitchFamily="34" charset="0"/>
            </a:endParaRPr>
          </a:p>
        </p:txBody>
      </p:sp>
      <p:pic>
        <p:nvPicPr>
          <p:cNvPr id="4" name="Picture 4" descr="A screenshot of a cell phone&#10;&#10;Description generated with very high confidence">
            <a:extLst>
              <a:ext uri="{FF2B5EF4-FFF2-40B4-BE49-F238E27FC236}">
                <a16:creationId xmlns:a16="http://schemas.microsoft.com/office/drawing/2014/main" id="{CDD90991-FCE1-4E52-B16D-0097533086FC}"/>
              </a:ext>
            </a:extLst>
          </p:cNvPr>
          <p:cNvPicPr>
            <a:picLocks noChangeAspect="1"/>
          </p:cNvPicPr>
          <p:nvPr/>
        </p:nvPicPr>
        <p:blipFill>
          <a:blip r:embed="rId3"/>
          <a:stretch>
            <a:fillRect/>
          </a:stretch>
        </p:blipFill>
        <p:spPr>
          <a:xfrm>
            <a:off x="3986981" y="678670"/>
            <a:ext cx="4205749" cy="5500659"/>
          </a:xfrm>
          <a:prstGeom prst="rect">
            <a:avLst/>
          </a:prstGeom>
        </p:spPr>
      </p:pic>
      <p:sp>
        <p:nvSpPr>
          <p:cNvPr id="6" name="Slide Number Placeholder 3">
            <a:extLst>
              <a:ext uri="{FF2B5EF4-FFF2-40B4-BE49-F238E27FC236}">
                <a16:creationId xmlns:a16="http://schemas.microsoft.com/office/drawing/2014/main" id="{80B57A40-35F8-4D0E-8D59-73ED08D621A0}"/>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19</a:t>
            </a:fld>
            <a:endParaRPr lang="en-US" sz="2812" b="1" dirty="0"/>
          </a:p>
        </p:txBody>
      </p:sp>
    </p:spTree>
    <p:extLst>
      <p:ext uri="{BB962C8B-B14F-4D97-AF65-F5344CB8AC3E}">
        <p14:creationId xmlns:p14="http://schemas.microsoft.com/office/powerpoint/2010/main" val="3689640185"/>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3" name="Shape 82"/>
          <p:cNvSpPr txBox="1">
            <a:spLocks/>
          </p:cNvSpPr>
          <p:nvPr/>
        </p:nvSpPr>
        <p:spPr>
          <a:xfrm>
            <a:off x="565960" y="327900"/>
            <a:ext cx="7771443" cy="535542"/>
          </a:xfrm>
          <a:prstGeom prst="rect">
            <a:avLst/>
          </a:prstGeom>
        </p:spPr>
        <p:txBody>
          <a:bodyPr vert="horz" lIns="64273" tIns="32136" rIns="64273" bIns="32136" rtlCol="0">
            <a:normAutofit/>
          </a:bodyPr>
          <a:lstStyle>
            <a:lvl1pPr marL="0" indent="0" algn="l" defTabSz="1300277" rtl="0" eaLnBrk="1" latinLnBrk="0" hangingPunct="1">
              <a:lnSpc>
                <a:spcPct val="90000"/>
              </a:lnSpc>
              <a:spcBef>
                <a:spcPts val="1422"/>
              </a:spcBef>
              <a:buFont typeface="Arial" panose="020B0604020202020204" pitchFamily="34" charset="0"/>
              <a:buNone/>
              <a:defRPr sz="4000" kern="1200">
                <a:solidFill>
                  <a:schemeClr val="tx1"/>
                </a:solidFill>
                <a:latin typeface="+mn-lt"/>
                <a:ea typeface="+mn-ea"/>
                <a:cs typeface="+mn-cs"/>
              </a:defRPr>
            </a:lvl1pPr>
            <a:lvl2pPr marL="650138" indent="0" algn="ctr" defTabSz="1300277" rtl="0" eaLnBrk="1" latinLnBrk="0" hangingPunct="1">
              <a:lnSpc>
                <a:spcPct val="90000"/>
              </a:lnSpc>
              <a:spcBef>
                <a:spcPts val="711"/>
              </a:spcBef>
              <a:buFont typeface="Arial" panose="020B0604020202020204" pitchFamily="34" charset="0"/>
              <a:buNone/>
              <a:defRPr sz="2844" kern="1200">
                <a:solidFill>
                  <a:schemeClr val="tx1"/>
                </a:solidFill>
                <a:latin typeface="+mn-lt"/>
                <a:ea typeface="+mn-ea"/>
                <a:cs typeface="+mn-cs"/>
              </a:defRPr>
            </a:lvl2pPr>
            <a:lvl3pPr marL="1300277" indent="0" algn="ctr" defTabSz="1300277" rtl="0" eaLnBrk="1" latinLnBrk="0" hangingPunct="1">
              <a:lnSpc>
                <a:spcPct val="90000"/>
              </a:lnSpc>
              <a:spcBef>
                <a:spcPts val="711"/>
              </a:spcBef>
              <a:buFont typeface="Arial" panose="020B0604020202020204" pitchFamily="34" charset="0"/>
              <a:buNone/>
              <a:defRPr sz="2560" kern="1200">
                <a:solidFill>
                  <a:schemeClr val="tx1"/>
                </a:solidFill>
                <a:latin typeface="+mn-lt"/>
                <a:ea typeface="+mn-ea"/>
                <a:cs typeface="+mn-cs"/>
              </a:defRPr>
            </a:lvl3pPr>
            <a:lvl4pPr marL="1950415"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4pPr>
            <a:lvl5pPr marL="2600554"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5pPr>
            <a:lvl6pPr marL="3250692"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6pPr>
            <a:lvl7pPr marL="3900830"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7pPr>
            <a:lvl8pPr marL="4550969"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8pPr>
            <a:lvl9pPr marL="5201107"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9pPr>
          </a:lstStyle>
          <a:p>
            <a:r>
              <a:rPr lang="en-US" sz="2812" dirty="0">
                <a:latin typeface="Helvetica" panose="020B0604020202020204" pitchFamily="34" charset="0"/>
              </a:rPr>
              <a:t>Introduction</a:t>
            </a:r>
          </a:p>
        </p:txBody>
      </p:sp>
      <p:sp>
        <p:nvSpPr>
          <p:cNvPr id="16" name="Shape 87"/>
          <p:cNvSpPr/>
          <p:nvPr/>
        </p:nvSpPr>
        <p:spPr>
          <a:xfrm>
            <a:off x="5727106" y="2815041"/>
            <a:ext cx="5803075" cy="1041736"/>
          </a:xfrm>
          <a:prstGeom prst="rect">
            <a:avLst/>
          </a:prstGeom>
          <a:ln w="12700">
            <a:miter lim="400000"/>
          </a:ln>
          <a:extLst>
            <a:ext uri="{C572A759-6A51-4108-AA02-DFA0A04FC94B}">
              <ma14:wrappingTextBoxFlag xmlns="" xmlns:ma14="http://schemas.microsoft.com/office/mac/drawingml/2011/main" val="1"/>
            </a:ext>
          </a:extLst>
        </p:spPr>
        <p:txBody>
          <a:bodyPr wrap="square" lIns="35707" tIns="35707" rIns="35707" bIns="35707" anchor="ctr">
            <a:spAutoFit/>
          </a:bodyPr>
          <a:lstStyle/>
          <a:p>
            <a:pPr algn="ctr" defTabSz="410634" hangingPunct="0">
              <a:lnSpc>
                <a:spcPct val="150000"/>
              </a:lnSpc>
              <a:defRPr sz="2200" b="1"/>
            </a:pPr>
            <a:r>
              <a:rPr lang="en-US" sz="2800" b="1" kern="0" dirty="0">
                <a:solidFill>
                  <a:srgbClr val="000000"/>
                </a:solidFill>
                <a:latin typeface="Helvetica" panose="020B0604020202020204" pitchFamily="34" charset="0"/>
                <a:cs typeface="Helvetica" panose="020B0604020202020204" pitchFamily="34" charset="0"/>
                <a:sym typeface="Helvetica Neue"/>
              </a:rPr>
              <a:t>Joy Tapper</a:t>
            </a:r>
            <a:endParaRPr sz="2800" b="1" kern="0" dirty="0">
              <a:solidFill>
                <a:srgbClr val="000000"/>
              </a:solidFill>
              <a:latin typeface="Helvetica" panose="020B0604020202020204" pitchFamily="34" charset="0"/>
              <a:cs typeface="Helvetica" panose="020B0604020202020204" pitchFamily="34" charset="0"/>
              <a:sym typeface="Helvetica Neue"/>
            </a:endParaRPr>
          </a:p>
          <a:p>
            <a:pPr algn="ctr" defTabSz="410634" hangingPunct="0">
              <a:lnSpc>
                <a:spcPct val="150000"/>
              </a:lnSpc>
              <a:defRPr sz="1600">
                <a:latin typeface="Helvetica Light"/>
                <a:ea typeface="Helvetica Light"/>
                <a:cs typeface="Helvetica Light"/>
                <a:sym typeface="Helvetica Light"/>
              </a:defRPr>
            </a:pPr>
            <a:r>
              <a:rPr lang="en-US" kern="0" dirty="0">
                <a:solidFill>
                  <a:srgbClr val="000000"/>
                </a:solidFill>
                <a:latin typeface="Helvetica" panose="020B0604020202020204" pitchFamily="34" charset="0"/>
                <a:cs typeface="Helvetica" panose="020B0604020202020204" pitchFamily="34" charset="0"/>
              </a:rPr>
              <a:t>Executive Director of Milwaukee Health Care Partnership</a:t>
            </a:r>
          </a:p>
        </p:txBody>
      </p:sp>
      <p:pic>
        <p:nvPicPr>
          <p:cNvPr id="4" name="Picture 3" descr="A person wearing a suit and tie&#10;&#10;Description automatically generated">
            <a:extLst>
              <a:ext uri="{FF2B5EF4-FFF2-40B4-BE49-F238E27FC236}">
                <a16:creationId xmlns:a16="http://schemas.microsoft.com/office/drawing/2014/main" id="{A92357DB-2627-4505-A6D4-44C859B6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18" y="1265166"/>
            <a:ext cx="3501985" cy="3501985"/>
          </a:xfrm>
          <a:prstGeom prst="rect">
            <a:avLst/>
          </a:prstGeom>
        </p:spPr>
      </p:pic>
      <p:pic>
        <p:nvPicPr>
          <p:cNvPr id="6" name="Graphic 5">
            <a:extLst>
              <a:ext uri="{FF2B5EF4-FFF2-40B4-BE49-F238E27FC236}">
                <a16:creationId xmlns:a16="http://schemas.microsoft.com/office/drawing/2014/main" id="{85FC3D8E-7778-4261-A632-C17E1B2886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4992" y="4990440"/>
            <a:ext cx="2857500" cy="619125"/>
          </a:xfrm>
          <a:prstGeom prst="rect">
            <a:avLst/>
          </a:prstGeom>
        </p:spPr>
      </p:pic>
      <p:pic>
        <p:nvPicPr>
          <p:cNvPr id="10" name="Picture 9">
            <a:extLst>
              <a:ext uri="{FF2B5EF4-FFF2-40B4-BE49-F238E27FC236}">
                <a16:creationId xmlns:a16="http://schemas.microsoft.com/office/drawing/2014/main" id="{54C7A5AB-4FD5-46C6-8611-64B8364F84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26343" y="4724512"/>
            <a:ext cx="2619309" cy="1009933"/>
          </a:xfrm>
          <a:prstGeom prst="rect">
            <a:avLst/>
          </a:prstGeom>
        </p:spPr>
      </p:pic>
      <p:sp>
        <p:nvSpPr>
          <p:cNvPr id="9" name="Slide Number Placeholder 3">
            <a:extLst>
              <a:ext uri="{FF2B5EF4-FFF2-40B4-BE49-F238E27FC236}">
                <a16:creationId xmlns:a16="http://schemas.microsoft.com/office/drawing/2014/main" id="{1FAE6F7F-B00C-4B46-A672-9279781633C0}"/>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a:t>
            </a:fld>
            <a:endParaRPr lang="en-US" sz="2812" b="1" dirty="0"/>
          </a:p>
        </p:txBody>
      </p:sp>
    </p:spTree>
    <p:extLst>
      <p:ext uri="{BB962C8B-B14F-4D97-AF65-F5344CB8AC3E}">
        <p14:creationId xmlns:p14="http://schemas.microsoft.com/office/powerpoint/2010/main" val="1590859907"/>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3.png"/>
          <p:cNvPicPr>
            <a:picLocks noChangeAspect="1"/>
          </p:cNvPicPr>
          <p:nvPr/>
        </p:nvPicPr>
        <p:blipFill>
          <a:blip r:embed="rId2"/>
          <a:stretch>
            <a:fillRect/>
          </a:stretch>
        </p:blipFill>
        <p:spPr>
          <a:xfrm>
            <a:off x="0" y="6047223"/>
            <a:ext cx="12192000" cy="831986"/>
          </a:xfrm>
          <a:prstGeom prst="rect">
            <a:avLst/>
          </a:prstGeom>
          <a:ln w="12700">
            <a:miter lim="400000"/>
          </a:ln>
        </p:spPr>
      </p:pic>
      <p:sp>
        <p:nvSpPr>
          <p:cNvPr id="139" name="Shape 139"/>
          <p:cNvSpPr/>
          <p:nvPr/>
        </p:nvSpPr>
        <p:spPr>
          <a:xfrm>
            <a:off x="635859" y="1074957"/>
            <a:ext cx="10920282" cy="5754236"/>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nchor="t">
            <a:spAutoFit/>
          </a:bodyPr>
          <a:lstStyle/>
          <a:p>
            <a:pPr>
              <a:spcBef>
                <a:spcPts val="2249"/>
              </a:spcBef>
              <a:buSzPct val="75000"/>
              <a:defRPr sz="2600">
                <a:latin typeface="Helvetica Light"/>
                <a:ea typeface="Helvetica Light"/>
                <a:cs typeface="Helvetica Light"/>
                <a:sym typeface="Helvetica Light"/>
              </a:defRPr>
            </a:pPr>
            <a:r>
              <a:rPr lang="en-US" sz="2400" dirty="0">
                <a:latin typeface="Helvetica" panose="020B0604020202020204" pitchFamily="34" charset="0"/>
                <a:cs typeface="Helvetica" panose="020B0604020202020204" pitchFamily="34" charset="0"/>
              </a:rPr>
              <a:t>Most employees who are offered employer-sponsored coverage will be content with their coverage; however, if the employer-based plan is considered “unaffordable” under the ACA, they may have other options:</a:t>
            </a:r>
          </a:p>
          <a:p>
            <a:pPr marL="259715" indent="-259715">
              <a:spcBef>
                <a:spcPts val="2249"/>
              </a:spcBef>
              <a:buSzPct val="75000"/>
              <a:buChar char="•"/>
              <a:defRPr sz="2600">
                <a:latin typeface="Helvetica Light"/>
                <a:ea typeface="Helvetica Light"/>
                <a:cs typeface="Helvetica Light"/>
                <a:sym typeface="Helvetica Light"/>
              </a:defRPr>
            </a:pPr>
            <a:r>
              <a:rPr lang="en-US" sz="2400" dirty="0">
                <a:latin typeface="Helvetica" panose="020B0604020202020204" pitchFamily="34" charset="0"/>
                <a:cs typeface="Helvetica" panose="020B0604020202020204" pitchFamily="34" charset="0"/>
              </a:rPr>
              <a:t>The affordability test is based on the cheapest, qualified health plan offered to the employee (single plan)</a:t>
            </a:r>
          </a:p>
          <a:p>
            <a:pPr marL="259715" indent="-259715">
              <a:spcBef>
                <a:spcPts val="2249"/>
              </a:spcBef>
              <a:buSzPct val="75000"/>
              <a:buChar char="•"/>
              <a:defRPr sz="2600">
                <a:latin typeface="Helvetica Light"/>
                <a:ea typeface="Helvetica Light"/>
                <a:cs typeface="Helvetica Light"/>
                <a:sym typeface="Helvetica Light"/>
              </a:defRPr>
            </a:pPr>
            <a:r>
              <a:rPr lang="en-US" sz="2400" dirty="0">
                <a:latin typeface="Helvetica" panose="020B0604020202020204" pitchFamily="34" charset="0"/>
                <a:cs typeface="Helvetica" panose="020B0604020202020204" pitchFamily="34" charset="0"/>
              </a:rPr>
              <a:t>If the employer-based plan costs more than 9.89%*, the consumer can qualify for Marketplace coverage with financial assistance</a:t>
            </a:r>
          </a:p>
          <a:p>
            <a:pPr marL="259715" indent="-259715">
              <a:spcBef>
                <a:spcPts val="2249"/>
              </a:spcBef>
              <a:buSzPct val="75000"/>
              <a:buChar char="•"/>
              <a:defRPr sz="2600">
                <a:latin typeface="Helvetica Light"/>
                <a:ea typeface="Helvetica Light"/>
                <a:cs typeface="Helvetica Light"/>
                <a:sym typeface="Helvetica Light"/>
              </a:defRPr>
            </a:pPr>
            <a:r>
              <a:rPr lang="en-US" sz="2400" dirty="0">
                <a:latin typeface="Helvetica" panose="020B0604020202020204" pitchFamily="34" charset="0"/>
                <a:cs typeface="Helvetica" panose="020B0604020202020204" pitchFamily="34" charset="0"/>
              </a:rPr>
              <a:t>If the single plan is less than 9.89%, the consumer cannot get financial assistance in the Marketplace. This is true even if the family plan would be too expensive compared to the affordability percentage.</a:t>
            </a:r>
          </a:p>
          <a:p>
            <a:pPr>
              <a:spcBef>
                <a:spcPts val="2249"/>
              </a:spcBef>
              <a:buSzPct val="75000"/>
              <a:defRPr sz="2600">
                <a:latin typeface="Helvetica Light"/>
                <a:ea typeface="Helvetica Light"/>
                <a:cs typeface="Helvetica Light"/>
                <a:sym typeface="Helvetica Light"/>
              </a:defRPr>
            </a:pPr>
            <a:r>
              <a:rPr lang="en-US" sz="2000" dirty="0">
                <a:latin typeface="Helvetica" panose="020B0604020202020204" pitchFamily="34" charset="0"/>
                <a:cs typeface="Helvetica" panose="020B0604020202020204" pitchFamily="34" charset="0"/>
              </a:rPr>
              <a:t>*</a:t>
            </a:r>
            <a:r>
              <a:rPr lang="en-US" sz="2000" dirty="0">
                <a:solidFill>
                  <a:srgbClr val="FF0000"/>
                </a:solidFill>
                <a:latin typeface="Helvetica" panose="020B0604020202020204" pitchFamily="34" charset="0"/>
                <a:cs typeface="Helvetica" panose="020B0604020202020204" pitchFamily="34" charset="0"/>
              </a:rPr>
              <a:t>The affordability percentage will be 9.78% the household’s income for 2020 plans.</a:t>
            </a:r>
            <a:endParaRPr sz="2000" dirty="0">
              <a:solidFill>
                <a:srgbClr val="FF0000"/>
              </a:solidFill>
              <a:latin typeface="Helvetica" panose="020B0604020202020204" pitchFamily="34" charset="0"/>
              <a:cs typeface="Helvetica" panose="020B0604020202020204" pitchFamily="34" charset="0"/>
            </a:endParaRPr>
          </a:p>
          <a:p>
            <a:pPr marL="259715" indent="-259715">
              <a:spcBef>
                <a:spcPts val="2249"/>
              </a:spcBef>
              <a:buSzPct val="75000"/>
              <a:buChar char="•"/>
              <a:defRPr sz="2600">
                <a:latin typeface="Helvetica Light"/>
                <a:ea typeface="Helvetica Light"/>
                <a:cs typeface="Helvetica Light"/>
                <a:sym typeface="Helvetica Light"/>
              </a:defRPr>
            </a:pPr>
            <a:endParaRPr lang="en-US" sz="1757" dirty="0"/>
          </a:p>
        </p:txBody>
      </p:sp>
      <p:sp>
        <p:nvSpPr>
          <p:cNvPr id="141" name="Shape 141"/>
          <p:cNvSpPr/>
          <p:nvPr/>
        </p:nvSpPr>
        <p:spPr>
          <a:xfrm>
            <a:off x="556964" y="336583"/>
            <a:ext cx="8395967" cy="499839"/>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ormAutofit fontScale="925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cs typeface="Helvetica" panose="020B0604020202020204" pitchFamily="34" charset="0"/>
              </a:rPr>
              <a:t>Employer-Sponsored </a:t>
            </a:r>
            <a:r>
              <a:rPr sz="2812" b="1" dirty="0">
                <a:latin typeface="Helvetica" panose="020B0604020202020204" pitchFamily="34" charset="0"/>
                <a:cs typeface="Helvetica" panose="020B0604020202020204" pitchFamily="34" charset="0"/>
              </a:rPr>
              <a:t>Insurance </a:t>
            </a:r>
            <a:r>
              <a:rPr lang="en-US" sz="2812" b="1" dirty="0">
                <a:latin typeface="Helvetica" panose="020B0604020202020204" pitchFamily="34" charset="0"/>
                <a:cs typeface="Helvetica" panose="020B0604020202020204" pitchFamily="34" charset="0"/>
              </a:rPr>
              <a:t>“Affordability” Test</a:t>
            </a:r>
            <a:endParaRPr sz="2812" b="1" dirty="0">
              <a:latin typeface="Helvetica" panose="020B0604020202020204" pitchFamily="34" charset="0"/>
              <a:cs typeface="Helvetica" panose="020B0604020202020204" pitchFamily="34" charset="0"/>
            </a:endParaRPr>
          </a:p>
        </p:txBody>
      </p:sp>
      <p:sp>
        <p:nvSpPr>
          <p:cNvPr id="7" name="Slide Number Placeholder 3">
            <a:extLst>
              <a:ext uri="{FF2B5EF4-FFF2-40B4-BE49-F238E27FC236}">
                <a16:creationId xmlns:a16="http://schemas.microsoft.com/office/drawing/2014/main" id="{BA94B43E-74FA-4679-9437-5D71E9023A1B}"/>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20</a:t>
            </a:fld>
            <a:endParaRPr lang="en-US" sz="2812" b="1" dirty="0"/>
          </a:p>
        </p:txBody>
      </p:sp>
    </p:spTree>
    <p:extLst>
      <p:ext uri="{BB962C8B-B14F-4D97-AF65-F5344CB8AC3E}">
        <p14:creationId xmlns:p14="http://schemas.microsoft.com/office/powerpoint/2010/main" val="2110158624"/>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3.png"/>
          <p:cNvPicPr>
            <a:picLocks noChangeAspect="1"/>
          </p:cNvPicPr>
          <p:nvPr/>
        </p:nvPicPr>
        <p:blipFill>
          <a:blip r:embed="rId2"/>
          <a:stretch>
            <a:fillRect/>
          </a:stretch>
        </p:blipFill>
        <p:spPr>
          <a:xfrm>
            <a:off x="0" y="6047223"/>
            <a:ext cx="12192000" cy="831986"/>
          </a:xfrm>
          <a:prstGeom prst="rect">
            <a:avLst/>
          </a:prstGeom>
          <a:ln w="12700">
            <a:miter lim="400000"/>
          </a:ln>
        </p:spPr>
      </p:pic>
      <p:sp>
        <p:nvSpPr>
          <p:cNvPr id="139" name="Shape 139"/>
          <p:cNvSpPr/>
          <p:nvPr/>
        </p:nvSpPr>
        <p:spPr>
          <a:xfrm>
            <a:off x="342119" y="1181834"/>
            <a:ext cx="6455975" cy="3687004"/>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nchor="t">
            <a:spAutoFit/>
          </a:bodyPr>
          <a:lstStyle/>
          <a:p>
            <a:pPr>
              <a:spcBef>
                <a:spcPts val="2249"/>
              </a:spcBef>
              <a:buSzPct val="75000"/>
              <a:defRPr sz="2600">
                <a:latin typeface="Helvetica Light"/>
                <a:ea typeface="Helvetica Light"/>
                <a:cs typeface="Helvetica Light"/>
                <a:sym typeface="Helvetica Light"/>
              </a:defRPr>
            </a:pPr>
            <a:r>
              <a:rPr lang="en-US" sz="2400" dirty="0">
                <a:latin typeface="Helvetica" panose="020B0604020202020204" pitchFamily="34" charset="0"/>
                <a:cs typeface="Helvetica" panose="020B0604020202020204" pitchFamily="34" charset="0"/>
              </a:rPr>
              <a:t>To help assess employer plan affordability use:</a:t>
            </a:r>
          </a:p>
          <a:p>
            <a:pPr marL="259715" indent="-259715">
              <a:spcBef>
                <a:spcPts val="2249"/>
              </a:spcBef>
              <a:buSzPct val="75000"/>
              <a:buChar char="•"/>
              <a:defRPr sz="2600">
                <a:latin typeface="Helvetica Light"/>
                <a:ea typeface="Helvetica Light"/>
                <a:cs typeface="Helvetica Light"/>
                <a:sym typeface="Helvetica Light"/>
              </a:defRPr>
            </a:pPr>
            <a:r>
              <a:rPr sz="2400" dirty="0">
                <a:latin typeface="Helvetica" panose="020B0604020202020204" pitchFamily="34" charset="0"/>
                <a:cs typeface="Helvetica" panose="020B0604020202020204" pitchFamily="34" charset="0"/>
              </a:rPr>
              <a:t>Use the Affordability Worksheet (coveringwi.org</a:t>
            </a:r>
            <a:r>
              <a:rPr lang="en-US" sz="2400" dirty="0">
                <a:latin typeface="Helvetica" panose="020B0604020202020204" pitchFamily="34" charset="0"/>
                <a:cs typeface="Helvetica" panose="020B0604020202020204" pitchFamily="34" charset="0"/>
              </a:rPr>
              <a:t>/learn</a:t>
            </a:r>
            <a:r>
              <a:rPr sz="2400" dirty="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a:p>
            <a:pPr marL="259715" indent="-259715">
              <a:spcBef>
                <a:spcPts val="2249"/>
              </a:spcBef>
              <a:buSzPct val="75000"/>
              <a:buChar char="•"/>
              <a:defRPr sz="2600">
                <a:latin typeface="Helvetica Light"/>
                <a:ea typeface="Helvetica Light"/>
                <a:cs typeface="Helvetica Light"/>
                <a:sym typeface="Helvetica Light"/>
              </a:defRPr>
            </a:pPr>
            <a:r>
              <a:rPr sz="2400" dirty="0">
                <a:latin typeface="Helvetica" panose="020B0604020202020204" pitchFamily="34" charset="0"/>
                <a:cs typeface="Helvetica" panose="020B0604020202020204" pitchFamily="34" charset="0"/>
              </a:rPr>
              <a:t>Employer Coverage Tool (healthcare.gov)</a:t>
            </a:r>
            <a:endParaRPr lang="en-US" sz="2400" dirty="0">
              <a:latin typeface="Helvetica" panose="020B0604020202020204" pitchFamily="34" charset="0"/>
              <a:cs typeface="Helvetica" panose="020B0604020202020204" pitchFamily="34" charset="0"/>
            </a:endParaRPr>
          </a:p>
          <a:p>
            <a:pPr marL="259715" indent="-259715">
              <a:spcBef>
                <a:spcPts val="2249"/>
              </a:spcBef>
              <a:buSzPct val="75000"/>
              <a:buChar char="•"/>
              <a:defRPr sz="2600">
                <a:latin typeface="Helvetica Light"/>
                <a:ea typeface="Helvetica Light"/>
                <a:cs typeface="Helvetica Light"/>
                <a:sym typeface="Helvetica Light"/>
              </a:defRPr>
            </a:pPr>
            <a:r>
              <a:rPr lang="en-US" sz="2400" dirty="0">
                <a:latin typeface="Helvetica" panose="020B0604020202020204" pitchFamily="34" charset="0"/>
                <a:cs typeface="Helvetica" panose="020B0604020202020204" pitchFamily="34" charset="0"/>
              </a:rPr>
              <a:t>Covering Wisconsin Navigators can help a consumer understand the form</a:t>
            </a:r>
            <a:endParaRPr sz="2400" dirty="0">
              <a:latin typeface="Helvetica" panose="020B0604020202020204" pitchFamily="34" charset="0"/>
              <a:cs typeface="Helvetica" panose="020B0604020202020204" pitchFamily="34" charset="0"/>
            </a:endParaRPr>
          </a:p>
          <a:p>
            <a:pPr marL="259715" indent="-259715">
              <a:spcBef>
                <a:spcPts val="2249"/>
              </a:spcBef>
              <a:buSzPct val="75000"/>
              <a:buChar char="•"/>
              <a:defRPr sz="2600">
                <a:latin typeface="Helvetica Light"/>
                <a:ea typeface="Helvetica Light"/>
                <a:cs typeface="Helvetica Light"/>
                <a:sym typeface="Helvetica Light"/>
              </a:defRPr>
            </a:pPr>
            <a:endParaRPr lang="en-US" sz="1757" dirty="0"/>
          </a:p>
        </p:txBody>
      </p:sp>
      <p:sp>
        <p:nvSpPr>
          <p:cNvPr id="141" name="Shape 141"/>
          <p:cNvSpPr/>
          <p:nvPr/>
        </p:nvSpPr>
        <p:spPr>
          <a:xfrm>
            <a:off x="556964" y="336583"/>
            <a:ext cx="6026287" cy="499839"/>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sz="2812" b="1" dirty="0">
                <a:latin typeface="Helvetica" panose="020B0604020202020204" pitchFamily="34" charset="0"/>
                <a:cs typeface="Helvetica" panose="020B0604020202020204" pitchFamily="34" charset="0"/>
              </a:rPr>
              <a:t>Health Insurance From Your Job</a:t>
            </a:r>
          </a:p>
        </p:txBody>
      </p:sp>
      <p:pic>
        <p:nvPicPr>
          <p:cNvPr id="4" name="Picture 4" descr="A screenshot of a cell phone&#10;&#10;Description generated with very high confidence">
            <a:extLst>
              <a:ext uri="{FF2B5EF4-FFF2-40B4-BE49-F238E27FC236}">
                <a16:creationId xmlns:a16="http://schemas.microsoft.com/office/drawing/2014/main" id="{92F3C50D-9CA6-438C-983C-DE8C8E7CE9D7}"/>
              </a:ext>
            </a:extLst>
          </p:cNvPr>
          <p:cNvPicPr>
            <a:picLocks noChangeAspect="1"/>
          </p:cNvPicPr>
          <p:nvPr/>
        </p:nvPicPr>
        <p:blipFill>
          <a:blip r:embed="rId3"/>
          <a:stretch>
            <a:fillRect/>
          </a:stretch>
        </p:blipFill>
        <p:spPr>
          <a:xfrm>
            <a:off x="7012939" y="336583"/>
            <a:ext cx="4316515" cy="5558625"/>
          </a:xfrm>
          <a:prstGeom prst="rect">
            <a:avLst/>
          </a:prstGeom>
        </p:spPr>
      </p:pic>
      <p:sp>
        <p:nvSpPr>
          <p:cNvPr id="7" name="Slide Number Placeholder 3">
            <a:extLst>
              <a:ext uri="{FF2B5EF4-FFF2-40B4-BE49-F238E27FC236}">
                <a16:creationId xmlns:a16="http://schemas.microsoft.com/office/drawing/2014/main" id="{BA94B43E-74FA-4679-9437-5D71E9023A1B}"/>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21</a:t>
            </a:fld>
            <a:endParaRPr lang="en-US" sz="2812" b="1" dirty="0"/>
          </a:p>
        </p:txBody>
      </p:sp>
    </p:spTree>
    <p:extLst>
      <p:ext uri="{BB962C8B-B14F-4D97-AF65-F5344CB8AC3E}">
        <p14:creationId xmlns:p14="http://schemas.microsoft.com/office/powerpoint/2010/main" val="3929026095"/>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3.png"/>
          <p:cNvPicPr>
            <a:picLocks noChangeAspect="1"/>
          </p:cNvPicPr>
          <p:nvPr/>
        </p:nvPicPr>
        <p:blipFill>
          <a:blip r:embed="rId2"/>
          <a:stretch>
            <a:fillRect/>
          </a:stretch>
        </p:blipFill>
        <p:spPr>
          <a:xfrm>
            <a:off x="1" y="6035842"/>
            <a:ext cx="12192000" cy="831986"/>
          </a:xfrm>
          <a:prstGeom prst="rect">
            <a:avLst/>
          </a:prstGeom>
          <a:ln w="12700">
            <a:miter lim="400000"/>
          </a:ln>
        </p:spPr>
      </p:pic>
      <p:sp>
        <p:nvSpPr>
          <p:cNvPr id="149" name="Shape 149"/>
          <p:cNvSpPr/>
          <p:nvPr/>
        </p:nvSpPr>
        <p:spPr>
          <a:xfrm>
            <a:off x="615355" y="933012"/>
            <a:ext cx="10961292" cy="5211972"/>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a:spcBef>
                <a:spcPts val="2249"/>
              </a:spcBef>
              <a:defRPr sz="26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You qualify for Medicare if you are:</a:t>
            </a:r>
          </a:p>
          <a:p>
            <a:pPr marL="321334" lvl="1" indent="-321334">
              <a:spcBef>
                <a:spcPts val="2249"/>
              </a:spcBef>
              <a:buSzPct val="75000"/>
              <a:buFont typeface="Arial"/>
              <a:buChar char="•"/>
              <a:defRPr sz="26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65 or over</a:t>
            </a:r>
            <a:endParaRPr lang="en-US" sz="2800" dirty="0">
              <a:latin typeface="Helvetica" panose="020B0604020202020204" pitchFamily="34" charset="0"/>
              <a:cs typeface="Helvetica" panose="020B0604020202020204" pitchFamily="34" charset="0"/>
            </a:endParaRPr>
          </a:p>
          <a:p>
            <a:pPr lvl="1">
              <a:spcBef>
                <a:spcPts val="2249"/>
              </a:spcBef>
              <a:defRPr sz="26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		OR</a:t>
            </a:r>
          </a:p>
          <a:p>
            <a:pPr marL="321334" lvl="1" indent="-321334">
              <a:spcBef>
                <a:spcPts val="2249"/>
              </a:spcBef>
              <a:buSzPct val="75000"/>
              <a:buFont typeface="Arial"/>
              <a:buChar char="•"/>
              <a:defRPr sz="26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Have end-stage kidney disease</a:t>
            </a:r>
          </a:p>
          <a:p>
            <a:pPr lvl="1">
              <a:spcBef>
                <a:spcPts val="2249"/>
              </a:spcBef>
              <a:defRPr sz="26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		OR</a:t>
            </a:r>
          </a:p>
          <a:p>
            <a:pPr marL="321334" lvl="1" indent="-321334">
              <a:spcBef>
                <a:spcPts val="2249"/>
              </a:spcBef>
              <a:buSzPct val="75000"/>
              <a:buFont typeface="Arial"/>
              <a:buChar char="•"/>
              <a:defRPr sz="26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Receive Social Security Disability Insurance (SSDI)</a:t>
            </a:r>
            <a:br>
              <a:rPr lang="en-US" sz="2800" b="1" dirty="0">
                <a:latin typeface="Helvetica" panose="020B0604020202020204" pitchFamily="34" charset="0"/>
                <a:cs typeface="Helvetica" panose="020B0604020202020204" pitchFamily="34" charset="0"/>
              </a:rPr>
            </a:br>
            <a:r>
              <a:rPr lang="en-US" sz="2800" dirty="0">
                <a:latin typeface="Helvetica" panose="020B0604020202020204" pitchFamily="34" charset="0"/>
                <a:cs typeface="Helvetica" panose="020B0604020202020204" pitchFamily="34" charset="0"/>
                <a:sym typeface="Helvetica Light"/>
              </a:rPr>
              <a:t>(24-month waiting period)</a:t>
            </a:r>
          </a:p>
          <a:p>
            <a:pPr marL="0" lvl="1">
              <a:spcBef>
                <a:spcPts val="2249"/>
              </a:spcBef>
              <a:buSzPct val="75000"/>
              <a:defRPr sz="2600">
                <a:latin typeface="Helvetica Light"/>
                <a:ea typeface="Helvetica Light"/>
                <a:cs typeface="Helvetica Light"/>
                <a:sym typeface="Helvetica Light"/>
              </a:defRPr>
            </a:pPr>
            <a:r>
              <a:rPr sz="2800" dirty="0">
                <a:latin typeface="Helvetica" panose="020B0604020202020204" pitchFamily="34" charset="0"/>
                <a:cs typeface="Helvetica" panose="020B0604020202020204" pitchFamily="34" charset="0"/>
              </a:rPr>
              <a:t>To sign up:</a:t>
            </a:r>
            <a:r>
              <a:rPr lang="en-US" sz="2800" dirty="0">
                <a:latin typeface="Helvetica" panose="020B0604020202020204" pitchFamily="34" charset="0"/>
                <a:cs typeface="Helvetica" panose="020B0604020202020204" pitchFamily="34" charset="0"/>
              </a:rPr>
              <a:t> </a:t>
            </a:r>
            <a:r>
              <a:rPr sz="2800" dirty="0">
                <a:latin typeface="Helvetica" panose="020B0604020202020204" pitchFamily="34" charset="0"/>
                <a:cs typeface="Helvetica" panose="020B0604020202020204" pitchFamily="34" charset="0"/>
              </a:rPr>
              <a:t>Call 1-800-242-1060 or go to medicare.gov </a:t>
            </a:r>
          </a:p>
        </p:txBody>
      </p:sp>
      <p:sp>
        <p:nvSpPr>
          <p:cNvPr id="151" name="Shape 151"/>
          <p:cNvSpPr/>
          <p:nvPr/>
        </p:nvSpPr>
        <p:spPr>
          <a:xfrm>
            <a:off x="501388" y="367205"/>
            <a:ext cx="6026287" cy="499839"/>
          </a:xfrm>
          <a:prstGeom prst="rect">
            <a:avLst/>
          </a:prstGeom>
          <a:ln w="12700">
            <a:miter lim="400000"/>
          </a:ln>
          <a:extLst>
            <a:ext uri="{C572A759-6A51-4108-AA02-DFA0A04FC94B}">
              <ma14:wrappingTextBoxFlag xmlns:ma14="http://schemas.microsoft.com/office/mac/drawingml/2011/main" xmlns=""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sz="2812" b="1" dirty="0">
                <a:latin typeface="Helvetica" panose="020B0604020202020204" pitchFamily="34" charset="0"/>
                <a:cs typeface="Helvetica" panose="020B0604020202020204" pitchFamily="34" charset="0"/>
              </a:rPr>
              <a:t>Medicare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691" y="1792153"/>
            <a:ext cx="2934935" cy="1746845"/>
          </a:xfrm>
          <a:prstGeom prst="rect">
            <a:avLst/>
          </a:prstGeom>
        </p:spPr>
      </p:pic>
      <p:sp>
        <p:nvSpPr>
          <p:cNvPr id="7" name="Slide Number Placeholder 3">
            <a:extLst>
              <a:ext uri="{FF2B5EF4-FFF2-40B4-BE49-F238E27FC236}">
                <a16:creationId xmlns:a16="http://schemas.microsoft.com/office/drawing/2014/main" id="{435C3DAD-4449-4967-A381-9E1222EE34C2}"/>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22</a:t>
            </a:fld>
            <a:endParaRPr lang="en-US" sz="2812" b="1" dirty="0"/>
          </a:p>
        </p:txBody>
      </p:sp>
    </p:spTree>
    <p:extLst>
      <p:ext uri="{BB962C8B-B14F-4D97-AF65-F5344CB8AC3E}">
        <p14:creationId xmlns:p14="http://schemas.microsoft.com/office/powerpoint/2010/main" val="1982530210"/>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3.png"/>
          <p:cNvPicPr>
            <a:picLocks noChangeAspect="1"/>
          </p:cNvPicPr>
          <p:nvPr/>
        </p:nvPicPr>
        <p:blipFill>
          <a:blip r:embed="rId2"/>
          <a:stretch>
            <a:fillRect/>
          </a:stretch>
        </p:blipFill>
        <p:spPr>
          <a:xfrm>
            <a:off x="0" y="6026014"/>
            <a:ext cx="12191999" cy="831986"/>
          </a:xfrm>
          <a:prstGeom prst="rect">
            <a:avLst/>
          </a:prstGeom>
          <a:ln w="12700">
            <a:miter lim="400000"/>
          </a:ln>
        </p:spPr>
      </p:pic>
      <p:sp>
        <p:nvSpPr>
          <p:cNvPr id="161" name="Shape 161"/>
          <p:cNvSpPr/>
          <p:nvPr/>
        </p:nvSpPr>
        <p:spPr>
          <a:xfrm>
            <a:off x="253831" y="314194"/>
            <a:ext cx="8577018"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Wisconsin Medicaid Programs - </a:t>
            </a:r>
            <a:r>
              <a:rPr sz="2812" b="1" dirty="0">
                <a:latin typeface="Helvetica" panose="020B0604020202020204" pitchFamily="34" charset="0"/>
              </a:rPr>
              <a:t>BadgerCare Plus</a:t>
            </a:r>
          </a:p>
        </p:txBody>
      </p:sp>
      <p:sp>
        <p:nvSpPr>
          <p:cNvPr id="13" name="Shape 159"/>
          <p:cNvSpPr/>
          <p:nvPr/>
        </p:nvSpPr>
        <p:spPr>
          <a:xfrm>
            <a:off x="253831" y="708830"/>
            <a:ext cx="11666543" cy="3934699"/>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260339" indent="-260339">
              <a:spcBef>
                <a:spcPts val="2249"/>
              </a:spcBef>
              <a:buSzPct val="75000"/>
              <a:buChar char="•"/>
              <a:defRPr sz="2600">
                <a:latin typeface="Helvetica Light"/>
                <a:ea typeface="Helvetica Light"/>
                <a:cs typeface="Helvetica Light"/>
                <a:sym typeface="Helvetica Light"/>
              </a:defRPr>
            </a:pPr>
            <a:r>
              <a:rPr sz="2800" dirty="0">
                <a:latin typeface="Helvetica" panose="020B0604020202020204" pitchFamily="34" charset="0"/>
              </a:rPr>
              <a:t>Low-cost or free health </a:t>
            </a:r>
            <a:r>
              <a:rPr lang="en-US" sz="2800" dirty="0">
                <a:latin typeface="Helvetica" panose="020B0604020202020204" pitchFamily="34" charset="0"/>
              </a:rPr>
              <a:t>insurance</a:t>
            </a:r>
            <a:r>
              <a:rPr sz="2800" dirty="0">
                <a:latin typeface="Helvetica" panose="020B0604020202020204" pitchFamily="34" charset="0"/>
              </a:rPr>
              <a:t>, provided by the State of Wisconsin (</a:t>
            </a:r>
            <a:r>
              <a:rPr lang="en-US" sz="2800" dirty="0">
                <a:latin typeface="Helvetica" panose="020B0604020202020204" pitchFamily="34" charset="0"/>
              </a:rPr>
              <a:t>aka. known as </a:t>
            </a:r>
            <a:r>
              <a:rPr sz="2800" dirty="0">
                <a:latin typeface="Helvetica" panose="020B0604020202020204" pitchFamily="34" charset="0"/>
              </a:rPr>
              <a:t>Medicaid</a:t>
            </a:r>
            <a:r>
              <a:rPr lang="en-US" sz="2800" dirty="0">
                <a:latin typeface="Helvetica" panose="020B0604020202020204" pitchFamily="34" charset="0"/>
              </a:rPr>
              <a:t>, CHIP or by the </a:t>
            </a:r>
            <a:r>
              <a:rPr lang="en-US" sz="2800" dirty="0" err="1">
                <a:latin typeface="Helvetica" panose="020B0604020202020204" pitchFamily="34" charset="0"/>
              </a:rPr>
              <a:t>ForwardHealth</a:t>
            </a:r>
            <a:r>
              <a:rPr lang="en-US" sz="2800" dirty="0">
                <a:latin typeface="Helvetica" panose="020B0604020202020204" pitchFamily="34" charset="0"/>
              </a:rPr>
              <a:t> card</a:t>
            </a:r>
            <a:r>
              <a:rPr sz="2800" dirty="0">
                <a:latin typeface="Helvetica" panose="020B0604020202020204" pitchFamily="34" charset="0"/>
              </a:rPr>
              <a:t>)</a:t>
            </a:r>
          </a:p>
          <a:p>
            <a:pPr marL="260339" indent="-260339">
              <a:spcBef>
                <a:spcPts val="2249"/>
              </a:spcBef>
              <a:buSzPct val="75000"/>
              <a:buChar char="•"/>
              <a:defRPr sz="2600">
                <a:latin typeface="Helvetica Light"/>
                <a:ea typeface="Helvetica Light"/>
                <a:cs typeface="Helvetica Light"/>
                <a:sym typeface="Helvetica Light"/>
              </a:defRPr>
            </a:pPr>
            <a:r>
              <a:rPr sz="2800" dirty="0">
                <a:latin typeface="Helvetica" panose="020B0604020202020204" pitchFamily="34" charset="0"/>
              </a:rPr>
              <a:t>This program is for low-income adults, parents</a:t>
            </a:r>
            <a:r>
              <a:rPr lang="en-US" sz="2800" dirty="0">
                <a:latin typeface="Helvetica" panose="020B0604020202020204" pitchFamily="34" charset="0"/>
              </a:rPr>
              <a:t> with dependent children</a:t>
            </a:r>
            <a:r>
              <a:rPr sz="2800" dirty="0">
                <a:latin typeface="Helvetica" panose="020B0604020202020204" pitchFamily="34" charset="0"/>
              </a:rPr>
              <a:t>, and children</a:t>
            </a:r>
          </a:p>
          <a:p>
            <a:pPr marL="260339" indent="-260339">
              <a:spcBef>
                <a:spcPts val="2249"/>
              </a:spcBef>
              <a:buSzPct val="75000"/>
              <a:buChar char="•"/>
              <a:defRPr sz="2600">
                <a:latin typeface="Helvetica Light"/>
                <a:ea typeface="Helvetica Light"/>
                <a:cs typeface="Helvetica Light"/>
                <a:sym typeface="Helvetica Light"/>
              </a:defRPr>
            </a:pPr>
            <a:r>
              <a:rPr sz="2800" dirty="0">
                <a:latin typeface="Helvetica" panose="020B0604020202020204" pitchFamily="34" charset="0"/>
              </a:rPr>
              <a:t>People can sign up at any time at access.wi.gov</a:t>
            </a:r>
            <a:r>
              <a:rPr lang="en-US" sz="2800" dirty="0">
                <a:latin typeface="Helvetica" panose="020B0604020202020204" pitchFamily="34" charset="0"/>
              </a:rPr>
              <a:t> </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Can also sign up for </a:t>
            </a:r>
            <a:r>
              <a:rPr lang="en-US" sz="2800" dirty="0" err="1">
                <a:latin typeface="Helvetica" panose="020B0604020202020204" pitchFamily="34" charset="0"/>
              </a:rPr>
              <a:t>FoodShare</a:t>
            </a:r>
            <a:r>
              <a:rPr lang="en-US" sz="2800" dirty="0">
                <a:latin typeface="Helvetica" panose="020B0604020202020204" pitchFamily="34" charset="0"/>
              </a:rPr>
              <a:t> and WI Shares (childcare assistance) at the same time</a:t>
            </a:r>
            <a:endParaRPr sz="2800" dirty="0">
              <a:latin typeface="Helvetica"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43" y="4906110"/>
            <a:ext cx="1022444" cy="12430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118" y="4756441"/>
            <a:ext cx="989762" cy="989762"/>
          </a:xfrm>
          <a:prstGeom prst="rect">
            <a:avLst/>
          </a:prstGeom>
        </p:spPr>
      </p:pic>
      <p:sp>
        <p:nvSpPr>
          <p:cNvPr id="5" name="TextBox 4"/>
          <p:cNvSpPr txBox="1"/>
          <p:nvPr/>
        </p:nvSpPr>
        <p:spPr>
          <a:xfrm>
            <a:off x="5271328" y="4426740"/>
            <a:ext cx="16927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Helvetica Neue"/>
              </a:rPr>
              <a:t>Over the phone</a:t>
            </a:r>
          </a:p>
        </p:txBody>
      </p:sp>
      <p:sp>
        <p:nvSpPr>
          <p:cNvPr id="10" name="TextBox 9"/>
          <p:cNvSpPr txBox="1"/>
          <p:nvPr/>
        </p:nvSpPr>
        <p:spPr>
          <a:xfrm>
            <a:off x="9029244" y="4426739"/>
            <a:ext cx="76944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Helvetica Neue"/>
              </a:rPr>
              <a:t>Online</a:t>
            </a:r>
          </a:p>
        </p:txBody>
      </p:sp>
      <p:sp>
        <p:nvSpPr>
          <p:cNvPr id="11" name="TextBox 10"/>
          <p:cNvSpPr txBox="1"/>
          <p:nvPr/>
        </p:nvSpPr>
        <p:spPr>
          <a:xfrm>
            <a:off x="1882246" y="4426739"/>
            <a:ext cx="107721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solidFill>
                  <a:srgbClr val="000000"/>
                </a:solidFill>
                <a:latin typeface="+mj-lt"/>
                <a:ea typeface="+mj-ea"/>
                <a:cs typeface="+mj-cs"/>
                <a:sym typeface="Helvetica Neue"/>
              </a:rPr>
              <a:t>In-person</a:t>
            </a:r>
            <a:endParaRPr kumimoji="0" lang="en-US" b="0" i="0" u="none" strike="noStrike" cap="none" spc="0" normalizeH="0" baseline="0" dirty="0">
              <a:ln>
                <a:noFill/>
              </a:ln>
              <a:solidFill>
                <a:srgbClr val="000000"/>
              </a:solidFill>
              <a:effectLst/>
              <a:uFillTx/>
              <a:latin typeface="+mj-lt"/>
              <a:ea typeface="+mj-ea"/>
              <a:cs typeface="+mj-cs"/>
              <a:sym typeface="Helvetica Neue"/>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235" y="4806330"/>
            <a:ext cx="2157988" cy="1325883"/>
          </a:xfrm>
          <a:prstGeom prst="rect">
            <a:avLst/>
          </a:prstGeom>
        </p:spPr>
      </p:pic>
      <p:sp>
        <p:nvSpPr>
          <p:cNvPr id="12" name="Slide Number Placeholder 3">
            <a:extLst>
              <a:ext uri="{FF2B5EF4-FFF2-40B4-BE49-F238E27FC236}">
                <a16:creationId xmlns:a16="http://schemas.microsoft.com/office/drawing/2014/main" id="{1F83ED4C-4ECF-477C-B150-5F863D2A9D5C}"/>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23</a:t>
            </a:fld>
            <a:endParaRPr lang="en-US" sz="2812" b="1" dirty="0"/>
          </a:p>
        </p:txBody>
      </p:sp>
    </p:spTree>
    <p:extLst>
      <p:ext uri="{BB962C8B-B14F-4D97-AF65-F5344CB8AC3E}">
        <p14:creationId xmlns:p14="http://schemas.microsoft.com/office/powerpoint/2010/main" val="2233379281"/>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3.png"/>
          <p:cNvPicPr>
            <a:picLocks noChangeAspect="1"/>
          </p:cNvPicPr>
          <p:nvPr/>
        </p:nvPicPr>
        <p:blipFill>
          <a:blip r:embed="rId2"/>
          <a:stretch>
            <a:fillRect/>
          </a:stretch>
        </p:blipFill>
        <p:spPr>
          <a:xfrm>
            <a:off x="0" y="6026014"/>
            <a:ext cx="12191999" cy="831986"/>
          </a:xfrm>
          <a:prstGeom prst="rect">
            <a:avLst/>
          </a:prstGeom>
          <a:ln w="12700">
            <a:miter lim="400000"/>
          </a:ln>
        </p:spPr>
      </p:pic>
      <p:sp>
        <p:nvSpPr>
          <p:cNvPr id="161" name="Shape 161"/>
          <p:cNvSpPr/>
          <p:nvPr/>
        </p:nvSpPr>
        <p:spPr>
          <a:xfrm>
            <a:off x="253830" y="314194"/>
            <a:ext cx="11324611"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Autofit/>
          </a:bodyPr>
          <a:lstStyle>
            <a:lvl1pPr algn="l">
              <a:defRPr sz="4000">
                <a:latin typeface="Helvetica Light"/>
                <a:ea typeface="Helvetica Light"/>
                <a:cs typeface="Helvetica Light"/>
                <a:sym typeface="Helvetica Light"/>
              </a:defRPr>
            </a:lvl1pPr>
          </a:lstStyle>
          <a:p>
            <a:r>
              <a:rPr lang="en-US" sz="2800" b="1" dirty="0">
                <a:latin typeface="Helvetica" panose="020B0604020202020204" pitchFamily="34" charset="0"/>
              </a:rPr>
              <a:t>Other Wisconsin Medicaid Programs</a:t>
            </a:r>
            <a:endParaRPr sz="2800" b="1" dirty="0">
              <a:latin typeface="Helvetica" panose="020B0604020202020204" pitchFamily="34" charset="0"/>
            </a:endParaRPr>
          </a:p>
        </p:txBody>
      </p:sp>
      <p:sp>
        <p:nvSpPr>
          <p:cNvPr id="13" name="Shape 159"/>
          <p:cNvSpPr/>
          <p:nvPr/>
        </p:nvSpPr>
        <p:spPr>
          <a:xfrm>
            <a:off x="314264" y="882195"/>
            <a:ext cx="11063484" cy="5211972"/>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Standard Medicaid (aka. Title 19) - for people who are Elderly, Blind, or Disabled or those who receive SSI</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Medicaid Purchase Plan</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Wisconsin Well Woman Program</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Family Planning Only Services</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Katie Beckett</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Family Care</a:t>
            </a:r>
          </a:p>
          <a:p>
            <a:pPr>
              <a:spcBef>
                <a:spcPts val="2249"/>
              </a:spcBef>
              <a:buSzPct val="75000"/>
              <a:defRPr sz="2600">
                <a:latin typeface="Helvetica Light"/>
                <a:ea typeface="Helvetica Light"/>
                <a:cs typeface="Helvetica Light"/>
                <a:sym typeface="Helvetica Light"/>
              </a:defRPr>
            </a:pPr>
            <a:r>
              <a:rPr lang="en-US" sz="2800" i="1" dirty="0">
                <a:latin typeface="Helvetica" panose="020B0604020202020204" pitchFamily="34" charset="0"/>
              </a:rPr>
              <a:t>Enrollment assisters can help you get to the right plan!</a:t>
            </a:r>
            <a:endParaRPr sz="2800" i="1" dirty="0">
              <a:latin typeface="Helvetica" panose="020B0604020202020204" pitchFamily="34" charset="0"/>
            </a:endParaRPr>
          </a:p>
        </p:txBody>
      </p:sp>
      <p:pic>
        <p:nvPicPr>
          <p:cNvPr id="17" name="Picture 16">
            <a:extLst>
              <a:ext uri="{FF2B5EF4-FFF2-40B4-BE49-F238E27FC236}">
                <a16:creationId xmlns:a16="http://schemas.microsoft.com/office/drawing/2014/main" id="{D30F756C-D725-44A4-80A5-06957A8F4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757" y="1965883"/>
            <a:ext cx="2908280" cy="2908280"/>
          </a:xfrm>
          <a:prstGeom prst="rect">
            <a:avLst/>
          </a:prstGeom>
        </p:spPr>
      </p:pic>
      <p:sp>
        <p:nvSpPr>
          <p:cNvPr id="7" name="Slide Number Placeholder 3">
            <a:extLst>
              <a:ext uri="{FF2B5EF4-FFF2-40B4-BE49-F238E27FC236}">
                <a16:creationId xmlns:a16="http://schemas.microsoft.com/office/drawing/2014/main" id="{6CEF4193-AAF3-4249-A2E9-08B2A782800B}"/>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24</a:t>
            </a:fld>
            <a:endParaRPr lang="en-US" sz="2812" b="1" dirty="0"/>
          </a:p>
        </p:txBody>
      </p:sp>
    </p:spTree>
    <p:extLst>
      <p:ext uri="{BB962C8B-B14F-4D97-AF65-F5344CB8AC3E}">
        <p14:creationId xmlns:p14="http://schemas.microsoft.com/office/powerpoint/2010/main" val="103758319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3.png"/>
          <p:cNvPicPr>
            <a:picLocks noChangeAspect="1"/>
          </p:cNvPicPr>
          <p:nvPr/>
        </p:nvPicPr>
        <p:blipFill>
          <a:blip r:embed="rId2"/>
          <a:stretch>
            <a:fillRect/>
          </a:stretch>
        </p:blipFill>
        <p:spPr>
          <a:xfrm>
            <a:off x="0" y="6026014"/>
            <a:ext cx="12191999" cy="831986"/>
          </a:xfrm>
          <a:prstGeom prst="rect">
            <a:avLst/>
          </a:prstGeom>
          <a:ln w="12700">
            <a:miter lim="400000"/>
          </a:ln>
        </p:spPr>
      </p:pic>
      <p:sp>
        <p:nvSpPr>
          <p:cNvPr id="161" name="Shape 161"/>
          <p:cNvSpPr/>
          <p:nvPr/>
        </p:nvSpPr>
        <p:spPr>
          <a:xfrm>
            <a:off x="253830" y="314194"/>
            <a:ext cx="11324611"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Autofit/>
          </a:bodyPr>
          <a:lstStyle>
            <a:lvl1pPr algn="l">
              <a:defRPr sz="4000">
                <a:latin typeface="Helvetica Light"/>
                <a:ea typeface="Helvetica Light"/>
                <a:cs typeface="Helvetica Light"/>
                <a:sym typeface="Helvetica Light"/>
              </a:defRPr>
            </a:lvl1pPr>
          </a:lstStyle>
          <a:p>
            <a:r>
              <a:rPr lang="en-US" sz="2800" b="1" dirty="0">
                <a:latin typeface="Helvetica" panose="020B0604020202020204" pitchFamily="34" charset="0"/>
              </a:rPr>
              <a:t>Medicaid and Children</a:t>
            </a:r>
            <a:endParaRPr sz="2800" b="1" dirty="0">
              <a:latin typeface="Helvetica" panose="020B0604020202020204" pitchFamily="34" charset="0"/>
            </a:endParaRPr>
          </a:p>
        </p:txBody>
      </p:sp>
      <p:sp>
        <p:nvSpPr>
          <p:cNvPr id="13" name="Shape 159"/>
          <p:cNvSpPr/>
          <p:nvPr/>
        </p:nvSpPr>
        <p:spPr>
          <a:xfrm>
            <a:off x="253830" y="905625"/>
            <a:ext cx="11324611" cy="4083458"/>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Many young children can qualify for Wisconsin Medicaid (BadgerCare Plus) even if a parent has access to an employer-sponsored health plan.</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There are some exceptions if the employer pays at least 80% of the monthly premium of the health insurance plan and the child is not in an exempt category from this rule. </a:t>
            </a:r>
          </a:p>
          <a:p>
            <a:pPr marL="260339" indent="-260339">
              <a:spcBef>
                <a:spcPts val="2249"/>
              </a:spcBef>
              <a:buSzPct val="75000"/>
              <a:buChar char="•"/>
              <a:defRPr sz="2600">
                <a:latin typeface="Helvetica Light"/>
                <a:ea typeface="Helvetica Light"/>
                <a:cs typeface="Helvetica Light"/>
                <a:sym typeface="Helvetica Light"/>
              </a:defRPr>
            </a:pPr>
            <a:r>
              <a:rPr lang="en-US" sz="2800" dirty="0">
                <a:latin typeface="Helvetica" panose="020B0604020202020204" pitchFamily="34" charset="0"/>
              </a:rPr>
              <a:t>The best way to find out if someone is eligible is to apply and work with an enrollment assister to simplify the process.</a:t>
            </a:r>
          </a:p>
        </p:txBody>
      </p:sp>
      <p:sp>
        <p:nvSpPr>
          <p:cNvPr id="7" name="Slide Number Placeholder 3">
            <a:extLst>
              <a:ext uri="{FF2B5EF4-FFF2-40B4-BE49-F238E27FC236}">
                <a16:creationId xmlns:a16="http://schemas.microsoft.com/office/drawing/2014/main" id="{6CEF4193-AAF3-4249-A2E9-08B2A782800B}"/>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25</a:t>
            </a:fld>
            <a:endParaRPr lang="en-US" sz="2812" b="1" dirty="0"/>
          </a:p>
        </p:txBody>
      </p:sp>
      <p:pic>
        <p:nvPicPr>
          <p:cNvPr id="5" name="Picture 4" descr="A screenshot of a cell phone&#10;&#10;Description automatically generated">
            <a:extLst>
              <a:ext uri="{FF2B5EF4-FFF2-40B4-BE49-F238E27FC236}">
                <a16:creationId xmlns:a16="http://schemas.microsoft.com/office/drawing/2014/main" id="{24617E5C-5989-44AC-A6B8-EB8023A4FC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4" t="16622" r="50001" b="54298"/>
          <a:stretch/>
        </p:blipFill>
        <p:spPr>
          <a:xfrm>
            <a:off x="8502554" y="4476465"/>
            <a:ext cx="2316619" cy="1678675"/>
          </a:xfrm>
          <a:prstGeom prst="rect">
            <a:avLst/>
          </a:prstGeom>
        </p:spPr>
      </p:pic>
    </p:spTree>
    <p:extLst>
      <p:ext uri="{BB962C8B-B14F-4D97-AF65-F5344CB8AC3E}">
        <p14:creationId xmlns:p14="http://schemas.microsoft.com/office/powerpoint/2010/main" val="1719471274"/>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3.png"/>
          <p:cNvPicPr>
            <a:picLocks noChangeAspect="1"/>
          </p:cNvPicPr>
          <p:nvPr/>
        </p:nvPicPr>
        <p:blipFill>
          <a:blip r:embed="rId2"/>
          <a:stretch>
            <a:fillRect/>
          </a:stretch>
        </p:blipFill>
        <p:spPr>
          <a:xfrm>
            <a:off x="0" y="6026014"/>
            <a:ext cx="12191999" cy="831986"/>
          </a:xfrm>
          <a:prstGeom prst="rect">
            <a:avLst/>
          </a:prstGeom>
          <a:ln w="12700">
            <a:miter lim="400000"/>
          </a:ln>
        </p:spPr>
      </p:pic>
      <p:sp>
        <p:nvSpPr>
          <p:cNvPr id="161" name="Shape 161"/>
          <p:cNvSpPr/>
          <p:nvPr/>
        </p:nvSpPr>
        <p:spPr>
          <a:xfrm>
            <a:off x="314265" y="332147"/>
            <a:ext cx="6026287"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Medicaid Coverage and Renewals</a:t>
            </a:r>
            <a:endParaRPr sz="2812" b="1" dirty="0">
              <a:latin typeface="Helvetica" panose="020B0604020202020204" pitchFamily="34" charset="0"/>
            </a:endParaRPr>
          </a:p>
        </p:txBody>
      </p:sp>
      <p:sp>
        <p:nvSpPr>
          <p:cNvPr id="13" name="Shape 159"/>
          <p:cNvSpPr/>
          <p:nvPr/>
        </p:nvSpPr>
        <p:spPr>
          <a:xfrm>
            <a:off x="314265" y="972818"/>
            <a:ext cx="9874764" cy="3221683"/>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260339" indent="-260339">
              <a:spcBef>
                <a:spcPts val="2249"/>
              </a:spcBef>
              <a:buSzPct val="75000"/>
              <a:buFontTx/>
              <a:buChar char="•"/>
              <a:defRPr sz="26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Benefits are comprehensive: </a:t>
            </a:r>
            <a:r>
              <a:rPr lang="en-US" sz="2800" dirty="0">
                <a:latin typeface="Helvetica" panose="020B0604020202020204" pitchFamily="34" charset="0"/>
                <a:cs typeface="Helvetica" panose="020B0604020202020204" pitchFamily="34" charset="0"/>
                <a:hlinkClick r:id="rId3"/>
              </a:rPr>
              <a:t>http://www.dhs.wisconsin.gov/publications/p0/p00079.pdf</a:t>
            </a:r>
            <a:r>
              <a:rPr lang="en-US" sz="2800" dirty="0">
                <a:latin typeface="Helvetica" panose="020B0604020202020204" pitchFamily="34" charset="0"/>
                <a:cs typeface="Helvetica" panose="020B0604020202020204" pitchFamily="34" charset="0"/>
              </a:rPr>
              <a:t> (page 60 and 61)</a:t>
            </a:r>
          </a:p>
          <a:p>
            <a:pPr marL="260339" indent="-260339">
              <a:spcBef>
                <a:spcPts val="2249"/>
              </a:spcBef>
              <a:buSzPct val="75000"/>
              <a:buFontTx/>
              <a:buChar char="•"/>
              <a:defRPr sz="2600">
                <a:latin typeface="Helvetica Light"/>
                <a:ea typeface="Helvetica Light"/>
                <a:cs typeface="Helvetica Light"/>
                <a:sym typeface="Helvetica Light"/>
              </a:defRPr>
            </a:pPr>
            <a:r>
              <a:rPr lang="en-US" sz="2800" dirty="0">
                <a:latin typeface="Helvetica" panose="020B0604020202020204" pitchFamily="34" charset="0"/>
                <a:cs typeface="Helvetica" panose="020B0604020202020204" pitchFamily="34" charset="0"/>
              </a:rPr>
              <a:t>People need to renew every 12 months by providing updated income information. </a:t>
            </a:r>
          </a:p>
          <a:p>
            <a:pPr marL="260339" indent="-260339">
              <a:spcBef>
                <a:spcPts val="2249"/>
              </a:spcBef>
              <a:buSzPct val="75000"/>
              <a:buChar char="•"/>
              <a:defRPr sz="2600">
                <a:latin typeface="Helvetica Light"/>
                <a:ea typeface="Helvetica Light"/>
                <a:cs typeface="Helvetica Light"/>
                <a:sym typeface="Helvetica Light"/>
              </a:defRPr>
            </a:pPr>
            <a:endParaRPr sz="2800" dirty="0">
              <a:latin typeface="Helvetica" panose="020B0604020202020204" pitchFamily="34" charset="0"/>
            </a:endParaRP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783772" y="4425814"/>
            <a:ext cx="2590800" cy="1600200"/>
          </a:xfrm>
          <a:prstGeom prst="rect">
            <a:avLst/>
          </a:prstGeom>
          <a:noFill/>
          <a:ln>
            <a:noFill/>
          </a:ln>
        </p:spPr>
      </p:pic>
      <p:sp>
        <p:nvSpPr>
          <p:cNvPr id="7" name="Slide Number Placeholder 3">
            <a:extLst>
              <a:ext uri="{FF2B5EF4-FFF2-40B4-BE49-F238E27FC236}">
                <a16:creationId xmlns:a16="http://schemas.microsoft.com/office/drawing/2014/main" id="{8CB6D84A-C2FB-42E8-95FA-393A0F5C594D}"/>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26</a:t>
            </a:fld>
            <a:endParaRPr lang="en-US" sz="2812" b="1" dirty="0"/>
          </a:p>
        </p:txBody>
      </p:sp>
    </p:spTree>
    <p:extLst>
      <p:ext uri="{BB962C8B-B14F-4D97-AF65-F5344CB8AC3E}">
        <p14:creationId xmlns:p14="http://schemas.microsoft.com/office/powerpoint/2010/main" val="309817095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3.png"/>
          <p:cNvPicPr>
            <a:picLocks noChangeAspect="1"/>
          </p:cNvPicPr>
          <p:nvPr/>
        </p:nvPicPr>
        <p:blipFill>
          <a:blip r:embed="rId2"/>
          <a:stretch>
            <a:fillRect/>
          </a:stretch>
        </p:blipFill>
        <p:spPr>
          <a:xfrm>
            <a:off x="0" y="5917335"/>
            <a:ext cx="12191999" cy="950493"/>
          </a:xfrm>
          <a:prstGeom prst="rect">
            <a:avLst/>
          </a:prstGeom>
          <a:ln w="12700">
            <a:miter lim="400000"/>
          </a:ln>
        </p:spPr>
      </p:pic>
      <p:sp>
        <p:nvSpPr>
          <p:cNvPr id="171" name="Shape 171"/>
          <p:cNvSpPr/>
          <p:nvPr/>
        </p:nvSpPr>
        <p:spPr>
          <a:xfrm>
            <a:off x="511604" y="237620"/>
            <a:ext cx="7356661"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Medicaid / BadgerCare Plus Eligibility</a:t>
            </a:r>
            <a:endParaRPr sz="2812" dirty="0">
              <a:latin typeface="Helvetica" panose="020B0604020202020204" pitchFamily="34" charset="0"/>
            </a:endParaRPr>
          </a:p>
        </p:txBody>
      </p:sp>
      <p:pic>
        <p:nvPicPr>
          <p:cNvPr id="3" name="Picture 2"/>
          <p:cNvPicPr>
            <a:picLocks noChangeAspect="1"/>
          </p:cNvPicPr>
          <p:nvPr/>
        </p:nvPicPr>
        <p:blipFill>
          <a:blip r:embed="rId3"/>
          <a:stretch>
            <a:fillRect/>
          </a:stretch>
        </p:blipFill>
        <p:spPr>
          <a:xfrm>
            <a:off x="119717" y="1055553"/>
            <a:ext cx="5513985" cy="470397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13749113"/>
              </p:ext>
            </p:extLst>
          </p:nvPr>
        </p:nvGraphicFramePr>
        <p:xfrm>
          <a:off x="5818680" y="1606106"/>
          <a:ext cx="6253603" cy="3429733"/>
        </p:xfrm>
        <a:graphic>
          <a:graphicData uri="http://schemas.openxmlformats.org/drawingml/2006/table">
            <a:tbl>
              <a:tblPr firstRow="1" bandRow="1">
                <a:tableStyleId>{2D5ABB26-0587-4C30-8999-92F81FD0307C}</a:tableStyleId>
              </a:tblPr>
              <a:tblGrid>
                <a:gridCol w="837536">
                  <a:extLst>
                    <a:ext uri="{9D8B030D-6E8A-4147-A177-3AD203B41FA5}">
                      <a16:colId xmlns:a16="http://schemas.microsoft.com/office/drawing/2014/main" val="20000"/>
                    </a:ext>
                  </a:extLst>
                </a:gridCol>
                <a:gridCol w="1340058">
                  <a:extLst>
                    <a:ext uri="{9D8B030D-6E8A-4147-A177-3AD203B41FA5}">
                      <a16:colId xmlns:a16="http://schemas.microsoft.com/office/drawing/2014/main" val="20001"/>
                    </a:ext>
                  </a:extLst>
                </a:gridCol>
                <a:gridCol w="1340058">
                  <a:extLst>
                    <a:ext uri="{9D8B030D-6E8A-4147-A177-3AD203B41FA5}">
                      <a16:colId xmlns:a16="http://schemas.microsoft.com/office/drawing/2014/main" val="20002"/>
                    </a:ext>
                  </a:extLst>
                </a:gridCol>
                <a:gridCol w="1395893">
                  <a:extLst>
                    <a:ext uri="{9D8B030D-6E8A-4147-A177-3AD203B41FA5}">
                      <a16:colId xmlns:a16="http://schemas.microsoft.com/office/drawing/2014/main" val="20003"/>
                    </a:ext>
                  </a:extLst>
                </a:gridCol>
                <a:gridCol w="1340058">
                  <a:extLst>
                    <a:ext uri="{9D8B030D-6E8A-4147-A177-3AD203B41FA5}">
                      <a16:colId xmlns:a16="http://schemas.microsoft.com/office/drawing/2014/main" val="20004"/>
                    </a:ext>
                  </a:extLst>
                </a:gridCol>
              </a:tblGrid>
              <a:tr h="795376">
                <a:tc>
                  <a:txBody>
                    <a:bodyPr/>
                    <a:lstStyle/>
                    <a:p>
                      <a:pPr algn="r"/>
                      <a:r>
                        <a:rPr lang="en-US" sz="1100" dirty="0">
                          <a:latin typeface="Calibri" pitchFamily="34" charset="0"/>
                          <a:cs typeface="Calibri" pitchFamily="34" charset="0"/>
                        </a:rPr>
                        <a:t>300% Federal</a:t>
                      </a:r>
                      <a:r>
                        <a:rPr lang="en-US" sz="1100" baseline="0" dirty="0">
                          <a:latin typeface="Calibri" pitchFamily="34" charset="0"/>
                          <a:cs typeface="Calibri" pitchFamily="34" charset="0"/>
                        </a:rPr>
                        <a:t> </a:t>
                      </a:r>
                    </a:p>
                    <a:p>
                      <a:pPr algn="r"/>
                      <a:r>
                        <a:rPr lang="en-US" sz="1100" baseline="0" dirty="0">
                          <a:latin typeface="Calibri" pitchFamily="34" charset="0"/>
                          <a:cs typeface="Calibri" pitchFamily="34" charset="0"/>
                        </a:rPr>
                        <a:t>Poverty</a:t>
                      </a:r>
                    </a:p>
                    <a:p>
                      <a:pPr algn="r"/>
                      <a:r>
                        <a:rPr lang="en-US" sz="1100" baseline="0" dirty="0">
                          <a:latin typeface="Calibri" pitchFamily="34" charset="0"/>
                          <a:cs typeface="Calibri" pitchFamily="34" charset="0"/>
                        </a:rPr>
                        <a:t>Level</a:t>
                      </a:r>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itchFamily="34" charset="0"/>
                          <a:cs typeface="Calibri" pitchFamily="34" charset="0"/>
                        </a:rPr>
                        <a:t>300%  FPL</a:t>
                      </a:r>
                    </a:p>
                    <a:p>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rgbClr val="B6CBE4"/>
                    </a:solidFill>
                  </a:tcPr>
                </a:tc>
                <a:tc>
                  <a:txBody>
                    <a:bodyPr/>
                    <a:lstStyle/>
                    <a:p>
                      <a:pPr algn="ctr"/>
                      <a:r>
                        <a:rPr lang="en-US" sz="1100" dirty="0">
                          <a:latin typeface="Calibri" pitchFamily="34" charset="0"/>
                          <a:cs typeface="Calibri" pitchFamily="34" charset="0"/>
                        </a:rPr>
                        <a:t>300%  FPL</a:t>
                      </a:r>
                    </a:p>
                    <a:p>
                      <a:pPr algn="ctr"/>
                      <a:r>
                        <a:rPr lang="en-US" sz="1100" dirty="0">
                          <a:latin typeface="Calibri" pitchFamily="34" charset="0"/>
                          <a:cs typeface="Calibri" pitchFamily="34" charset="0"/>
                        </a:rPr>
                        <a:t>No premiums</a:t>
                      </a: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3">
                        <a:lumMod val="60000"/>
                        <a:lumOff val="40000"/>
                      </a:schemeClr>
                    </a:solidFill>
                  </a:tcPr>
                </a:tc>
                <a:tc rowSpan="2" gridSpan="2">
                  <a:txBody>
                    <a:bodyPr/>
                    <a:lstStyle/>
                    <a:p>
                      <a:pPr algn="ctr"/>
                      <a:br>
                        <a:rPr lang="en-US" sz="1100" i="1" dirty="0">
                          <a:latin typeface="Calibri" pitchFamily="34" charset="0"/>
                          <a:cs typeface="Calibri" pitchFamily="34" charset="0"/>
                        </a:rPr>
                      </a:br>
                      <a:endParaRPr lang="en-US" sz="1100" i="1"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a:endParaRPr lang="en-US" sz="1600" i="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5376">
                <a:tc>
                  <a:txBody>
                    <a:bodyPr/>
                    <a:lstStyle/>
                    <a:p>
                      <a:pPr algn="r"/>
                      <a:r>
                        <a:rPr lang="en-US" sz="1100" dirty="0">
                          <a:latin typeface="Calibri" pitchFamily="34" charset="0"/>
                          <a:cs typeface="Calibri" pitchFamily="34" charset="0"/>
                        </a:rPr>
                        <a:t>200%</a:t>
                      </a:r>
                    </a:p>
                    <a:p>
                      <a:pPr algn="r"/>
                      <a:r>
                        <a:rPr lang="en-US" sz="1100" dirty="0">
                          <a:latin typeface="Calibri" pitchFamily="34" charset="0"/>
                          <a:cs typeface="Calibri" pitchFamily="34" charset="0"/>
                        </a:rPr>
                        <a:t>Federal</a:t>
                      </a:r>
                      <a:r>
                        <a:rPr lang="en-US" sz="1100" baseline="0" dirty="0">
                          <a:latin typeface="Calibri" pitchFamily="34" charset="0"/>
                          <a:cs typeface="Calibri" pitchFamily="34" charset="0"/>
                        </a:rPr>
                        <a:t> </a:t>
                      </a:r>
                    </a:p>
                    <a:p>
                      <a:pPr algn="r"/>
                      <a:r>
                        <a:rPr lang="en-US" sz="1100" baseline="0" dirty="0">
                          <a:latin typeface="Calibri" pitchFamily="34" charset="0"/>
                          <a:cs typeface="Calibri" pitchFamily="34" charset="0"/>
                        </a:rPr>
                        <a:t>Poverty</a:t>
                      </a:r>
                    </a:p>
                    <a:p>
                      <a:pPr algn="r"/>
                      <a:r>
                        <a:rPr lang="en-US" sz="1100" baseline="0" dirty="0">
                          <a:latin typeface="Calibri" pitchFamily="34" charset="0"/>
                          <a:cs typeface="Calibri" pitchFamily="34" charset="0"/>
                        </a:rPr>
                        <a:t>Level</a:t>
                      </a:r>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itchFamily="34" charset="0"/>
                          <a:cs typeface="Calibri" pitchFamily="34" charset="0"/>
                        </a:rPr>
                        <a:t>Premiums start at 200%</a:t>
                      </a:r>
                    </a:p>
                    <a:p>
                      <a:pPr algn="ctr"/>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6CBE4"/>
                    </a:solidFill>
                  </a:tcPr>
                </a:tc>
                <a:tc>
                  <a:txBody>
                    <a:bodyPr/>
                    <a:lstStyle/>
                    <a:p>
                      <a:pPr algn="ctr"/>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gridSpan="2" vMerge="1">
                  <a:txBody>
                    <a:bodyPr/>
                    <a:lstStyle/>
                    <a:p>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E2"/>
                    </a:solidFill>
                  </a:tcPr>
                </a:tc>
                <a:tc hMerge="1" vMerge="1">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DFF"/>
                    </a:solidFill>
                  </a:tcPr>
                </a:tc>
                <a:extLst>
                  <a:ext uri="{0D108BD9-81ED-4DB2-BD59-A6C34878D82A}">
                    <a16:rowId xmlns:a16="http://schemas.microsoft.com/office/drawing/2014/main" val="10001"/>
                  </a:ext>
                </a:extLst>
              </a:tr>
              <a:tr h="795376">
                <a:tc>
                  <a:txBody>
                    <a:bodyPr/>
                    <a:lstStyle/>
                    <a:p>
                      <a:pPr algn="r"/>
                      <a:r>
                        <a:rPr lang="en-US" sz="1100" dirty="0">
                          <a:latin typeface="Calibri" pitchFamily="34" charset="0"/>
                          <a:cs typeface="Calibri" pitchFamily="34" charset="0"/>
                        </a:rPr>
                        <a:t>100%</a:t>
                      </a:r>
                    </a:p>
                    <a:p>
                      <a:pPr algn="r"/>
                      <a:r>
                        <a:rPr lang="en-US" sz="1100" dirty="0">
                          <a:latin typeface="Calibri" pitchFamily="34" charset="0"/>
                          <a:cs typeface="Calibri" pitchFamily="34" charset="0"/>
                        </a:rPr>
                        <a:t>Federal</a:t>
                      </a:r>
                      <a:r>
                        <a:rPr lang="en-US" sz="1100" baseline="0" dirty="0">
                          <a:latin typeface="Calibri" pitchFamily="34" charset="0"/>
                          <a:cs typeface="Calibri" pitchFamily="34" charset="0"/>
                        </a:rPr>
                        <a:t> </a:t>
                      </a:r>
                    </a:p>
                    <a:p>
                      <a:pPr algn="r"/>
                      <a:r>
                        <a:rPr lang="en-US" sz="1100" baseline="0" dirty="0">
                          <a:latin typeface="Calibri" pitchFamily="34" charset="0"/>
                          <a:cs typeface="Calibri" pitchFamily="34" charset="0"/>
                        </a:rPr>
                        <a:t>Poverty</a:t>
                      </a:r>
                    </a:p>
                    <a:p>
                      <a:pPr algn="r"/>
                      <a:r>
                        <a:rPr lang="en-US" sz="1100" baseline="0" dirty="0">
                          <a:latin typeface="Calibri" pitchFamily="34" charset="0"/>
                          <a:cs typeface="Calibri" pitchFamily="34" charset="0"/>
                        </a:rPr>
                        <a:t>Level</a:t>
                      </a:r>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6CBE4"/>
                    </a:solidFill>
                  </a:tcPr>
                </a:tc>
                <a:tc>
                  <a:txBody>
                    <a:bodyPr/>
                    <a:lstStyle/>
                    <a:p>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100" dirty="0">
                          <a:latin typeface="Calibri" pitchFamily="34" charset="0"/>
                          <a:cs typeface="Calibri" pitchFamily="34" charset="0"/>
                        </a:rPr>
                        <a:t>100%  FPL</a:t>
                      </a:r>
                    </a:p>
                    <a:p>
                      <a:pPr algn="ctr"/>
                      <a:r>
                        <a:rPr lang="en-US" sz="1100" dirty="0">
                          <a:latin typeface="Calibri" pitchFamily="34" charset="0"/>
                          <a:cs typeface="Calibri" pitchFamily="34" charset="0"/>
                        </a:rPr>
                        <a:t>No premiums</a:t>
                      </a:r>
                    </a:p>
                  </a:txBody>
                  <a:tcPr marL="61924" marR="61924" marT="30962" marB="3096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100" b="0" dirty="0">
                          <a:latin typeface="Calibri" pitchFamily="34" charset="0"/>
                          <a:cs typeface="Calibri" pitchFamily="34" charset="0"/>
                        </a:rPr>
                        <a:t>100%  FPL</a:t>
                      </a:r>
                    </a:p>
                    <a:p>
                      <a:pPr algn="ctr"/>
                      <a:r>
                        <a:rPr lang="en-US" sz="1100" b="0" dirty="0">
                          <a:latin typeface="Calibri" pitchFamily="34" charset="0"/>
                          <a:cs typeface="Calibri" pitchFamily="34" charset="0"/>
                        </a:rPr>
                        <a:t>No premiums</a:t>
                      </a:r>
                    </a:p>
                  </a:txBody>
                  <a:tcPr marL="61924" marR="61924" marT="30962" marB="3096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1043605">
                <a:tc>
                  <a:txBody>
                    <a:bodyPr/>
                    <a:lstStyle/>
                    <a:p>
                      <a:endParaRPr lang="en-US" sz="1100" dirty="0">
                        <a:latin typeface="Calibri" pitchFamily="34" charset="0"/>
                        <a:cs typeface="Calibri" pitchFamily="34" charset="0"/>
                      </a:endParaRPr>
                    </a:p>
                  </a:txBody>
                  <a:tcPr marL="61924" marR="61924" marT="30962" marB="3096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1" dirty="0">
                          <a:latin typeface="Calibri" pitchFamily="34" charset="0"/>
                          <a:cs typeface="Calibri" pitchFamily="34" charset="0"/>
                        </a:rPr>
                        <a:t>CHILDREN</a:t>
                      </a:r>
                    </a:p>
                    <a:p>
                      <a:pPr algn="ctr"/>
                      <a:r>
                        <a:rPr lang="en-US" sz="1000" dirty="0">
                          <a:latin typeface="Calibri" pitchFamily="34" charset="0"/>
                          <a:cs typeface="Calibri" pitchFamily="34" charset="0"/>
                        </a:rPr>
                        <a:t>(under age 19)</a:t>
                      </a:r>
                    </a:p>
                    <a:p>
                      <a:pPr algn="ctr"/>
                      <a:endParaRPr lang="en-US" sz="500" dirty="0">
                        <a:latin typeface="Calibri" pitchFamily="34" charset="0"/>
                        <a:cs typeface="Calibri" pitchFamily="34" charset="0"/>
                      </a:endParaRPr>
                    </a:p>
                    <a:p>
                      <a:pPr algn="ctr"/>
                      <a:r>
                        <a:rPr lang="en-US" sz="1100" baseline="0" dirty="0">
                          <a:latin typeface="Calibri" pitchFamily="34" charset="0"/>
                          <a:cs typeface="Calibri" pitchFamily="34" charset="0"/>
                        </a:rPr>
                        <a:t>Youth exiting foster care up to age 26, no income limit</a:t>
                      </a:r>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latin typeface="Calibri" pitchFamily="34" charset="0"/>
                          <a:cs typeface="Calibri" pitchFamily="34" charset="0"/>
                        </a:rPr>
                        <a:t>PREGNANT WOMEN</a:t>
                      </a:r>
                    </a:p>
                    <a:p>
                      <a:endParaRPr lang="en-US" sz="1100" dirty="0">
                        <a:latin typeface="Calibri" pitchFamily="34" charset="0"/>
                        <a:cs typeface="Calibri" pitchFamily="34" charset="0"/>
                      </a:endParaRPr>
                    </a:p>
                  </a:txBody>
                  <a:tcPr marL="61924" marR="61924" marT="30962" marB="3096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Calibri" pitchFamily="34" charset="0"/>
                          <a:cs typeface="Calibri" pitchFamily="34" charset="0"/>
                        </a:rPr>
                        <a:t>PARENTS/</a:t>
                      </a:r>
                    </a:p>
                    <a:p>
                      <a:pPr algn="ctr"/>
                      <a:r>
                        <a:rPr lang="en-US" sz="1100" b="1" dirty="0">
                          <a:latin typeface="Calibri" pitchFamily="34" charset="0"/>
                          <a:cs typeface="Calibri" pitchFamily="34" charset="0"/>
                        </a:rPr>
                        <a:t>CARETAKER</a:t>
                      </a:r>
                    </a:p>
                    <a:p>
                      <a:pPr algn="ctr"/>
                      <a:r>
                        <a:rPr lang="en-US" sz="1100" b="1" dirty="0">
                          <a:latin typeface="Calibri" pitchFamily="34" charset="0"/>
                          <a:cs typeface="Calibri" pitchFamily="34" charset="0"/>
                        </a:rPr>
                        <a:t>RELATIVES</a:t>
                      </a:r>
                    </a:p>
                  </a:txBody>
                  <a:tcPr marL="61924" marR="61924" marT="30962" marB="3096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i="0" dirty="0">
                          <a:latin typeface="Calibri" pitchFamily="34" charset="0"/>
                          <a:cs typeface="Calibri" pitchFamily="34" charset="0"/>
                        </a:rPr>
                        <a:t>ADULTS</a:t>
                      </a:r>
                      <a:r>
                        <a:rPr lang="en-US" sz="1100" b="1" i="0" baseline="0" dirty="0">
                          <a:latin typeface="Calibri" pitchFamily="34" charset="0"/>
                          <a:cs typeface="Calibri" pitchFamily="34" charset="0"/>
                        </a:rPr>
                        <a:t> WITHOUT DEPENDENT CHILDREN</a:t>
                      </a:r>
                    </a:p>
                    <a:p>
                      <a:pPr algn="ctr"/>
                      <a:endParaRPr lang="en-US" sz="1100" b="0" i="1" dirty="0">
                        <a:latin typeface="Calibri" pitchFamily="34" charset="0"/>
                        <a:cs typeface="Calibri" pitchFamily="34" charset="0"/>
                      </a:endParaRPr>
                    </a:p>
                  </a:txBody>
                  <a:tcPr marL="61924" marR="61924" marT="30962" marB="3096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Slide Number Placeholder 3">
            <a:extLst>
              <a:ext uri="{FF2B5EF4-FFF2-40B4-BE49-F238E27FC236}">
                <a16:creationId xmlns:a16="http://schemas.microsoft.com/office/drawing/2014/main" id="{3E928770-BCC3-42C8-8813-5F60F140FFAF}"/>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27</a:t>
            </a:fld>
            <a:endParaRPr lang="en-US" sz="2812" b="1" dirty="0"/>
          </a:p>
        </p:txBody>
      </p:sp>
    </p:spTree>
    <p:extLst>
      <p:ext uri="{BB962C8B-B14F-4D97-AF65-F5344CB8AC3E}">
        <p14:creationId xmlns:p14="http://schemas.microsoft.com/office/powerpoint/2010/main" val="3038998086"/>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3.png"/>
          <p:cNvPicPr>
            <a:picLocks noChangeAspect="1"/>
          </p:cNvPicPr>
          <p:nvPr/>
        </p:nvPicPr>
        <p:blipFill>
          <a:blip r:embed="rId2"/>
          <a:stretch>
            <a:fillRect/>
          </a:stretch>
        </p:blipFill>
        <p:spPr>
          <a:xfrm rot="10800000">
            <a:off x="0" y="1043144"/>
            <a:ext cx="12192000" cy="831613"/>
          </a:xfrm>
          <a:prstGeom prst="rect">
            <a:avLst/>
          </a:prstGeom>
          <a:ln w="12700">
            <a:miter lim="400000"/>
          </a:ln>
        </p:spPr>
      </p:pic>
      <p:sp>
        <p:nvSpPr>
          <p:cNvPr id="14" name="Shape 264"/>
          <p:cNvSpPr/>
          <p:nvPr/>
        </p:nvSpPr>
        <p:spPr>
          <a:xfrm>
            <a:off x="448241" y="411593"/>
            <a:ext cx="8407660"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Autofit/>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Health Insurance </a:t>
            </a:r>
            <a:r>
              <a:rPr sz="2812" b="1" dirty="0">
                <a:latin typeface="Helvetica" panose="020B0604020202020204" pitchFamily="34" charset="0"/>
              </a:rPr>
              <a:t>Options for Immigrants</a:t>
            </a:r>
          </a:p>
        </p:txBody>
      </p:sp>
      <p:sp>
        <p:nvSpPr>
          <p:cNvPr id="15" name="Shape 263"/>
          <p:cNvSpPr/>
          <p:nvPr/>
        </p:nvSpPr>
        <p:spPr>
          <a:xfrm>
            <a:off x="378399" y="1913239"/>
            <a:ext cx="10343587" cy="6626846"/>
          </a:xfrm>
          <a:prstGeom prst="rect">
            <a:avLst/>
          </a:prstGeom>
          <a:ln w="12700">
            <a:miter lim="400000"/>
          </a:ln>
          <a:extLst>
            <a:ext uri="{C572A759-6A51-4108-AA02-DFA0A04FC94B}">
              <ma14:wrappingTextBoxFlag xmlns="" xmlns:ma14="http://schemas.microsoft.com/office/mac/drawingml/2011/main" val="1"/>
            </a:ext>
          </a:extLst>
        </p:spPr>
        <p:txBody>
          <a:bodyPr wrap="square" lIns="35703" tIns="35703" rIns="35703" bIns="35703">
            <a:spAutoFit/>
          </a:bodyPr>
          <a:lstStyle/>
          <a:p>
            <a:pPr marL="260339" indent="-260339">
              <a:spcBef>
                <a:spcPts val="2249"/>
              </a:spcBef>
              <a:buSzPct val="75000"/>
              <a:buChar char="•"/>
              <a:defRPr sz="2800">
                <a:latin typeface="Helvetica Light"/>
                <a:ea typeface="Helvetica Light"/>
                <a:cs typeface="Helvetica Light"/>
                <a:sym typeface="Helvetica Light"/>
              </a:defRPr>
            </a:pPr>
            <a:r>
              <a:rPr sz="2800" dirty="0">
                <a:latin typeface="Helvetica" panose="020B0604020202020204" pitchFamily="34" charset="0"/>
              </a:rPr>
              <a:t>Lawfully present individuals may have some options</a:t>
            </a:r>
            <a:r>
              <a:rPr lang="en-US" sz="2800" dirty="0">
                <a:latin typeface="Helvetica" panose="020B0604020202020204" pitchFamily="34" charset="0"/>
              </a:rPr>
              <a:t>*</a:t>
            </a:r>
            <a:endParaRPr sz="2800" dirty="0">
              <a:latin typeface="Helvetica" panose="020B0604020202020204" pitchFamily="34" charset="0"/>
            </a:endParaRPr>
          </a:p>
          <a:p>
            <a:pPr marL="260339" indent="-260339">
              <a:spcBef>
                <a:spcPts val="2249"/>
              </a:spcBef>
              <a:buSzPct val="75000"/>
              <a:buChar char="•"/>
              <a:defRPr sz="2800">
                <a:latin typeface="Helvetica Light"/>
                <a:ea typeface="Helvetica Light"/>
                <a:cs typeface="Helvetica Light"/>
                <a:sym typeface="Helvetica Light"/>
              </a:defRPr>
            </a:pPr>
            <a:r>
              <a:rPr lang="en-US" sz="2800" dirty="0">
                <a:latin typeface="Helvetica" panose="020B0604020202020204" pitchFamily="34" charset="0"/>
              </a:rPr>
              <a:t>C</a:t>
            </a:r>
            <a:r>
              <a:rPr sz="2800" dirty="0">
                <a:latin typeface="Helvetica" panose="020B0604020202020204" pitchFamily="34" charset="0"/>
              </a:rPr>
              <a:t>hildren born in the U.S.</a:t>
            </a:r>
            <a:r>
              <a:rPr lang="en-US" sz="2800" dirty="0">
                <a:latin typeface="Helvetica" panose="020B0604020202020204" pitchFamily="34" charset="0"/>
              </a:rPr>
              <a:t> </a:t>
            </a:r>
            <a:r>
              <a:rPr sz="2800" dirty="0">
                <a:latin typeface="Helvetica" panose="020B0604020202020204" pitchFamily="34" charset="0"/>
              </a:rPr>
              <a:t>may be able to get</a:t>
            </a:r>
            <a:r>
              <a:rPr lang="en-US" sz="2800" dirty="0">
                <a:latin typeface="Helvetica" panose="020B0604020202020204" pitchFamily="34" charset="0"/>
              </a:rPr>
              <a:t> </a:t>
            </a:r>
            <a:r>
              <a:rPr sz="2800" dirty="0">
                <a:latin typeface="Helvetica" panose="020B0604020202020204" pitchFamily="34" charset="0"/>
              </a:rPr>
              <a:t>insurance, even if </a:t>
            </a:r>
            <a:r>
              <a:rPr lang="en-US" sz="2800" dirty="0">
                <a:latin typeface="Helvetica" panose="020B0604020202020204" pitchFamily="34" charset="0"/>
              </a:rPr>
              <a:t>their parents</a:t>
            </a:r>
            <a:r>
              <a:rPr sz="2800" dirty="0">
                <a:latin typeface="Helvetica" panose="020B0604020202020204" pitchFamily="34" charset="0"/>
              </a:rPr>
              <a:t> cannot</a:t>
            </a:r>
            <a:endParaRPr lang="en-US" sz="2800" dirty="0">
              <a:latin typeface="Helvetica" panose="020B0604020202020204" pitchFamily="34" charset="0"/>
            </a:endParaRPr>
          </a:p>
          <a:p>
            <a:pPr marL="260339" indent="-260339">
              <a:spcBef>
                <a:spcPts val="2249"/>
              </a:spcBef>
              <a:buSzPct val="75000"/>
              <a:buChar char="•"/>
              <a:defRPr sz="2800">
                <a:latin typeface="Helvetica Light"/>
                <a:ea typeface="Helvetica Light"/>
                <a:cs typeface="Helvetica Light"/>
                <a:sym typeface="Helvetica Light"/>
              </a:defRPr>
            </a:pPr>
            <a:r>
              <a:rPr lang="en-US" sz="2800" dirty="0">
                <a:latin typeface="Helvetica" panose="020B0604020202020204" pitchFamily="34" charset="0"/>
              </a:rPr>
              <a:t>Coverage available to undocumented immigrants:</a:t>
            </a:r>
          </a:p>
          <a:p>
            <a:pPr marL="717539" lvl="1" indent="-260339">
              <a:spcBef>
                <a:spcPts val="2249"/>
              </a:spcBef>
              <a:buSzPct val="75000"/>
              <a:buChar char="•"/>
              <a:defRPr sz="2800">
                <a:latin typeface="Helvetica Light"/>
                <a:ea typeface="Helvetica Light"/>
                <a:cs typeface="Helvetica Light"/>
                <a:sym typeface="Helvetica Light"/>
              </a:defRPr>
            </a:pPr>
            <a:r>
              <a:rPr lang="en-US" sz="2800" b="1" dirty="0" err="1">
                <a:latin typeface="Helvetica" panose="020B0604020202020204" pitchFamily="34" charset="0"/>
              </a:rPr>
              <a:t>BadgerCare</a:t>
            </a:r>
            <a:r>
              <a:rPr lang="en-US" sz="2800" b="1" dirty="0">
                <a:latin typeface="Helvetica" panose="020B0604020202020204" pitchFamily="34" charset="0"/>
              </a:rPr>
              <a:t> Plus Prenatal</a:t>
            </a:r>
          </a:p>
          <a:p>
            <a:pPr marL="717539" lvl="1" indent="-260339">
              <a:spcBef>
                <a:spcPts val="2249"/>
              </a:spcBef>
              <a:buSzPct val="75000"/>
              <a:buChar char="•"/>
              <a:defRPr sz="2800">
                <a:latin typeface="Helvetica Light"/>
                <a:ea typeface="Helvetica Light"/>
                <a:cs typeface="Helvetica Light"/>
                <a:sym typeface="Helvetica Light"/>
              </a:defRPr>
            </a:pPr>
            <a:r>
              <a:rPr lang="en-US" sz="2800" b="1" dirty="0" err="1">
                <a:latin typeface="Helvetica" panose="020B0604020202020204" pitchFamily="34" charset="0"/>
              </a:rPr>
              <a:t>BadgerCare</a:t>
            </a:r>
            <a:r>
              <a:rPr lang="en-US" sz="2800" b="1" dirty="0">
                <a:latin typeface="Helvetica" panose="020B0604020202020204" pitchFamily="34" charset="0"/>
              </a:rPr>
              <a:t> Plus Emergency Services</a:t>
            </a:r>
          </a:p>
          <a:p>
            <a:pPr>
              <a:spcBef>
                <a:spcPts val="2249"/>
              </a:spcBef>
              <a:buSzPct val="75000"/>
              <a:defRPr sz="2800">
                <a:latin typeface="Helvetica Light"/>
                <a:ea typeface="Helvetica Light"/>
                <a:cs typeface="Helvetica Light"/>
                <a:sym typeface="Helvetica Light"/>
              </a:defRPr>
            </a:pPr>
            <a:r>
              <a:rPr lang="en-US" sz="2400" dirty="0">
                <a:latin typeface="Helvetica" panose="020B0604020202020204" pitchFamily="34" charset="0"/>
              </a:rPr>
              <a:t>*Changes in immigration regulations make it even more important to seek assistance</a:t>
            </a:r>
            <a:endParaRPr sz="2400" dirty="0">
              <a:latin typeface="Helvetica" panose="020B0604020202020204" pitchFamily="34" charset="0"/>
            </a:endParaRPr>
          </a:p>
          <a:p>
            <a:pPr marL="260339" lvl="7" indent="-260339">
              <a:spcBef>
                <a:spcPts val="2249"/>
              </a:spcBef>
              <a:buSzPct val="75000"/>
              <a:buFontTx/>
              <a:buChar char="•"/>
              <a:defRPr sz="2800">
                <a:latin typeface="Helvetica Light"/>
                <a:ea typeface="Helvetica Light"/>
                <a:cs typeface="Helvetica Light"/>
                <a:sym typeface="Helvetica Light"/>
              </a:defRPr>
            </a:pPr>
            <a:endParaRPr lang="en-US" sz="2109" dirty="0">
              <a:latin typeface="Helvetica" panose="020B0604020202020204" pitchFamily="34" charset="0"/>
            </a:endParaRPr>
          </a:p>
          <a:p>
            <a:pPr marL="260339" lvl="7" indent="-260339">
              <a:spcBef>
                <a:spcPts val="2249"/>
              </a:spcBef>
              <a:buSzPct val="75000"/>
              <a:buFontTx/>
              <a:buChar char="•"/>
              <a:defRPr sz="2800">
                <a:latin typeface="Helvetica Light"/>
                <a:ea typeface="Helvetica Light"/>
                <a:cs typeface="Helvetica Light"/>
                <a:sym typeface="Helvetica Light"/>
              </a:defRPr>
            </a:pPr>
            <a:endParaRPr lang="en-US" sz="2109" dirty="0">
              <a:latin typeface="Helvetica" panose="020B0604020202020204" pitchFamily="34" charset="0"/>
            </a:endParaRPr>
          </a:p>
          <a:p>
            <a:pPr marL="260339" indent="-260339">
              <a:spcBef>
                <a:spcPts val="2249"/>
              </a:spcBef>
              <a:buSzPct val="75000"/>
              <a:buChar char="•"/>
              <a:defRPr sz="2800">
                <a:latin typeface="Helvetica Light"/>
                <a:ea typeface="Helvetica Light"/>
                <a:cs typeface="Helvetica Light"/>
                <a:sym typeface="Helvetica Light"/>
              </a:defRPr>
            </a:pPr>
            <a:endParaRPr sz="2109" dirty="0">
              <a:latin typeface="Helvetica"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901" y="3429000"/>
            <a:ext cx="2844963" cy="2304580"/>
          </a:xfrm>
          <a:prstGeom prst="rect">
            <a:avLst/>
          </a:prstGeom>
        </p:spPr>
      </p:pic>
      <p:sp>
        <p:nvSpPr>
          <p:cNvPr id="7" name="Slide Number Placeholder 3">
            <a:extLst>
              <a:ext uri="{FF2B5EF4-FFF2-40B4-BE49-F238E27FC236}">
                <a16:creationId xmlns:a16="http://schemas.microsoft.com/office/drawing/2014/main" id="{A52A96E0-FA48-440D-A775-8D4EDC253C14}"/>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28</a:t>
            </a:fld>
            <a:endParaRPr lang="en-US" sz="2812" b="1" dirty="0"/>
          </a:p>
        </p:txBody>
      </p:sp>
    </p:spTree>
    <p:extLst>
      <p:ext uri="{BB962C8B-B14F-4D97-AF65-F5344CB8AC3E}">
        <p14:creationId xmlns:p14="http://schemas.microsoft.com/office/powerpoint/2010/main" val="1288286231"/>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728184" y="961410"/>
            <a:ext cx="11192190" cy="3100881"/>
          </a:xfrm>
          <a:prstGeom prst="rect">
            <a:avLst/>
          </a:prstGeom>
          <a:ln w="12700">
            <a:miter lim="400000"/>
          </a:ln>
          <a:extLst>
            <a:ext uri="{C572A759-6A51-4108-AA02-DFA0A04FC94B}">
              <ma14:wrappingTextBoxFlag xmlns="" xmlns:ma14="http://schemas.microsoft.com/office/mac/drawingml/2011/main" val="1"/>
            </a:ext>
          </a:extLst>
        </p:spPr>
        <p:txBody>
          <a:bodyPr wrap="square" lIns="35703" tIns="35703" rIns="35703" bIns="35703">
            <a:spAutoFit/>
          </a:bodyPr>
          <a:lstStyle/>
          <a:p>
            <a:pPr marL="260339" indent="-260339">
              <a:spcBef>
                <a:spcPts val="2249"/>
              </a:spcBef>
              <a:buSzPct val="75000"/>
              <a:buChar char="•"/>
              <a:defRPr sz="2600">
                <a:latin typeface="Helvetica Light"/>
                <a:ea typeface="Helvetica Light"/>
                <a:cs typeface="Helvetica Light"/>
                <a:sym typeface="Helvetica Light"/>
              </a:defRPr>
            </a:pPr>
            <a:r>
              <a:rPr sz="2800" dirty="0">
                <a:latin typeface="Helvetica" panose="020B0604020202020204" pitchFamily="34" charset="0"/>
              </a:rPr>
              <a:t>Almost everyone can get a Marketplace plan, but financial help is based on income</a:t>
            </a:r>
          </a:p>
          <a:p>
            <a:pPr marL="260339" indent="-260339">
              <a:spcBef>
                <a:spcPts val="2249"/>
              </a:spcBef>
              <a:buSzPct val="75000"/>
              <a:buChar char="•"/>
              <a:defRPr sz="2600">
                <a:latin typeface="Helvetica Light"/>
                <a:ea typeface="Helvetica Light"/>
                <a:cs typeface="Helvetica Light"/>
                <a:sym typeface="Helvetica Light"/>
              </a:defRPr>
            </a:pPr>
            <a:endParaRPr lang="en-US" sz="1687" dirty="0">
              <a:latin typeface="Helvetica" panose="020B0604020202020204" pitchFamily="34" charset="0"/>
            </a:endParaRPr>
          </a:p>
          <a:p>
            <a:pPr marL="260339" indent="-260339">
              <a:spcBef>
                <a:spcPts val="2249"/>
              </a:spcBef>
              <a:buSzPct val="75000"/>
              <a:buChar char="•"/>
              <a:defRPr sz="2600">
                <a:latin typeface="Helvetica Light"/>
                <a:ea typeface="Helvetica Light"/>
                <a:cs typeface="Helvetica Light"/>
                <a:sym typeface="Helvetica Light"/>
              </a:defRPr>
            </a:pPr>
            <a:endParaRPr lang="en-US" sz="1687" dirty="0">
              <a:latin typeface="Helvetica" panose="020B0604020202020204" pitchFamily="34" charset="0"/>
            </a:endParaRPr>
          </a:p>
          <a:p>
            <a:pPr marL="260339" indent="-260339">
              <a:spcBef>
                <a:spcPts val="2249"/>
              </a:spcBef>
              <a:buSzPct val="75000"/>
              <a:buChar char="•"/>
              <a:defRPr sz="2600">
                <a:latin typeface="Helvetica Light"/>
                <a:ea typeface="Helvetica Light"/>
                <a:cs typeface="Helvetica Light"/>
                <a:sym typeface="Helvetica Light"/>
              </a:defRPr>
            </a:pPr>
            <a:endParaRPr lang="en-US" sz="1687" dirty="0">
              <a:latin typeface="Helvetica" panose="020B0604020202020204" pitchFamily="34" charset="0"/>
            </a:endParaRPr>
          </a:p>
          <a:p>
            <a:pPr>
              <a:spcBef>
                <a:spcPts val="2249"/>
              </a:spcBef>
              <a:buSzPct val="75000"/>
              <a:defRPr sz="2600">
                <a:latin typeface="Helvetica Light"/>
                <a:ea typeface="Helvetica Light"/>
                <a:cs typeface="Helvetica Light"/>
                <a:sym typeface="Helvetica Light"/>
              </a:defRPr>
            </a:pPr>
            <a:endParaRPr lang="en-US" sz="1687" dirty="0">
              <a:latin typeface="Helvetica" panose="020B0604020202020204" pitchFamily="34" charset="0"/>
            </a:endParaRPr>
          </a:p>
        </p:txBody>
      </p:sp>
      <p:sp>
        <p:nvSpPr>
          <p:cNvPr id="182" name="Shape 182"/>
          <p:cNvSpPr/>
          <p:nvPr/>
        </p:nvSpPr>
        <p:spPr>
          <a:xfrm>
            <a:off x="714833" y="380409"/>
            <a:ext cx="6026287"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Health Insurance </a:t>
            </a:r>
            <a:r>
              <a:rPr sz="2812" b="1" dirty="0">
                <a:latin typeface="Helvetica" panose="020B0604020202020204" pitchFamily="34" charset="0"/>
              </a:rPr>
              <a:t>Marketplace</a:t>
            </a:r>
          </a:p>
        </p:txBody>
      </p:sp>
      <p:pic>
        <p:nvPicPr>
          <p:cNvPr id="183" name="image12.png"/>
          <p:cNvPicPr>
            <a:picLocks noChangeAspect="1"/>
          </p:cNvPicPr>
          <p:nvPr/>
        </p:nvPicPr>
        <p:blipFill>
          <a:blip r:embed="rId3"/>
          <a:stretch>
            <a:fillRect/>
          </a:stretch>
        </p:blipFill>
        <p:spPr>
          <a:xfrm>
            <a:off x="1668840" y="2155592"/>
            <a:ext cx="7838089" cy="1621289"/>
          </a:xfrm>
          <a:prstGeom prst="rect">
            <a:avLst/>
          </a:prstGeom>
          <a:ln w="12700">
            <a:miter lim="400000"/>
          </a:ln>
        </p:spPr>
      </p:pic>
      <p:sp>
        <p:nvSpPr>
          <p:cNvPr id="2" name="TextBox 1"/>
          <p:cNvSpPr txBox="1"/>
          <p:nvPr/>
        </p:nvSpPr>
        <p:spPr>
          <a:xfrm>
            <a:off x="831884" y="3497414"/>
            <a:ext cx="9082341" cy="785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03" tIns="35703" rIns="35703" bIns="35703" numCol="1" spcCol="38100" rtlCol="0" anchor="ctr">
            <a:spAutoFit/>
          </a:bodyPr>
          <a:lstStyle/>
          <a:p>
            <a:pPr marL="260339" indent="-260339">
              <a:spcBef>
                <a:spcPts val="2249"/>
              </a:spcBef>
              <a:buSzPct val="75000"/>
              <a:buFontTx/>
              <a:buChar char="•"/>
              <a:defRPr sz="2600">
                <a:latin typeface="Helvetica Light"/>
                <a:ea typeface="Helvetica Light"/>
                <a:cs typeface="Helvetica Light"/>
                <a:sym typeface="Helvetica Light"/>
              </a:defRPr>
            </a:pPr>
            <a:r>
              <a:rPr lang="en-US" sz="2800" dirty="0">
                <a:latin typeface="Helvetica" panose="020B0604020202020204" pitchFamily="34" charset="0"/>
              </a:rPr>
              <a:t>Call center is 24 hours/day in over 150 languages</a:t>
            </a:r>
          </a:p>
        </p:txBody>
      </p:sp>
      <p:sp>
        <p:nvSpPr>
          <p:cNvPr id="4" name="Slide Number Placeholder 3"/>
          <p:cNvSpPr>
            <a:spLocks noGrp="1"/>
          </p:cNvSpPr>
          <p:nvPr>
            <p:ph type="sldNum" sz="quarter" idx="4294967295"/>
          </p:nvPr>
        </p:nvSpPr>
        <p:spPr>
          <a:xfrm>
            <a:off x="11376956" y="6098243"/>
            <a:ext cx="543418" cy="535339"/>
          </a:xfrm>
        </p:spPr>
        <p:txBody>
          <a:bodyPr/>
          <a:lstStyle/>
          <a:p>
            <a:pPr algn="ctr"/>
            <a:fld id="{86CB4B4D-7CA3-9044-876B-883B54F8677D}" type="slidenum">
              <a:rPr lang="en-US" sz="2812" b="1"/>
              <a:pPr algn="ctr"/>
              <a:t>29</a:t>
            </a:fld>
            <a:endParaRPr lang="en-US" sz="2812" b="1" dirty="0"/>
          </a:p>
        </p:txBody>
      </p:sp>
      <p:pic>
        <p:nvPicPr>
          <p:cNvPr id="11" name="image3.png"/>
          <p:cNvPicPr>
            <a:picLocks noChangeAspect="1"/>
          </p:cNvPicPr>
          <p:nvPr/>
        </p:nvPicPr>
        <p:blipFill>
          <a:blip r:embed="rId4"/>
          <a:stretch>
            <a:fillRect/>
          </a:stretch>
        </p:blipFill>
        <p:spPr>
          <a:xfrm rot="5400000">
            <a:off x="-3033908" y="3033907"/>
            <a:ext cx="6899699" cy="831884"/>
          </a:xfrm>
          <a:prstGeom prst="rect">
            <a:avLst/>
          </a:prstGeom>
          <a:ln w="12700">
            <a:miter lim="400000"/>
          </a:ln>
        </p:spPr>
      </p:pic>
      <p:pic>
        <p:nvPicPr>
          <p:cNvPr id="10" name="Picture 9"/>
          <p:cNvPicPr>
            <a:picLocks noChangeAspect="1"/>
          </p:cNvPicPr>
          <p:nvPr/>
        </p:nvPicPr>
        <p:blipFill>
          <a:blip r:embed="rId5"/>
          <a:stretch>
            <a:fillRect/>
          </a:stretch>
        </p:blipFill>
        <p:spPr>
          <a:xfrm>
            <a:off x="3099330" y="4391937"/>
            <a:ext cx="4977111" cy="2241645"/>
          </a:xfrm>
          <a:prstGeom prst="rect">
            <a:avLst/>
          </a:prstGeom>
        </p:spPr>
      </p:pic>
      <p:sp>
        <p:nvSpPr>
          <p:cNvPr id="9" name="Slide Number Placeholder 3">
            <a:extLst>
              <a:ext uri="{FF2B5EF4-FFF2-40B4-BE49-F238E27FC236}">
                <a16:creationId xmlns:a16="http://schemas.microsoft.com/office/drawing/2014/main" id="{AF25CA23-9584-4A82-9965-43BA76AE0B97}"/>
              </a:ext>
            </a:extLst>
          </p:cNvPr>
          <p:cNvSpPr txBox="1">
            <a:spLocks/>
          </p:cNvSpPr>
          <p:nvPr/>
        </p:nvSpPr>
        <p:spPr>
          <a:xfrm>
            <a:off x="11749737" y="6250643"/>
            <a:ext cx="102656"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812" b="1" dirty="0"/>
          </a:p>
        </p:txBody>
      </p:sp>
    </p:spTree>
    <p:extLst>
      <p:ext uri="{BB962C8B-B14F-4D97-AF65-F5344CB8AC3E}">
        <p14:creationId xmlns:p14="http://schemas.microsoft.com/office/powerpoint/2010/main" val="1465961689"/>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Cambria"/>
              </a:rPr>
              <a:t>Mission</a:t>
            </a:r>
          </a:p>
        </p:txBody>
      </p:sp>
      <p:sp>
        <p:nvSpPr>
          <p:cNvPr id="3" name="Content Placeholder 2"/>
          <p:cNvSpPr>
            <a:spLocks noGrp="1"/>
          </p:cNvSpPr>
          <p:nvPr>
            <p:ph idx="1"/>
          </p:nvPr>
        </p:nvSpPr>
        <p:spPr>
          <a:xfrm>
            <a:off x="977030" y="1277655"/>
            <a:ext cx="10690965" cy="5086055"/>
          </a:xfrm>
        </p:spPr>
        <p:txBody>
          <a:bodyPr/>
          <a:lstStyle/>
          <a:p>
            <a:pPr marL="0" indent="0">
              <a:buNone/>
            </a:pPr>
            <a:r>
              <a:rPr lang="en-US" sz="3200" dirty="0">
                <a:solidFill>
                  <a:schemeClr val="bg2">
                    <a:lumMod val="10000"/>
                  </a:schemeClr>
                </a:solidFill>
                <a:latin typeface="+mj-lt"/>
              </a:rPr>
              <a:t>The Milwaukee Health Care Partnership is a public/private consortium dedicated to </a:t>
            </a:r>
            <a:r>
              <a:rPr lang="en-US" sz="3200" b="1" dirty="0">
                <a:solidFill>
                  <a:schemeClr val="accent1"/>
                </a:solidFill>
                <a:latin typeface="+mj-lt"/>
              </a:rPr>
              <a:t>improving health care access </a:t>
            </a:r>
            <a:r>
              <a:rPr lang="en-US" sz="3200" dirty="0">
                <a:solidFill>
                  <a:schemeClr val="bg2">
                    <a:lumMod val="10000"/>
                  </a:schemeClr>
                </a:solidFill>
                <a:latin typeface="+mj-lt"/>
              </a:rPr>
              <a:t>for low-income, underserved populations in Milwaukee County, with the aim of contributing to improved - </a:t>
            </a:r>
          </a:p>
          <a:p>
            <a:r>
              <a:rPr lang="en-US" sz="3200" dirty="0">
                <a:solidFill>
                  <a:schemeClr val="bg2">
                    <a:lumMod val="10000"/>
                  </a:schemeClr>
                </a:solidFill>
                <a:latin typeface="+mj-lt"/>
              </a:rPr>
              <a:t>health outcomes, </a:t>
            </a:r>
          </a:p>
          <a:p>
            <a:r>
              <a:rPr lang="en-US" sz="3200" dirty="0">
                <a:solidFill>
                  <a:schemeClr val="bg2">
                    <a:lumMod val="10000"/>
                  </a:schemeClr>
                </a:solidFill>
                <a:latin typeface="+mj-lt"/>
              </a:rPr>
              <a:t>reducing disparities, </a:t>
            </a:r>
          </a:p>
          <a:p>
            <a:r>
              <a:rPr lang="en-US" sz="3200" dirty="0">
                <a:solidFill>
                  <a:schemeClr val="bg2">
                    <a:lumMod val="10000"/>
                  </a:schemeClr>
                </a:solidFill>
                <a:latin typeface="+mj-lt"/>
              </a:rPr>
              <a:t>and lowering the total cost of care.</a:t>
            </a:r>
          </a:p>
          <a:p>
            <a:pPr marL="0" indent="0">
              <a:buNone/>
            </a:pPr>
            <a:endParaRPr lang="en-US" sz="800" b="1" dirty="0">
              <a:solidFill>
                <a:schemeClr val="bg2">
                  <a:lumMod val="10000"/>
                </a:schemeClr>
              </a:solidFill>
              <a:latin typeface="+mj-lt"/>
            </a:endParaRPr>
          </a:p>
          <a:p>
            <a:pPr marL="0" indent="0">
              <a:buNone/>
            </a:pPr>
            <a:endParaRPr lang="en-US" dirty="0">
              <a:solidFill>
                <a:schemeClr val="bg2">
                  <a:lumMod val="10000"/>
                </a:schemeClr>
              </a:solidFill>
              <a:latin typeface="+mj-lt"/>
            </a:endParaRPr>
          </a:p>
          <a:p>
            <a:endParaRPr lang="en-US" dirty="0">
              <a:solidFill>
                <a:schemeClr val="bg2">
                  <a:lumMod val="10000"/>
                </a:schemeClr>
              </a:solidFill>
              <a:latin typeface="+mj-lt"/>
            </a:endParaRPr>
          </a:p>
        </p:txBody>
      </p:sp>
    </p:spTree>
    <p:extLst>
      <p:ext uri="{BB962C8B-B14F-4D97-AF65-F5344CB8AC3E}">
        <p14:creationId xmlns:p14="http://schemas.microsoft.com/office/powerpoint/2010/main" val="270645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831884" y="295294"/>
            <a:ext cx="7960136" cy="705075"/>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a:bodyPr>
          <a:lstStyle>
            <a:lvl1pPr algn="l">
              <a:defRPr sz="4000">
                <a:latin typeface="Helvetica Light"/>
                <a:ea typeface="Helvetica Light"/>
                <a:cs typeface="Helvetica Light"/>
                <a:sym typeface="Helvetica Light"/>
              </a:defRPr>
            </a:lvl1pPr>
          </a:lstStyle>
          <a:p>
            <a:r>
              <a:rPr lang="en-US" sz="3200" b="1" dirty="0">
                <a:latin typeface="Helvetica" panose="020B0604020202020204" pitchFamily="34" charset="0"/>
              </a:rPr>
              <a:t>Health Insurance </a:t>
            </a:r>
            <a:r>
              <a:rPr sz="3200" b="1" dirty="0">
                <a:latin typeface="Helvetica" panose="020B0604020202020204" pitchFamily="34" charset="0"/>
              </a:rPr>
              <a:t>Marketplace</a:t>
            </a:r>
            <a:r>
              <a:rPr lang="en-US" sz="3200" b="1" dirty="0">
                <a:latin typeface="Helvetica" panose="020B0604020202020204" pitchFamily="34" charset="0"/>
              </a:rPr>
              <a:t> </a:t>
            </a:r>
            <a:endParaRPr sz="3200" b="1" dirty="0">
              <a:latin typeface="Helvetica" panose="020B0604020202020204" pitchFamily="34" charset="0"/>
            </a:endParaRPr>
          </a:p>
        </p:txBody>
      </p:sp>
      <p:sp>
        <p:nvSpPr>
          <p:cNvPr id="4" name="Slide Number Placeholder 3"/>
          <p:cNvSpPr>
            <a:spLocks noGrp="1"/>
          </p:cNvSpPr>
          <p:nvPr>
            <p:ph type="sldNum" sz="quarter" idx="4294967295"/>
          </p:nvPr>
        </p:nvSpPr>
        <p:spPr>
          <a:xfrm>
            <a:off x="11246328" y="6108035"/>
            <a:ext cx="543418" cy="535339"/>
          </a:xfrm>
        </p:spPr>
        <p:txBody>
          <a:bodyPr/>
          <a:lstStyle/>
          <a:p>
            <a:pPr algn="ctr"/>
            <a:fld id="{86CB4B4D-7CA3-9044-876B-883B54F8677D}" type="slidenum">
              <a:rPr lang="en-US" sz="2812" b="1"/>
              <a:pPr algn="ctr"/>
              <a:t>30</a:t>
            </a:fld>
            <a:endParaRPr lang="en-US" sz="2812" b="1" dirty="0"/>
          </a:p>
        </p:txBody>
      </p:sp>
      <p:pic>
        <p:nvPicPr>
          <p:cNvPr id="10" name="image3.png"/>
          <p:cNvPicPr>
            <a:picLocks noChangeAspect="1"/>
          </p:cNvPicPr>
          <p:nvPr/>
        </p:nvPicPr>
        <p:blipFill>
          <a:blip r:embed="rId3"/>
          <a:stretch>
            <a:fillRect/>
          </a:stretch>
        </p:blipFill>
        <p:spPr>
          <a:xfrm rot="5400000">
            <a:off x="-3033908" y="2992208"/>
            <a:ext cx="6899699" cy="831884"/>
          </a:xfrm>
          <a:prstGeom prst="rect">
            <a:avLst/>
          </a:prstGeom>
          <a:ln w="12700">
            <a:miter lim="400000"/>
          </a:ln>
        </p:spPr>
      </p:pic>
      <p:sp>
        <p:nvSpPr>
          <p:cNvPr id="7" name="TextBox 6"/>
          <p:cNvSpPr txBox="1"/>
          <p:nvPr/>
        </p:nvSpPr>
        <p:spPr>
          <a:xfrm>
            <a:off x="1016000" y="1026790"/>
            <a:ext cx="10664723" cy="14823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2250"/>
              </a:spcBef>
              <a:buSzPct val="75000"/>
              <a:defRPr sz="2600">
                <a:latin typeface="Helvetica Light"/>
                <a:ea typeface="Helvetica Light"/>
                <a:cs typeface="Helvetica Light"/>
                <a:sym typeface="Helvetica Light"/>
              </a:defRPr>
            </a:pPr>
            <a:r>
              <a:rPr lang="en-US" sz="2800" b="1" kern="0" dirty="0">
                <a:solidFill>
                  <a:srgbClr val="FF0000"/>
                </a:solidFill>
                <a:latin typeface="Helvetica" panose="020B0604020202020204" pitchFamily="34" charset="0"/>
                <a:cs typeface="Helvetica" panose="020B0604020202020204" pitchFamily="34" charset="0"/>
                <a:sym typeface="Helvetica Light"/>
              </a:rPr>
              <a:t>Open Enrollment is November 1 – December 15</a:t>
            </a:r>
          </a:p>
          <a:p>
            <a:pPr defTabSz="410751" hangingPunct="0">
              <a:spcBef>
                <a:spcPts val="2250"/>
              </a:spcBef>
              <a:buSzPct val="75000"/>
              <a:defRPr sz="2600">
                <a:latin typeface="Helvetica Light"/>
                <a:ea typeface="Helvetica Light"/>
                <a:cs typeface="Helvetica Light"/>
                <a:sym typeface="Helvetica Light"/>
              </a:defRPr>
            </a:pPr>
            <a:endParaRPr lang="en-US" sz="2531" kern="0" dirty="0">
              <a:solidFill>
                <a:srgbClr val="000000"/>
              </a:solidFill>
              <a:latin typeface="Helvetica"/>
              <a:cs typeface="Helvetica"/>
              <a:sym typeface="Helvetica"/>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846" y="2305538"/>
            <a:ext cx="4030697" cy="374357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45829"/>
          <a:stretch/>
        </p:blipFill>
        <p:spPr>
          <a:xfrm>
            <a:off x="5961596" y="2305538"/>
            <a:ext cx="4030697" cy="2500924"/>
          </a:xfrm>
          <a:prstGeom prst="rect">
            <a:avLst/>
          </a:prstGeom>
        </p:spPr>
      </p:pic>
      <p:sp>
        <p:nvSpPr>
          <p:cNvPr id="2" name="Rectangle 1">
            <a:extLst>
              <a:ext uri="{FF2B5EF4-FFF2-40B4-BE49-F238E27FC236}">
                <a16:creationId xmlns:a16="http://schemas.microsoft.com/office/drawing/2014/main" id="{423140C6-400F-4467-B819-F32E36A12CE3}"/>
              </a:ext>
            </a:extLst>
          </p:cNvPr>
          <p:cNvSpPr/>
          <p:nvPr/>
        </p:nvSpPr>
        <p:spPr>
          <a:xfrm>
            <a:off x="5907328" y="5215483"/>
            <a:ext cx="6096000" cy="892552"/>
          </a:xfrm>
          <a:prstGeom prst="rect">
            <a:avLst/>
          </a:prstGeom>
        </p:spPr>
        <p:txBody>
          <a:bodyPr>
            <a:spAutoFit/>
          </a:bodyPr>
          <a:lstStyle/>
          <a:p>
            <a:pPr defTabSz="410751" hangingPunct="0">
              <a:spcBef>
                <a:spcPts val="2250"/>
              </a:spcBef>
              <a:buSzPct val="75000"/>
              <a:defRPr sz="2600">
                <a:latin typeface="Helvetica Light"/>
                <a:ea typeface="Helvetica Light"/>
                <a:cs typeface="Helvetica Light"/>
                <a:sym typeface="Helvetica Light"/>
              </a:defRPr>
            </a:pPr>
            <a:r>
              <a:rPr lang="en-US" b="1" kern="0" dirty="0">
                <a:latin typeface="Helvetica" panose="020B0604020202020204" pitchFamily="34" charset="0"/>
                <a:cs typeface="Helvetica" panose="020B0604020202020204" pitchFamily="34" charset="0"/>
                <a:sym typeface="Helvetica Light"/>
              </a:rPr>
              <a:t>Special Enrollment Periods (SEP) are available after a qualifying event</a:t>
            </a:r>
          </a:p>
        </p:txBody>
      </p:sp>
    </p:spTree>
    <p:extLst>
      <p:ext uri="{BB962C8B-B14F-4D97-AF65-F5344CB8AC3E}">
        <p14:creationId xmlns:p14="http://schemas.microsoft.com/office/powerpoint/2010/main" val="3506020167"/>
      </p:ext>
    </p:extLst>
  </p:cSld>
  <p:clrMapOvr>
    <a:masterClrMapping/>
  </p:clrMapOvr>
  <mc:AlternateContent xmlns:mc="http://schemas.openxmlformats.org/markup-compatibility/2006" xmlns:p14="http://schemas.microsoft.com/office/powerpoint/2010/main">
    <mc:Choice Requires="p14">
      <p:transition spd="slow" p14:dur="825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sz="quarter" idx="4294967295"/>
          </p:nvPr>
        </p:nvSpPr>
        <p:spPr>
          <a:xfrm>
            <a:off x="2280815" y="466864"/>
            <a:ext cx="7315200" cy="4572000"/>
          </a:xfrm>
        </p:spPr>
        <p:txBody>
          <a:bodyPr>
            <a:noAutofit/>
          </a:bodyPr>
          <a:lstStyle/>
          <a:p>
            <a:pPr marL="342882" lvl="1" indent="-342882">
              <a:spcBef>
                <a:spcPts val="0"/>
              </a:spcBef>
              <a:buSzPct val="75000"/>
              <a:buNone/>
            </a:pPr>
            <a:endParaRPr lang="en-US" sz="2600" b="1" dirty="0">
              <a:latin typeface="Calibri" pitchFamily="34" charset="0"/>
            </a:endParaRPr>
          </a:p>
          <a:p>
            <a:pPr>
              <a:spcBef>
                <a:spcPts val="0"/>
              </a:spcBef>
              <a:buSzPct val="75000"/>
              <a:buFont typeface="Wingdings" pitchFamily="2" charset="2"/>
              <a:buChar char="v"/>
            </a:pPr>
            <a:endParaRPr lang="en-US" sz="2400" dirty="0">
              <a:latin typeface="Corbel" pitchFamily="34" charset="0"/>
            </a:endParaRPr>
          </a:p>
          <a:p>
            <a:pPr>
              <a:spcBef>
                <a:spcPts val="0"/>
              </a:spcBef>
              <a:buSzPct val="75000"/>
              <a:buNone/>
            </a:pPr>
            <a:endParaRPr lang="en-US" sz="1100" b="1" dirty="0">
              <a:solidFill>
                <a:schemeClr val="tx1">
                  <a:lumMod val="65000"/>
                  <a:lumOff val="35000"/>
                </a:schemeClr>
              </a:solidFill>
              <a:latin typeface="Corbel" pitchFamily="34" charset="0"/>
            </a:endParaRPr>
          </a:p>
          <a:p>
            <a:pPr>
              <a:spcBef>
                <a:spcPts val="0"/>
              </a:spcBef>
              <a:buSzPct val="75000"/>
              <a:buNone/>
            </a:pPr>
            <a:endParaRPr lang="en-US" sz="1100" b="1" dirty="0">
              <a:solidFill>
                <a:schemeClr val="tx1">
                  <a:lumMod val="65000"/>
                  <a:lumOff val="35000"/>
                </a:schemeClr>
              </a:solidFill>
              <a:latin typeface="Corbel" pitchFamily="34" charset="0"/>
            </a:endParaRPr>
          </a:p>
        </p:txBody>
      </p:sp>
      <p:sp>
        <p:nvSpPr>
          <p:cNvPr id="8" name="TextBox 7"/>
          <p:cNvSpPr txBox="1"/>
          <p:nvPr/>
        </p:nvSpPr>
        <p:spPr>
          <a:xfrm>
            <a:off x="731666" y="1063132"/>
            <a:ext cx="10469734" cy="4973877"/>
          </a:xfrm>
          <a:prstGeom prst="rect">
            <a:avLst/>
          </a:prstGeom>
          <a:noFill/>
        </p:spPr>
        <p:txBody>
          <a:bodyPr wrap="square" rtlCol="0">
            <a:noAutofit/>
          </a:bodyPr>
          <a:lstStyle/>
          <a:p>
            <a:pPr defTabSz="410751" hangingPunct="0"/>
            <a:r>
              <a:rPr lang="en-US" sz="2400" b="1" kern="0" dirty="0">
                <a:solidFill>
                  <a:prstClr val="black"/>
                </a:solidFill>
                <a:latin typeface="Helvetica" panose="020B0604020202020204" pitchFamily="34" charset="0"/>
                <a:ea typeface="+mj-ea"/>
                <a:cs typeface="Helvetica" panose="020B0604020202020204" pitchFamily="34" charset="0"/>
                <a:sym typeface="Helvetica Neue"/>
              </a:rPr>
              <a:t>Premium Tax Credits </a:t>
            </a:r>
            <a:r>
              <a:rPr lang="en-US" sz="2400" kern="0" dirty="0">
                <a:solidFill>
                  <a:prstClr val="black"/>
                </a:solidFill>
                <a:latin typeface="Helvetica" panose="020B0604020202020204" pitchFamily="34" charset="0"/>
                <a:ea typeface="+mj-ea"/>
                <a:cs typeface="Helvetica" panose="020B0604020202020204" pitchFamily="34" charset="0"/>
                <a:sym typeface="Helvetica Neue"/>
              </a:rPr>
              <a:t>(PTCs) are available for individuals with income between 100-400% FPL selecting any plan type.</a:t>
            </a:r>
          </a:p>
          <a:p>
            <a:pPr marL="778634" indent="-321457" defTabSz="410751" hangingPunct="0">
              <a:buFont typeface="Arial" panose="020B0604020202020204" pitchFamily="34" charset="0"/>
              <a:buChar char="•"/>
            </a:pPr>
            <a:r>
              <a:rPr lang="en-US" sz="2400" kern="0" dirty="0">
                <a:solidFill>
                  <a:prstClr val="black"/>
                </a:solidFill>
                <a:latin typeface="Helvetica" panose="020B0604020202020204" pitchFamily="34" charset="0"/>
                <a:ea typeface="+mj-ea"/>
                <a:cs typeface="Helvetica" panose="020B0604020202020204" pitchFamily="34" charset="0"/>
                <a:sym typeface="Helvetica Neue"/>
              </a:rPr>
              <a:t>$12,144-$48,576 for an individual</a:t>
            </a:r>
          </a:p>
          <a:p>
            <a:pPr marL="778634" indent="-321457" defTabSz="410751" hangingPunct="0">
              <a:buFont typeface="Arial" panose="020B0604020202020204" pitchFamily="34" charset="0"/>
              <a:buChar char="•"/>
            </a:pPr>
            <a:r>
              <a:rPr lang="en-US" sz="2400" kern="0" dirty="0">
                <a:solidFill>
                  <a:prstClr val="black"/>
                </a:solidFill>
                <a:latin typeface="Helvetica" panose="020B0604020202020204" pitchFamily="34" charset="0"/>
                <a:ea typeface="+mj-ea"/>
                <a:cs typeface="Helvetica" panose="020B0604020202020204" pitchFamily="34" charset="0"/>
                <a:sym typeface="Helvetica Neue"/>
              </a:rPr>
              <a:t>Family of four: $25,104-$100,416</a:t>
            </a:r>
          </a:p>
          <a:p>
            <a:pPr marL="778634" indent="-321457" defTabSz="410751" hangingPunct="0">
              <a:buFont typeface="Arial" panose="020B0604020202020204" pitchFamily="34" charset="0"/>
              <a:buChar char="•"/>
            </a:pPr>
            <a:endParaRPr lang="en-US" sz="2400" kern="0" dirty="0">
              <a:solidFill>
                <a:prstClr val="black"/>
              </a:solidFill>
              <a:latin typeface="Helvetica" panose="020B0604020202020204" pitchFamily="34" charset="0"/>
              <a:ea typeface="+mj-ea"/>
              <a:cs typeface="Helvetica" panose="020B0604020202020204" pitchFamily="34" charset="0"/>
              <a:sym typeface="Helvetica Neue"/>
            </a:endParaRPr>
          </a:p>
          <a:p>
            <a:pPr defTabSz="410751" hangingPunct="0"/>
            <a:r>
              <a:rPr lang="en-US" sz="2400" b="1" kern="0" dirty="0">
                <a:solidFill>
                  <a:prstClr val="black"/>
                </a:solidFill>
                <a:latin typeface="Helvetica" panose="020B0604020202020204" pitchFamily="34" charset="0"/>
                <a:ea typeface="+mj-ea"/>
                <a:cs typeface="Helvetica" panose="020B0604020202020204" pitchFamily="34" charset="0"/>
                <a:sym typeface="Helvetica Neue"/>
              </a:rPr>
              <a:t>Cost-sharing assistance </a:t>
            </a:r>
            <a:r>
              <a:rPr lang="en-US" sz="2400" kern="0" dirty="0">
                <a:solidFill>
                  <a:prstClr val="black"/>
                </a:solidFill>
                <a:latin typeface="Helvetica" panose="020B0604020202020204" pitchFamily="34" charset="0"/>
                <a:ea typeface="+mj-ea"/>
                <a:cs typeface="Helvetica" panose="020B0604020202020204" pitchFamily="34" charset="0"/>
                <a:sym typeface="Helvetica Neue"/>
              </a:rPr>
              <a:t>is available for individuals with income between 100-250% FPL . Assistance will be applied only when a silver level plan is purchased. </a:t>
            </a:r>
          </a:p>
          <a:p>
            <a:pPr marL="321457" indent="-321457" defTabSz="410751" hangingPunct="0">
              <a:buFont typeface="Arial" panose="020B0604020202020204" pitchFamily="34" charset="0"/>
              <a:buChar char="•"/>
            </a:pPr>
            <a:endParaRPr lang="en-US" sz="2400" kern="0" dirty="0">
              <a:solidFill>
                <a:prstClr val="black"/>
              </a:solidFill>
              <a:latin typeface="Helvetica" panose="020B0604020202020204" pitchFamily="34" charset="0"/>
              <a:ea typeface="+mj-ea"/>
              <a:cs typeface="Helvetica" panose="020B0604020202020204" pitchFamily="34" charset="0"/>
              <a:sym typeface="Helvetica Neue"/>
            </a:endParaRPr>
          </a:p>
          <a:p>
            <a:pPr marL="778634" lvl="1" indent="-321457" defTabSz="410751" hangingPunct="0">
              <a:buFont typeface="Arial" panose="020B0604020202020204" pitchFamily="34" charset="0"/>
              <a:buChar char="•"/>
            </a:pPr>
            <a:r>
              <a:rPr lang="en-US" sz="2400" kern="0" dirty="0">
                <a:solidFill>
                  <a:prstClr val="black"/>
                </a:solidFill>
                <a:latin typeface="Helvetica" panose="020B0604020202020204" pitchFamily="34" charset="0"/>
                <a:ea typeface="+mj-ea"/>
                <a:cs typeface="Helvetica" panose="020B0604020202020204" pitchFamily="34" charset="0"/>
                <a:sym typeface="Helvetica Neue"/>
              </a:rPr>
              <a:t>$30,360 for an individual</a:t>
            </a:r>
          </a:p>
          <a:p>
            <a:pPr marL="778634" lvl="1" indent="-321457" defTabSz="410751" hangingPunct="0">
              <a:buFont typeface="Arial" panose="020B0604020202020204" pitchFamily="34" charset="0"/>
              <a:buChar char="•"/>
            </a:pPr>
            <a:r>
              <a:rPr lang="en-US" sz="2400" kern="0" dirty="0">
                <a:solidFill>
                  <a:prstClr val="black"/>
                </a:solidFill>
                <a:latin typeface="Helvetica" panose="020B0604020202020204" pitchFamily="34" charset="0"/>
                <a:ea typeface="+mj-ea"/>
                <a:cs typeface="Helvetica" panose="020B0604020202020204" pitchFamily="34" charset="0"/>
                <a:sym typeface="Helvetica Neue"/>
              </a:rPr>
              <a:t>$60,260 for a family of four</a:t>
            </a:r>
          </a:p>
          <a:p>
            <a:pPr marL="800059" lvl="1" indent="-342882" algn="ctr" defTabSz="410751" hangingPunct="0"/>
            <a:endParaRPr lang="en-US" sz="1200" kern="0" dirty="0">
              <a:solidFill>
                <a:prstClr val="black"/>
              </a:solidFill>
              <a:latin typeface="Calibri"/>
              <a:ea typeface="+mj-ea"/>
              <a:cs typeface="Calibri" pitchFamily="34" charset="0"/>
              <a:sym typeface="Helvetica Neue"/>
            </a:endParaRPr>
          </a:p>
          <a:p>
            <a:pPr algn="ctr" defTabSz="410751" hangingPunct="0"/>
            <a:endParaRPr lang="en-US" sz="2400" kern="0" dirty="0">
              <a:solidFill>
                <a:prstClr val="black"/>
              </a:solidFill>
              <a:latin typeface="Calibri"/>
              <a:ea typeface="+mj-ea"/>
              <a:cs typeface="Calibri" pitchFamily="34" charset="0"/>
              <a:sym typeface="Helvetica Neue"/>
            </a:endParaRPr>
          </a:p>
          <a:p>
            <a:pPr algn="ctr" defTabSz="410751" hangingPunct="0"/>
            <a:endParaRPr lang="en-US" sz="2400" kern="0" dirty="0">
              <a:solidFill>
                <a:prstClr val="black"/>
              </a:solidFill>
              <a:latin typeface="Calibri"/>
              <a:ea typeface="+mj-ea"/>
              <a:cs typeface="Calibri" pitchFamily="34" charset="0"/>
              <a:sym typeface="Helvetica Neue"/>
            </a:endParaRPr>
          </a:p>
          <a:p>
            <a:pPr algn="ctr" defTabSz="410751" hangingPunct="0"/>
            <a:endParaRPr lang="en-US" sz="2100" kern="0" dirty="0">
              <a:solidFill>
                <a:prstClr val="black"/>
              </a:solidFill>
              <a:latin typeface="Calibri"/>
              <a:ea typeface="+mj-ea"/>
              <a:cs typeface="Calibri" pitchFamily="34" charset="0"/>
              <a:sym typeface="Helvetica Neue"/>
            </a:endParaRPr>
          </a:p>
        </p:txBody>
      </p:sp>
      <p:sp>
        <p:nvSpPr>
          <p:cNvPr id="2" name="AutoShape 4" descr="data:image/jpeg;base64,/9j/4AAQSkZJRgABAQAAAQABAAD/2wCEAAkGBhQPEBUUEBESFRUWFRQWFxUWFRUWFhYYFBYVFRYUFhgZHCYeGhkjGhQUHy8gIycpLCwtGB8xNTAqNSYrLCkBCQoKDgwOGA8PGikkHyQsLCwsLCwsKSkxLCwsLCkpLCksLCksKSwpLCwpLCosLCwsLCkpLCktKiksLCwsKSksLP/AABEIAMEBBQMBIgACEQEDEQH/xAAbAAABBQEBAAAAAAAAAAAAAAAAAgMEBQYBB//EAEAQAAEDAgMFBAkDAwIFBQAAAAEAAhEDIQQSMQUiQVFhBhNxgRQyM3KCkaGxsiNCUmLB8BXxFiSS0eE0Q1Oiw//EABoBAQADAQEBAAAAAAAAAAAAAAABAgMFBAb/xAAqEQEAAgICAgAFAgcAAAAAAAAAAQIDERIhBDETFCJBUWHwMjOBobHR4f/aAAwDAQACEQMRAD8A9xQhCAQhCDK7aH/MP+H8WqGApu2R+u/4fxaogCAASgF0Bcq1QwEnQR9TCBQC6SBEkXMDqeX0KqMdtRwJDbQ4FpFy5saEeJ16KqLK1UEtBy5i+dQCTJIJc1o8nFee3kVjqO3op49p7npqRi2W3hd2T4hw/wA6Jba7To4Wdl1/dy8brJHYlZ1xVbrNnDXnam77o/0qs3R4ccwdALSZHGCWGVn8zP4afLV/LZQu5VlsNtKrScWvkEuDnWOYxE2cAY8J8Vf4LaQqRIu4kAC9gJkn5rametuvTG+C1e/aXlRlSwF3Kt2BGVcypzKjKgbyrkJyEl7gNSBJi5i/JAjKm6jw0SSALC/Ww+6qcftolsMBAcwj+sG4kRyCp6jK1eToHZZJiHZRA1IH/TmUJah+NYJl4s4NPvHQf51QMS0zvCzsuv7rW8brNN7MVnSS59+TXuB8+6H3K4/YFanfM7Wd7M240O9TaJ+JBqYSSFnMPi6tEgPBguzH+onW9wfhJVzhdohwGaAYJJ0aINhfjEIJBCSQnSkkIL7s37J3vn8Wq2VV2d9k73z+LVaoBCEIBCEIBCEIBCEIMxtgfrv+H8WqKApe1x+u/wCH8WqMAgS+oGgE8S0ebiGj6kLvo0MzvbLyMhBAgkOdlgcSRJjgDfRNUm95UdmjKwEOa42IMOa8DTgR8+SnYZ+bfdxnIDwbzPU6/IcF5ct9zxbUrrtDwXZ8OOapHnceQ/ceptyCt6PdMqBnd5nROZ0O+U6aHSNE1VfMbxEGbcei6ayyrqvpe1rW9ntrYt4aBS4nQA5rb0gzAFo81Ip1w9gNRrHSJjLbwg8VA9IXPSFf4ne1OPRDsFRxLCWNyiTY3bbQgcLQbaSqr0H0d8uALDqXXDerjxb/AFajjZWtSrLSGnKTxHBHfSIdfn15rKdS1i0x0aaO7IEHLuiABYudHyuPmpUKBTbld3RuCC6kTyGtPym3SRwUrAOlsfx3ZzZiY1JsOMr14sm+pYXrrs7CITmVcyrdkaNtVAp1BVBe6A0QQCZyuaXNcDGt4EcTKXtR+YimCDMZgBvNm7Hg6Deb/kJttYFxJ9Vpgf1O0LvLT581CSKGxxUdnqWGsGLR00J+gVq2qKL2CnSBn1nm5HiY5kfVQ6tQPaQbgo79BN2zXqVKeWk6CbHSIOpJIkacOakYXHOFMZzLokyGi/K1oVScQuekoHu5ZiGEvpd2TMiLHlmbpy6qsGD9Hcc0ZHWLjcN5EnXL11HUKRXqZ2wZjpZL9JEQRI5IGnnI6DABmJcJEBoj5/dLITFMRNIkwAHUzxLARuX5aeBATtF8i+osbRfX+6DQdnvZO98/i1WirOz/ALN3vn8WqzQCEIQCEIQCEIQCEIQZvaw/Xf8AD+LVCrvLWOLW5yASGggFxA9UE2E9VO2qP1n/AA/iFWbTbNJ0hx09XUQZzRxAiYgzyKT1BHcmsCB3FNrXS2obGCCKfrZTNzA3ZN+d1Lq15NtNB4DRQ6deSw5g6KZuBAJMXA4Kqxm1ix5bnY0DSWk8AYkHW65M2e+KbaJuI5pfeLNVdruDGHMxubNJIJFiBOtheeK7S24QxxJaQCAHAENkzwJ4RPmnI+G0mdczKkp7Vcx7G1Mpz6QII+p6fNNs7QCCC9s2ymDGokETcxfVTyhHCV9K5KqKu0iGNd3lMBzWxIJJJEmL6IxG0XMa3M5gJzG7ToMsWm2qHFZ4oE0yR61Mio3nbUeYt5qXQINQOGXeGpsQDeBzvFuiqtlbQFTNvscPV3QRwmDPkpeyKwc2mLEgAX6cfFaY51aFL1+mVzCIS4RC6TxszicV+pVfIcGAtYfVg6OpkcYcAZPPzKXOyhrf4gfM3JUXGV5fU3g4l7QXRlJgizm8CNOqgbdxTQzeeGy6N6YdY2P3vyUJXLMRHgnW1weKx9DGBprMLQ09y9xDSC0gAai976ydSkPxzBRomBBe+OQ39eiDa50ZlnNpY9rqZfTex5p3sQ7KDxtppPkm8LtYYh735QQxlj1LTb8/og00rhWUwO0GVIIZTjMLl4aRBHBGL2swPq/p5sh3ja0mAeqDU1jAY7ix4/6X7pHheVIY2CRePp/uqPC44HDS0yC2R85jy08lb4Ovnmx8eH+6DS7A9m73z+LVZqt2F7N3vn8WqyQCEIQCEIQCEIQCEIQZ3antnfD+IVdtCnNMwHk8AwwZ87EdIPgVZbT9s74fxCjPpBzS0zBBBgkG/Ii4SY3GiJ1O2bp4uTMzunhHI6cNCq3F7Jc+q6oyu5mYZSA0G0AEX55Qu4kupVC1zXNgyGktJymYEttpKcbiFx5iazp1oiJjZluwwBRAqOik8vMgHPLmuIPIbsea63YbQKre8dkqGQ2PUINi0/TwAT3fo79Np4msHsktqNfVrvq5BDAQAB48ymz2fBpFhqGc5eHxcSAC2JuLfZSe/R36bOKLV2E4uY4YhwLGsa3caYygCQDa5EpeI2Q+oGZsS4uYXEPyNneywIFrZfqn+/R36bk4n9nNfSnvKxq3Bkta3KALiys+zILnNGVrsoEydNLgcTKz+IxVo528v3fS3mtV2Owct7xzGmfUeHSeTmkcFphryvDLNqtJaOEQnIXIXVcxg+0csxDpLzOjntj4WnRzRI/y6gVgyq0te0OaTMH5g/VaPtvswvpiqxriWA5jnaGtYJJOV2pPTksVQxahKbh9n0abXNZTaA4EOjiDqCdYuuO2fRLAw025WkkC8AuuU136O/QP4fBUqYcGU2gOEO6i9j8z80vD0GU2lrGhrTqBxkR9lF79HfoOjY+HBnuWSIjXhopAw1OXnI2agh/9Q6qN36DiEDwa2kzJTAa2dBpc5j9Gn5rQ7CpnJmIcJ4k2I5gLIsealRrGxJMCTAJPXyA/3W8wWGFOmGhuXmJzQTqAfFBoNhezPvn7NViq7Yfsz75+zVYoBCEIBCEIBCEIBCEIM/tP2zvL8QmApG0vbO8vxCYapQzHbPZ4bTdXAY0MBdUcS7M6IDWtGk/+Fitm9padV2UFwd/FzS2ePGy9fDZ1Xn3ansHD3V6WYnfq1aj3DUmcrQPt4Ly5sUT9T2YM2vplH9I5LvpCosbhMTY0aga4ase0Frvi1BjgfmqqptfFUzFRrWHqwx88y8cY9+ph7ttkcQu9+snhdv1BOfu3aaDLHPWZTD9u1x+6n5MP/dT8KTbYnEckmriw0STECSeQ5lZbD4nHVvVDGNP73NIjwBJn5K8wmwKuJy0Q4uc4E5nANzkCTAFgLHVRw71smdRsjZG1m43EsoUs4LyWtqOYe7DmguyuPWOWpC9o2dgRRphoY1pgFwbOXNFyJuqfsd2TZgKRyhwNQU3PpuIcG1GiCWn/AH0C0cLoYscU7czNl5zr7EwiEuFyFs85ivh21Glr2hzTq0iQeNwV452x7LYnB13VKVSo+mf1HnI1tGnneQ2kzwt8wvaSFHxeCZWblqsa9sg5XCRI0kcUS8OrbZZTph1XMGyASGudB65QY80sbdpG4qtjzWz212HNIOfSOZoZVe+YGm8GNaNZE26LKY3sW0OO6aTpaIG6DnjLDTzkC0XUJN09rMfZr28PuknbdL/5Gz5pH/CFXgZvHqg3GotN11vY2o71nETyaB4oG6/aGixsuqDhoCT8gJSsXjnOYO7BDnxlkFpE6Eh1x5q02Z2Ma0tLGAlxyh7rw7lMQ0+S1myOyLWb1VoJIIcxwBg5rOa4HkPG/kgqOwvZapSmriXVC5wLXUqrRDXNdLXsMWt9+i2bk4QkFShb7E9mfeP2arBV+xfZn3j9mqwUJCEIQCEIQCEIQCEIQUG0vbO8vxCZan9pe2d5fiEwFKDgSsoIggEciktTgQVW0OzTKpc4We57XFxk2ADSAPAfNUeJ7MOZqwub3pZuiXFrie7dlFoEsaSY4mwEraBLasrYqW9w1pmvX1Lzo9lad89LLlqd2/daQwn1CSAJDgWRH82zCkUOyLWzFJ0tcGvAa2Wz6rrDeabXBtN9DHoISws/l6tPmbsphOxpnfygteP6m1G6kg6tPjxkXs5aTZ+yqdBuVgtmLhm3i0kAGCb6DxUkJYWtcda+oY3yWv7l0BKhcCUAtGbkLhCXC4UCCEgpwpBQIKi4rAMqBwe0HMAHHRxDTLd4XEG45KWUgolVVdgUiXEAtLi07pjK5gADm8iQ1oPMDqZ7/o1K+5q4OiTDXDi3+M8Y1kzqZsSmygZFICYAEmTA1MRJ62C4U4U25A25IcnHJsoLbYvsz7x+zVYKv2L6h94/ZqsFCQhCEAhCEAhCEAhCEFDtL2zvL8QmGp7aXtneX4hMtUoONTjU21LagcCWEgLveARJFzA6m5gfIoHglhRG49lt8XcWD3hqP85jmnaeLYdHD1smv7v4+Kryr+U6lJCUEgFKBVkFhKCQClSiClwrkrkoApBSiUkoElIKUUxUxTAWguaC6ct9cuseCJKKbKis21Rdkio3fDi34dZ5cfkUqltGm8NLXg55y8zlmYHSEDpSClTOiQUCHJspbkgoLbYvqH3j9mqwVfsX2Z94/ZqsFCQhCEAhCEAhCEAhCEFBtL2zvL8QmGp7aftneX4hMNUoOtRVrhgJPCNOphNvqhoBPEtHm4ho+pCPR8rcz2y8jJFjMOcWkDmRJ6TdYZs0Y4/VpSnKVfj9ruBhtodIi5c3LcEcpOvRVBFaqJbOXMXg6gOcZJDiWt15OK0uE2ECc1SDxvcDwB1PU+QCs6QptqZckmJzOgnynQarjzGXNO8ltR+/s98Xx4uqxuWEGxap0qt1mxGvO1N33XW7MrNiHhxDs0AsJzDjBLDPkVvcfiHQAzidADO7vazEWA808KoczfDXSJjLbwgynytJtNYnuPvr/p81Ot6YnBbXq0nZX5rvzuscx0mzgCBbgCOq0uz9ripEi7iYAuAAJBJ8l1+BpV2WbA4A3b0I/idLiFWtwXo7t4BzDqXXy+8eI/q1HGVbHky4ZjvdZ/qi8Y8sT1qWiDkqVX4d5pw0yWwxrYAsZIP0hTpXapeLxuHOmNSVKCUmVyVdDpKh4/aLaLS514yy0EZoe4NBidJ+xS8bjBSbmIJEtFotmIaD4SQqHEsLmhz4dULQySBJylxkQLesST1gKYjaFbtXtRULv0zly1C5pFpbcNa8G2h0+ipBgKz4BJaASWhxgydYzb1/dWt2dsFrTmfr0sfL+I8LnmrTBY1rKjmMohjQBvwN48b6nVv1V969I1tgm9l6vOp5Mqn/APJJ/wBHrUiCHkETlk5TfWA9rOZ0K2+2cVWL2GibNOciBaN3oXSHOOXp4KwxO0ctMlwzwLiBveWnkm5OLBYDa9WgWscDDQ6GGR603IiSATqJHVaTA7XbUaMxAIaC51g2TwElLrbOpV6YIZ3ZInIdAegHqnwhVuHwvdPyPiHWa4xqf2k6Ang7Q6G90nUkdLxybcmKNc5srp/cZMcCBEDx+6eKzWXGxfZn3j9mqwVfsT2Z94/ZqsFCQhCEAhCEAhCEAhCEGe2n7Z3w/iEwCntqe2d8P4hRK1Qta4tbmIBIbIGYjhJsJQKw4FSo7NAawEOa64IMOa+NOBHz5Kfhzm33an1QeDeZ6nU/Lgq3ZwBw9JrHS2obbpbFP1spBvazb3UypWk28vALgZc27zL2xTUahLqGYuRBnx6LveKIK6V3ij4syjgk96ud6o+dczqPiWOJ6o6QQDHULueRDr8+qYzLmZVm8p4kU2ZT3RuILqRM6C2Q+E26GOCmYGrLYtu7o3sxIbaTIBmZUHFn9PMPWpkPHgPWHmJHmpTDFSRG8OOsagNPG/8Ami9nh5Zi/H8qZa7rtNlcJSZTGOrllNxaWBwBy5zDZ4A9CV2HkU2NxIfVc85crARmbvB7TDmkHSQZEcyeiMPVi7/WPD+Lf2tH+cZ4qupEFtNsFocS8tNsoF8kcACbDolPrSSVrEIWVR4cQSTuzF7XtfmlHEquZieacD00JZxS56WouZclA9Xq543nCCDYxMcD0XatZrwWvEg2KjrhCDrSTmY+C+nBkic7NWu6m0Hw6qfRq5m6gnjHA6x9VXVTDqb+RyO6tdp9YUvD2JE+Aj5mVW0ENFsP2Z94/ZqsVXbD9mffP2arFZrBCEIBCEIBCEIBCEIM5tU/rP8Ah/FqrtoAGmZDiLerq2DObrETF55FWG1j+s/4fxaq/GCWGA4m0ZSAZnW9jGsX8Cq3/hn9/wC/8Smv8UH6deXNJdmimd6IknLeOCYxWLyNniTAnST/AIVEpYySDMyw3iJ0OnDQqNtim6rSIYd4EOb1I4fIlfJcpnp2Yof7x5Ad37oOlqYnyI080/U2kWsbJaHGb6gRqRf6TxWOqYqs9jabsI8uYC1r96ADGoy5SbDjCnVdnVfRGNAHeNLyWgi4e4mAdJ0+qnUx9zjEtEcU9gDnVCZ4ENjnBgAj5ruJ2nLWubULJYXRDTOmsgrKV9p4mu1tP0dzSCJccwBgRNwA0XnUp3blKo1tFtNrn5WODi0E33NY53Vom0dbOENuaw5quo4lzhau4wATu0+M/wBPQqmwG3a9SoG1MMWNMy7etAJGoHGyp9n43E0muAw7yXta2SHDLAdeIv63MaK0zMq8Ib3Z+NFTMC4E6EjiCLGE/s3EBzKenqt18Pusx2fY6hTLqtnHejXK1rbAxx1V1sMndEA5QAZOkCJC18e8zlrH6qZaRFJlfyq/bvsH2Y7SQ8xxnd/r4jrCm5lC2xTzUXiKZtP6lmiP3EwYI4FfTOSzLK1xrZkX1vz6qtxG2CyoWgNMECJOYyAbW6rlLE/b7Qf7Fdo0GsqPqCc1TLmvbdECBwW7PaVhcbnLxA3XFtunPqmKO1y5xDA28llzvZTBn7qH/pLM5eH1QSS4gVHBpJ5t0Pmu0Nk0qZY5gILNDNzaN7nZBMG3HhjnltMhttTrItp1TlXtAGucCAIAi/GA6D9fkoJ2bT7p1PeyvcXHevJINjw0XK2y6b8+bNv5JvpkENLeSJ2sxtob+m6xruPEA36XTbtvtETluwO46uZmA8LFV2I2RTqEEmoN0NOV5bma3QOjVKq7LpOMkH/27AwAKU5QByuQo0bW7NpCpRJt6w05td1Vrg8SHEwfL+6yrWNpMyNmC6bmbl+d30BV/sF8sJzTzbGh5yot6TEtjsL2Z98/i1WSrNg+zd75/Fqs1iuEIQgEIQgEIQgEIQgzO1j+u/4fxaoj2BwIOhEGCRr1ClbYP67/AIfxaooKDOVKppvhwIIMwSHWOgkdLeafbiev+cFztPhctN1ZoAygudEl7zYAADUrKbM7VMqP7sh7H/xe0tPOOXFfOeT4tqXmYjp2/HyRkpH5a30hHpCq/SZ0Su/Xj030svSEekKsOIXe/ROll6Qj0hVhxCbr44MBJMACSeSaNLDEYu0c7eQuf7DzV/2epbmchpn1XAyeoPmvPtibZGNxDadNtVodIbVcw93maM2Unhx11PivUcPSDGgBrW8wNJ4rq+D41ovztHpz/MyxEcISMy48AgggEHgbjzSZRmXbct5xtRvc13MzMcQZOVuVoJuWgcImElmIstP2z2S+vRzUg99RginSDmtYXOIlzi4aAdeC80we2HioadZga5pIJa7M2RYjRaxZnMaafv0d+q4VpOvkhtdWQse/R36rzXQ6ugsO/XDiFXmtpwUXaG0+7bIEngOaCyfWLjFz4XPX5D7lbXZ9PLSaM2a1jEGOEhY3sTga1Z3fVmZGQHUn03AyQSHseDef/K3JKytO16wv+z/s3e+fxarNVfZ72bvfP4tVoqLhCEIBCEIBCEIBCEIMttg/rv8Ah/FqigqTtk/8w/4fxaoYKB0FYztB2NbmNWnM3e97nSS4nQD/ADVbEFdWeXHGSupaY8k453DzPH7OxJg0K2R7bFjmg03eJjM0xztpcKmrbUx1I/qtDOvdgt+YML1nE7Ka85hZxeHE6/tykfJQXbLc2Mzcw7x4OX1spLu7dAtbcBnqbALlW8XJT1WLR/d1KeZS3vqXnWD7R1mznNN0x+0tgXnz0+SjO29idBUYegp3+69Gbsak6O8pFpzlj91rg0/sM5d4O3bjTMJi8SKGxmN0puEOyuAABb/EiBvNNrjSehjL4d9/y2vx8fvcPPMKNoV/3NpNP73MGb4W3JPl5q9pdnalcNpZybE5n5Q58a2bAH+SVs6Gx9JDQQ6/EPHMcQeh662KscNh2025W6AkiTMT1N16MfiXtO7xER+jzZfMrEfQidn9hswdMimC3Plc5pIID4AMR4DidArbMmpXZXVrWKxqHMtabTuTmZGZNyiVZUuVlO0fY9tXfpNALWta2mxrWgkv3nk+B/8AqtPK5KDyXaXZnM4glzajSW52E6jUGLHToVV1Ni12cXPHMPcD8iV7NiMGyplzNnK7OBwkhzb87OOqq/8Ah0NyBrrDM0giwabtyjTM2AJPM+CvyhTi8tZSqtBGWteZ1OojVIGzqzvVFQdXPI/uvT6Wwju52Uz6zXEATb1avnF28MwvYp2jsXTMGDVrg23g9p1BPLhOtrtwcXm+H7LuO9Xe98Xy5nBgjiSdVqdldky9wc/dA7t7DALSNS2JsNBdanD7Nawg6uEjNpIP8gLEx/fRSQIEAQOQUTb8JipFGi2mMrGhovYWF0olBKSSqLtD2d9k73z+LVaqp7N+yd75/FqtkAhCEAhCEAhCEAhCEGU21/6h/wAP4NUMLqEHQlBCECkoIQiCguoQpAUpCFCXQhCEQEIQpHEFCEHCklCFA4UkrqECCkoQiXCkFdQg0PZv2TvfP4tVshCAQhCAQhCD/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410751" hangingPunct="0"/>
            <a:endParaRPr lang="en-US" sz="3600" kern="0" dirty="0">
              <a:solidFill>
                <a:srgbClr val="000000"/>
              </a:solidFill>
              <a:latin typeface="Calibri"/>
              <a:ea typeface="+mj-ea"/>
              <a:cs typeface="+mj-cs"/>
              <a:sym typeface="Helvetica Neue"/>
            </a:endParaRPr>
          </a:p>
        </p:txBody>
      </p:sp>
      <p:sp>
        <p:nvSpPr>
          <p:cNvPr id="4" name="AutoShape 2" descr="data:image/jpeg;base64,/9j/4AAQSkZJRgABAQAAAQABAAD/2wCEAAkGBhQSEBUUEhQUFBUVFhgXGRgYFxcYGRUdFxcXFxYYFhcXHCYeGBwkHBgVIC8gIycpLC0sFR4xNTAqNSYrLCkBCQoKDgwOGg8PGiwfHyU1LCosLSwtNSouLCosLykpLywpLCkpLCksKSo0LCwsLSkpKSwpKywsLCwpLCwpLCwsKf/AABEIAG0BQAMBIgACEQEDEQH/xAAcAAABBQEBAQAAAAAAAAAAAAAGAAMEBQcBAgj/xABKEAACAQMCAgcDBwgHBwUBAAABAgMABBESIQUxBhMiQVFhcTKBkRQjQlJyobEHJGKCkqLB0TNTc5OywvAVNHSDo+HxJVRjs9NE/8QAGwEBAAMBAQEBAAAAAAAAAAAAAAMEBQIGBwH/xAAsEQACAgEDAgUDBAMAAAAAAAAAAQIDEQQSIQUxIkFRYYETcdEykaGxBhRC/9oADAMBAAIRAxEAPwDca8TSBVJYgAAkknAAHMknkPOuTTBVLMQAASSTgADcknuArH+lnS03Zycrag9hNwZcHZ5B3gndUPLmd+XE5qCyzuEHJ4Cji35SwTps0En/AMr5EfqijtyevZB7iaFLrpTcSnt3Uv2YcIB/djPxY1WDh8km8mUTPsDmQfrH/XpWjdFOC24UfNofNhq/Hb7qrqbsffBO4qC7ZM//ANrEHeS79eun/wD0qw4b0plBAivJQfqynrB8JRk+5qMukHCowSAifsr/ACoG4lwmMk5Qe7ao5eB92dx8S5SDLh3T9l2u4wF/rogxUeckRy6DzUsPSjO2uVdA6MrqwyGUggg94I5isKilktzlCZEHNCdx5ofHy5fjV9wLjzW/z9t24WOZYB+80a/RlHMrybHjvXdd/lIjsp9DXaVReHcRSeNZYmDI4BUjvBqVVwrCrhakTQv0m6QMHNvbtpkwDJJsepU8gAdjI3cD7I7R7gQJ/FulEcLmJQZpsZ6tCOznkZGJ0xg+e57gaH77jc5GZ7hLZTyWLGf7yQFnP2UWqKOZmzHaDCg9uZstv34Jz1jnvY5/lacB6Nw6tUoMrk7s5zn3UBCk4tbA9qW7kPj1tz8cBlH3U9bcZtD7NzcwHlkyz4/6mtaM7jhMQTsxRj9Rf5UN8R4TEecaH9UD8KAsba/uVXVHJHeR+BKxyfqyp8258iq+tXHCuOxz6lXUkie3E40yJnllTzB7mGQe41nX+xzC2u1kaF/LdW8mU7H35q3seILeERzZtr2IFo5E5+bRE+2p+lG2c/eANAzSqj4Bx1pGaCcBLmIDWB7DqfZliJ5o2/ocg8qvBQCrlI0P9IeOlWEMJxIRlmxkRKeRwdi5+iD4ZOw3iuthVBzm8JHUYuTwiVxXpBHE2gBpJcZ6tOYB5FySAg8zz7gapLvjExGZZ0t1+rHjPvlkGSfsqKpkmdi0VqNwT1krdoA95LH+kfxPd4Hun8K6LxatU2qZ+9nOfgP+9eVu6nbqLNkZbF7d/n0L0aIxjl8kWTjVsD2prhz49ZP/AAYCvcHGbQns3FxEfOWYAft6l+NFh4VCq7RRAD9Ff5VAuuDwtzij/ZH4gVDqd2l5U5v5OY4lxgVveXAAaORLpPBsI5+zKnYJ8mUetWnDeNxzEqNSSL7UbjS6+eOTKfrDI86E5OjIjOu1doH8AcofJlPMU7Bdi4YQ3A6m6TtRyJtnxaJjz84zkH8Lug6vv8Mnn79ziynHKDjNdqi4FxpmdoLgBZ4wDt7MqnZZE8jg5HcQavM16aMlJZRUO0qVU3SPjvydAFAeaQkRoTsSN2ZyPZRRgk+YHMiugSOL8citwOsJLNkIijU8hHPSo542yeQzuRQ7d8euXGSyWkfqskv6zt82h8gH9aoJrthIQnz904y7tyUd2r6iD6MY2HPfmXeH9Hg8ga6YzN4E4RfJQOQ9KA9txe35yXF1N5iWbB9BHoX4V6h43YE/0t1EfHrbof5yPuouThVukRPVRKFBJJVTgAbkkihxUinj1dSq7kFWVQVIPI48sH9YUBaWMkrLqtLxLlRzSbS3u62IB0/WVvSrCw6RK0gimQwTHkjkFZMc+qkHZkx4DDDvUUB3HAYw2qItDIOToSCP9eFWdlx8SAWvElV1cgRzDsgt9HUR/Rvnk4xv4d4Ggg12hnh3Entpltbli4fPUTtzkxuY5cbdaBk5+kN+eQCUGgM//KfxrZLRfpjrJfsA4RD9tgT6RsO+gHhhEkvWHdVJCA+Wxf8Ah7qkdMeIGS6u5B3ymFfSPEQx79R95qLww4wByG3wrOulmTL9McRQR3QyPWiTondbCh3OUqb0an0vjzqOl4kd2LwhnxyHK58RQFxKLBoz/wBqdY7RnlpDIfHGQwPj4jyB8KGOLw4NWLsPlENT8mDUy1Dgueol1/QbaQeG+A/u/A1YSioFzHnIPKqmcMsPkMuhfFfkt4bY7RXGXj8EkH9Ig8AchgPM1pQrCJLtltIpfp20qHPedDdWd/NGzW42U+uNXH0lB+NaNEt0efIoXLEuCNx7igt7d5SNRUdlfrsSFRR6sVHvrMLyVgBCGzLMWeWQbHBPzjDwyeyvgBRf0+uMvbRdxZ5T59UoC/vyIfdQPbSappH8W0jyEfZH72o1ORBZw6BViCIMBeQp+wfS9RuGPke6vQciXBGOTD0IHPz/AJ0AYIdUdUHEI6uuGSZWoHE4udADko3qsv7XVgqxR0IZHHNGHIj+XfVrcAgjI2bOD5qSD/ryqJMtASLu+a4tEvYl03VmW1qO8Lgzx+YZcOvoPOjnhfEFnhSVDlXUMD6jNA3RWXReMn0Zo8kdxeIj8UYj9Wp/5NZdCXFr/wC2neNfsaiY/wB0rQBTxbiIggeVhkKucfWJ2VR5kkD31m9zLJtGG+enYtI47uWtvdsi+GB4UVdOLjaCP68hc+YiGR++yUJ2nalkc+IRfsp/NsmvNdYubmoLsufny/Y0dJDw7gm4ZbLHEEQAKvLz8SfM09FNoJJz7t/u76YsXp47EV46EnG7LLeO6LD5askZ0kMMHOGB7tgQOVQpL9Y0HWMAeQBYaj4YXmT5Yof49jrCkCM0r89AJ0jvOByJ3qX0es4utJKaZlBBBznYjfDcts/GvQXy+rHdOLx2RWUFHlMuTv5evP31B4nw8TJjOllOpGHNGHJgasGFMtXl03XPMeMEySZV3Uzz2wnUabuzZsgd5UAyJ9l1ww88eFF/CeJLcQpKhyrqD8eYodsvm7sHumjwftRdpT6lS4/VFeegD9W11a90E7aR4I/bUff91fQ+k6r6tePkzr4bWF7PjnsPGsr4pxwuXusZeYiOBT3Jk9UMeB3lPjkeAo26c3JWxkA9qTTCP+awQn9ksazq+fNwq90SZA7sybfcigfrGtsrl90etRGhGdTN2nbvZu//AMVOBw4NUdjxfTJobSm2VdyQjeOCqsdu/NE0HCGlGpZ4cc8xqZMfrFgPuoCw6zrdEXccPJ9lT2VP2n+5Goc63ROx+jIzK32tTaGPqMqfVfCijh1p1LFWYsznOogDOABpwNhgDYeZ86GmszNI0Y+kz7/VGs5b3bEeJxQHJxvVfeW6upVxlTsRRJcdG3wSJlx4yRgfEo6j7qFeJ8RWNgivFO5OAsLMT5kll0DHM70Ba8E/PLaSxmY9bEA8Uv0sA/NSZ+sjAKfEc+dEfQ7jjXNv84NM0TGKVfquhw3uOMjyIoMsZuqu4JR3SCNvNZewfdqKn3Cr3h7dRxu4j5LcwxzgfpDVG/8Agz76AyrixOp88/lMufXrpK9WL7ipvTCxMV1dR45TGVfMSYlH3lx7qqrWT/XruPxrKsXiaZp1/pWAvsWyuPKvMM7xyZQK2o8mAPwJ5CmOFSU7fRnIwdO/Mc8YI2+NRLhnbXA+3HpGdurSIso0gknAxnOkcjjlz5VZXHDXRT1r63PPGyjyUDbbPPvp7g/RCGSMBWkR/rBs5Pmp2+GKtuM2hVQCckKATjGSAMn7qtxg8ZZVclnCAW5Tc1AmWra9TBNVk1VmWCLOfzG6Hd2vwQ/ia2rosfzOD+zX8KxDiX+5hPpTyKAO/DsGP7q1u3BLbq7eJPqoo+6r2mXhbKd75SBLpsfz6H/h5Mf3sWf4UG2Tbe9v8RzR1+UK3w9rN3BniPpKoZf34lH61AiDS7L4MT7n7Q/E1aK5e2V+8ZHzazKx5ElWGe7IOMY7yKcuelGsyOluJSuF3kGlMADI0YJ8Mg91V6o7rpRgueZxkgEY7I8alx9GOqUGKRtWN9YBDZ58txQBd0YdwnzrAsd8L7KeS53PqTXnpR1sZ62PEij2o2yP1lKkH1Bprgk2NqtOPWzyQFYyoY4wWyQNwc4HPlQAZc9Jg7hRbamjT+j6xcZJzjIG+PDnUaB3ca3CJqGQiZIUHcFixJJ+6ut0R6rdZnMmcliBgn05j41IVSFAbGQN8cvd91ALhO13D45f/wCt81L6Fyf+rcSA5dYh9/VoDTXBI83Oe6NDn1kOB+6rn4V38lZ657y67pp2Kn9HJ0/uhaAsOmx/OLf+zm/xQUN2bbfrN97Girp5BtBJ9WQofSVSB+8qUJwe0w88+5tx/H4V5TqkMXv3SNjSc1BLZWjEHIZRpO5BGdtsZ5/9qkMToyQceODp2788qGrjiJgh2kcFyQq52xyLHPdzqbaWonYSPK8gAyEYjSDyHs7EVh3VU7dzysf3+DpqWchTwtxjIA33OBz8z4++pN6FGGbA7gTjv7gf4VXcOffHhVrcxB0IYAg8wa2dJP62laKdq2zKq5TKnmABnOCOXLn4c6Zd8LqbsjxIwPjyof4tf/Jm6tJX7TeySMKoPn3+FS+G2Qd+taSSXkVDnITPkNs1i6imlR3PJZUZIsT/AEsXjr2/ZbP3fhUHoxL/AOs34HIrET66Fz/CrCNczKPqgsf1uwv+b4VV/k4frrm+uR7MkpVT4hcKp+AHxrX/AMdT3P7FXVMtfyhH83h/4mL/ADY+/FZ/O3zz+q/ci/zrSendsWsJWAyYtMw/5TB2x+qGrNb0Ymz3Oox5lOf7pU+6vYlIsoLdZF0PuPLYg9xB7jUC4gktpBlipPsSKSuv4cmHevlkbcpdjJvVtdSajEvgXf8AZXSPvcUBGtelN0qHX20AyWkGkjB2IfmTnyaolr0puzEzwxRqzsS5HzjjJJACtgAb+B3qr6R8W6xurU9hTv4Mw/gPxrnCbwx6GGTtgjxGf9YoCLd3txcyBJHklcnZWO3rpOAo86IuF8FEC7nVIfab/Kvgv48zU2OUNJE4OQ4Zc+OpdX4oPjUiUUBXTjl9pD++MffirjjUmOPWeDubeQH06zb+NQLeDXPEnjIpPoh1n/CPiKftG+UdIXIwVtoEjz4MdTsPi4HuoDx+VTguOrvFGy4il25KSTG5+yxKnyfyrNBFofT3HdfTw9Rv7q+jLq2WRGRwGVgVYHkQRgg1ifSzoo1k+h8tbsfmpfq/VjkP0WHIMdmA8Qap3158SLVFn/LPHC5eVXF2MjPjQzZz9WcPy+t3e/6p+6icHUgPOqLWC53CLopc7AVf8dhyufEUF9G7jS+KO7ntQ5PId55fGtCt5hgpWLEsmdcTj3NUN0NR0ePteS/zbl8TVzxziasxWEhzn2uaL7/pnyBx4nuoZDvNJ8mtdTyMe2/PTnnv9bu8FHniq2xylhFjeksstOi9gb7iSYGYbbOT3FttWPTAX9qtuWqDoX0USxtxGMFjuzeJ8PSiCtGEVFJIoSlueSu6RcJFzbSRZ0lhlW+q6kMje5gD6ZrJrjLASFdLplJU71Kk6xgcyh38wa2o0E9M+jjBzdW6lmwBNGOcgA7LoP6xR3fSG3cK6OQXsJeW/wAOXrmii2OUoOtcYDwnXGfojYqe/SDy80OCD8KJuD3YcEKc+I5Eeo5igJti+l6KY+1HQiTh80U8MkyuKApeIx86pLuQKCTn0G5JOwAHeSdhV5xu8SNtOdT9yLux9RnsjzbA86F+J8Vjtl664OX5RxJgknlhM+03i5GAM48wI3SO9NvadSp/Obslez3agBIw8lXCg+JFaB0Q4GLSzjiwAQAW9TzHu5UHdBOjElxOb+8HaOOqTuRR7IAPcPHvOTWligIXGuGC4t5Iica1wDz0kbq2PJgD7qzAlubDDoSki+BB7WPHftDxDeda41CHS/o6xb5TbrqcDEif1qjkV7tY7s8xtWb1DSu+GY91/PsW9Nd9OWH2ZQ2kKFtWASe87/DPL3VeWdqgyyqA3fjbPqBtQzZXIxqj7S53HIg9+AeR8V+FEnC7lX5HPl3j1HMV4TWRkjTl2yS7dsNV7HutUBOCKurKTIrS6NZlODKmpjwmV7cKjVmYIupiSWIyTnzPd5VENvHCGYAKDzx3+GB4921WHE71EOCcseSjdj7v4nAob4xxtIE664OMexGpySfBfrN58hVPWUyldsjz7Ct8ZI3SnjBtrVsbXFwdCAcwSACR5KuN/E+dFPQfgPySyjj+ljU3qaEuhnAJL24+XXa4UbQx9yju9fHPea0wV7LpWi/1KcS/U+X+PgpXT3vg8yICMHcEYI8c86yHiXCTC72x9qEhoifpRnIi92nVGfApWw0O9L+jRuUDxYWeLJjY8mBxqjf9BsD0IB7q1SEzuwlzvy8QdiCNiCO4g07xG8kZzHArPIYwOyPYVmYsxJ2GcKNz50yo1OxUdXMhAkifY5/S93JxsRz8rvg9+C2k9lvqtsfd3MPMZoCisuhbkjr3CA/QTtH0Lfyojf8AJyGXNtKUP1XGVPw5e7BqddrvV9wafYUBnpt57VlWeNlXrEIde2mS2DhhyBBzuBV5crgn/XKiTjs6RjLsFzyHe3kFG7e4UJ30yaTLcERQpvhubY5a8fdGM52BxyoDicSS1hkvJOQXEa8iwJ7IHnI2n0UDzzP/ACV8GdIHuJt5bhzIx8c5J92/3ChrhXDpeMXSyupSzhJ0q2xc8izeLEZGO4HxzWuRRhVAUYAGAPCgPdRr+wSaNo5VDowwVbcEVJrhoDKeO/kxmhJazbrY/wCqkJyo8EfnjyOaD5pXgJEkc9ue/AbT8Y8g+8V9CFxnHfXiW2VxhlDDzANQypjLkljbKPB8/wAPSVVORcsD7s/ApXu56TNNgE3Fz4Dtlf38L8Aa25+jFqxyYIyfs1Jt+ExR+xGi+iiuVQvNs/Xc35GM8K6GX16cMvyaE8/rEeBJ39wxWpdFuhkFimIly3e55+6r/TSxU0YqKwiOUnLudpUqVdHIq4RXaVAB/SDoAJHM1q/UTH2tsxy/2id58xg0HcQSeBvzu1fK8pYcuvqOUi+m9bAa8kAjcZHmKAxtOlNv33UiY7n1gj+9jJ++nX6cQAY+VTS/op1hz7o1UfE1qE/BreQkNFGx2JGBnfOCfgfhSt+jtunswxj9UUBllvxa6uOxY2hQHnJKAB66F2PqzGiXo3+TELL8ovZDcTH624Hl5AeA2o9SMAYAA9K9CgOIuBgbAV6pUqAVcNdpUAKdIOhCysZbdupmPPAykn9ovf8AjQfeNPbn86tnGOUkPbX+DD03rW68MB31Tv0VN/M1z6onrvnDhdjJ4+l0Hfcsvk2Qf+oppx+m8AH+8u48E1nP92oHxrRp+CQP7UUZz+iK8QdH7ZD2YYgefIZ9f9eFZ8ei1RfEmvsSvVNrsjNouP3E50WVq/a+nIMAeekbn3tV7wD8mxMgnv3M0vcueyvgMYAx5D76PI41GwAHkMD8K9gVoafRU6d5gufV8sgndKfc8xoAAAMD8K91zFdq4RCpUqVAD/STodFd4bJimX2ZU2dfEH6ynwORQLxLhN3bbTwC5jG4khAz6mNiMH7JFau0g7//ADXEkBJGRkcxnlnlkd1AY0nSeAbGaaHycSjH7alakJ01t1GBeyN5IWz/ANGMGtVuOFxP7caN6qKjR9GbZTkQR/s/zoDLo+krSHFlayyufpyAqPUkkufuq34X+Tae6kWbiMmdJysS7KvovIepyfOtKhtlQYVQo8gBTlAM2dmkSBI1CquwAp+lSoBVw12uGgMk6YSlL+7mMX9FLZ/nIkQSWyqivII4yQ0moEgoNjq5HFElx0qvEW6uSsDW1q9yhQB+tcQqSra8lR28KRj2ctkYxRFe8GtFkN1LDAJFGozOialCDnrIyMAc+6pdrHEY8xqhSXL7AaX6wZLHx1A5z35oAJl6YXqP8n/NJZzcQRh0D9VpuIpZCCNROY+rznPaBXYZpy66U3ptYWie2+UPNLb9UYnIlkjleMuvzgMaBUZ2znA88ZLLTo/bRKqxQQxqj9YoVFUK+CusADZsEjPPBqNe9ELKYgy20DkaiNSKcF21OR5s25PeaAobbpddPemMCEQQzCCZnUx9rQpLLIz41MzKFiVW2O7DIo3U1R3HDbJbuEvDB8oZW6tjGpfEQXOHxkaQy49avRQCpUqVAKlSpUAzeTqkbO7BFVSxYkAKAMliTtgc/dWc2KmycG4VZ55oLhhcJcyyCbq4zITJA2FRCBtoyF2AxmtKkUEEEAgggg7gjvBFUnBeC2KNL8lht1IJik6tFyDgExtgbDDDs8t6AEOH8ZaFpLlETSllwtpFAJCxMbgylN89lW1DOdkNPXPT27cottHHqkWSePUjFWhEpih1MXRYwwHWM5OwdAFYmjocKhwwEUeHQRt2VwyKGCo226gMwA5YY+NMX3R21mVFmt4ZFj2QPGjBABjCgjYYxsKAp7DjF5PdP1Rtvk8Usat7bPIskCSlkcHTgaxg47QPd3lQqBdSwWkUkpCxoMM5VeeAqAkKNzgKo8gB3VOU0B6pUqVAKlSpUAqFenF0x6i3XrcTs5cRECR0hjMjRRsSuGchVzkHGrFFVVfF+G2118xOscpGJAje0vNQ4wcjvGR5igA/gfSIoBa2dt1Lm5eICecyxoUi66UK0bP7IwuhT7Rb6pqPF0tZp/lYjXW9jboELYjEkt5LCCXA/o9QzqAzpA8aNbjovavbrA0EfUoQVQKAFO+645Hc79+TTr8BtyrKYYypiWErpGDGhJVNPLSCxwO7NAUnRJpjeX/ygp1ga3XEZfRjqdQID7qTq3HlRaKrOEcBgtVK28SRBiC2ke0RsCx5k48amWN6k0ayRsGRxqVhyIPI0A/SpUqAVKlSoAB6cWJuL6CJbeO4PyW4YCSTq1jLSW6rLqALZX9HDdo4NRrW+mtbiWFHSS4leztutlB0Bks2kkkdQQzEhGwoIyWAyN60E2iaxJpXWFKhsDUFJDFdXPBIBx5Cq7i3D7MjRcRwHr5FGl1Q9a6r2NiO0wVdvACgBCTjN9cf7OlSaCPrJ5YnURuyu0a3ILH5wZUrGCF7mIOTTqdI7gzCK1SBWnur1WZw7BRb6FEhUNlm5DSMZyOWKM7bg0EaqqRRII2LoFRQEZgQzKAOySGYZH1j404vDog4cRoGBcghRkF8ayDjOWwMnvxvQAZw/p/LLB1umIEnhwC7/wD9nVdYee4Gtgv2d81XjpvxExmQLaaepup1yspLpaTBGAwwALhlxzxjO+cA1fonZlo2NtBqiCiM9WuYwjak0HHZwdxilb2drI0kaxxkw64mUJgL14WWVfDDgoTQFpBKGUMORAI9DuKcpuCEKoVQAqgAAcgAMAD3U5QCpUqVACHTbh9xeSRWkIRYsddO8qM8bhWAjhwrLq1NlmGRsg7jQxNFfpbWtvD1ySmC4tNQBVUa3kQxTYHLXHGwU/p1qpFcxQGV3vErmWFZJXvoY7kXMsYiWXWsnzaWsLmIF400h2xsCTvVvwKwuLgtO810rRC2aONmZI3PySJpBImwbVIzBs5wQcYOaPStLTQGb9EAz31u7m9eRbaYXHXiXRHMxgysesBFziTZOzgLWkiliu0AqVKlQCpUqVAU/Si8mjtm+TLrmYqke2QrSMEDvseyudR+zQHb8FuuGw3SAtIQttdB4UdRI0UoW5RssxaSREBJJy2s7bbanilpoDKkvuIhJw5nDQLlmQMxxeTRSHq1IIkaCASAAZwSKe4RFLPKkKzcQ+Tm5n7TNMkjR/Jo2jBkcBwpkL4JxuNsVp2KWKAy3pPayAvBI9/JInyVYAolaKeNTD10k2gaGcsJC2vcYGOe+piuYrooDtKlSoBUqVKgI99ciON5CCQiMxABJIUEkADck45Cs34Pwu9W7S6nCrJfRzxnQJC0BdFlt1kLdlRH1ekYGAzMSTqrTyK5poDKeBdJOISyRaut+ejjlVSuP91jlS5RiV262ZYtvB6atePXTjTHd3LPLFas5MWOple7SO4WNWjAUIjgadxjc+Na3opaaAz/AI4JLVkhlvLxYSk0iSqNcjSa1McLusbHAXOBgas47gKKOhMZXhtoCCpFtCCCMEERrqBB5HOdqucV0UAqVKlQCpUqVAcNZn0n4VeXE8l4qgJZSL1EJjcyyCGRHmkj7QCmTDLnBJVABjVWmGuYoDLuPcQ4hHcT9V1xSKZwo7XzhvIQlvp/RhfLHw1Dwp8zzx30aPLel47qKILiUwNbdUF6xyBodmk3LMSQfCtLArmmgM4tuH3EfDYZ3nvmeWO3FyNTvJGurVK8SYyjgHSdIzgE7tvV1+TqLC3ZHXlHuSyNP1nWOnUwqGJlAcjIIBPhRcRSAoDtKlSo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410751" hangingPunct="0"/>
            <a:endParaRPr lang="en-US" sz="3600" kern="0">
              <a:solidFill>
                <a:srgbClr val="000000"/>
              </a:solidFill>
              <a:latin typeface="Calibri"/>
              <a:ea typeface="+mj-ea"/>
              <a:cs typeface="+mj-cs"/>
              <a:sym typeface="Helvetica Neue"/>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395" y="4276130"/>
            <a:ext cx="1673123" cy="13513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0823" y="1458414"/>
            <a:ext cx="1255874" cy="1294450"/>
          </a:xfrm>
          <a:prstGeom prst="rect">
            <a:avLst/>
          </a:prstGeom>
        </p:spPr>
      </p:pic>
      <p:sp>
        <p:nvSpPr>
          <p:cNvPr id="15" name="Shape 182"/>
          <p:cNvSpPr/>
          <p:nvPr/>
        </p:nvSpPr>
        <p:spPr>
          <a:xfrm>
            <a:off x="577940" y="326486"/>
            <a:ext cx="6028985" cy="50006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ormAutofit/>
          </a:bodyPr>
          <a:lstStyle>
            <a:lvl1pPr algn="l">
              <a:defRPr sz="4000">
                <a:latin typeface="Helvetica Light"/>
                <a:ea typeface="Helvetica Light"/>
                <a:cs typeface="Helvetica Light"/>
                <a:sym typeface="Helvetica Light"/>
              </a:defRPr>
            </a:lvl1pPr>
          </a:lstStyle>
          <a:p>
            <a:pPr defTabSz="410751" hangingPunct="0"/>
            <a:r>
              <a:rPr lang="en-US" sz="2812" b="1" kern="0" dirty="0">
                <a:solidFill>
                  <a:srgbClr val="000000"/>
                </a:solidFill>
                <a:latin typeface="Helvetica" panose="020B0604020202020204" pitchFamily="34" charset="0"/>
                <a:cs typeface="Helvetica" panose="020B0604020202020204" pitchFamily="34" charset="0"/>
              </a:rPr>
              <a:t>Health Insurance Costs</a:t>
            </a:r>
            <a:endParaRPr sz="2812" b="1" kern="0" dirty="0">
              <a:solidFill>
                <a:srgbClr val="000000"/>
              </a:solidFill>
              <a:latin typeface="Helvetica" panose="020B0604020202020204" pitchFamily="34" charset="0"/>
              <a:cs typeface="Helvetica" panose="020B0604020202020204" pitchFamily="34" charset="0"/>
            </a:endParaRPr>
          </a:p>
        </p:txBody>
      </p:sp>
      <p:pic>
        <p:nvPicPr>
          <p:cNvPr id="10" name="image3.png"/>
          <p:cNvPicPr>
            <a:picLocks noChangeAspect="1"/>
          </p:cNvPicPr>
          <p:nvPr/>
        </p:nvPicPr>
        <p:blipFill>
          <a:blip r:embed="rId5"/>
          <a:stretch>
            <a:fillRect/>
          </a:stretch>
        </p:blipFill>
        <p:spPr>
          <a:xfrm>
            <a:off x="0" y="6037009"/>
            <a:ext cx="12192000" cy="832358"/>
          </a:xfrm>
          <a:prstGeom prst="rect">
            <a:avLst/>
          </a:prstGeom>
          <a:ln w="12700">
            <a:miter lim="400000"/>
          </a:ln>
        </p:spPr>
      </p:pic>
      <p:sp>
        <p:nvSpPr>
          <p:cNvPr id="12" name="Slide Number Placeholder 3">
            <a:extLst>
              <a:ext uri="{FF2B5EF4-FFF2-40B4-BE49-F238E27FC236}">
                <a16:creationId xmlns:a16="http://schemas.microsoft.com/office/drawing/2014/main" id="{6966CD89-20C5-4950-855A-2C1BB386C1D5}"/>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2812" b="1" i="0" u="none" strike="noStrike" kern="1200" cap="none" spc="0" normalizeH="0" baseline="0" noProof="0" smtClean="0">
                <a:ln>
                  <a:noFill/>
                </a:ln>
                <a:solidFill>
                  <a:srgbClr val="000000"/>
                </a:solidFill>
                <a:effectLst/>
                <a:uLnTx/>
                <a:uFillTx/>
                <a:latin typeface="Helvetica Light"/>
                <a:sym typeface="Helvetica Light"/>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2812" b="1" i="0" u="none" strike="noStrike" kern="1200" cap="none" spc="0" normalizeH="0" baseline="0" noProof="0" dirty="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194770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1666" y="1063132"/>
            <a:ext cx="10469734" cy="4973877"/>
          </a:xfrm>
          <a:prstGeom prst="rect">
            <a:avLst/>
          </a:prstGeom>
          <a:noFill/>
        </p:spPr>
        <p:txBody>
          <a:bodyPr wrap="square" rtlCol="0">
            <a:noAutofit/>
          </a:bodyPr>
          <a:lstStyle/>
          <a:p>
            <a:pPr defTabSz="410751" hangingPunct="0"/>
            <a:r>
              <a:rPr lang="en-US" sz="2800" kern="0" dirty="0">
                <a:solidFill>
                  <a:prstClr val="black"/>
                </a:solidFill>
                <a:latin typeface="Helvetica" panose="020B0604020202020204" pitchFamily="34" charset="0"/>
                <a:ea typeface="+mj-ea"/>
                <a:cs typeface="Helvetica" panose="020B0604020202020204" pitchFamily="34" charset="0"/>
                <a:sym typeface="Helvetica Neue"/>
              </a:rPr>
              <a:t>Young adult children aging out of parent’s employer-sponsored coverage may have several options to consider:</a:t>
            </a:r>
          </a:p>
          <a:p>
            <a:pPr defTabSz="410751" hangingPunct="0"/>
            <a:endParaRPr lang="en-US" sz="2800" kern="0" dirty="0">
              <a:solidFill>
                <a:prstClr val="black"/>
              </a:solidFill>
              <a:latin typeface="Helvetica" panose="020B0604020202020204" pitchFamily="34" charset="0"/>
              <a:ea typeface="+mj-ea"/>
              <a:cs typeface="Helvetica" panose="020B0604020202020204" pitchFamily="34" charset="0"/>
              <a:sym typeface="Helvetica Neue"/>
            </a:endParaRPr>
          </a:p>
          <a:p>
            <a:pPr marL="457200" indent="-457200" defTabSz="410751" hangingPunct="0">
              <a:lnSpc>
                <a:spcPct val="150000"/>
              </a:lnSpc>
              <a:buFont typeface="Arial" panose="020B0604020202020204" pitchFamily="34" charset="0"/>
              <a:buChar char="•"/>
            </a:pPr>
            <a:r>
              <a:rPr lang="en-US" sz="2800" kern="0" dirty="0">
                <a:solidFill>
                  <a:prstClr val="black"/>
                </a:solidFill>
                <a:latin typeface="Helvetica" panose="020B0604020202020204" pitchFamily="34" charset="0"/>
                <a:ea typeface="+mj-ea"/>
                <a:cs typeface="Helvetica" panose="020B0604020202020204" pitchFamily="34" charset="0"/>
                <a:sym typeface="Helvetica Neue"/>
              </a:rPr>
              <a:t>If employed, their own employer coverage</a:t>
            </a:r>
          </a:p>
          <a:p>
            <a:pPr marL="457200" indent="-457200" defTabSz="410751" hangingPunct="0">
              <a:lnSpc>
                <a:spcPct val="150000"/>
              </a:lnSpc>
              <a:buFont typeface="Arial" panose="020B0604020202020204" pitchFamily="34" charset="0"/>
              <a:buChar char="•"/>
            </a:pPr>
            <a:r>
              <a:rPr lang="en-US" sz="2800" kern="0" dirty="0">
                <a:solidFill>
                  <a:prstClr val="black"/>
                </a:solidFill>
                <a:latin typeface="Helvetica" panose="020B0604020202020204" pitchFamily="34" charset="0"/>
                <a:ea typeface="+mj-ea"/>
                <a:cs typeface="Helvetica" panose="020B0604020202020204" pitchFamily="34" charset="0"/>
                <a:sym typeface="Helvetica Neue"/>
              </a:rPr>
              <a:t>COBRA</a:t>
            </a:r>
          </a:p>
          <a:p>
            <a:pPr marL="457200" indent="-457200" defTabSz="410751" hangingPunct="0">
              <a:lnSpc>
                <a:spcPct val="150000"/>
              </a:lnSpc>
              <a:buFont typeface="Arial" panose="020B0604020202020204" pitchFamily="34" charset="0"/>
              <a:buChar char="•"/>
            </a:pPr>
            <a:r>
              <a:rPr lang="en-US" sz="2800" kern="0" dirty="0">
                <a:solidFill>
                  <a:prstClr val="black"/>
                </a:solidFill>
                <a:latin typeface="Helvetica" panose="020B0604020202020204" pitchFamily="34" charset="0"/>
                <a:ea typeface="+mj-ea"/>
                <a:cs typeface="Helvetica" panose="020B0604020202020204" pitchFamily="34" charset="0"/>
                <a:sym typeface="Helvetica Neue"/>
              </a:rPr>
              <a:t>Health Insurance Marketplace, healthcare.gov</a:t>
            </a:r>
          </a:p>
          <a:p>
            <a:pPr marL="457200" indent="-457200" defTabSz="410751" hangingPunct="0">
              <a:lnSpc>
                <a:spcPct val="150000"/>
              </a:lnSpc>
              <a:buFont typeface="Arial" panose="020B0604020202020204" pitchFamily="34" charset="0"/>
              <a:buChar char="•"/>
            </a:pPr>
            <a:r>
              <a:rPr lang="en-US" sz="2800" kern="0" dirty="0">
                <a:solidFill>
                  <a:prstClr val="black"/>
                </a:solidFill>
                <a:latin typeface="Helvetica" panose="020B0604020202020204" pitchFamily="34" charset="0"/>
                <a:ea typeface="+mj-ea"/>
                <a:cs typeface="Helvetica" panose="020B0604020202020204" pitchFamily="34" charset="0"/>
                <a:sym typeface="Helvetica Neue"/>
              </a:rPr>
              <a:t>Wisconsin Medicaid</a:t>
            </a:r>
          </a:p>
          <a:p>
            <a:pPr marL="457200" indent="-457200" defTabSz="410751" hangingPunct="0">
              <a:buFont typeface="Arial" panose="020B0604020202020204" pitchFamily="34" charset="0"/>
              <a:buChar char="•"/>
            </a:pPr>
            <a:endParaRPr lang="en-US" sz="2800" kern="0" dirty="0">
              <a:solidFill>
                <a:prstClr val="black"/>
              </a:solidFill>
              <a:latin typeface="Helvetica" panose="020B0604020202020204" pitchFamily="34" charset="0"/>
              <a:ea typeface="+mj-ea"/>
              <a:cs typeface="Helvetica" panose="020B0604020202020204" pitchFamily="34" charset="0"/>
              <a:sym typeface="Helvetica Neue"/>
            </a:endParaRPr>
          </a:p>
          <a:p>
            <a:pPr marL="457177" indent="-457200" defTabSz="410751" hangingPunct="0">
              <a:buFont typeface="Arial" panose="020B0604020202020204" pitchFamily="34" charset="0"/>
              <a:buChar char="•"/>
            </a:pPr>
            <a:endParaRPr lang="en-US" sz="2800" kern="0" dirty="0">
              <a:solidFill>
                <a:prstClr val="black"/>
              </a:solidFill>
              <a:latin typeface="Helvetica" panose="020B0604020202020204" pitchFamily="34" charset="0"/>
              <a:ea typeface="+mj-ea"/>
              <a:cs typeface="Helvetica" panose="020B0604020202020204" pitchFamily="34" charset="0"/>
              <a:sym typeface="Helvetica Neue"/>
            </a:endParaRPr>
          </a:p>
          <a:p>
            <a:pPr algn="ctr" defTabSz="410751" hangingPunct="0"/>
            <a:endParaRPr lang="en-US" sz="2400" kern="0" dirty="0">
              <a:solidFill>
                <a:prstClr val="black"/>
              </a:solidFill>
              <a:latin typeface="Calibri"/>
              <a:ea typeface="+mj-ea"/>
              <a:cs typeface="Calibri" pitchFamily="34" charset="0"/>
              <a:sym typeface="Helvetica Neue"/>
            </a:endParaRPr>
          </a:p>
          <a:p>
            <a:pPr algn="ctr" defTabSz="410751" hangingPunct="0"/>
            <a:endParaRPr lang="en-US" sz="2400" kern="0" dirty="0">
              <a:solidFill>
                <a:prstClr val="black"/>
              </a:solidFill>
              <a:latin typeface="Calibri"/>
              <a:ea typeface="+mj-ea"/>
              <a:cs typeface="Calibri" pitchFamily="34" charset="0"/>
              <a:sym typeface="Helvetica Neue"/>
            </a:endParaRPr>
          </a:p>
          <a:p>
            <a:pPr algn="ctr" defTabSz="410751" hangingPunct="0"/>
            <a:endParaRPr lang="en-US" sz="2100" kern="0" dirty="0">
              <a:solidFill>
                <a:prstClr val="black"/>
              </a:solidFill>
              <a:latin typeface="Calibri"/>
              <a:ea typeface="+mj-ea"/>
              <a:cs typeface="Calibri" pitchFamily="34" charset="0"/>
              <a:sym typeface="Helvetica Neue"/>
            </a:endParaRPr>
          </a:p>
        </p:txBody>
      </p:sp>
      <p:sp>
        <p:nvSpPr>
          <p:cNvPr id="2" name="AutoShape 4" descr="data:image/jpeg;base64,/9j/4AAQSkZJRgABAQAAAQABAAD/2wCEAAkGBhQPEBUUEBESFRUWFRQWFxUWFRUWFhYYFBYVFRYUFhgZHCYeGhkjGhQUHy8gIycpLCwtGB8xNTAqNSYrLCkBCQoKDgwOGA8PGikkHyQsLCwsLCwsKSkxLCwsLCkpLCksLCksKSwpLCwpLCosLCwsLCkpLCktKiksLCwsKSksLP/AABEIAMEBBQMBIgACEQEDEQH/xAAbAAABBQEBAAAAAAAAAAAAAAAAAgMEBQYBB//EAEAQAAEDAgMFBAkDAwIFBQAAAAEAAhEDIQQSMQUiQVFhBhNxgRQyM3KCkaGxsiNCUmLB8BXxFiSS0eE0Q1Oiw//EABoBAQADAQEBAAAAAAAAAAAAAAABAgMFBAb/xAAqEQEAAgICAgAFAgcAAAAAAAAAAQIDERIhBDETFCJBUWHwMjOBobHR4f/aAAwDAQACEQMRAD8A9xQhCAQhCDK7aH/MP+H8WqGApu2R+u/4fxaogCAASgF0Bcq1QwEnQR9TCBQC6SBEkXMDqeX0KqMdtRwJDbQ4FpFy5saEeJ16KqLK1UEtBy5i+dQCTJIJc1o8nFee3kVjqO3op49p7npqRi2W3hd2T4hw/wA6Jba7To4Wdl1/dy8brJHYlZ1xVbrNnDXnam77o/0qs3R4ccwdALSZHGCWGVn8zP4afLV/LZQu5VlsNtKrScWvkEuDnWOYxE2cAY8J8Vf4LaQqRIu4kAC9gJkn5rametuvTG+C1e/aXlRlSwF3Kt2BGVcypzKjKgbyrkJyEl7gNSBJi5i/JAjKm6jw0SSALC/Ww+6qcftolsMBAcwj+sG4kRyCp6jK1eToHZZJiHZRA1IH/TmUJah+NYJl4s4NPvHQf51QMS0zvCzsuv7rW8brNN7MVnSS59+TXuB8+6H3K4/YFanfM7Wd7M240O9TaJ+JBqYSSFnMPi6tEgPBguzH+onW9wfhJVzhdohwGaAYJJ0aINhfjEIJBCSQnSkkIL7s37J3vn8Wq2VV2d9k73z+LVaoBCEIBCEIBCEIBCEIMxtgfrv+H8WqKApe1x+u/wCH8WqMAgS+oGgE8S0ebiGj6kLvo0MzvbLyMhBAgkOdlgcSRJjgDfRNUm95UdmjKwEOa42IMOa8DTgR8+SnYZ+bfdxnIDwbzPU6/IcF5ct9zxbUrrtDwXZ8OOapHnceQ/ceptyCt6PdMqBnd5nROZ0O+U6aHSNE1VfMbxEGbcei6ayyrqvpe1rW9ntrYt4aBS4nQA5rb0gzAFo81Ip1w9gNRrHSJjLbwg8VA9IXPSFf4ne1OPRDsFRxLCWNyiTY3bbQgcLQbaSqr0H0d8uALDqXXDerjxb/AFajjZWtSrLSGnKTxHBHfSIdfn15rKdS1i0x0aaO7IEHLuiABYudHyuPmpUKBTbld3RuCC6kTyGtPym3SRwUrAOlsfx3ZzZiY1JsOMr14sm+pYXrrs7CITmVcyrdkaNtVAp1BVBe6A0QQCZyuaXNcDGt4EcTKXtR+YimCDMZgBvNm7Hg6Deb/kJttYFxJ9Vpgf1O0LvLT581CSKGxxUdnqWGsGLR00J+gVq2qKL2CnSBn1nm5HiY5kfVQ6tQPaQbgo79BN2zXqVKeWk6CbHSIOpJIkacOakYXHOFMZzLokyGi/K1oVScQuekoHu5ZiGEvpd2TMiLHlmbpy6qsGD9Hcc0ZHWLjcN5EnXL11HUKRXqZ2wZjpZL9JEQRI5IGnnI6DABmJcJEBoj5/dLITFMRNIkwAHUzxLARuX5aeBATtF8i+osbRfX+6DQdnvZO98/i1WirOz/ALN3vn8WqzQCEIQCEIQCEIQCEIQZvaw/Xf8AD+LVCrvLWOLW5yASGggFxA9UE2E9VO2qP1n/AA/iFWbTbNJ0hx09XUQZzRxAiYgzyKT1BHcmsCB3FNrXS2obGCCKfrZTNzA3ZN+d1Lq15NtNB4DRQ6deSw5g6KZuBAJMXA4Kqxm1ix5bnY0DSWk8AYkHW65M2e+KbaJuI5pfeLNVdruDGHMxubNJIJFiBOtheeK7S24QxxJaQCAHAENkzwJ4RPmnI+G0mdczKkp7Vcx7G1Mpz6QII+p6fNNs7QCCC9s2ymDGokETcxfVTyhHCV9K5KqKu0iGNd3lMBzWxIJJJEmL6IxG0XMa3M5gJzG7ToMsWm2qHFZ4oE0yR61Mio3nbUeYt5qXQINQOGXeGpsQDeBzvFuiqtlbQFTNvscPV3QRwmDPkpeyKwc2mLEgAX6cfFaY51aFL1+mVzCIS4RC6TxszicV+pVfIcGAtYfVg6OpkcYcAZPPzKXOyhrf4gfM3JUXGV5fU3g4l7QXRlJgizm8CNOqgbdxTQzeeGy6N6YdY2P3vyUJXLMRHgnW1weKx9DGBprMLQ09y9xDSC0gAai976ydSkPxzBRomBBe+OQ39eiDa50ZlnNpY9rqZfTex5p3sQ7KDxtppPkm8LtYYh735QQxlj1LTb8/og00rhWUwO0GVIIZTjMLl4aRBHBGL2swPq/p5sh3ja0mAeqDU1jAY7ix4/6X7pHheVIY2CRePp/uqPC44HDS0yC2R85jy08lb4Ovnmx8eH+6DS7A9m73z+LVZqt2F7N3vn8WqyQCEIQCEIQCEIQCEIQZ3antnfD+IVdtCnNMwHk8AwwZ87EdIPgVZbT9s74fxCjPpBzS0zBBBgkG/Ii4SY3GiJ1O2bp4uTMzunhHI6cNCq3F7Jc+q6oyu5mYZSA0G0AEX55Qu4kupVC1zXNgyGktJymYEttpKcbiFx5iazp1oiJjZluwwBRAqOik8vMgHPLmuIPIbsea63YbQKre8dkqGQ2PUINi0/TwAT3fo79Np4msHsktqNfVrvq5BDAQAB48ymz2fBpFhqGc5eHxcSAC2JuLfZSe/R36bOKLV2E4uY4YhwLGsa3caYygCQDa5EpeI2Q+oGZsS4uYXEPyNneywIFrZfqn+/R36bk4n9nNfSnvKxq3Bkta3KALiys+zILnNGVrsoEydNLgcTKz+IxVo528v3fS3mtV2Owct7xzGmfUeHSeTmkcFphryvDLNqtJaOEQnIXIXVcxg+0csxDpLzOjntj4WnRzRI/y6gVgyq0te0OaTMH5g/VaPtvswvpiqxriWA5jnaGtYJJOV2pPTksVQxahKbh9n0abXNZTaA4EOjiDqCdYuuO2fRLAw025WkkC8AuuU136O/QP4fBUqYcGU2gOEO6i9j8z80vD0GU2lrGhrTqBxkR9lF79HfoOjY+HBnuWSIjXhopAw1OXnI2agh/9Q6qN36DiEDwa2kzJTAa2dBpc5j9Gn5rQ7CpnJmIcJ4k2I5gLIsealRrGxJMCTAJPXyA/3W8wWGFOmGhuXmJzQTqAfFBoNhezPvn7NViq7Yfsz75+zVYoBCEIBCEIBCEIBCEIM/tP2zvL8QmApG0vbO8vxCYapQzHbPZ4bTdXAY0MBdUcS7M6IDWtGk/+Fitm9padV2UFwd/FzS2ePGy9fDZ1Xn3ansHD3V6WYnfq1aj3DUmcrQPt4Ly5sUT9T2YM2vplH9I5LvpCosbhMTY0aga4ase0Frvi1BjgfmqqptfFUzFRrWHqwx88y8cY9+ph7ttkcQu9+snhdv1BOfu3aaDLHPWZTD9u1x+6n5MP/dT8KTbYnEckmriw0STECSeQ5lZbD4nHVvVDGNP73NIjwBJn5K8wmwKuJy0Q4uc4E5nANzkCTAFgLHVRw71smdRsjZG1m43EsoUs4LyWtqOYe7DmguyuPWOWpC9o2dgRRphoY1pgFwbOXNFyJuqfsd2TZgKRyhwNQU3PpuIcG1GiCWn/AH0C0cLoYscU7czNl5zr7EwiEuFyFs85ivh21Glr2hzTq0iQeNwV452x7LYnB13VKVSo+mf1HnI1tGnneQ2kzwt8wvaSFHxeCZWblqsa9sg5XCRI0kcUS8OrbZZTph1XMGyASGudB65QY80sbdpG4qtjzWz212HNIOfSOZoZVe+YGm8GNaNZE26LKY3sW0OO6aTpaIG6DnjLDTzkC0XUJN09rMfZr28PuknbdL/5Gz5pH/CFXgZvHqg3GotN11vY2o71nETyaB4oG6/aGixsuqDhoCT8gJSsXjnOYO7BDnxlkFpE6Eh1x5q02Z2Ma0tLGAlxyh7rw7lMQ0+S1myOyLWb1VoJIIcxwBg5rOa4HkPG/kgqOwvZapSmriXVC5wLXUqrRDXNdLXsMWt9+i2bk4QkFShb7E9mfeP2arBV+xfZn3j9mqwUJCEIQCEIQCEIQCEIQUG0vbO8vxCZan9pe2d5fiEwFKDgSsoIggEciktTgQVW0OzTKpc4We57XFxk2ADSAPAfNUeJ7MOZqwub3pZuiXFrie7dlFoEsaSY4mwEraBLasrYqW9w1pmvX1Lzo9lad89LLlqd2/daQwn1CSAJDgWRH82zCkUOyLWzFJ0tcGvAa2Wz6rrDeabXBtN9DHoISws/l6tPmbsphOxpnfygteP6m1G6kg6tPjxkXs5aTZ+yqdBuVgtmLhm3i0kAGCb6DxUkJYWtcda+oY3yWv7l0BKhcCUAtGbkLhCXC4UCCEgpwpBQIKi4rAMqBwe0HMAHHRxDTLd4XEG45KWUgolVVdgUiXEAtLi07pjK5gADm8iQ1oPMDqZ7/o1K+5q4OiTDXDi3+M8Y1kzqZsSmygZFICYAEmTA1MRJ62C4U4U25A25IcnHJsoLbYvsz7x+zVYKv2L6h94/ZqsFCQhCEAhCEAhCEAhCEFDtL2zvL8QmGp7aXtneX4hMtUoONTjU21LagcCWEgLveARJFzA6m5gfIoHglhRG49lt8XcWD3hqP85jmnaeLYdHD1smv7v4+Kryr+U6lJCUEgFKBVkFhKCQClSiClwrkrkoApBSiUkoElIKUUxUxTAWguaC6ct9cuseCJKKbKis21Rdkio3fDi34dZ5cfkUqltGm8NLXg55y8zlmYHSEDpSClTOiQUCHJspbkgoLbYvqH3j9mqwVfsX2Z94/ZqsFCQhCEAhCEAhCEAhCEFBtL2zvL8QmGp7aftneX4hMNUoOtRVrhgJPCNOphNvqhoBPEtHm4ho+pCPR8rcz2y8jJFjMOcWkDmRJ6TdYZs0Y4/VpSnKVfj9ruBhtodIi5c3LcEcpOvRVBFaqJbOXMXg6gOcZJDiWt15OK0uE2ECc1SDxvcDwB1PU+QCs6QptqZckmJzOgnynQarjzGXNO8ltR+/s98Xx4uqxuWEGxap0qt1mxGvO1N33XW7MrNiHhxDs0AsJzDjBLDPkVvcfiHQAzidADO7vazEWA808KoczfDXSJjLbwgynytJtNYnuPvr/p81Ot6YnBbXq0nZX5rvzuscx0mzgCBbgCOq0uz9ripEi7iYAuAAJBJ8l1+BpV2WbA4A3b0I/idLiFWtwXo7t4BzDqXXy+8eI/q1HGVbHky4ZjvdZ/qi8Y8sT1qWiDkqVX4d5pw0yWwxrYAsZIP0hTpXapeLxuHOmNSVKCUmVyVdDpKh4/aLaLS514yy0EZoe4NBidJ+xS8bjBSbmIJEtFotmIaD4SQqHEsLmhz4dULQySBJylxkQLesST1gKYjaFbtXtRULv0zly1C5pFpbcNa8G2h0+ipBgKz4BJaASWhxgydYzb1/dWt2dsFrTmfr0sfL+I8LnmrTBY1rKjmMohjQBvwN48b6nVv1V969I1tgm9l6vOp5Mqn/APJJ/wBHrUiCHkETlk5TfWA9rOZ0K2+2cVWL2GibNOciBaN3oXSHOOXp4KwxO0ctMlwzwLiBveWnkm5OLBYDa9WgWscDDQ6GGR603IiSATqJHVaTA7XbUaMxAIaC51g2TwElLrbOpV6YIZ3ZInIdAegHqnwhVuHwvdPyPiHWa4xqf2k6Ang7Q6G90nUkdLxybcmKNc5srp/cZMcCBEDx+6eKzWXGxfZn3j9mqwVfsT2Z94/ZqsFCQhCEAhCEAhCEAhCEGe2n7Z3w/iEwCntqe2d8P4hRK1Qta4tbmIBIbIGYjhJsJQKw4FSo7NAawEOa64IMOa+NOBHz5Kfhzm33an1QeDeZ6nU/Lgq3ZwBw9JrHS2obbpbFP1spBvazb3UypWk28vALgZc27zL2xTUahLqGYuRBnx6LveKIK6V3ij4syjgk96ud6o+dczqPiWOJ6o6QQDHULueRDr8+qYzLmZVm8p4kU2ZT3RuILqRM6C2Q+E26GOCmYGrLYtu7o3sxIbaTIBmZUHFn9PMPWpkPHgPWHmJHmpTDFSRG8OOsagNPG/8Ami9nh5Zi/H8qZa7rtNlcJSZTGOrllNxaWBwBy5zDZ4A9CV2HkU2NxIfVc85crARmbvB7TDmkHSQZEcyeiMPVi7/WPD+Lf2tH+cZ4qupEFtNsFocS8tNsoF8kcACbDolPrSSVrEIWVR4cQSTuzF7XtfmlHEquZieacD00JZxS56WouZclA9Xq543nCCDYxMcD0XatZrwWvEg2KjrhCDrSTmY+C+nBkic7NWu6m0Hw6qfRq5m6gnjHA6x9VXVTDqb+RyO6tdp9YUvD2JE+Aj5mVW0ENFsP2Z94/ZqsVXbD9mffP2arFZrBCEIBCEIBCEIBCEIM5tU/rP8Ah/FqrtoAGmZDiLerq2DObrETF55FWG1j+s/4fxaq/GCWGA4m0ZSAZnW9jGsX8Cq3/hn9/wC/8Smv8UH6deXNJdmimd6IknLeOCYxWLyNniTAnST/AIVEpYySDMyw3iJ0OnDQqNtim6rSIYd4EOb1I4fIlfJcpnp2Yof7x5Ad37oOlqYnyI080/U2kWsbJaHGb6gRqRf6TxWOqYqs9jabsI8uYC1r96ADGoy5SbDjCnVdnVfRGNAHeNLyWgi4e4mAdJ0+qnUx9zjEtEcU9gDnVCZ4ENjnBgAj5ruJ2nLWubULJYXRDTOmsgrKV9p4mu1tP0dzSCJccwBgRNwA0XnUp3blKo1tFtNrn5WODi0E33NY53Vom0dbOENuaw5quo4lzhau4wATu0+M/wBPQqmwG3a9SoG1MMWNMy7etAJGoHGyp9n43E0muAw7yXta2SHDLAdeIv63MaK0zMq8Ib3Z+NFTMC4E6EjiCLGE/s3EBzKenqt18Pusx2fY6hTLqtnHejXK1rbAxx1V1sMndEA5QAZOkCJC18e8zlrH6qZaRFJlfyq/bvsH2Y7SQ8xxnd/r4jrCm5lC2xTzUXiKZtP6lmiP3EwYI4FfTOSzLK1xrZkX1vz6qtxG2CyoWgNMECJOYyAbW6rlLE/b7Qf7Fdo0GsqPqCc1TLmvbdECBwW7PaVhcbnLxA3XFtunPqmKO1y5xDA28llzvZTBn7qH/pLM5eH1QSS4gVHBpJ5t0Pmu0Nk0qZY5gILNDNzaN7nZBMG3HhjnltMhttTrItp1TlXtAGucCAIAi/GA6D9fkoJ2bT7p1PeyvcXHevJINjw0XK2y6b8+bNv5JvpkENLeSJ2sxtob+m6xruPEA36XTbtvtETluwO46uZmA8LFV2I2RTqEEmoN0NOV5bma3QOjVKq7LpOMkH/27AwAKU5QByuQo0bW7NpCpRJt6w05td1Vrg8SHEwfL+6yrWNpMyNmC6bmbl+d30BV/sF8sJzTzbGh5yot6TEtjsL2Z98/i1WSrNg+zd75/Fqs1iuEIQgEIQgEIQgEIQgzO1j+u/4fxaoj2BwIOhEGCRr1ClbYP67/AIfxaooKDOVKppvhwIIMwSHWOgkdLeafbiev+cFztPhctN1ZoAygudEl7zYAADUrKbM7VMqP7sh7H/xe0tPOOXFfOeT4tqXmYjp2/HyRkpH5a30hHpCq/SZ0Su/Xj030svSEekKsOIXe/ROll6Qj0hVhxCbr44MBJMACSeSaNLDEYu0c7eQuf7DzV/2epbmchpn1XAyeoPmvPtibZGNxDadNtVodIbVcw93maM2Unhx11PivUcPSDGgBrW8wNJ4rq+D41ovztHpz/MyxEcISMy48AgggEHgbjzSZRmXbct5xtRvc13MzMcQZOVuVoJuWgcImElmIstP2z2S+vRzUg99RginSDmtYXOIlzi4aAdeC80we2HioadZga5pIJa7M2RYjRaxZnMaafv0d+q4VpOvkhtdWQse/R36rzXQ6ugsO/XDiFXmtpwUXaG0+7bIEngOaCyfWLjFz4XPX5D7lbXZ9PLSaM2a1jEGOEhY3sTga1Z3fVmZGQHUn03AyQSHseDef/K3JKytO16wv+z/s3e+fxarNVfZ72bvfP4tVoqLhCEIBCEIBCEIBCEIMttg/rv8Ah/FqigqTtk/8w/4fxaoYKB0FYztB2NbmNWnM3e97nSS4nQD/ADVbEFdWeXHGSupaY8k453DzPH7OxJg0K2R7bFjmg03eJjM0xztpcKmrbUx1I/qtDOvdgt+YML1nE7Ka85hZxeHE6/tykfJQXbLc2Mzcw7x4OX1spLu7dAtbcBnqbALlW8XJT1WLR/d1KeZS3vqXnWD7R1mznNN0x+0tgXnz0+SjO29idBUYegp3+69Gbsak6O8pFpzlj91rg0/sM5d4O3bjTMJi8SKGxmN0puEOyuAABb/EiBvNNrjSehjL4d9/y2vx8fvcPPMKNoV/3NpNP73MGb4W3JPl5q9pdnalcNpZybE5n5Q58a2bAH+SVs6Gx9JDQQ6/EPHMcQeh662KscNh2025W6AkiTMT1N16MfiXtO7xER+jzZfMrEfQidn9hswdMimC3Plc5pIID4AMR4DidArbMmpXZXVrWKxqHMtabTuTmZGZNyiVZUuVlO0fY9tXfpNALWta2mxrWgkv3nk+B/8AqtPK5KDyXaXZnM4glzajSW52E6jUGLHToVV1Ni12cXPHMPcD8iV7NiMGyplzNnK7OBwkhzb87OOqq/8Ah0NyBrrDM0giwabtyjTM2AJPM+CvyhTi8tZSqtBGWteZ1OojVIGzqzvVFQdXPI/uvT6Wwju52Uz6zXEATb1avnF28MwvYp2jsXTMGDVrg23g9p1BPLhOtrtwcXm+H7LuO9Xe98Xy5nBgjiSdVqdldky9wc/dA7t7DALSNS2JsNBdanD7Nawg6uEjNpIP8gLEx/fRSQIEAQOQUTb8JipFGi2mMrGhovYWF0olBKSSqLtD2d9k73z+LVaqp7N+yd75/FqtkAhCEAhCEAhCEAhCEGU21/6h/wAP4NUMLqEHQlBCECkoIQiCguoQpAUpCFCXQhCEQEIQpHEFCEHCklCFA4UkrqECCkoQiXCkFdQg0PZv2TvfP4tVshCAQhCAQhCD/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410751" hangingPunct="0"/>
            <a:endParaRPr lang="en-US" sz="3600" kern="0" dirty="0">
              <a:solidFill>
                <a:srgbClr val="000000"/>
              </a:solidFill>
              <a:latin typeface="Calibri"/>
              <a:ea typeface="+mj-ea"/>
              <a:cs typeface="+mj-cs"/>
              <a:sym typeface="Helvetica Neue"/>
            </a:endParaRPr>
          </a:p>
        </p:txBody>
      </p:sp>
      <p:sp>
        <p:nvSpPr>
          <p:cNvPr id="4" name="AutoShape 2" descr="data:image/jpeg;base64,/9j/4AAQSkZJRgABAQAAAQABAAD/2wCEAAkGBhQSEBUUEhQUFBUVFhgXGRgYFxcYGRUdFxcXFxYYFhcXHCYeGBwkHBgVIC8gIycpLC0sFR4xNTAqNSYrLCkBCQoKDgwOGg8PGiwfHyU1LCosLSwtNSouLCosLykpLywpLCkpLCksKSo0LCwsLSkpKSwpKywsLCwpLCwpLCwsKf/AABEIAG0BQAMBIgACEQEDEQH/xAAcAAABBQEBAQAAAAAAAAAAAAAGAAMEBQcBAgj/xABKEAACAQMCAgcDBwgHBwUBAAABAgMABBESIQUxBhMiQVFhcTKBkRQjQlJyobEHJGKCkqLB0TNTc5OywvAVNHSDo+HxJVRjs9NE/8QAGwEBAAMBAQEBAAAAAAAAAAAAAAMEBQIGBwH/xAAsEQACAgEDAgUDBAMAAAAAAAAAAQIDEQQSIQUxIkFRYYETcdEykaGxBhRC/9oADAMBAAIRAxEAPwDca8TSBVJYgAAkknAAHMknkPOuTTBVLMQAASSTgADcknuArH+lnS03Zycrag9hNwZcHZ5B3gndUPLmd+XE5qCyzuEHJ4Cji35SwTps0En/AMr5EfqijtyevZB7iaFLrpTcSnt3Uv2YcIB/djPxY1WDh8km8mUTPsDmQfrH/XpWjdFOC24UfNofNhq/Hb7qrqbsffBO4qC7ZM//ANrEHeS79eun/wD0qw4b0plBAivJQfqynrB8JRk+5qMukHCowSAifsr/ACoG4lwmMk5Qe7ao5eB92dx8S5SDLh3T9l2u4wF/rogxUeckRy6DzUsPSjO2uVdA6MrqwyGUggg94I5isKilktzlCZEHNCdx5ofHy5fjV9wLjzW/z9t24WOZYB+80a/RlHMrybHjvXdd/lIjsp9DXaVReHcRSeNZYmDI4BUjvBqVVwrCrhakTQv0m6QMHNvbtpkwDJJsepU8gAdjI3cD7I7R7gQJ/FulEcLmJQZpsZ6tCOznkZGJ0xg+e57gaH77jc5GZ7hLZTyWLGf7yQFnP2UWqKOZmzHaDCg9uZstv34Jz1jnvY5/lacB6Nw6tUoMrk7s5zn3UBCk4tbA9qW7kPj1tz8cBlH3U9bcZtD7NzcwHlkyz4/6mtaM7jhMQTsxRj9Rf5UN8R4TEecaH9UD8KAsba/uVXVHJHeR+BKxyfqyp8258iq+tXHCuOxz6lXUkie3E40yJnllTzB7mGQe41nX+xzC2u1kaF/LdW8mU7H35q3seILeERzZtr2IFo5E5+bRE+2p+lG2c/eANAzSqj4Bx1pGaCcBLmIDWB7DqfZliJ5o2/ocg8qvBQCrlI0P9IeOlWEMJxIRlmxkRKeRwdi5+iD4ZOw3iuthVBzm8JHUYuTwiVxXpBHE2gBpJcZ6tOYB5FySAg8zz7gapLvjExGZZ0t1+rHjPvlkGSfsqKpkmdi0VqNwT1krdoA95LH+kfxPd4Hun8K6LxatU2qZ+9nOfgP+9eVu6nbqLNkZbF7d/n0L0aIxjl8kWTjVsD2prhz49ZP/AAYCvcHGbQns3FxEfOWYAft6l+NFh4VCq7RRAD9Ff5VAuuDwtzij/ZH4gVDqd2l5U5v5OY4lxgVveXAAaORLpPBsI5+zKnYJ8mUetWnDeNxzEqNSSL7UbjS6+eOTKfrDI86E5OjIjOu1doH8AcofJlPMU7Bdi4YQ3A6m6TtRyJtnxaJjz84zkH8Lug6vv8Mnn79ziynHKDjNdqi4FxpmdoLgBZ4wDt7MqnZZE8jg5HcQavM16aMlJZRUO0qVU3SPjvydAFAeaQkRoTsSN2ZyPZRRgk+YHMiugSOL8citwOsJLNkIijU8hHPSo542yeQzuRQ7d8euXGSyWkfqskv6zt82h8gH9aoJrthIQnz904y7tyUd2r6iD6MY2HPfmXeH9Hg8ga6YzN4E4RfJQOQ9KA9txe35yXF1N5iWbB9BHoX4V6h43YE/0t1EfHrbof5yPuouThVukRPVRKFBJJVTgAbkkihxUinj1dSq7kFWVQVIPI48sH9YUBaWMkrLqtLxLlRzSbS3u62IB0/WVvSrCw6RK0gimQwTHkjkFZMc+qkHZkx4DDDvUUB3HAYw2qItDIOToSCP9eFWdlx8SAWvElV1cgRzDsgt9HUR/Rvnk4xv4d4Ggg12hnh3Entpltbli4fPUTtzkxuY5cbdaBk5+kN+eQCUGgM//KfxrZLRfpjrJfsA4RD9tgT6RsO+gHhhEkvWHdVJCA+Wxf8Ah7qkdMeIGS6u5B3ymFfSPEQx79R95qLww4wByG3wrOulmTL9McRQR3QyPWiTondbCh3OUqb0an0vjzqOl4kd2LwhnxyHK58RQFxKLBoz/wBqdY7RnlpDIfHGQwPj4jyB8KGOLw4NWLsPlENT8mDUy1Dgueol1/QbaQeG+A/u/A1YSioFzHnIPKqmcMsPkMuhfFfkt4bY7RXGXj8EkH9Ig8AchgPM1pQrCJLtltIpfp20qHPedDdWd/NGzW42U+uNXH0lB+NaNEt0efIoXLEuCNx7igt7d5SNRUdlfrsSFRR6sVHvrMLyVgBCGzLMWeWQbHBPzjDwyeyvgBRf0+uMvbRdxZ5T59UoC/vyIfdQPbSappH8W0jyEfZH72o1ORBZw6BViCIMBeQp+wfS9RuGPke6vQciXBGOTD0IHPz/AJ0AYIdUdUHEI6uuGSZWoHE4udADko3qsv7XVgqxR0IZHHNGHIj+XfVrcAgjI2bOD5qSD/ryqJMtASLu+a4tEvYl03VmW1qO8Lgzx+YZcOvoPOjnhfEFnhSVDlXUMD6jNA3RWXReMn0Zo8kdxeIj8UYj9Wp/5NZdCXFr/wC2neNfsaiY/wB0rQBTxbiIggeVhkKucfWJ2VR5kkD31m9zLJtGG+enYtI47uWtvdsi+GB4UVdOLjaCP68hc+YiGR++yUJ2nalkc+IRfsp/NsmvNdYubmoLsufny/Y0dJDw7gm4ZbLHEEQAKvLz8SfM09FNoJJz7t/u76YsXp47EV46EnG7LLeO6LD5askZ0kMMHOGB7tgQOVQpL9Y0HWMAeQBYaj4YXmT5Yof49jrCkCM0r89AJ0jvOByJ3qX0es4utJKaZlBBBznYjfDcts/GvQXy+rHdOLx2RWUFHlMuTv5evP31B4nw8TJjOllOpGHNGHJgasGFMtXl03XPMeMEySZV3Uzz2wnUabuzZsgd5UAyJ9l1ww88eFF/CeJLcQpKhyrqD8eYodsvm7sHumjwftRdpT6lS4/VFeegD9W11a90E7aR4I/bUff91fQ+k6r6tePkzr4bWF7PjnsPGsr4pxwuXusZeYiOBT3Jk9UMeB3lPjkeAo26c3JWxkA9qTTCP+awQn9ksazq+fNwq90SZA7sybfcigfrGtsrl90etRGhGdTN2nbvZu//AMVOBw4NUdjxfTJobSm2VdyQjeOCqsdu/NE0HCGlGpZ4cc8xqZMfrFgPuoCw6zrdEXccPJ9lT2VP2n+5Goc63ROx+jIzK32tTaGPqMqfVfCijh1p1LFWYsznOogDOABpwNhgDYeZ86GmszNI0Y+kz7/VGs5b3bEeJxQHJxvVfeW6upVxlTsRRJcdG3wSJlx4yRgfEo6j7qFeJ8RWNgivFO5OAsLMT5kll0DHM70Ba8E/PLaSxmY9bEA8Uv0sA/NSZ+sjAKfEc+dEfQ7jjXNv84NM0TGKVfquhw3uOMjyIoMsZuqu4JR3SCNvNZewfdqKn3Cr3h7dRxu4j5LcwxzgfpDVG/8Agz76AyrixOp88/lMufXrpK9WL7ipvTCxMV1dR45TGVfMSYlH3lx7qqrWT/XruPxrKsXiaZp1/pWAvsWyuPKvMM7xyZQK2o8mAPwJ5CmOFSU7fRnIwdO/Mc8YI2+NRLhnbXA+3HpGdurSIso0gknAxnOkcjjlz5VZXHDXRT1r63PPGyjyUDbbPPvp7g/RCGSMBWkR/rBs5Pmp2+GKtuM2hVQCckKATjGSAMn7qtxg8ZZVclnCAW5Tc1AmWra9TBNVk1VmWCLOfzG6Hd2vwQ/ia2rosfzOD+zX8KxDiX+5hPpTyKAO/DsGP7q1u3BLbq7eJPqoo+6r2mXhbKd75SBLpsfz6H/h5Mf3sWf4UG2Tbe9v8RzR1+UK3w9rN3BniPpKoZf34lH61AiDS7L4MT7n7Q/E1aK5e2V+8ZHzazKx5ElWGe7IOMY7yKcuelGsyOluJSuF3kGlMADI0YJ8Mg91V6o7rpRgueZxkgEY7I8alx9GOqUGKRtWN9YBDZ58txQBd0YdwnzrAsd8L7KeS53PqTXnpR1sZ62PEij2o2yP1lKkH1Bprgk2NqtOPWzyQFYyoY4wWyQNwc4HPlQAZc9Jg7hRbamjT+j6xcZJzjIG+PDnUaB3ca3CJqGQiZIUHcFixJJ+6ut0R6rdZnMmcliBgn05j41IVSFAbGQN8cvd91ALhO13D45f/wCt81L6Fyf+rcSA5dYh9/VoDTXBI83Oe6NDn1kOB+6rn4V38lZ657y67pp2Kn9HJ0/uhaAsOmx/OLf+zm/xQUN2bbfrN97Girp5BtBJ9WQofSVSB+8qUJwe0w88+5tx/H4V5TqkMXv3SNjSc1BLZWjEHIZRpO5BGdtsZ5/9qkMToyQceODp2788qGrjiJgh2kcFyQq52xyLHPdzqbaWonYSPK8gAyEYjSDyHs7EVh3VU7dzysf3+DpqWchTwtxjIA33OBz8z4++pN6FGGbA7gTjv7gf4VXcOffHhVrcxB0IYAg8wa2dJP62laKdq2zKq5TKnmABnOCOXLn4c6Zd8LqbsjxIwPjyof4tf/Jm6tJX7TeySMKoPn3+FS+G2Qd+taSSXkVDnITPkNs1i6imlR3PJZUZIsT/AEsXjr2/ZbP3fhUHoxL/AOs34HIrET66Fz/CrCNczKPqgsf1uwv+b4VV/k4frrm+uR7MkpVT4hcKp+AHxrX/AMdT3P7FXVMtfyhH83h/4mL/ADY+/FZ/O3zz+q/ci/zrSendsWsJWAyYtMw/5TB2x+qGrNb0Ymz3Oox5lOf7pU+6vYlIsoLdZF0PuPLYg9xB7jUC4gktpBlipPsSKSuv4cmHevlkbcpdjJvVtdSajEvgXf8AZXSPvcUBGtelN0qHX20AyWkGkjB2IfmTnyaolr0puzEzwxRqzsS5HzjjJJACtgAb+B3qr6R8W6xurU9hTv4Mw/gPxrnCbwx6GGTtgjxGf9YoCLd3txcyBJHklcnZWO3rpOAo86IuF8FEC7nVIfab/Kvgv48zU2OUNJE4OQ4Zc+OpdX4oPjUiUUBXTjl9pD++MffirjjUmOPWeDubeQH06zb+NQLeDXPEnjIpPoh1n/CPiKftG+UdIXIwVtoEjz4MdTsPi4HuoDx+VTguOrvFGy4il25KSTG5+yxKnyfyrNBFofT3HdfTw9Rv7q+jLq2WRGRwGVgVYHkQRgg1ifSzoo1k+h8tbsfmpfq/VjkP0WHIMdmA8Qap3158SLVFn/LPHC5eVXF2MjPjQzZz9WcPy+t3e/6p+6icHUgPOqLWC53CLopc7AVf8dhyufEUF9G7jS+KO7ntQ5PId55fGtCt5hgpWLEsmdcTj3NUN0NR0ePteS/zbl8TVzxziasxWEhzn2uaL7/pnyBx4nuoZDvNJ8mtdTyMe2/PTnnv9bu8FHniq2xylhFjeksstOi9gb7iSYGYbbOT3FttWPTAX9qtuWqDoX0USxtxGMFjuzeJ8PSiCtGEVFJIoSlueSu6RcJFzbSRZ0lhlW+q6kMje5gD6ZrJrjLASFdLplJU71Kk6xgcyh38wa2o0E9M+jjBzdW6lmwBNGOcgA7LoP6xR3fSG3cK6OQXsJeW/wAOXrmii2OUoOtcYDwnXGfojYqe/SDy80OCD8KJuD3YcEKc+I5Eeo5igJti+l6KY+1HQiTh80U8MkyuKApeIx86pLuQKCTn0G5JOwAHeSdhV5xu8SNtOdT9yLux9RnsjzbA86F+J8Vjtl664OX5RxJgknlhM+03i5GAM48wI3SO9NvadSp/Obslez3agBIw8lXCg+JFaB0Q4GLSzjiwAQAW9TzHu5UHdBOjElxOb+8HaOOqTuRR7IAPcPHvOTWligIXGuGC4t5Iica1wDz0kbq2PJgD7qzAlubDDoSki+BB7WPHftDxDeda41CHS/o6xb5TbrqcDEif1qjkV7tY7s8xtWb1DSu+GY91/PsW9Nd9OWH2ZQ2kKFtWASe87/DPL3VeWdqgyyqA3fjbPqBtQzZXIxqj7S53HIg9+AeR8V+FEnC7lX5HPl3j1HMV4TWRkjTl2yS7dsNV7HutUBOCKurKTIrS6NZlODKmpjwmV7cKjVmYIupiSWIyTnzPd5VENvHCGYAKDzx3+GB4921WHE71EOCcseSjdj7v4nAob4xxtIE664OMexGpySfBfrN58hVPWUyldsjz7Ct8ZI3SnjBtrVsbXFwdCAcwSACR5KuN/E+dFPQfgPySyjj+ljU3qaEuhnAJL24+XXa4UbQx9yju9fHPea0wV7LpWi/1KcS/U+X+PgpXT3vg8yICMHcEYI8c86yHiXCTC72x9qEhoifpRnIi92nVGfApWw0O9L+jRuUDxYWeLJjY8mBxqjf9BsD0IB7q1SEzuwlzvy8QdiCNiCO4g07xG8kZzHArPIYwOyPYVmYsxJ2GcKNz50yo1OxUdXMhAkifY5/S93JxsRz8rvg9+C2k9lvqtsfd3MPMZoCisuhbkjr3CA/QTtH0Lfyojf8AJyGXNtKUP1XGVPw5e7BqddrvV9wafYUBnpt57VlWeNlXrEIde2mS2DhhyBBzuBV5crgn/XKiTjs6RjLsFzyHe3kFG7e4UJ30yaTLcERQpvhubY5a8fdGM52BxyoDicSS1hkvJOQXEa8iwJ7IHnI2n0UDzzP/ACV8GdIHuJt5bhzIx8c5J92/3ChrhXDpeMXSyupSzhJ0q2xc8izeLEZGO4HxzWuRRhVAUYAGAPCgPdRr+wSaNo5VDowwVbcEVJrhoDKeO/kxmhJazbrY/wCqkJyo8EfnjyOaD5pXgJEkc9ue/AbT8Y8g+8V9CFxnHfXiW2VxhlDDzANQypjLkljbKPB8/wAPSVVORcsD7s/ApXu56TNNgE3Fz4Dtlf38L8Aa25+jFqxyYIyfs1Jt+ExR+xGi+iiuVQvNs/Xc35GM8K6GX16cMvyaE8/rEeBJ39wxWpdFuhkFimIly3e55+6r/TSxU0YqKwiOUnLudpUqVdHIq4RXaVAB/SDoAJHM1q/UTH2tsxy/2id58xg0HcQSeBvzu1fK8pYcuvqOUi+m9bAa8kAjcZHmKAxtOlNv33UiY7n1gj+9jJ++nX6cQAY+VTS/op1hz7o1UfE1qE/BreQkNFGx2JGBnfOCfgfhSt+jtunswxj9UUBllvxa6uOxY2hQHnJKAB66F2PqzGiXo3+TELL8ovZDcTH624Hl5AeA2o9SMAYAA9K9CgOIuBgbAV6pUqAVcNdpUAKdIOhCysZbdupmPPAykn9ovf8AjQfeNPbn86tnGOUkPbX+DD03rW68MB31Tv0VN/M1z6onrvnDhdjJ4+l0Hfcsvk2Qf+oppx+m8AH+8u48E1nP92oHxrRp+CQP7UUZz+iK8QdH7ZD2YYgefIZ9f9eFZ8ei1RfEmvsSvVNrsjNouP3E50WVq/a+nIMAeekbn3tV7wD8mxMgnv3M0vcueyvgMYAx5D76PI41GwAHkMD8K9gVoafRU6d5gufV8sgndKfc8xoAAAMD8K91zFdq4RCpUqVAD/STodFd4bJimX2ZU2dfEH6ynwORQLxLhN3bbTwC5jG4khAz6mNiMH7JFau0g7//ADXEkBJGRkcxnlnlkd1AY0nSeAbGaaHycSjH7alakJ01t1GBeyN5IWz/ANGMGtVuOFxP7caN6qKjR9GbZTkQR/s/zoDLo+krSHFlayyufpyAqPUkkufuq34X+Tae6kWbiMmdJysS7KvovIepyfOtKhtlQYVQo8gBTlAM2dmkSBI1CquwAp+lSoBVw12uGgMk6YSlL+7mMX9FLZ/nIkQSWyqivII4yQ0moEgoNjq5HFElx0qvEW6uSsDW1q9yhQB+tcQqSra8lR28KRj2ctkYxRFe8GtFkN1LDAJFGozOialCDnrIyMAc+6pdrHEY8xqhSXL7AaX6wZLHx1A5z35oAJl6YXqP8n/NJZzcQRh0D9VpuIpZCCNROY+rznPaBXYZpy66U3ptYWie2+UPNLb9UYnIlkjleMuvzgMaBUZ2znA88ZLLTo/bRKqxQQxqj9YoVFUK+CusADZsEjPPBqNe9ELKYgy20DkaiNSKcF21OR5s25PeaAobbpddPemMCEQQzCCZnUx9rQpLLIz41MzKFiVW2O7DIo3U1R3HDbJbuEvDB8oZW6tjGpfEQXOHxkaQy49avRQCpUqVAKlSpUAzeTqkbO7BFVSxYkAKAMliTtgc/dWc2KmycG4VZ55oLhhcJcyyCbq4zITJA2FRCBtoyF2AxmtKkUEEEAgggg7gjvBFUnBeC2KNL8lht1IJik6tFyDgExtgbDDDs8t6AEOH8ZaFpLlETSllwtpFAJCxMbgylN89lW1DOdkNPXPT27cottHHqkWSePUjFWhEpih1MXRYwwHWM5OwdAFYmjocKhwwEUeHQRt2VwyKGCo226gMwA5YY+NMX3R21mVFmt4ZFj2QPGjBABjCgjYYxsKAp7DjF5PdP1Rtvk8Usat7bPIskCSlkcHTgaxg47QPd3lQqBdSwWkUkpCxoMM5VeeAqAkKNzgKo8gB3VOU0B6pUqVAKlSpUAqFenF0x6i3XrcTs5cRECR0hjMjRRsSuGchVzkHGrFFVVfF+G2118xOscpGJAje0vNQ4wcjvGR5igA/gfSIoBa2dt1Lm5eICecyxoUi66UK0bP7IwuhT7Rb6pqPF0tZp/lYjXW9jboELYjEkt5LCCXA/o9QzqAzpA8aNbjovavbrA0EfUoQVQKAFO+645Hc79+TTr8BtyrKYYypiWErpGDGhJVNPLSCxwO7NAUnRJpjeX/ygp1ga3XEZfRjqdQID7qTq3HlRaKrOEcBgtVK28SRBiC2ke0RsCx5k48amWN6k0ayRsGRxqVhyIPI0A/SpUqAVKlSoAB6cWJuL6CJbeO4PyW4YCSTq1jLSW6rLqALZX9HDdo4NRrW+mtbiWFHSS4leztutlB0Bks2kkkdQQzEhGwoIyWAyN60E2iaxJpXWFKhsDUFJDFdXPBIBx5Cq7i3D7MjRcRwHr5FGl1Q9a6r2NiO0wVdvACgBCTjN9cf7OlSaCPrJ5YnURuyu0a3ILH5wZUrGCF7mIOTTqdI7gzCK1SBWnur1WZw7BRb6FEhUNlm5DSMZyOWKM7bg0EaqqRRII2LoFRQEZgQzKAOySGYZH1j404vDog4cRoGBcghRkF8ayDjOWwMnvxvQAZw/p/LLB1umIEnhwC7/wD9nVdYee4Gtgv2d81XjpvxExmQLaaepup1yspLpaTBGAwwALhlxzxjO+cA1fonZlo2NtBqiCiM9WuYwjak0HHZwdxilb2drI0kaxxkw64mUJgL14WWVfDDgoTQFpBKGUMORAI9DuKcpuCEKoVQAqgAAcgAMAD3U5QCpUqVACHTbh9xeSRWkIRYsddO8qM8bhWAjhwrLq1NlmGRsg7jQxNFfpbWtvD1ySmC4tNQBVUa3kQxTYHLXHGwU/p1qpFcxQGV3vErmWFZJXvoY7kXMsYiWXWsnzaWsLmIF400h2xsCTvVvwKwuLgtO810rRC2aONmZI3PySJpBImwbVIzBs5wQcYOaPStLTQGb9EAz31u7m9eRbaYXHXiXRHMxgysesBFziTZOzgLWkiliu0AqVKlQCpUqVAU/Si8mjtm+TLrmYqke2QrSMEDvseyudR+zQHb8FuuGw3SAtIQttdB4UdRI0UoW5RssxaSREBJJy2s7bbanilpoDKkvuIhJw5nDQLlmQMxxeTRSHq1IIkaCASAAZwSKe4RFLPKkKzcQ+Tm5n7TNMkjR/Jo2jBkcBwpkL4JxuNsVp2KWKAy3pPayAvBI9/JInyVYAolaKeNTD10k2gaGcsJC2vcYGOe+piuYrooDtKlSoBUqVKgI99ciON5CCQiMxABJIUEkADck45Cs34Pwu9W7S6nCrJfRzxnQJC0BdFlt1kLdlRH1ekYGAzMSTqrTyK5poDKeBdJOISyRaut+ejjlVSuP91jlS5RiV262ZYtvB6atePXTjTHd3LPLFas5MWOple7SO4WNWjAUIjgadxjc+Na3opaaAz/AI4JLVkhlvLxYSk0iSqNcjSa1McLusbHAXOBgas47gKKOhMZXhtoCCpFtCCCMEERrqBB5HOdqucV0UAqVKlQCpUqVAcNZn0n4VeXE8l4qgJZSL1EJjcyyCGRHmkj7QCmTDLnBJVABjVWmGuYoDLuPcQ4hHcT9V1xSKZwo7XzhvIQlvp/RhfLHw1Dwp8zzx30aPLel47qKILiUwNbdUF6xyBodmk3LMSQfCtLArmmgM4tuH3EfDYZ3nvmeWO3FyNTvJGurVK8SYyjgHSdIzgE7tvV1+TqLC3ZHXlHuSyNP1nWOnUwqGJlAcjIIBPhRcRSAoDtKlSo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defTabSz="410751" hangingPunct="0"/>
            <a:endParaRPr lang="en-US" sz="3600" kern="0">
              <a:solidFill>
                <a:srgbClr val="000000"/>
              </a:solidFill>
              <a:latin typeface="Calibri"/>
              <a:ea typeface="+mj-ea"/>
              <a:cs typeface="+mj-cs"/>
              <a:sym typeface="Helvetica Neue"/>
            </a:endParaRPr>
          </a:p>
        </p:txBody>
      </p:sp>
      <p:sp>
        <p:nvSpPr>
          <p:cNvPr id="15" name="Shape 182"/>
          <p:cNvSpPr/>
          <p:nvPr/>
        </p:nvSpPr>
        <p:spPr>
          <a:xfrm>
            <a:off x="577940" y="326486"/>
            <a:ext cx="8898569" cy="50006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oAutofit/>
          </a:bodyPr>
          <a:lstStyle>
            <a:lvl1pPr algn="l">
              <a:defRPr sz="4000">
                <a:latin typeface="Helvetica Light"/>
                <a:ea typeface="Helvetica Light"/>
                <a:cs typeface="Helvetica Light"/>
                <a:sym typeface="Helvetica Light"/>
              </a:defRPr>
            </a:lvl1pPr>
          </a:lstStyle>
          <a:p>
            <a:pPr defTabSz="410751" hangingPunct="0"/>
            <a:r>
              <a:rPr lang="en-US" sz="2800" b="1" kern="0" dirty="0">
                <a:solidFill>
                  <a:srgbClr val="000000"/>
                </a:solidFill>
                <a:latin typeface="Helvetica" panose="020B0604020202020204" pitchFamily="34" charset="0"/>
                <a:cs typeface="Helvetica" panose="020B0604020202020204" pitchFamily="34" charset="0"/>
              </a:rPr>
              <a:t>Insurance Options for Young Adults</a:t>
            </a:r>
            <a:endParaRPr sz="2800" b="1" kern="0" dirty="0">
              <a:solidFill>
                <a:srgbClr val="000000"/>
              </a:solidFill>
              <a:latin typeface="Helvetica" panose="020B0604020202020204" pitchFamily="34" charset="0"/>
              <a:cs typeface="Helvetica" panose="020B0604020202020204" pitchFamily="34" charset="0"/>
            </a:endParaRPr>
          </a:p>
        </p:txBody>
      </p:sp>
      <p:pic>
        <p:nvPicPr>
          <p:cNvPr id="10" name="image3.png"/>
          <p:cNvPicPr>
            <a:picLocks noChangeAspect="1"/>
          </p:cNvPicPr>
          <p:nvPr/>
        </p:nvPicPr>
        <p:blipFill>
          <a:blip r:embed="rId3"/>
          <a:stretch>
            <a:fillRect/>
          </a:stretch>
        </p:blipFill>
        <p:spPr>
          <a:xfrm>
            <a:off x="0" y="6037009"/>
            <a:ext cx="12192000" cy="832358"/>
          </a:xfrm>
          <a:prstGeom prst="rect">
            <a:avLst/>
          </a:prstGeom>
          <a:ln w="12700">
            <a:miter lim="400000"/>
          </a:ln>
        </p:spPr>
      </p:pic>
      <p:sp>
        <p:nvSpPr>
          <p:cNvPr id="12" name="Slide Number Placeholder 3">
            <a:extLst>
              <a:ext uri="{FF2B5EF4-FFF2-40B4-BE49-F238E27FC236}">
                <a16:creationId xmlns:a16="http://schemas.microsoft.com/office/drawing/2014/main" id="{6966CD89-20C5-4950-855A-2C1BB386C1D5}"/>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2812" b="1" i="0" u="none" strike="noStrike" kern="1200" cap="none" spc="0" normalizeH="0" baseline="0" noProof="0" smtClean="0">
                <a:ln>
                  <a:noFill/>
                </a:ln>
                <a:solidFill>
                  <a:srgbClr val="000000"/>
                </a:solidFill>
                <a:effectLst/>
                <a:uLnTx/>
                <a:uFillTx/>
                <a:latin typeface="Helvetica Light"/>
                <a:sym typeface="Helvetica Light"/>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2812" b="1" i="0" u="none" strike="noStrike" kern="1200" cap="none" spc="0" normalizeH="0" baseline="0" noProof="0" dirty="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201407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0" name="Shape 85"/>
          <p:cNvSpPr txBox="1">
            <a:spLocks/>
          </p:cNvSpPr>
          <p:nvPr/>
        </p:nvSpPr>
        <p:spPr>
          <a:xfrm>
            <a:off x="4199477" y="269305"/>
            <a:ext cx="6026284" cy="7943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35703" tIns="35703" rIns="35703" bIns="35703" anchor="t">
            <a:norm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r" hangingPunct="1"/>
            <a:r>
              <a:rPr lang="en-US" sz="2249" dirty="0"/>
              <a:t>  </a:t>
            </a:r>
          </a:p>
        </p:txBody>
      </p:sp>
      <p:sp>
        <p:nvSpPr>
          <p:cNvPr id="3" name="Slide Number Placeholder 2"/>
          <p:cNvSpPr>
            <a:spLocks noGrp="1"/>
          </p:cNvSpPr>
          <p:nvPr>
            <p:ph type="sldNum" sz="quarter" idx="4294967295"/>
          </p:nvPr>
        </p:nvSpPr>
        <p:spPr>
          <a:xfrm>
            <a:off x="11248077" y="6222784"/>
            <a:ext cx="943923" cy="458100"/>
          </a:xfrm>
        </p:spPr>
        <p:txBody>
          <a:bodyPr/>
          <a:lstStyle/>
          <a:p>
            <a:fld id="{E0B3B70A-5253-4B1F-AD98-2C20CC7E4FEF}" type="slidenum">
              <a:rPr lang="en-US" sz="2812" b="1"/>
              <a:t>33</a:t>
            </a:fld>
            <a:endParaRPr lang="en-US" sz="2812" b="1" dirty="0"/>
          </a:p>
        </p:txBody>
      </p:sp>
      <p:sp>
        <p:nvSpPr>
          <p:cNvPr id="17" name="Shape 426"/>
          <p:cNvSpPr/>
          <p:nvPr/>
        </p:nvSpPr>
        <p:spPr>
          <a:xfrm>
            <a:off x="390769" y="1312985"/>
            <a:ext cx="11058769" cy="933878"/>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342900" indent="-3429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b="1" dirty="0">
                <a:latin typeface="Helvetica" panose="020B0604020202020204" pitchFamily="34" charset="0"/>
              </a:rPr>
              <a:t>Call 2-1-1 or text zip code to 898-211 for free, local enrollment assistance</a:t>
            </a:r>
          </a:p>
        </p:txBody>
      </p:sp>
      <p:sp>
        <p:nvSpPr>
          <p:cNvPr id="15" name="Shape 215"/>
          <p:cNvSpPr/>
          <p:nvPr/>
        </p:nvSpPr>
        <p:spPr>
          <a:xfrm>
            <a:off x="259990" y="416578"/>
            <a:ext cx="8290041"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Autofit/>
          </a:bodyPr>
          <a:lstStyle>
            <a:lvl1pPr algn="l">
              <a:defRPr sz="4000">
                <a:latin typeface="Helvetica Light"/>
                <a:ea typeface="Helvetica Light"/>
                <a:cs typeface="Helvetica Light"/>
                <a:sym typeface="Helvetica Light"/>
              </a:defRPr>
            </a:lvl1pPr>
          </a:lstStyle>
          <a:p>
            <a:r>
              <a:rPr sz="3200" b="1" dirty="0">
                <a:latin typeface="Helvetica" panose="020B0604020202020204" pitchFamily="34" charset="0"/>
              </a:rPr>
              <a:t>In-Person Enrollment Assistance</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392" y="2174131"/>
            <a:ext cx="3566201" cy="3308798"/>
          </a:xfrm>
          <a:prstGeom prst="rect">
            <a:avLst/>
          </a:prstGeom>
        </p:spPr>
      </p:pic>
    </p:spTree>
    <p:extLst>
      <p:ext uri="{BB962C8B-B14F-4D97-AF65-F5344CB8AC3E}">
        <p14:creationId xmlns:p14="http://schemas.microsoft.com/office/powerpoint/2010/main" val="297384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3.png"/>
          <p:cNvPicPr>
            <a:picLocks noChangeAspect="1"/>
          </p:cNvPicPr>
          <p:nvPr/>
        </p:nvPicPr>
        <p:blipFill>
          <a:blip r:embed="rId2"/>
          <a:stretch>
            <a:fillRect/>
          </a:stretch>
        </p:blipFill>
        <p:spPr>
          <a:xfrm>
            <a:off x="0" y="6030745"/>
            <a:ext cx="12192000" cy="832359"/>
          </a:xfrm>
          <a:prstGeom prst="rect">
            <a:avLst/>
          </a:prstGeom>
          <a:ln w="12700">
            <a:miter lim="400000"/>
          </a:ln>
        </p:spPr>
      </p:pic>
      <p:sp>
        <p:nvSpPr>
          <p:cNvPr id="274" name="Shape 274"/>
          <p:cNvSpPr/>
          <p:nvPr/>
        </p:nvSpPr>
        <p:spPr>
          <a:xfrm>
            <a:off x="449585" y="349351"/>
            <a:ext cx="6028985" cy="50006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rmAutofit/>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cs typeface="Helvetica" panose="020B0604020202020204" pitchFamily="34" charset="0"/>
              </a:rPr>
              <a:t>Types of Enrollment Assisters</a:t>
            </a:r>
          </a:p>
          <a:p>
            <a:endParaRPr sz="2812" dirty="0"/>
          </a:p>
        </p:txBody>
      </p:sp>
      <p:graphicFrame>
        <p:nvGraphicFramePr>
          <p:cNvPr id="6" name="Table 5"/>
          <p:cNvGraphicFramePr>
            <a:graphicFrameLocks noGrp="1"/>
          </p:cNvGraphicFramePr>
          <p:nvPr>
            <p:extLst>
              <p:ext uri="{D42A27DB-BD31-4B8C-83A1-F6EECF244321}">
                <p14:modId xmlns:p14="http://schemas.microsoft.com/office/powerpoint/2010/main" val="2773492127"/>
              </p:ext>
            </p:extLst>
          </p:nvPr>
        </p:nvGraphicFramePr>
        <p:xfrm>
          <a:off x="828431" y="982279"/>
          <a:ext cx="10456789" cy="5048466"/>
        </p:xfrm>
        <a:graphic>
          <a:graphicData uri="http://schemas.openxmlformats.org/drawingml/2006/table">
            <a:tbl>
              <a:tblPr firstRow="1" bandRow="1"/>
              <a:tblGrid>
                <a:gridCol w="5267569">
                  <a:extLst>
                    <a:ext uri="{9D8B030D-6E8A-4147-A177-3AD203B41FA5}">
                      <a16:colId xmlns:a16="http://schemas.microsoft.com/office/drawing/2014/main" val="2376656928"/>
                    </a:ext>
                  </a:extLst>
                </a:gridCol>
                <a:gridCol w="5189220">
                  <a:extLst>
                    <a:ext uri="{9D8B030D-6E8A-4147-A177-3AD203B41FA5}">
                      <a16:colId xmlns:a16="http://schemas.microsoft.com/office/drawing/2014/main" val="2705300628"/>
                    </a:ext>
                  </a:extLst>
                </a:gridCol>
              </a:tblGrid>
              <a:tr h="264889">
                <a:tc>
                  <a:txBody>
                    <a:bodyPr/>
                    <a:lstStyle>
                      <a:lvl1pPr marL="0" algn="l" defTabSz="914353" rtl="0" eaLnBrk="1" latinLnBrk="0" hangingPunct="1">
                        <a:defRPr sz="1800" b="1" kern="1200">
                          <a:solidFill>
                            <a:schemeClr val="tx1"/>
                          </a:solidFill>
                          <a:latin typeface="Helvetica"/>
                          <a:ea typeface="Helvetica"/>
                          <a:cs typeface="Helvetica"/>
                        </a:defRPr>
                      </a:lvl1pPr>
                      <a:lvl2pPr marL="457177" algn="l" defTabSz="914353" rtl="0" eaLnBrk="1" latinLnBrk="0" hangingPunct="1">
                        <a:defRPr sz="1800" b="1" kern="1200">
                          <a:solidFill>
                            <a:schemeClr val="tx1"/>
                          </a:solidFill>
                          <a:latin typeface="Helvetica"/>
                          <a:ea typeface="Helvetica"/>
                          <a:cs typeface="Helvetica"/>
                        </a:defRPr>
                      </a:lvl2pPr>
                      <a:lvl3pPr marL="914353" algn="l" defTabSz="914353" rtl="0" eaLnBrk="1" latinLnBrk="0" hangingPunct="1">
                        <a:defRPr sz="1800" b="1" kern="1200">
                          <a:solidFill>
                            <a:schemeClr val="tx1"/>
                          </a:solidFill>
                          <a:latin typeface="Helvetica"/>
                          <a:ea typeface="Helvetica"/>
                          <a:cs typeface="Helvetica"/>
                        </a:defRPr>
                      </a:lvl3pPr>
                      <a:lvl4pPr marL="1371530" algn="l" defTabSz="914353" rtl="0" eaLnBrk="1" latinLnBrk="0" hangingPunct="1">
                        <a:defRPr sz="1800" b="1" kern="1200">
                          <a:solidFill>
                            <a:schemeClr val="tx1"/>
                          </a:solidFill>
                          <a:latin typeface="Helvetica"/>
                          <a:ea typeface="Helvetica"/>
                          <a:cs typeface="Helvetica"/>
                        </a:defRPr>
                      </a:lvl4pPr>
                      <a:lvl5pPr marL="1828706" algn="l" defTabSz="914353" rtl="0" eaLnBrk="1" latinLnBrk="0" hangingPunct="1">
                        <a:defRPr sz="1800" b="1" kern="1200">
                          <a:solidFill>
                            <a:schemeClr val="tx1"/>
                          </a:solidFill>
                          <a:latin typeface="Helvetica"/>
                          <a:ea typeface="Helvetica"/>
                          <a:cs typeface="Helvetica"/>
                        </a:defRPr>
                      </a:lvl5pPr>
                      <a:lvl6pPr marL="2285883" algn="l" defTabSz="914353" rtl="0" eaLnBrk="1" latinLnBrk="0" hangingPunct="1">
                        <a:defRPr sz="1800" b="1" kern="1200">
                          <a:solidFill>
                            <a:schemeClr val="tx1"/>
                          </a:solidFill>
                          <a:latin typeface="Helvetica"/>
                          <a:ea typeface="Helvetica"/>
                          <a:cs typeface="Helvetica"/>
                        </a:defRPr>
                      </a:lvl6pPr>
                      <a:lvl7pPr marL="2743060" algn="l" defTabSz="914353" rtl="0" eaLnBrk="1" latinLnBrk="0" hangingPunct="1">
                        <a:defRPr sz="1800" b="1" kern="1200">
                          <a:solidFill>
                            <a:schemeClr val="tx1"/>
                          </a:solidFill>
                          <a:latin typeface="Helvetica"/>
                          <a:ea typeface="Helvetica"/>
                          <a:cs typeface="Helvetica"/>
                        </a:defRPr>
                      </a:lvl7pPr>
                      <a:lvl8pPr marL="3200236" algn="l" defTabSz="914353" rtl="0" eaLnBrk="1" latinLnBrk="0" hangingPunct="1">
                        <a:defRPr sz="1800" b="1" kern="1200">
                          <a:solidFill>
                            <a:schemeClr val="tx1"/>
                          </a:solidFill>
                          <a:latin typeface="Helvetica"/>
                          <a:ea typeface="Helvetica"/>
                          <a:cs typeface="Helvetica"/>
                        </a:defRPr>
                      </a:lvl8pPr>
                      <a:lvl9pPr marL="3657413" algn="l" defTabSz="914353" rtl="0" eaLnBrk="1" latinLnBrk="0" hangingPunct="1">
                        <a:defRPr sz="1800" b="1" kern="1200">
                          <a:solidFill>
                            <a:schemeClr val="tx1"/>
                          </a:solidFill>
                          <a:latin typeface="Helvetica"/>
                          <a:ea typeface="Helvetica"/>
                          <a:cs typeface="Helvetica"/>
                        </a:defRPr>
                      </a:lvl9pPr>
                    </a:lstStyle>
                    <a:p>
                      <a:r>
                        <a:rPr lang="en-US" dirty="0"/>
                        <a:t>Types of Assistance</a:t>
                      </a:r>
                    </a:p>
                  </a:txBody>
                  <a:tcPr>
                    <a:lnL w="12700" cmpd="sng">
                      <a:solidFill>
                        <a:srgbClr val="00882B"/>
                      </a:solidFill>
                    </a:lnL>
                    <a:lnR w="12700" cmpd="sng">
                      <a:solidFill>
                        <a:srgbClr val="00882B"/>
                      </a:solidFill>
                    </a:lnR>
                    <a:lnT w="12700" cmpd="sng">
                      <a:solidFill>
                        <a:srgbClr val="00882B"/>
                      </a:solidFill>
                    </a:lnT>
                    <a:lnB w="25400" cmpd="sng">
                      <a:solidFill>
                        <a:srgbClr val="00882B"/>
                      </a:solidFill>
                    </a:lnB>
                    <a:lnTlToBr w="12700" cmpd="sng">
                      <a:noFill/>
                      <a:prstDash val="solid"/>
                    </a:lnTlToBr>
                    <a:lnBlToTr w="12700" cmpd="sng">
                      <a:noFill/>
                      <a:prstDash val="solid"/>
                    </a:lnBlToTr>
                    <a:noFill/>
                  </a:tcPr>
                </a:tc>
                <a:tc>
                  <a:txBody>
                    <a:bodyPr/>
                    <a:lstStyle>
                      <a:lvl1pPr marL="0" algn="l" defTabSz="914353" rtl="0" eaLnBrk="1" latinLnBrk="0" hangingPunct="1">
                        <a:defRPr sz="1800" b="1" kern="1200">
                          <a:solidFill>
                            <a:schemeClr val="tx1"/>
                          </a:solidFill>
                          <a:latin typeface="Helvetica"/>
                          <a:ea typeface="Helvetica"/>
                          <a:cs typeface="Helvetica"/>
                        </a:defRPr>
                      </a:lvl1pPr>
                      <a:lvl2pPr marL="457177" algn="l" defTabSz="914353" rtl="0" eaLnBrk="1" latinLnBrk="0" hangingPunct="1">
                        <a:defRPr sz="1800" b="1" kern="1200">
                          <a:solidFill>
                            <a:schemeClr val="tx1"/>
                          </a:solidFill>
                          <a:latin typeface="Helvetica"/>
                          <a:ea typeface="Helvetica"/>
                          <a:cs typeface="Helvetica"/>
                        </a:defRPr>
                      </a:lvl2pPr>
                      <a:lvl3pPr marL="914353" algn="l" defTabSz="914353" rtl="0" eaLnBrk="1" latinLnBrk="0" hangingPunct="1">
                        <a:defRPr sz="1800" b="1" kern="1200">
                          <a:solidFill>
                            <a:schemeClr val="tx1"/>
                          </a:solidFill>
                          <a:latin typeface="Helvetica"/>
                          <a:ea typeface="Helvetica"/>
                          <a:cs typeface="Helvetica"/>
                        </a:defRPr>
                      </a:lvl3pPr>
                      <a:lvl4pPr marL="1371530" algn="l" defTabSz="914353" rtl="0" eaLnBrk="1" latinLnBrk="0" hangingPunct="1">
                        <a:defRPr sz="1800" b="1" kern="1200">
                          <a:solidFill>
                            <a:schemeClr val="tx1"/>
                          </a:solidFill>
                          <a:latin typeface="Helvetica"/>
                          <a:ea typeface="Helvetica"/>
                          <a:cs typeface="Helvetica"/>
                        </a:defRPr>
                      </a:lvl4pPr>
                      <a:lvl5pPr marL="1828706" algn="l" defTabSz="914353" rtl="0" eaLnBrk="1" latinLnBrk="0" hangingPunct="1">
                        <a:defRPr sz="1800" b="1" kern="1200">
                          <a:solidFill>
                            <a:schemeClr val="tx1"/>
                          </a:solidFill>
                          <a:latin typeface="Helvetica"/>
                          <a:ea typeface="Helvetica"/>
                          <a:cs typeface="Helvetica"/>
                        </a:defRPr>
                      </a:lvl5pPr>
                      <a:lvl6pPr marL="2285883" algn="l" defTabSz="914353" rtl="0" eaLnBrk="1" latinLnBrk="0" hangingPunct="1">
                        <a:defRPr sz="1800" b="1" kern="1200">
                          <a:solidFill>
                            <a:schemeClr val="tx1"/>
                          </a:solidFill>
                          <a:latin typeface="Helvetica"/>
                          <a:ea typeface="Helvetica"/>
                          <a:cs typeface="Helvetica"/>
                        </a:defRPr>
                      </a:lvl6pPr>
                      <a:lvl7pPr marL="2743060" algn="l" defTabSz="914353" rtl="0" eaLnBrk="1" latinLnBrk="0" hangingPunct="1">
                        <a:defRPr sz="1800" b="1" kern="1200">
                          <a:solidFill>
                            <a:schemeClr val="tx1"/>
                          </a:solidFill>
                          <a:latin typeface="Helvetica"/>
                          <a:ea typeface="Helvetica"/>
                          <a:cs typeface="Helvetica"/>
                        </a:defRPr>
                      </a:lvl7pPr>
                      <a:lvl8pPr marL="3200236" algn="l" defTabSz="914353" rtl="0" eaLnBrk="1" latinLnBrk="0" hangingPunct="1">
                        <a:defRPr sz="1800" b="1" kern="1200">
                          <a:solidFill>
                            <a:schemeClr val="tx1"/>
                          </a:solidFill>
                          <a:latin typeface="Helvetica"/>
                          <a:ea typeface="Helvetica"/>
                          <a:cs typeface="Helvetica"/>
                        </a:defRPr>
                      </a:lvl8pPr>
                      <a:lvl9pPr marL="3657413" algn="l" defTabSz="914353" rtl="0" eaLnBrk="1" latinLnBrk="0" hangingPunct="1">
                        <a:defRPr sz="1800" b="1" kern="1200">
                          <a:solidFill>
                            <a:schemeClr val="tx1"/>
                          </a:solidFill>
                          <a:latin typeface="Helvetica"/>
                          <a:ea typeface="Helvetica"/>
                          <a:cs typeface="Helvetica"/>
                        </a:defRPr>
                      </a:lvl9pPr>
                    </a:lstStyle>
                    <a:p>
                      <a:r>
                        <a:rPr lang="en-US" dirty="0"/>
                        <a:t>Description</a:t>
                      </a:r>
                    </a:p>
                  </a:txBody>
                  <a:tcPr>
                    <a:lnL w="12700" cmpd="sng">
                      <a:solidFill>
                        <a:srgbClr val="00882B"/>
                      </a:solidFill>
                    </a:lnL>
                    <a:lnR w="12700" cmpd="sng">
                      <a:solidFill>
                        <a:srgbClr val="00882B"/>
                      </a:solidFill>
                    </a:lnR>
                    <a:lnT w="12700" cmpd="sng">
                      <a:solidFill>
                        <a:srgbClr val="00882B"/>
                      </a:solidFill>
                    </a:lnT>
                    <a:lnB w="25400" cmpd="sng">
                      <a:solidFill>
                        <a:srgbClr val="00882B"/>
                      </a:solidFill>
                    </a:lnB>
                    <a:lnTlToBr w="12700" cmpd="sng">
                      <a:noFill/>
                      <a:prstDash val="solid"/>
                    </a:lnTlToBr>
                    <a:lnBlToTr w="12700" cmpd="sng">
                      <a:noFill/>
                      <a:prstDash val="solid"/>
                    </a:lnBlToTr>
                    <a:noFill/>
                  </a:tcPr>
                </a:tc>
                <a:extLst>
                  <a:ext uri="{0D108BD9-81ED-4DB2-BD59-A6C34878D82A}">
                    <a16:rowId xmlns:a16="http://schemas.microsoft.com/office/drawing/2014/main" val="2777265927"/>
                  </a:ext>
                </a:extLst>
              </a:tr>
              <a:tr h="933666">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r>
                        <a:rPr lang="en-US" sz="2400" b="1" dirty="0"/>
                        <a:t>Navigators</a:t>
                      </a:r>
                    </a:p>
                  </a:txBody>
                  <a:tcPr>
                    <a:lnL w="12700" cmpd="sng">
                      <a:solidFill>
                        <a:srgbClr val="00882B"/>
                      </a:solidFill>
                    </a:lnL>
                    <a:lnR w="12700" cmpd="sng">
                      <a:solidFill>
                        <a:srgbClr val="00882B"/>
                      </a:solidFill>
                    </a:lnR>
                    <a:lnT w="25400" cmpd="sng">
                      <a:solidFill>
                        <a:srgbClr val="00882B"/>
                      </a:solidFill>
                    </a:lnT>
                    <a:lnB w="12700" cmpd="sng">
                      <a:solidFill>
                        <a:srgbClr val="00882B"/>
                      </a:solidFill>
                    </a:lnB>
                    <a:lnTlToBr w="12700" cmpd="sng">
                      <a:noFill/>
                      <a:prstDash val="solid"/>
                    </a:lnTlToBr>
                    <a:lnBlToTr w="12700" cmpd="sng">
                      <a:noFill/>
                      <a:prstDash val="solid"/>
                    </a:lnBlToTr>
                    <a:solidFill>
                      <a:srgbClr val="00882B">
                        <a:alpha val="20000"/>
                      </a:srgbClr>
                    </a:solidFill>
                  </a:tcPr>
                </a:tc>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pPr marL="285750" indent="-285750" algn="l">
                        <a:buFont typeface="Arial" panose="020B0604020202020204" pitchFamily="34" charset="0"/>
                        <a:buChar char="•"/>
                      </a:pPr>
                      <a:r>
                        <a:rPr lang="en-US" dirty="0" err="1"/>
                        <a:t>BadgerCare</a:t>
                      </a:r>
                      <a:r>
                        <a:rPr lang="en-US" dirty="0"/>
                        <a:t> and Marketplace</a:t>
                      </a:r>
                    </a:p>
                    <a:p>
                      <a:pPr marL="285750" indent="-285750" algn="l">
                        <a:buFont typeface="Arial" panose="020B0604020202020204" pitchFamily="34" charset="0"/>
                        <a:buChar char="•"/>
                      </a:pPr>
                      <a:r>
                        <a:rPr lang="en-US" dirty="0"/>
                        <a:t>Receive</a:t>
                      </a:r>
                      <a:r>
                        <a:rPr lang="en-US" baseline="0" dirty="0"/>
                        <a:t> federal funding</a:t>
                      </a:r>
                    </a:p>
                    <a:p>
                      <a:endParaRPr lang="en-US" dirty="0"/>
                    </a:p>
                  </a:txBody>
                  <a:tcPr>
                    <a:lnL w="12700" cmpd="sng">
                      <a:solidFill>
                        <a:srgbClr val="00882B"/>
                      </a:solidFill>
                    </a:lnL>
                    <a:lnR w="12700" cmpd="sng">
                      <a:solidFill>
                        <a:srgbClr val="00882B"/>
                      </a:solidFill>
                    </a:lnR>
                    <a:lnT w="25400" cmpd="sng">
                      <a:solidFill>
                        <a:srgbClr val="00882B"/>
                      </a:solidFill>
                    </a:lnT>
                    <a:lnB w="12700" cmpd="sng">
                      <a:solidFill>
                        <a:srgbClr val="00882B"/>
                      </a:solidFill>
                    </a:lnB>
                    <a:lnTlToBr w="12700" cmpd="sng">
                      <a:noFill/>
                      <a:prstDash val="solid"/>
                    </a:lnTlToBr>
                    <a:lnBlToTr w="12700" cmpd="sng">
                      <a:noFill/>
                      <a:prstDash val="solid"/>
                    </a:lnBlToTr>
                    <a:solidFill>
                      <a:srgbClr val="00882B">
                        <a:alpha val="20000"/>
                      </a:srgbClr>
                    </a:solidFill>
                  </a:tcPr>
                </a:tc>
                <a:extLst>
                  <a:ext uri="{0D108BD9-81ED-4DB2-BD59-A6C34878D82A}">
                    <a16:rowId xmlns:a16="http://schemas.microsoft.com/office/drawing/2014/main" val="634685405"/>
                  </a:ext>
                </a:extLst>
              </a:tr>
              <a:tr h="1874520">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r>
                        <a:rPr lang="en-US" sz="2400" b="1" dirty="0"/>
                        <a:t>Agents and Brokers</a:t>
                      </a:r>
                    </a:p>
                  </a:txBody>
                  <a:tcPr>
                    <a:lnL w="12700" cmpd="sng">
                      <a:solidFill>
                        <a:srgbClr val="00882B"/>
                      </a:solidFill>
                    </a:lnL>
                    <a:lnR w="12700" cmpd="sng">
                      <a:solidFill>
                        <a:srgbClr val="00882B"/>
                      </a:solidFill>
                    </a:lnR>
                    <a:lnT w="12700" cmpd="sng">
                      <a:solidFill>
                        <a:srgbClr val="00882B"/>
                      </a:solidFill>
                    </a:lnT>
                    <a:lnB w="12700" cmpd="sng">
                      <a:solidFill>
                        <a:srgbClr val="00882B"/>
                      </a:solidFill>
                    </a:lnB>
                    <a:lnTlToBr w="12700" cmpd="sng">
                      <a:noFill/>
                      <a:prstDash val="solid"/>
                    </a:lnTlToBr>
                    <a:lnBlToTr w="12700" cmpd="sng">
                      <a:noFill/>
                      <a:prstDash val="solid"/>
                    </a:lnBlToTr>
                    <a:noFill/>
                  </a:tcPr>
                </a:tc>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pPr marL="285750" indent="-285750" algn="l">
                        <a:buFont typeface="Arial" panose="020B0604020202020204" pitchFamily="34" charset="0"/>
                        <a:buChar char="•"/>
                      </a:pPr>
                      <a:r>
                        <a:rPr lang="en-US" dirty="0"/>
                        <a:t>Marketplace</a:t>
                      </a:r>
                      <a:r>
                        <a:rPr lang="en-US" baseline="0" dirty="0"/>
                        <a:t> and Medicare</a:t>
                      </a:r>
                    </a:p>
                    <a:p>
                      <a:pPr marL="285750" indent="-285750" algn="l">
                        <a:buFont typeface="Arial" panose="020B0604020202020204" pitchFamily="34" charset="0"/>
                        <a:buChar char="•"/>
                      </a:pPr>
                      <a:r>
                        <a:rPr lang="en-US" baseline="0" dirty="0"/>
                        <a:t>Can serve many counties</a:t>
                      </a:r>
                    </a:p>
                    <a:p>
                      <a:pPr marL="285750" indent="-285750" algn="l">
                        <a:buFont typeface="Arial" panose="020B0604020202020204" pitchFamily="34" charset="0"/>
                        <a:buChar char="•"/>
                      </a:pPr>
                      <a:r>
                        <a:rPr lang="en-US" baseline="0" dirty="0"/>
                        <a:t>Help with consumers with complicated medical needs</a:t>
                      </a:r>
                    </a:p>
                    <a:p>
                      <a:pPr marL="285750" indent="-285750" algn="l">
                        <a:buFont typeface="Arial" panose="020B0604020202020204" pitchFamily="34" charset="0"/>
                        <a:buChar char="•"/>
                      </a:pPr>
                      <a:r>
                        <a:rPr lang="en-US" baseline="0" dirty="0"/>
                        <a:t>Paid by commission from insurance companies</a:t>
                      </a:r>
                    </a:p>
                    <a:p>
                      <a:pPr marL="285750" indent="-285750" algn="l">
                        <a:buFont typeface="Arial" panose="020B0604020202020204" pitchFamily="34" charset="0"/>
                        <a:buChar char="•"/>
                      </a:pPr>
                      <a:endParaRPr lang="en-US" dirty="0"/>
                    </a:p>
                  </a:txBody>
                  <a:tcPr>
                    <a:lnL w="12700" cmpd="sng">
                      <a:solidFill>
                        <a:srgbClr val="00882B"/>
                      </a:solidFill>
                    </a:lnL>
                    <a:lnR w="12700" cmpd="sng">
                      <a:solidFill>
                        <a:srgbClr val="00882B"/>
                      </a:solidFill>
                    </a:lnR>
                    <a:lnT w="12700" cmpd="sng">
                      <a:solidFill>
                        <a:srgbClr val="00882B"/>
                      </a:solidFill>
                    </a:lnT>
                    <a:lnB w="12700" cmpd="sng">
                      <a:solidFill>
                        <a:srgbClr val="00882B"/>
                      </a:solidFill>
                    </a:lnB>
                    <a:lnTlToBr w="12700" cmpd="sng">
                      <a:noFill/>
                      <a:prstDash val="solid"/>
                    </a:lnTlToBr>
                    <a:lnBlToTr w="12700" cmpd="sng">
                      <a:noFill/>
                      <a:prstDash val="solid"/>
                    </a:lnBlToTr>
                    <a:noFill/>
                  </a:tcPr>
                </a:tc>
                <a:extLst>
                  <a:ext uri="{0D108BD9-81ED-4DB2-BD59-A6C34878D82A}">
                    <a16:rowId xmlns:a16="http://schemas.microsoft.com/office/drawing/2014/main" val="2780075400"/>
                  </a:ext>
                </a:extLst>
              </a:tr>
              <a:tr h="1259649">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r>
                        <a:rPr lang="en-US" sz="2400" b="1" dirty="0"/>
                        <a:t>Certified</a:t>
                      </a:r>
                      <a:r>
                        <a:rPr lang="en-US" sz="2400" b="1" baseline="0" dirty="0"/>
                        <a:t> Application Counselors (CAC)</a:t>
                      </a:r>
                      <a:endParaRPr lang="en-US" sz="2400" b="1" dirty="0"/>
                    </a:p>
                  </a:txBody>
                  <a:tcPr>
                    <a:lnL w="12700" cmpd="sng">
                      <a:solidFill>
                        <a:srgbClr val="00882B"/>
                      </a:solidFill>
                    </a:lnL>
                    <a:lnR w="12700" cmpd="sng">
                      <a:solidFill>
                        <a:srgbClr val="00882B"/>
                      </a:solidFill>
                    </a:lnR>
                    <a:lnT w="12700" cmpd="sng">
                      <a:solidFill>
                        <a:srgbClr val="00882B"/>
                      </a:solidFill>
                    </a:lnT>
                    <a:lnB w="12700" cmpd="sng">
                      <a:solidFill>
                        <a:srgbClr val="00882B"/>
                      </a:solidFill>
                    </a:lnB>
                    <a:lnTlToBr w="12700" cmpd="sng">
                      <a:noFill/>
                      <a:prstDash val="solid"/>
                    </a:lnTlToBr>
                    <a:lnBlToTr w="12700" cmpd="sng">
                      <a:noFill/>
                      <a:prstDash val="solid"/>
                    </a:lnBlToTr>
                    <a:solidFill>
                      <a:srgbClr val="00882B">
                        <a:alpha val="20000"/>
                      </a:srgbClr>
                    </a:solidFill>
                  </a:tcPr>
                </a:tc>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pPr marL="285750" indent="-285750" algn="l">
                        <a:buFont typeface="Arial" panose="020B0604020202020204" pitchFamily="34" charset="0"/>
                        <a:buChar char="•"/>
                      </a:pPr>
                      <a:r>
                        <a:rPr lang="en-US" dirty="0" err="1"/>
                        <a:t>BadgerCare</a:t>
                      </a:r>
                      <a:r>
                        <a:rPr lang="en-US" dirty="0"/>
                        <a:t> and</a:t>
                      </a:r>
                      <a:r>
                        <a:rPr lang="en-US" baseline="0" dirty="0"/>
                        <a:t> Marketplace</a:t>
                      </a:r>
                      <a:endParaRPr lang="en-US" dirty="0"/>
                    </a:p>
                    <a:p>
                      <a:pPr marL="285750" indent="-285750" algn="l">
                        <a:buFont typeface="Arial" panose="020B0604020202020204" pitchFamily="34" charset="0"/>
                        <a:buChar char="•"/>
                      </a:pPr>
                      <a:r>
                        <a:rPr lang="en-US" dirty="0"/>
                        <a:t>Connected to a</a:t>
                      </a:r>
                      <a:r>
                        <a:rPr lang="en-US" baseline="0" dirty="0"/>
                        <a:t> health system, federally qualified health center, or community-based organization</a:t>
                      </a:r>
                    </a:p>
                    <a:p>
                      <a:pPr marL="285750" indent="-285750" algn="l">
                        <a:buFont typeface="Arial" panose="020B0604020202020204" pitchFamily="34" charset="0"/>
                        <a:buChar char="•"/>
                      </a:pPr>
                      <a:r>
                        <a:rPr lang="en-US" baseline="0" dirty="0"/>
                        <a:t>Some CAC entities may only serve their patients</a:t>
                      </a:r>
                      <a:endParaRPr lang="en-US" dirty="0"/>
                    </a:p>
                  </a:txBody>
                  <a:tcPr>
                    <a:lnL w="12700" cmpd="sng">
                      <a:solidFill>
                        <a:srgbClr val="00882B"/>
                      </a:solidFill>
                    </a:lnL>
                    <a:lnR w="12700" cmpd="sng">
                      <a:solidFill>
                        <a:srgbClr val="00882B"/>
                      </a:solidFill>
                    </a:lnR>
                    <a:lnT w="12700" cmpd="sng">
                      <a:solidFill>
                        <a:srgbClr val="00882B"/>
                      </a:solidFill>
                    </a:lnT>
                    <a:lnB w="12700" cmpd="sng">
                      <a:solidFill>
                        <a:srgbClr val="00882B"/>
                      </a:solidFill>
                    </a:lnB>
                    <a:lnTlToBr w="12700" cmpd="sng">
                      <a:noFill/>
                      <a:prstDash val="solid"/>
                    </a:lnTlToBr>
                    <a:lnBlToTr w="12700" cmpd="sng">
                      <a:noFill/>
                      <a:prstDash val="solid"/>
                    </a:lnBlToTr>
                    <a:solidFill>
                      <a:srgbClr val="00882B">
                        <a:alpha val="20000"/>
                      </a:srgbClr>
                    </a:solidFill>
                  </a:tcPr>
                </a:tc>
                <a:extLst>
                  <a:ext uri="{0D108BD9-81ED-4DB2-BD59-A6C34878D82A}">
                    <a16:rowId xmlns:a16="http://schemas.microsoft.com/office/drawing/2014/main" val="2686098263"/>
                  </a:ext>
                </a:extLst>
              </a:tr>
            </a:tbl>
          </a:graphicData>
        </a:graphic>
      </p:graphicFrame>
      <p:sp>
        <p:nvSpPr>
          <p:cNvPr id="7" name="Slide Number Placeholder 3">
            <a:extLst>
              <a:ext uri="{FF2B5EF4-FFF2-40B4-BE49-F238E27FC236}">
                <a16:creationId xmlns:a16="http://schemas.microsoft.com/office/drawing/2014/main" id="{96817AD9-7626-4A5A-9451-12FE8A07E8E1}"/>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2812" b="1" i="0" u="none" strike="noStrike" kern="1200" cap="none" spc="0" normalizeH="0" baseline="0" noProof="0" smtClean="0">
                <a:ln>
                  <a:noFill/>
                </a:ln>
                <a:solidFill>
                  <a:srgbClr val="000000"/>
                </a:solidFill>
                <a:effectLst/>
                <a:uLnTx/>
                <a:uFillTx/>
                <a:latin typeface="Helvetica Light"/>
                <a:sym typeface="Helvetica Light"/>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2812" b="1" i="0" u="none" strike="noStrike" kern="1200" cap="none" spc="0" normalizeH="0" baseline="0" noProof="0" dirty="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3671162707"/>
      </p:ext>
    </p:extLst>
  </p:cSld>
  <p:clrMapOvr>
    <a:masterClrMapping/>
  </p:clrMapOvr>
  <mc:AlternateContent xmlns:mc="http://schemas.openxmlformats.org/markup-compatibility/2006" xmlns:p14="http://schemas.microsoft.com/office/powerpoint/2010/main">
    <mc:Choice Requires="p14">
      <p:transition spd="slow" p14:dur="1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3.png"/>
          <p:cNvPicPr>
            <a:picLocks noChangeAspect="1"/>
          </p:cNvPicPr>
          <p:nvPr/>
        </p:nvPicPr>
        <p:blipFill>
          <a:blip r:embed="rId2"/>
          <a:stretch>
            <a:fillRect/>
          </a:stretch>
        </p:blipFill>
        <p:spPr>
          <a:xfrm>
            <a:off x="0" y="6030745"/>
            <a:ext cx="12192000" cy="832359"/>
          </a:xfrm>
          <a:prstGeom prst="rect">
            <a:avLst/>
          </a:prstGeom>
          <a:ln w="12700">
            <a:miter lim="400000"/>
          </a:ln>
        </p:spPr>
      </p:pic>
      <p:sp>
        <p:nvSpPr>
          <p:cNvPr id="274" name="Shape 274"/>
          <p:cNvSpPr/>
          <p:nvPr/>
        </p:nvSpPr>
        <p:spPr>
          <a:xfrm>
            <a:off x="449585" y="349351"/>
            <a:ext cx="6028985" cy="50006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rmAutofit/>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cs typeface="Helvetica" panose="020B0604020202020204" pitchFamily="34" charset="0"/>
              </a:rPr>
              <a:t>Types of Enrollment Assisters</a:t>
            </a:r>
          </a:p>
          <a:p>
            <a:endParaRPr sz="2812" dirty="0"/>
          </a:p>
        </p:txBody>
      </p:sp>
      <p:graphicFrame>
        <p:nvGraphicFramePr>
          <p:cNvPr id="6" name="Table 5"/>
          <p:cNvGraphicFramePr>
            <a:graphicFrameLocks noGrp="1"/>
          </p:cNvGraphicFramePr>
          <p:nvPr>
            <p:extLst>
              <p:ext uri="{D42A27DB-BD31-4B8C-83A1-F6EECF244321}">
                <p14:modId xmlns:p14="http://schemas.microsoft.com/office/powerpoint/2010/main" val="446675531"/>
              </p:ext>
            </p:extLst>
          </p:nvPr>
        </p:nvGraphicFramePr>
        <p:xfrm>
          <a:off x="906780" y="982279"/>
          <a:ext cx="10378440" cy="1299426"/>
        </p:xfrm>
        <a:graphic>
          <a:graphicData uri="http://schemas.openxmlformats.org/drawingml/2006/table">
            <a:tbl>
              <a:tblPr firstRow="1" bandRow="1"/>
              <a:tblGrid>
                <a:gridCol w="5189220">
                  <a:extLst>
                    <a:ext uri="{9D8B030D-6E8A-4147-A177-3AD203B41FA5}">
                      <a16:colId xmlns:a16="http://schemas.microsoft.com/office/drawing/2014/main" val="2376656928"/>
                    </a:ext>
                  </a:extLst>
                </a:gridCol>
                <a:gridCol w="5189220">
                  <a:extLst>
                    <a:ext uri="{9D8B030D-6E8A-4147-A177-3AD203B41FA5}">
                      <a16:colId xmlns:a16="http://schemas.microsoft.com/office/drawing/2014/main" val="2705300628"/>
                    </a:ext>
                  </a:extLst>
                </a:gridCol>
              </a:tblGrid>
              <a:tr h="264889">
                <a:tc>
                  <a:txBody>
                    <a:bodyPr/>
                    <a:lstStyle>
                      <a:lvl1pPr marL="0" algn="l" defTabSz="914353" rtl="0" eaLnBrk="1" latinLnBrk="0" hangingPunct="1">
                        <a:defRPr sz="1800" b="1" kern="1200">
                          <a:solidFill>
                            <a:schemeClr val="tx1"/>
                          </a:solidFill>
                          <a:latin typeface="Helvetica"/>
                          <a:ea typeface="Helvetica"/>
                          <a:cs typeface="Helvetica"/>
                        </a:defRPr>
                      </a:lvl1pPr>
                      <a:lvl2pPr marL="457177" algn="l" defTabSz="914353" rtl="0" eaLnBrk="1" latinLnBrk="0" hangingPunct="1">
                        <a:defRPr sz="1800" b="1" kern="1200">
                          <a:solidFill>
                            <a:schemeClr val="tx1"/>
                          </a:solidFill>
                          <a:latin typeface="Helvetica"/>
                          <a:ea typeface="Helvetica"/>
                          <a:cs typeface="Helvetica"/>
                        </a:defRPr>
                      </a:lvl2pPr>
                      <a:lvl3pPr marL="914353" algn="l" defTabSz="914353" rtl="0" eaLnBrk="1" latinLnBrk="0" hangingPunct="1">
                        <a:defRPr sz="1800" b="1" kern="1200">
                          <a:solidFill>
                            <a:schemeClr val="tx1"/>
                          </a:solidFill>
                          <a:latin typeface="Helvetica"/>
                          <a:ea typeface="Helvetica"/>
                          <a:cs typeface="Helvetica"/>
                        </a:defRPr>
                      </a:lvl3pPr>
                      <a:lvl4pPr marL="1371530" algn="l" defTabSz="914353" rtl="0" eaLnBrk="1" latinLnBrk="0" hangingPunct="1">
                        <a:defRPr sz="1800" b="1" kern="1200">
                          <a:solidFill>
                            <a:schemeClr val="tx1"/>
                          </a:solidFill>
                          <a:latin typeface="Helvetica"/>
                          <a:ea typeface="Helvetica"/>
                          <a:cs typeface="Helvetica"/>
                        </a:defRPr>
                      </a:lvl4pPr>
                      <a:lvl5pPr marL="1828706" algn="l" defTabSz="914353" rtl="0" eaLnBrk="1" latinLnBrk="0" hangingPunct="1">
                        <a:defRPr sz="1800" b="1" kern="1200">
                          <a:solidFill>
                            <a:schemeClr val="tx1"/>
                          </a:solidFill>
                          <a:latin typeface="Helvetica"/>
                          <a:ea typeface="Helvetica"/>
                          <a:cs typeface="Helvetica"/>
                        </a:defRPr>
                      </a:lvl5pPr>
                      <a:lvl6pPr marL="2285883" algn="l" defTabSz="914353" rtl="0" eaLnBrk="1" latinLnBrk="0" hangingPunct="1">
                        <a:defRPr sz="1800" b="1" kern="1200">
                          <a:solidFill>
                            <a:schemeClr val="tx1"/>
                          </a:solidFill>
                          <a:latin typeface="Helvetica"/>
                          <a:ea typeface="Helvetica"/>
                          <a:cs typeface="Helvetica"/>
                        </a:defRPr>
                      </a:lvl6pPr>
                      <a:lvl7pPr marL="2743060" algn="l" defTabSz="914353" rtl="0" eaLnBrk="1" latinLnBrk="0" hangingPunct="1">
                        <a:defRPr sz="1800" b="1" kern="1200">
                          <a:solidFill>
                            <a:schemeClr val="tx1"/>
                          </a:solidFill>
                          <a:latin typeface="Helvetica"/>
                          <a:ea typeface="Helvetica"/>
                          <a:cs typeface="Helvetica"/>
                        </a:defRPr>
                      </a:lvl7pPr>
                      <a:lvl8pPr marL="3200236" algn="l" defTabSz="914353" rtl="0" eaLnBrk="1" latinLnBrk="0" hangingPunct="1">
                        <a:defRPr sz="1800" b="1" kern="1200">
                          <a:solidFill>
                            <a:schemeClr val="tx1"/>
                          </a:solidFill>
                          <a:latin typeface="Helvetica"/>
                          <a:ea typeface="Helvetica"/>
                          <a:cs typeface="Helvetica"/>
                        </a:defRPr>
                      </a:lvl8pPr>
                      <a:lvl9pPr marL="3657413" algn="l" defTabSz="914353" rtl="0" eaLnBrk="1" latinLnBrk="0" hangingPunct="1">
                        <a:defRPr sz="1800" b="1" kern="1200">
                          <a:solidFill>
                            <a:schemeClr val="tx1"/>
                          </a:solidFill>
                          <a:latin typeface="Helvetica"/>
                          <a:ea typeface="Helvetica"/>
                          <a:cs typeface="Helvetica"/>
                        </a:defRPr>
                      </a:lvl9pPr>
                    </a:lstStyle>
                    <a:p>
                      <a:r>
                        <a:rPr lang="en-US" dirty="0"/>
                        <a:t>Types of Assistance</a:t>
                      </a:r>
                    </a:p>
                  </a:txBody>
                  <a:tcPr>
                    <a:lnL w="12700" cmpd="sng">
                      <a:solidFill>
                        <a:srgbClr val="00882B"/>
                      </a:solidFill>
                    </a:lnL>
                    <a:lnR w="12700" cmpd="sng">
                      <a:solidFill>
                        <a:srgbClr val="00882B"/>
                      </a:solidFill>
                    </a:lnR>
                    <a:lnT w="12700" cmpd="sng">
                      <a:solidFill>
                        <a:srgbClr val="00882B"/>
                      </a:solidFill>
                    </a:lnT>
                    <a:lnB w="25400" cmpd="sng">
                      <a:solidFill>
                        <a:srgbClr val="00882B"/>
                      </a:solidFill>
                    </a:lnB>
                    <a:lnTlToBr w="12700" cmpd="sng">
                      <a:noFill/>
                      <a:prstDash val="solid"/>
                    </a:lnTlToBr>
                    <a:lnBlToTr w="12700" cmpd="sng">
                      <a:noFill/>
                      <a:prstDash val="solid"/>
                    </a:lnBlToTr>
                    <a:noFill/>
                  </a:tcPr>
                </a:tc>
                <a:tc>
                  <a:txBody>
                    <a:bodyPr/>
                    <a:lstStyle>
                      <a:lvl1pPr marL="0" algn="l" defTabSz="914353" rtl="0" eaLnBrk="1" latinLnBrk="0" hangingPunct="1">
                        <a:defRPr sz="1800" b="1" kern="1200">
                          <a:solidFill>
                            <a:schemeClr val="tx1"/>
                          </a:solidFill>
                          <a:latin typeface="Helvetica"/>
                          <a:ea typeface="Helvetica"/>
                          <a:cs typeface="Helvetica"/>
                        </a:defRPr>
                      </a:lvl1pPr>
                      <a:lvl2pPr marL="457177" algn="l" defTabSz="914353" rtl="0" eaLnBrk="1" latinLnBrk="0" hangingPunct="1">
                        <a:defRPr sz="1800" b="1" kern="1200">
                          <a:solidFill>
                            <a:schemeClr val="tx1"/>
                          </a:solidFill>
                          <a:latin typeface="Helvetica"/>
                          <a:ea typeface="Helvetica"/>
                          <a:cs typeface="Helvetica"/>
                        </a:defRPr>
                      </a:lvl2pPr>
                      <a:lvl3pPr marL="914353" algn="l" defTabSz="914353" rtl="0" eaLnBrk="1" latinLnBrk="0" hangingPunct="1">
                        <a:defRPr sz="1800" b="1" kern="1200">
                          <a:solidFill>
                            <a:schemeClr val="tx1"/>
                          </a:solidFill>
                          <a:latin typeface="Helvetica"/>
                          <a:ea typeface="Helvetica"/>
                          <a:cs typeface="Helvetica"/>
                        </a:defRPr>
                      </a:lvl3pPr>
                      <a:lvl4pPr marL="1371530" algn="l" defTabSz="914353" rtl="0" eaLnBrk="1" latinLnBrk="0" hangingPunct="1">
                        <a:defRPr sz="1800" b="1" kern="1200">
                          <a:solidFill>
                            <a:schemeClr val="tx1"/>
                          </a:solidFill>
                          <a:latin typeface="Helvetica"/>
                          <a:ea typeface="Helvetica"/>
                          <a:cs typeface="Helvetica"/>
                        </a:defRPr>
                      </a:lvl4pPr>
                      <a:lvl5pPr marL="1828706" algn="l" defTabSz="914353" rtl="0" eaLnBrk="1" latinLnBrk="0" hangingPunct="1">
                        <a:defRPr sz="1800" b="1" kern="1200">
                          <a:solidFill>
                            <a:schemeClr val="tx1"/>
                          </a:solidFill>
                          <a:latin typeface="Helvetica"/>
                          <a:ea typeface="Helvetica"/>
                          <a:cs typeface="Helvetica"/>
                        </a:defRPr>
                      </a:lvl5pPr>
                      <a:lvl6pPr marL="2285883" algn="l" defTabSz="914353" rtl="0" eaLnBrk="1" latinLnBrk="0" hangingPunct="1">
                        <a:defRPr sz="1800" b="1" kern="1200">
                          <a:solidFill>
                            <a:schemeClr val="tx1"/>
                          </a:solidFill>
                          <a:latin typeface="Helvetica"/>
                          <a:ea typeface="Helvetica"/>
                          <a:cs typeface="Helvetica"/>
                        </a:defRPr>
                      </a:lvl6pPr>
                      <a:lvl7pPr marL="2743060" algn="l" defTabSz="914353" rtl="0" eaLnBrk="1" latinLnBrk="0" hangingPunct="1">
                        <a:defRPr sz="1800" b="1" kern="1200">
                          <a:solidFill>
                            <a:schemeClr val="tx1"/>
                          </a:solidFill>
                          <a:latin typeface="Helvetica"/>
                          <a:ea typeface="Helvetica"/>
                          <a:cs typeface="Helvetica"/>
                        </a:defRPr>
                      </a:lvl7pPr>
                      <a:lvl8pPr marL="3200236" algn="l" defTabSz="914353" rtl="0" eaLnBrk="1" latinLnBrk="0" hangingPunct="1">
                        <a:defRPr sz="1800" b="1" kern="1200">
                          <a:solidFill>
                            <a:schemeClr val="tx1"/>
                          </a:solidFill>
                          <a:latin typeface="Helvetica"/>
                          <a:ea typeface="Helvetica"/>
                          <a:cs typeface="Helvetica"/>
                        </a:defRPr>
                      </a:lvl8pPr>
                      <a:lvl9pPr marL="3657413" algn="l" defTabSz="914353" rtl="0" eaLnBrk="1" latinLnBrk="0" hangingPunct="1">
                        <a:defRPr sz="1800" b="1" kern="1200">
                          <a:solidFill>
                            <a:schemeClr val="tx1"/>
                          </a:solidFill>
                          <a:latin typeface="Helvetica"/>
                          <a:ea typeface="Helvetica"/>
                          <a:cs typeface="Helvetica"/>
                        </a:defRPr>
                      </a:lvl9pPr>
                    </a:lstStyle>
                    <a:p>
                      <a:r>
                        <a:rPr lang="en-US" dirty="0"/>
                        <a:t>Description</a:t>
                      </a:r>
                    </a:p>
                  </a:txBody>
                  <a:tcPr>
                    <a:lnL w="12700" cmpd="sng">
                      <a:solidFill>
                        <a:srgbClr val="00882B"/>
                      </a:solidFill>
                    </a:lnL>
                    <a:lnR w="12700" cmpd="sng">
                      <a:solidFill>
                        <a:srgbClr val="00882B"/>
                      </a:solidFill>
                    </a:lnR>
                    <a:lnT w="12700" cmpd="sng">
                      <a:solidFill>
                        <a:srgbClr val="00882B"/>
                      </a:solidFill>
                    </a:lnT>
                    <a:lnB w="25400" cmpd="sng">
                      <a:solidFill>
                        <a:srgbClr val="00882B"/>
                      </a:solidFill>
                    </a:lnB>
                    <a:lnTlToBr w="12700" cmpd="sng">
                      <a:noFill/>
                      <a:prstDash val="solid"/>
                    </a:lnTlToBr>
                    <a:lnBlToTr w="12700" cmpd="sng">
                      <a:noFill/>
                      <a:prstDash val="solid"/>
                    </a:lnBlToTr>
                    <a:noFill/>
                  </a:tcPr>
                </a:tc>
                <a:extLst>
                  <a:ext uri="{0D108BD9-81ED-4DB2-BD59-A6C34878D82A}">
                    <a16:rowId xmlns:a16="http://schemas.microsoft.com/office/drawing/2014/main" val="2777265927"/>
                  </a:ext>
                </a:extLst>
              </a:tr>
              <a:tr h="933666">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r>
                        <a:rPr lang="en-US" sz="2400" b="1" dirty="0"/>
                        <a:t>Income</a:t>
                      </a:r>
                      <a:r>
                        <a:rPr lang="en-US" sz="2400" b="1" baseline="0" dirty="0"/>
                        <a:t> Maintenance (IM) Worker</a:t>
                      </a:r>
                    </a:p>
                    <a:p>
                      <a:r>
                        <a:rPr lang="en-US" sz="2400" b="1" baseline="0" dirty="0"/>
                        <a:t> (IM Agency)</a:t>
                      </a:r>
                      <a:endParaRPr lang="en-US" sz="2400" b="1" dirty="0"/>
                    </a:p>
                  </a:txBody>
                  <a:tcPr>
                    <a:lnL w="12700" cmpd="sng">
                      <a:solidFill>
                        <a:srgbClr val="00882B"/>
                      </a:solidFill>
                    </a:lnL>
                    <a:lnR w="12700" cmpd="sng">
                      <a:solidFill>
                        <a:srgbClr val="00882B"/>
                      </a:solidFill>
                    </a:lnR>
                    <a:lnT w="25400" cmpd="sng">
                      <a:solidFill>
                        <a:srgbClr val="00882B"/>
                      </a:solidFill>
                    </a:lnT>
                    <a:lnB w="12700" cmpd="sng">
                      <a:solidFill>
                        <a:srgbClr val="00882B"/>
                      </a:solidFill>
                    </a:lnB>
                    <a:lnTlToBr w="12700" cmpd="sng">
                      <a:noFill/>
                      <a:prstDash val="solid"/>
                    </a:lnTlToBr>
                    <a:lnBlToTr w="12700" cmpd="sng">
                      <a:noFill/>
                      <a:prstDash val="solid"/>
                    </a:lnBlToTr>
                    <a:solidFill>
                      <a:srgbClr val="00882B">
                        <a:alpha val="20000"/>
                      </a:srgbClr>
                    </a:solidFill>
                  </a:tcPr>
                </a:tc>
                <a:tc>
                  <a:txBody>
                    <a:bodyPr/>
                    <a:lstStyle>
                      <a:lvl1pPr marL="0" algn="l" defTabSz="914353" rtl="0" eaLnBrk="1" latinLnBrk="0" hangingPunct="1">
                        <a:defRPr sz="1800" kern="1200">
                          <a:solidFill>
                            <a:schemeClr val="tx1"/>
                          </a:solidFill>
                          <a:latin typeface="Helvetica"/>
                          <a:ea typeface="Helvetica"/>
                          <a:cs typeface="Helvetica"/>
                        </a:defRPr>
                      </a:lvl1pPr>
                      <a:lvl2pPr marL="457177" algn="l" defTabSz="914353" rtl="0" eaLnBrk="1" latinLnBrk="0" hangingPunct="1">
                        <a:defRPr sz="1800" kern="1200">
                          <a:solidFill>
                            <a:schemeClr val="tx1"/>
                          </a:solidFill>
                          <a:latin typeface="Helvetica"/>
                          <a:ea typeface="Helvetica"/>
                          <a:cs typeface="Helvetica"/>
                        </a:defRPr>
                      </a:lvl2pPr>
                      <a:lvl3pPr marL="914353" algn="l" defTabSz="914353" rtl="0" eaLnBrk="1" latinLnBrk="0" hangingPunct="1">
                        <a:defRPr sz="1800" kern="1200">
                          <a:solidFill>
                            <a:schemeClr val="tx1"/>
                          </a:solidFill>
                          <a:latin typeface="Helvetica"/>
                          <a:ea typeface="Helvetica"/>
                          <a:cs typeface="Helvetica"/>
                        </a:defRPr>
                      </a:lvl3pPr>
                      <a:lvl4pPr marL="1371530" algn="l" defTabSz="914353" rtl="0" eaLnBrk="1" latinLnBrk="0" hangingPunct="1">
                        <a:defRPr sz="1800" kern="1200">
                          <a:solidFill>
                            <a:schemeClr val="tx1"/>
                          </a:solidFill>
                          <a:latin typeface="Helvetica"/>
                          <a:ea typeface="Helvetica"/>
                          <a:cs typeface="Helvetica"/>
                        </a:defRPr>
                      </a:lvl4pPr>
                      <a:lvl5pPr marL="1828706" algn="l" defTabSz="914353" rtl="0" eaLnBrk="1" latinLnBrk="0" hangingPunct="1">
                        <a:defRPr sz="1800" kern="1200">
                          <a:solidFill>
                            <a:schemeClr val="tx1"/>
                          </a:solidFill>
                          <a:latin typeface="Helvetica"/>
                          <a:ea typeface="Helvetica"/>
                          <a:cs typeface="Helvetica"/>
                        </a:defRPr>
                      </a:lvl5pPr>
                      <a:lvl6pPr marL="2285883" algn="l" defTabSz="914353" rtl="0" eaLnBrk="1" latinLnBrk="0" hangingPunct="1">
                        <a:defRPr sz="1800" kern="1200">
                          <a:solidFill>
                            <a:schemeClr val="tx1"/>
                          </a:solidFill>
                          <a:latin typeface="Helvetica"/>
                          <a:ea typeface="Helvetica"/>
                          <a:cs typeface="Helvetica"/>
                        </a:defRPr>
                      </a:lvl6pPr>
                      <a:lvl7pPr marL="2743060" algn="l" defTabSz="914353" rtl="0" eaLnBrk="1" latinLnBrk="0" hangingPunct="1">
                        <a:defRPr sz="1800" kern="1200">
                          <a:solidFill>
                            <a:schemeClr val="tx1"/>
                          </a:solidFill>
                          <a:latin typeface="Helvetica"/>
                          <a:ea typeface="Helvetica"/>
                          <a:cs typeface="Helvetica"/>
                        </a:defRPr>
                      </a:lvl7pPr>
                      <a:lvl8pPr marL="3200236" algn="l" defTabSz="914353" rtl="0" eaLnBrk="1" latinLnBrk="0" hangingPunct="1">
                        <a:defRPr sz="1800" kern="1200">
                          <a:solidFill>
                            <a:schemeClr val="tx1"/>
                          </a:solidFill>
                          <a:latin typeface="Helvetica"/>
                          <a:ea typeface="Helvetica"/>
                          <a:cs typeface="Helvetica"/>
                        </a:defRPr>
                      </a:lvl8pPr>
                      <a:lvl9pPr marL="3657413" algn="l" defTabSz="914353" rtl="0" eaLnBrk="1" latinLnBrk="0" hangingPunct="1">
                        <a:defRPr sz="1800" kern="1200">
                          <a:solidFill>
                            <a:schemeClr val="tx1"/>
                          </a:solidFill>
                          <a:latin typeface="Helvetica"/>
                          <a:ea typeface="Helvetica"/>
                          <a:cs typeface="Helvetica"/>
                        </a:defRPr>
                      </a:lvl9pPr>
                    </a:lstStyle>
                    <a:p>
                      <a:pPr marL="285750" indent="-285750" algn="l">
                        <a:buFont typeface="Arial" panose="020B0604020202020204" pitchFamily="34" charset="0"/>
                        <a:buChar char="•"/>
                      </a:pPr>
                      <a:r>
                        <a:rPr lang="en-US" dirty="0" err="1"/>
                        <a:t>BadgerCare</a:t>
                      </a:r>
                      <a:r>
                        <a:rPr lang="en-US" dirty="0"/>
                        <a:t>, </a:t>
                      </a:r>
                      <a:r>
                        <a:rPr lang="en-US" dirty="0" err="1"/>
                        <a:t>Foodshare</a:t>
                      </a:r>
                      <a:r>
                        <a:rPr lang="en-US" dirty="0"/>
                        <a:t>,</a:t>
                      </a:r>
                      <a:r>
                        <a:rPr lang="en-US" baseline="0" dirty="0"/>
                        <a:t> and other public benefits</a:t>
                      </a:r>
                    </a:p>
                    <a:p>
                      <a:endParaRPr lang="en-US" dirty="0"/>
                    </a:p>
                  </a:txBody>
                  <a:tcPr>
                    <a:lnL w="12700" cmpd="sng">
                      <a:solidFill>
                        <a:srgbClr val="00882B"/>
                      </a:solidFill>
                    </a:lnL>
                    <a:lnR w="12700" cmpd="sng">
                      <a:solidFill>
                        <a:srgbClr val="00882B"/>
                      </a:solidFill>
                    </a:lnR>
                    <a:lnT w="25400" cmpd="sng">
                      <a:solidFill>
                        <a:srgbClr val="00882B"/>
                      </a:solidFill>
                    </a:lnT>
                    <a:lnB w="12700" cmpd="sng">
                      <a:solidFill>
                        <a:srgbClr val="00882B"/>
                      </a:solidFill>
                    </a:lnB>
                    <a:lnTlToBr w="12700" cmpd="sng">
                      <a:noFill/>
                      <a:prstDash val="solid"/>
                    </a:lnTlToBr>
                    <a:lnBlToTr w="12700" cmpd="sng">
                      <a:noFill/>
                      <a:prstDash val="solid"/>
                    </a:lnBlToTr>
                    <a:solidFill>
                      <a:srgbClr val="00882B">
                        <a:alpha val="20000"/>
                      </a:srgbClr>
                    </a:solidFill>
                  </a:tcPr>
                </a:tc>
                <a:extLst>
                  <a:ext uri="{0D108BD9-81ED-4DB2-BD59-A6C34878D82A}">
                    <a16:rowId xmlns:a16="http://schemas.microsoft.com/office/drawing/2014/main" val="634685405"/>
                  </a:ext>
                </a:extLst>
              </a:tr>
            </a:tbl>
          </a:graphicData>
        </a:graphic>
      </p:graphicFrame>
      <p:pic>
        <p:nvPicPr>
          <p:cNvPr id="2" name="Picture 1"/>
          <p:cNvPicPr>
            <a:picLocks noChangeAspect="1"/>
          </p:cNvPicPr>
          <p:nvPr/>
        </p:nvPicPr>
        <p:blipFill rotWithShape="1">
          <a:blip r:embed="rId3"/>
          <a:srcRect l="6294" t="9478" r="3387" b="11737"/>
          <a:stretch/>
        </p:blipFill>
        <p:spPr>
          <a:xfrm>
            <a:off x="1531917" y="2354221"/>
            <a:ext cx="4181514" cy="4004112"/>
          </a:xfrm>
          <a:prstGeom prst="rect">
            <a:avLst/>
          </a:prstGeom>
        </p:spPr>
      </p:pic>
      <p:pic>
        <p:nvPicPr>
          <p:cNvPr id="3" name="Picture 2"/>
          <p:cNvPicPr>
            <a:picLocks noChangeAspect="1"/>
          </p:cNvPicPr>
          <p:nvPr/>
        </p:nvPicPr>
        <p:blipFill>
          <a:blip r:embed="rId4"/>
          <a:stretch>
            <a:fillRect/>
          </a:stretch>
        </p:blipFill>
        <p:spPr>
          <a:xfrm>
            <a:off x="6478570" y="2298046"/>
            <a:ext cx="3637957" cy="4060286"/>
          </a:xfrm>
          <a:prstGeom prst="rect">
            <a:avLst/>
          </a:prstGeom>
        </p:spPr>
      </p:pic>
      <p:sp>
        <p:nvSpPr>
          <p:cNvPr id="7" name="Slide Number Placeholder 3">
            <a:extLst>
              <a:ext uri="{FF2B5EF4-FFF2-40B4-BE49-F238E27FC236}">
                <a16:creationId xmlns:a16="http://schemas.microsoft.com/office/drawing/2014/main" id="{2F2A11AE-3A8A-44D3-8E3D-E8C1DF4CFF88}"/>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2812" b="1" i="0" u="none" strike="noStrike" kern="1200" cap="none" spc="0" normalizeH="0" baseline="0" noProof="0" smtClean="0">
                <a:ln>
                  <a:noFill/>
                </a:ln>
                <a:solidFill>
                  <a:srgbClr val="000000"/>
                </a:solidFill>
                <a:effectLst/>
                <a:uLnTx/>
                <a:uFillTx/>
                <a:latin typeface="Helvetica Light"/>
                <a:sym typeface="Helvetica Light"/>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2812" b="1" i="0" u="none" strike="noStrike" kern="1200" cap="none" spc="0" normalizeH="0" baseline="0" noProof="0" dirty="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4131588115"/>
      </p:ext>
    </p:extLst>
  </p:cSld>
  <p:clrMapOvr>
    <a:masterClrMapping/>
  </p:clrMapOvr>
  <mc:AlternateContent xmlns:mc="http://schemas.openxmlformats.org/markup-compatibility/2006" xmlns:p14="http://schemas.microsoft.com/office/powerpoint/2010/main">
    <mc:Choice Requires="p14">
      <p:transition spd="slow" p14:dur="1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image2.png"/>
          <p:cNvPicPr>
            <a:picLocks noChangeAspect="1"/>
          </p:cNvPicPr>
          <p:nvPr/>
        </p:nvPicPr>
        <p:blipFill>
          <a:blip r:embed="rId2"/>
          <a:stretch>
            <a:fillRect/>
          </a:stretch>
        </p:blipFill>
        <p:spPr>
          <a:xfrm>
            <a:off x="1713569" y="5094665"/>
            <a:ext cx="1845771" cy="1085751"/>
          </a:xfrm>
          <a:prstGeom prst="rect">
            <a:avLst/>
          </a:prstGeom>
          <a:ln w="12700">
            <a:miter lim="400000"/>
          </a:ln>
        </p:spPr>
      </p:pic>
      <p:sp>
        <p:nvSpPr>
          <p:cNvPr id="274" name="Shape 274"/>
          <p:cNvSpPr/>
          <p:nvPr/>
        </p:nvSpPr>
        <p:spPr>
          <a:xfrm>
            <a:off x="313737" y="248072"/>
            <a:ext cx="6028985" cy="50006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ormAutofit/>
          </a:bodyPr>
          <a:lstStyle>
            <a:lvl1pPr algn="l">
              <a:defRPr sz="4000">
                <a:latin typeface="Helvetica Light"/>
                <a:ea typeface="Helvetica Light"/>
                <a:cs typeface="Helvetica Light"/>
                <a:sym typeface="Helvetica Light"/>
              </a:defRPr>
            </a:lvl1pPr>
          </a:lstStyle>
          <a:p>
            <a:pPr defTabSz="410751" hangingPunct="0"/>
            <a:r>
              <a:rPr lang="en-US" sz="2812" b="1" kern="0" dirty="0">
                <a:solidFill>
                  <a:srgbClr val="000000"/>
                </a:solidFill>
                <a:latin typeface="Helvetica" panose="020B0604020202020204" pitchFamily="34" charset="0"/>
                <a:cs typeface="Helvetica" panose="020B0604020202020204" pitchFamily="34" charset="0"/>
              </a:rPr>
              <a:t>Wisconsin Navigator Collaborative</a:t>
            </a:r>
          </a:p>
          <a:p>
            <a:pPr defTabSz="410751" hangingPunct="0"/>
            <a:endParaRPr sz="2812" kern="0" dirty="0">
              <a:solidFill>
                <a:srgbClr val="000000"/>
              </a:solidFill>
            </a:endParaRPr>
          </a:p>
        </p:txBody>
      </p:sp>
      <p:pic>
        <p:nvPicPr>
          <p:cNvPr id="2" name="Picture 1"/>
          <p:cNvPicPr>
            <a:picLocks noChangeAspect="1"/>
          </p:cNvPicPr>
          <p:nvPr/>
        </p:nvPicPr>
        <p:blipFill>
          <a:blip r:embed="rId3"/>
          <a:stretch>
            <a:fillRect/>
          </a:stretch>
        </p:blipFill>
        <p:spPr>
          <a:xfrm>
            <a:off x="4095657" y="748135"/>
            <a:ext cx="6028985" cy="5845494"/>
          </a:xfrm>
          <a:prstGeom prst="rect">
            <a:avLst/>
          </a:prstGeom>
        </p:spPr>
      </p:pic>
      <p:sp>
        <p:nvSpPr>
          <p:cNvPr id="4" name="TextBox 3"/>
          <p:cNvSpPr txBox="1"/>
          <p:nvPr/>
        </p:nvSpPr>
        <p:spPr>
          <a:xfrm>
            <a:off x="714752" y="1264255"/>
            <a:ext cx="3471603" cy="1918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US" sz="2000" b="1" kern="0" dirty="0">
                <a:solidFill>
                  <a:srgbClr val="000000"/>
                </a:solidFill>
                <a:latin typeface="Helvetica" panose="020B0604020202020204" pitchFamily="34" charset="0"/>
                <a:cs typeface="Helvetica" panose="020B0604020202020204" pitchFamily="34" charset="0"/>
                <a:sym typeface="Helvetica Neue"/>
              </a:rPr>
              <a:t>Appointments:</a:t>
            </a:r>
          </a:p>
          <a:p>
            <a:pPr defTabSz="410751" hangingPunct="0"/>
            <a:r>
              <a:rPr lang="en-US" sz="2000" kern="0" dirty="0">
                <a:solidFill>
                  <a:srgbClr val="000000"/>
                </a:solidFill>
                <a:latin typeface="Helvetica" panose="020B0604020202020204" pitchFamily="34" charset="0"/>
                <a:cs typeface="Helvetica" panose="020B0604020202020204" pitchFamily="34" charset="0"/>
                <a:sym typeface="Helvetica Neue"/>
              </a:rPr>
              <a:t>Green – in-person </a:t>
            </a:r>
          </a:p>
          <a:p>
            <a:pPr defTabSz="410751" hangingPunct="0"/>
            <a:r>
              <a:rPr lang="en-US" sz="2000" kern="0" dirty="0">
                <a:solidFill>
                  <a:srgbClr val="000000"/>
                </a:solidFill>
                <a:latin typeface="Helvetica" panose="020B0604020202020204" pitchFamily="34" charset="0"/>
                <a:cs typeface="Helvetica" panose="020B0604020202020204" pitchFamily="34" charset="0"/>
                <a:sym typeface="Helvetica Neue"/>
              </a:rPr>
              <a:t>Blue – over-the-phone</a:t>
            </a:r>
          </a:p>
          <a:p>
            <a:pPr defTabSz="410751" hangingPunct="0"/>
            <a:endParaRPr lang="en-US" sz="2000" kern="0" dirty="0">
              <a:solidFill>
                <a:srgbClr val="000000"/>
              </a:solidFill>
              <a:latin typeface="Helvetica" panose="020B0604020202020204" pitchFamily="34" charset="0"/>
              <a:cs typeface="Helvetica" panose="020B0604020202020204" pitchFamily="34" charset="0"/>
              <a:sym typeface="Helvetica Neue"/>
            </a:endParaRPr>
          </a:p>
          <a:p>
            <a:pPr defTabSz="410751" hangingPunct="0"/>
            <a:r>
              <a:rPr lang="en-US" sz="2000" kern="0" dirty="0">
                <a:solidFill>
                  <a:srgbClr val="000000"/>
                </a:solidFill>
                <a:latin typeface="Helvetica" panose="020B0604020202020204" pitchFamily="34" charset="0"/>
                <a:cs typeface="Helvetica" panose="020B0604020202020204" pitchFamily="34" charset="0"/>
                <a:sym typeface="Helvetica Neue"/>
              </a:rPr>
              <a:t>Madison: 608-261-1455</a:t>
            </a:r>
          </a:p>
          <a:p>
            <a:pPr defTabSz="410751" hangingPunct="0"/>
            <a:r>
              <a:rPr lang="en-US" sz="2000" kern="0" dirty="0">
                <a:solidFill>
                  <a:srgbClr val="000000"/>
                </a:solidFill>
                <a:latin typeface="Helvetica" panose="020B0604020202020204" pitchFamily="34" charset="0"/>
                <a:cs typeface="Helvetica" panose="020B0604020202020204" pitchFamily="34" charset="0"/>
                <a:sym typeface="Helvetica Neue"/>
              </a:rPr>
              <a:t>Milwaukee: 414-270-4677</a:t>
            </a:r>
          </a:p>
        </p:txBody>
      </p:sp>
      <p:pic>
        <p:nvPicPr>
          <p:cNvPr id="7" name="image3.png"/>
          <p:cNvPicPr>
            <a:picLocks noChangeAspect="1"/>
          </p:cNvPicPr>
          <p:nvPr/>
        </p:nvPicPr>
        <p:blipFill>
          <a:blip r:embed="rId4"/>
          <a:stretch>
            <a:fillRect/>
          </a:stretch>
        </p:blipFill>
        <p:spPr>
          <a:xfrm>
            <a:off x="0" y="6037009"/>
            <a:ext cx="12192000" cy="832358"/>
          </a:xfrm>
          <a:prstGeom prst="rect">
            <a:avLst/>
          </a:prstGeom>
          <a:ln w="12700">
            <a:miter lim="400000"/>
          </a:ln>
        </p:spPr>
      </p:pic>
      <p:sp>
        <p:nvSpPr>
          <p:cNvPr id="8" name="Slide Number Placeholder 3">
            <a:extLst>
              <a:ext uri="{FF2B5EF4-FFF2-40B4-BE49-F238E27FC236}">
                <a16:creationId xmlns:a16="http://schemas.microsoft.com/office/drawing/2014/main" id="{433194CA-688D-4E07-9B53-9FBA372B5033}"/>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36</a:t>
            </a:fld>
            <a:endParaRPr lang="en-US" sz="2812" b="1" dirty="0"/>
          </a:p>
        </p:txBody>
      </p:sp>
    </p:spTree>
    <p:extLst>
      <p:ext uri="{BB962C8B-B14F-4D97-AF65-F5344CB8AC3E}">
        <p14:creationId xmlns:p14="http://schemas.microsoft.com/office/powerpoint/2010/main" val="798178020"/>
      </p:ext>
    </p:extLst>
  </p:cSld>
  <p:clrMapOvr>
    <a:masterClrMapping/>
  </p:clrMapOvr>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365673" y="273419"/>
            <a:ext cx="5738751" cy="50488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4000"/>
            </a:lvl1pPr>
          </a:lstStyle>
          <a:p>
            <a:pPr defTabSz="410751" hangingPunct="0"/>
            <a:r>
              <a:rPr lang="en-US" sz="2812" b="1" kern="0" dirty="0">
                <a:solidFill>
                  <a:srgbClr val="000000"/>
                </a:solidFill>
                <a:latin typeface="Helvetica Neue"/>
                <a:sym typeface="Helvetica Neue"/>
              </a:rPr>
              <a:t>Health Insurance Connector Tool</a:t>
            </a:r>
            <a:endParaRPr sz="2812" b="1" kern="0" dirty="0">
              <a:solidFill>
                <a:srgbClr val="000000"/>
              </a:solidFill>
              <a:latin typeface="Helvetica Neue"/>
              <a:sym typeface="Helvetica Neue"/>
            </a:endParaRPr>
          </a:p>
        </p:txBody>
      </p:sp>
      <p:sp>
        <p:nvSpPr>
          <p:cNvPr id="274" name="Shape 274"/>
          <p:cNvSpPr/>
          <p:nvPr/>
        </p:nvSpPr>
        <p:spPr>
          <a:xfrm>
            <a:off x="3017394" y="491467"/>
            <a:ext cx="6157212" cy="93762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nSpc>
                <a:spcPct val="200000"/>
              </a:lnSpc>
              <a:spcBef>
                <a:spcPts val="3200"/>
              </a:spcBef>
              <a:defRPr sz="4000" b="1"/>
            </a:lvl1pPr>
          </a:lstStyle>
          <a:p>
            <a:pPr algn="ctr" defTabSz="410751" hangingPunct="0">
              <a:spcBef>
                <a:spcPts val="2250"/>
              </a:spcBef>
            </a:pPr>
            <a:r>
              <a:rPr sz="2812" b="0" kern="0" dirty="0">
                <a:solidFill>
                  <a:srgbClr val="000000"/>
                </a:solidFill>
                <a:latin typeface="Helvetica Neue"/>
                <a:sym typeface="Helvetica Neue"/>
              </a:rPr>
              <a:t>coveringwi.org</a:t>
            </a:r>
            <a:r>
              <a:rPr lang="en-US" sz="2812" b="0" kern="0" dirty="0">
                <a:solidFill>
                  <a:srgbClr val="000000"/>
                </a:solidFill>
                <a:latin typeface="Helvetica Neue"/>
                <a:sym typeface="Helvetica Neue"/>
              </a:rPr>
              <a:t>/enroll</a:t>
            </a:r>
            <a:endParaRPr sz="2812" b="0" kern="0" dirty="0">
              <a:solidFill>
                <a:srgbClr val="000000"/>
              </a:solidFill>
              <a:latin typeface="Helvetica Neue"/>
              <a:sym typeface="Helvetica Neue"/>
            </a:endParaRPr>
          </a:p>
        </p:txBody>
      </p:sp>
      <p:sp>
        <p:nvSpPr>
          <p:cNvPr id="14" name="Shape 273"/>
          <p:cNvSpPr/>
          <p:nvPr/>
        </p:nvSpPr>
        <p:spPr>
          <a:xfrm>
            <a:off x="2622292" y="5784567"/>
            <a:ext cx="6947416" cy="50488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4000"/>
            </a:lvl1pPr>
          </a:lstStyle>
          <a:p>
            <a:pPr defTabSz="410751" hangingPunct="0"/>
            <a:r>
              <a:rPr lang="en-US" sz="2812" kern="0" dirty="0">
                <a:solidFill>
                  <a:srgbClr val="000000"/>
                </a:solidFill>
                <a:latin typeface="Helvetica Neue"/>
                <a:sym typeface="Helvetica Neue"/>
              </a:rPr>
              <a:t>Help someone book an appointment today!</a:t>
            </a:r>
          </a:p>
        </p:txBody>
      </p:sp>
      <p:pic>
        <p:nvPicPr>
          <p:cNvPr id="4" name="Picture 3"/>
          <p:cNvPicPr>
            <a:picLocks noChangeAspect="1"/>
          </p:cNvPicPr>
          <p:nvPr/>
        </p:nvPicPr>
        <p:blipFill>
          <a:blip r:embed="rId3"/>
          <a:stretch>
            <a:fillRect/>
          </a:stretch>
        </p:blipFill>
        <p:spPr>
          <a:xfrm>
            <a:off x="2419116" y="1273798"/>
            <a:ext cx="7353769" cy="4339803"/>
          </a:xfrm>
          <a:prstGeom prst="rect">
            <a:avLst/>
          </a:prstGeom>
        </p:spPr>
      </p:pic>
      <p:pic>
        <p:nvPicPr>
          <p:cNvPr id="7" name="image3.png"/>
          <p:cNvPicPr>
            <a:picLocks noChangeAspect="1"/>
          </p:cNvPicPr>
          <p:nvPr/>
        </p:nvPicPr>
        <p:blipFill>
          <a:blip r:embed="rId4"/>
          <a:stretch>
            <a:fillRect/>
          </a:stretch>
        </p:blipFill>
        <p:spPr>
          <a:xfrm>
            <a:off x="0" y="6037009"/>
            <a:ext cx="12192000" cy="832358"/>
          </a:xfrm>
          <a:prstGeom prst="rect">
            <a:avLst/>
          </a:prstGeom>
          <a:ln w="12700">
            <a:miter lim="400000"/>
          </a:ln>
        </p:spPr>
      </p:pic>
      <p:sp>
        <p:nvSpPr>
          <p:cNvPr id="8" name="Slide Number Placeholder 3">
            <a:extLst>
              <a:ext uri="{FF2B5EF4-FFF2-40B4-BE49-F238E27FC236}">
                <a16:creationId xmlns:a16="http://schemas.microsoft.com/office/drawing/2014/main" id="{C39A2ADF-3C6C-4C4A-A2DA-F558715AF9EF}"/>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37</a:t>
            </a:fld>
            <a:endParaRPr lang="en-US" sz="2812" b="1" dirty="0"/>
          </a:p>
        </p:txBody>
      </p:sp>
    </p:spTree>
    <p:extLst>
      <p:ext uri="{BB962C8B-B14F-4D97-AF65-F5344CB8AC3E}">
        <p14:creationId xmlns:p14="http://schemas.microsoft.com/office/powerpoint/2010/main" val="842731932"/>
      </p:ext>
    </p:extLst>
  </p:cSld>
  <p:clrMapOvr>
    <a:masterClrMapping/>
  </p:clrMapOvr>
  <mc:AlternateContent xmlns:mc="http://schemas.openxmlformats.org/markup-compatibility/2006" xmlns:p14="http://schemas.microsoft.com/office/powerpoint/2010/main">
    <mc:Choice Requires="p14">
      <p:transition spd="slow" p14:dur="1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0" name="Shape 85"/>
          <p:cNvSpPr txBox="1">
            <a:spLocks/>
          </p:cNvSpPr>
          <p:nvPr/>
        </p:nvSpPr>
        <p:spPr>
          <a:xfrm>
            <a:off x="4199477" y="269305"/>
            <a:ext cx="6026284" cy="7943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35703" tIns="35703" rIns="35703" bIns="35703" anchor="t">
            <a:norm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r" hangingPunct="1"/>
            <a:r>
              <a:rPr lang="en-US" sz="2249" dirty="0"/>
              <a:t>  </a:t>
            </a:r>
          </a:p>
        </p:txBody>
      </p:sp>
      <p:sp>
        <p:nvSpPr>
          <p:cNvPr id="3" name="Slide Number Placeholder 2"/>
          <p:cNvSpPr>
            <a:spLocks noGrp="1"/>
          </p:cNvSpPr>
          <p:nvPr>
            <p:ph type="sldNum" sz="quarter" idx="4294967295"/>
          </p:nvPr>
        </p:nvSpPr>
        <p:spPr>
          <a:xfrm>
            <a:off x="11248077" y="6222784"/>
            <a:ext cx="943923" cy="458100"/>
          </a:xfrm>
        </p:spPr>
        <p:txBody>
          <a:bodyPr/>
          <a:lstStyle/>
          <a:p>
            <a:fld id="{E0B3B70A-5253-4B1F-AD98-2C20CC7E4FEF}" type="slidenum">
              <a:rPr lang="en-US" sz="2812" b="1"/>
              <a:t>38</a:t>
            </a:fld>
            <a:endParaRPr lang="en-US" sz="2812" b="1" dirty="0"/>
          </a:p>
        </p:txBody>
      </p:sp>
      <p:sp>
        <p:nvSpPr>
          <p:cNvPr id="17" name="Shape 426"/>
          <p:cNvSpPr/>
          <p:nvPr/>
        </p:nvSpPr>
        <p:spPr>
          <a:xfrm>
            <a:off x="519887" y="1032132"/>
            <a:ext cx="10728190" cy="4216828"/>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Monica is a full-time employee at Company ABC. </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Monica is a mother of two boys ages 9 and 12, making them a household of three. </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Monica’s household annual gross income is $22,000. </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Company ABC offers her a single health insurance plan of $216/month. The company does not offer family plans.</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What options might Monica be able to consider?</a:t>
            </a:r>
          </a:p>
        </p:txBody>
      </p:sp>
      <p:sp>
        <p:nvSpPr>
          <p:cNvPr id="15" name="Shape 215"/>
          <p:cNvSpPr/>
          <p:nvPr/>
        </p:nvSpPr>
        <p:spPr>
          <a:xfrm>
            <a:off x="259990" y="416578"/>
            <a:ext cx="6328799"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Example 1: Monica and Family</a:t>
            </a:r>
            <a:endParaRPr sz="2812" b="1" dirty="0">
              <a:latin typeface="Helvetica" panose="020B0604020202020204" pitchFamily="34" charset="0"/>
            </a:endParaRPr>
          </a:p>
        </p:txBody>
      </p:sp>
    </p:spTree>
    <p:extLst>
      <p:ext uri="{BB962C8B-B14F-4D97-AF65-F5344CB8AC3E}">
        <p14:creationId xmlns:p14="http://schemas.microsoft.com/office/powerpoint/2010/main" val="3111186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0" name="Shape 85"/>
          <p:cNvSpPr txBox="1">
            <a:spLocks/>
          </p:cNvSpPr>
          <p:nvPr/>
        </p:nvSpPr>
        <p:spPr>
          <a:xfrm>
            <a:off x="4199477" y="269305"/>
            <a:ext cx="6026284" cy="7943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35703" tIns="35703" rIns="35703" bIns="35703" anchor="t">
            <a:norm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r" hangingPunct="1"/>
            <a:r>
              <a:rPr lang="en-US" sz="2249" dirty="0"/>
              <a:t>  </a:t>
            </a:r>
          </a:p>
        </p:txBody>
      </p:sp>
      <p:sp>
        <p:nvSpPr>
          <p:cNvPr id="3" name="Slide Number Placeholder 2"/>
          <p:cNvSpPr>
            <a:spLocks noGrp="1"/>
          </p:cNvSpPr>
          <p:nvPr>
            <p:ph type="sldNum" sz="quarter" idx="4294967295"/>
          </p:nvPr>
        </p:nvSpPr>
        <p:spPr>
          <a:xfrm>
            <a:off x="11248077" y="6222784"/>
            <a:ext cx="943923" cy="458100"/>
          </a:xfrm>
        </p:spPr>
        <p:txBody>
          <a:bodyPr/>
          <a:lstStyle/>
          <a:p>
            <a:fld id="{E0B3B70A-5253-4B1F-AD98-2C20CC7E4FEF}" type="slidenum">
              <a:rPr lang="en-US" sz="2812" b="1"/>
              <a:t>39</a:t>
            </a:fld>
            <a:endParaRPr lang="en-US" sz="2812" b="1" dirty="0"/>
          </a:p>
        </p:txBody>
      </p:sp>
      <p:sp>
        <p:nvSpPr>
          <p:cNvPr id="17" name="Shape 426"/>
          <p:cNvSpPr/>
          <p:nvPr/>
        </p:nvSpPr>
        <p:spPr>
          <a:xfrm>
            <a:off x="519887" y="1032132"/>
            <a:ext cx="10728190" cy="4611808"/>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1. Since children are not eligible for a family plan, they might be eligible for Medicaid or Marketplace. Based on their household income, the children will most likely be eligible for Medicaid.</a:t>
            </a:r>
          </a:p>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2. Since Monica’s cost of a single health insurance plan in over the 9.89% affordability test, she could shop on the Marketplace and potentially qualify for financial assistance. Her annual income is a little too high for her to qualify for Medicaid herself, but her children could qualify.</a:t>
            </a:r>
          </a:p>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	$216 X 12 = $2,592 a year, $2,592/$22,000 X 100 = 11.78%</a:t>
            </a:r>
          </a:p>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3. To help Monica decide, her HR department could connect her to an “enrollment assister” (e.g. Navigator, CAC) to review options by calling 2-1-1</a:t>
            </a:r>
          </a:p>
        </p:txBody>
      </p:sp>
      <p:sp>
        <p:nvSpPr>
          <p:cNvPr id="15" name="Shape 215"/>
          <p:cNvSpPr/>
          <p:nvPr/>
        </p:nvSpPr>
        <p:spPr>
          <a:xfrm>
            <a:off x="259990" y="416578"/>
            <a:ext cx="6328799"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Example 1: Monica and Family</a:t>
            </a:r>
            <a:endParaRPr sz="2812" b="1" dirty="0">
              <a:latin typeface="Helvetica" panose="020B0604020202020204" pitchFamily="34" charset="0"/>
            </a:endParaRPr>
          </a:p>
        </p:txBody>
      </p:sp>
    </p:spTree>
    <p:extLst>
      <p:ext uri="{BB962C8B-B14F-4D97-AF65-F5344CB8AC3E}">
        <p14:creationId xmlns:p14="http://schemas.microsoft.com/office/powerpoint/2010/main" val="222469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80007"/>
            <a:ext cx="7772400" cy="702734"/>
          </a:xfrm>
        </p:spPr>
        <p:txBody>
          <a:bodyPr>
            <a:normAutofit/>
          </a:bodyPr>
          <a:lstStyle/>
          <a:p>
            <a:r>
              <a:rPr lang="en-US" dirty="0">
                <a:solidFill>
                  <a:srgbClr val="800000"/>
                </a:solidFill>
                <a:latin typeface="Calibri" panose="020F0502020204030204" pitchFamily="34" charset="0"/>
                <a:cs typeface="Calibri" panose="020F0502020204030204" pitchFamily="34" charset="0"/>
              </a:rPr>
              <a:t>Core Functions</a:t>
            </a:r>
            <a:endParaRPr lang="en-US" b="1" dirty="0">
              <a:solidFill>
                <a:schemeClr val="accent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898073" y="1182742"/>
            <a:ext cx="8306464" cy="4802755"/>
          </a:xfrm>
        </p:spPr>
        <p:txBody>
          <a:bodyPr>
            <a:normAutofit fontScale="92500" lnSpcReduction="10000"/>
          </a:bodyPr>
          <a:lstStyle/>
          <a:p>
            <a:pPr algn="l"/>
            <a:r>
              <a:rPr lang="en-US" sz="3000" b="1" dirty="0">
                <a:solidFill>
                  <a:schemeClr val="accent4">
                    <a:lumMod val="25000"/>
                  </a:schemeClr>
                </a:solidFill>
                <a:latin typeface="+mn-lt"/>
              </a:rPr>
              <a:t>Launched in 2007, core functions include - </a:t>
            </a:r>
          </a:p>
          <a:p>
            <a:pPr marL="457200" indent="-457200" algn="l">
              <a:buFontTx/>
              <a:buAutoNum type="arabicPeriod"/>
            </a:pPr>
            <a:r>
              <a:rPr lang="en-US" sz="3000" dirty="0">
                <a:solidFill>
                  <a:schemeClr val="accent4">
                    <a:lumMod val="25000"/>
                  </a:schemeClr>
                </a:solidFill>
                <a:latin typeface="+mn-lt"/>
              </a:rPr>
              <a:t>Assess &amp; build awareness of community needs</a:t>
            </a:r>
          </a:p>
          <a:p>
            <a:pPr marL="457200" indent="-457200" algn="l">
              <a:buFontTx/>
              <a:buAutoNum type="arabicPeriod"/>
            </a:pPr>
            <a:r>
              <a:rPr lang="en-US" sz="3000" dirty="0">
                <a:solidFill>
                  <a:schemeClr val="accent4">
                    <a:lumMod val="25000"/>
                  </a:schemeClr>
                </a:solidFill>
                <a:latin typeface="+mn-lt"/>
              </a:rPr>
              <a:t>Develop &amp; implement a community-wide plan and collaborative improvement initiatives</a:t>
            </a:r>
          </a:p>
          <a:p>
            <a:pPr marL="457200" indent="-457200" algn="l">
              <a:buFontTx/>
              <a:buAutoNum type="arabicPeriod"/>
            </a:pPr>
            <a:r>
              <a:rPr lang="en-US" sz="3000" dirty="0">
                <a:solidFill>
                  <a:schemeClr val="accent4">
                    <a:lumMod val="25000"/>
                  </a:schemeClr>
                </a:solidFill>
                <a:latin typeface="+mn-lt"/>
              </a:rPr>
              <a:t>Evaluate and inform state and local health care policies and practices</a:t>
            </a:r>
          </a:p>
          <a:p>
            <a:pPr marL="457200" indent="-457200" algn="l">
              <a:buFontTx/>
              <a:buAutoNum type="arabicPeriod"/>
            </a:pPr>
            <a:r>
              <a:rPr lang="en-US" sz="3000" dirty="0">
                <a:solidFill>
                  <a:schemeClr val="accent4">
                    <a:lumMod val="25000"/>
                  </a:schemeClr>
                </a:solidFill>
                <a:latin typeface="+mn-lt"/>
              </a:rPr>
              <a:t>Secure public &amp; private funding for priority initiatives</a:t>
            </a:r>
          </a:p>
          <a:p>
            <a:pPr marL="457200" indent="-457200" algn="l">
              <a:buFontTx/>
              <a:buAutoNum type="arabicPeriod"/>
            </a:pPr>
            <a:r>
              <a:rPr lang="en-US" sz="3000" dirty="0">
                <a:solidFill>
                  <a:schemeClr val="accent4">
                    <a:lumMod val="25000"/>
                  </a:schemeClr>
                </a:solidFill>
                <a:latin typeface="+mn-lt"/>
              </a:rPr>
              <a:t>Measure &amp; report outcomes</a:t>
            </a:r>
          </a:p>
          <a:p>
            <a:pPr marL="457200" indent="-457200" algn="l">
              <a:buFontTx/>
              <a:buAutoNum type="arabicPeriod"/>
            </a:pPr>
            <a:r>
              <a:rPr lang="en-US" sz="3000" dirty="0">
                <a:solidFill>
                  <a:schemeClr val="accent4">
                    <a:lumMod val="25000"/>
                  </a:schemeClr>
                </a:solidFill>
                <a:latin typeface="+mn-lt"/>
              </a:rPr>
              <a:t>Serve as a clearing house</a:t>
            </a:r>
          </a:p>
          <a:p>
            <a:pPr marL="457200" indent="-457200" algn="l"/>
            <a:endParaRPr lang="en-US" sz="1700" dirty="0">
              <a:solidFill>
                <a:schemeClr val="accent4">
                  <a:lumMod val="25000"/>
                </a:schemeClr>
              </a:solidFill>
              <a:latin typeface="+mn-lt"/>
            </a:endParaRPr>
          </a:p>
          <a:p>
            <a:pPr marL="457200" indent="-457200"/>
            <a:r>
              <a:rPr lang="en-US" sz="2200" b="1" i="1" dirty="0">
                <a:solidFill>
                  <a:schemeClr val="accent4">
                    <a:lumMod val="25000"/>
                  </a:schemeClr>
                </a:solidFill>
                <a:latin typeface="+mn-lt"/>
              </a:rPr>
              <a:t>“A forum for communication and collaboration among key stakeholders”</a:t>
            </a:r>
          </a:p>
          <a:p>
            <a:pPr marL="457200" indent="-457200" algn="l">
              <a:buFontTx/>
              <a:buAutoNum type="arabicPeriod"/>
            </a:pPr>
            <a:endParaRPr lang="en-US" dirty="0">
              <a:solidFill>
                <a:schemeClr val="accent2"/>
              </a:solidFill>
            </a:endParaRPr>
          </a:p>
        </p:txBody>
      </p:sp>
      <p:sp>
        <p:nvSpPr>
          <p:cNvPr id="6" name="Rectangle 5"/>
          <p:cNvSpPr/>
          <p:nvPr/>
        </p:nvSpPr>
        <p:spPr>
          <a:xfrm>
            <a:off x="1524000" y="1"/>
            <a:ext cx="9144000" cy="347133"/>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524000" y="347134"/>
            <a:ext cx="9144000" cy="10160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209800" y="5910340"/>
            <a:ext cx="7772400" cy="1588"/>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29179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0" name="Shape 85"/>
          <p:cNvSpPr txBox="1">
            <a:spLocks/>
          </p:cNvSpPr>
          <p:nvPr/>
        </p:nvSpPr>
        <p:spPr>
          <a:xfrm>
            <a:off x="4199477" y="269305"/>
            <a:ext cx="6026284" cy="7943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35703" tIns="35703" rIns="35703" bIns="35703" anchor="t">
            <a:norm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r" hangingPunct="1"/>
            <a:r>
              <a:rPr lang="en-US" sz="2249" dirty="0"/>
              <a:t>  </a:t>
            </a:r>
          </a:p>
        </p:txBody>
      </p:sp>
      <p:sp>
        <p:nvSpPr>
          <p:cNvPr id="3" name="Slide Number Placeholder 2"/>
          <p:cNvSpPr>
            <a:spLocks noGrp="1"/>
          </p:cNvSpPr>
          <p:nvPr>
            <p:ph type="sldNum" sz="quarter" idx="4294967295"/>
          </p:nvPr>
        </p:nvSpPr>
        <p:spPr>
          <a:xfrm>
            <a:off x="11248077" y="6222784"/>
            <a:ext cx="943923" cy="458100"/>
          </a:xfrm>
        </p:spPr>
        <p:txBody>
          <a:bodyPr/>
          <a:lstStyle/>
          <a:p>
            <a:fld id="{E0B3B70A-5253-4B1F-AD98-2C20CC7E4FEF}" type="slidenum">
              <a:rPr lang="en-US" sz="2812" b="1"/>
              <a:t>40</a:t>
            </a:fld>
            <a:endParaRPr lang="en-US" sz="2812" b="1" dirty="0"/>
          </a:p>
        </p:txBody>
      </p:sp>
      <p:sp>
        <p:nvSpPr>
          <p:cNvPr id="17" name="Shape 426"/>
          <p:cNvSpPr/>
          <p:nvPr/>
        </p:nvSpPr>
        <p:spPr>
          <a:xfrm>
            <a:off x="349765" y="957239"/>
            <a:ext cx="11505537" cy="4647715"/>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Jeremy is an early retiree who works part-time at Small Business USA (SBUSA).</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Jeremy receives social security but is 63 and does not qualify for Medicare.</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Jeremy is single and his household annual gross income is $35,000. </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SBUSA offers a single health insurance plan to full-time workers, but not for part-time workers at this time. </a:t>
            </a:r>
          </a:p>
          <a:p>
            <a:pPr marL="457200" indent="-4572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What options might Jeremy be able to consider?</a:t>
            </a:r>
          </a:p>
        </p:txBody>
      </p:sp>
      <p:sp>
        <p:nvSpPr>
          <p:cNvPr id="15" name="Shape 215"/>
          <p:cNvSpPr/>
          <p:nvPr/>
        </p:nvSpPr>
        <p:spPr>
          <a:xfrm>
            <a:off x="259990" y="416578"/>
            <a:ext cx="6328799"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Example 2: Jeremy</a:t>
            </a:r>
            <a:endParaRPr sz="2812" b="1" dirty="0">
              <a:latin typeface="Helvetica" panose="020B0604020202020204" pitchFamily="34" charset="0"/>
            </a:endParaRPr>
          </a:p>
        </p:txBody>
      </p:sp>
    </p:spTree>
    <p:extLst>
      <p:ext uri="{BB962C8B-B14F-4D97-AF65-F5344CB8AC3E}">
        <p14:creationId xmlns:p14="http://schemas.microsoft.com/office/powerpoint/2010/main" val="2997509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10" name="Shape 85"/>
          <p:cNvSpPr txBox="1">
            <a:spLocks/>
          </p:cNvSpPr>
          <p:nvPr/>
        </p:nvSpPr>
        <p:spPr>
          <a:xfrm>
            <a:off x="4199477" y="269305"/>
            <a:ext cx="6026284" cy="7943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35703" tIns="35703" rIns="35703" bIns="35703" anchor="t">
            <a:norm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algn="r" hangingPunct="1"/>
            <a:r>
              <a:rPr lang="en-US" sz="2249" dirty="0"/>
              <a:t>  </a:t>
            </a:r>
          </a:p>
        </p:txBody>
      </p:sp>
      <p:sp>
        <p:nvSpPr>
          <p:cNvPr id="3" name="Slide Number Placeholder 2"/>
          <p:cNvSpPr>
            <a:spLocks noGrp="1"/>
          </p:cNvSpPr>
          <p:nvPr>
            <p:ph type="sldNum" sz="quarter" idx="4294967295"/>
          </p:nvPr>
        </p:nvSpPr>
        <p:spPr>
          <a:xfrm>
            <a:off x="11248077" y="6222784"/>
            <a:ext cx="943923" cy="458100"/>
          </a:xfrm>
        </p:spPr>
        <p:txBody>
          <a:bodyPr/>
          <a:lstStyle/>
          <a:p>
            <a:fld id="{E0B3B70A-5253-4B1F-AD98-2C20CC7E4FEF}" type="slidenum">
              <a:rPr lang="en-US" sz="2812" b="1"/>
              <a:t>41</a:t>
            </a:fld>
            <a:endParaRPr lang="en-US" sz="2812" b="1" dirty="0"/>
          </a:p>
        </p:txBody>
      </p:sp>
      <p:sp>
        <p:nvSpPr>
          <p:cNvPr id="17" name="Shape 426"/>
          <p:cNvSpPr/>
          <p:nvPr/>
        </p:nvSpPr>
        <p:spPr>
          <a:xfrm>
            <a:off x="519887" y="1032132"/>
            <a:ext cx="10728190" cy="3873144"/>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1. Jeremy is not eligible for employer coverage since he is part-time, and he is also not eligible for Medicare since is not 65 years or older.</a:t>
            </a:r>
          </a:p>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2. Jeremy could be eligible for Medicaid, but his income is over the eligibility limit for a single adult.</a:t>
            </a:r>
          </a:p>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3. He will most likely be eligible for Marketplace health insurance with financial assistance that will lower his monthly insurance cost.</a:t>
            </a:r>
          </a:p>
          <a:p>
            <a:pPr>
              <a:spcBef>
                <a:spcPts val="2249"/>
              </a:spcBef>
              <a:defRPr sz="3000">
                <a:latin typeface="Helvetica Light"/>
                <a:ea typeface="Helvetica Light"/>
                <a:cs typeface="Helvetica Light"/>
                <a:sym typeface="Helvetica Light"/>
              </a:defRPr>
            </a:pPr>
            <a:r>
              <a:rPr lang="en-US" sz="2400" dirty="0">
                <a:latin typeface="Helvetica" panose="020B0604020202020204" pitchFamily="34" charset="0"/>
              </a:rPr>
              <a:t>4. To help with the online application process, Jeremy can reach out to an enrollment assister by calling 2-1-1.</a:t>
            </a:r>
          </a:p>
        </p:txBody>
      </p:sp>
      <p:sp>
        <p:nvSpPr>
          <p:cNvPr id="15" name="Shape 215"/>
          <p:cNvSpPr/>
          <p:nvPr/>
        </p:nvSpPr>
        <p:spPr>
          <a:xfrm>
            <a:off x="259990" y="416578"/>
            <a:ext cx="6328799"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Example 1: Monica and Family</a:t>
            </a:r>
            <a:endParaRPr sz="2812" b="1" dirty="0">
              <a:latin typeface="Helvetica" panose="020B0604020202020204" pitchFamily="34" charset="0"/>
            </a:endParaRPr>
          </a:p>
        </p:txBody>
      </p:sp>
    </p:spTree>
    <p:extLst>
      <p:ext uri="{BB962C8B-B14F-4D97-AF65-F5344CB8AC3E}">
        <p14:creationId xmlns:p14="http://schemas.microsoft.com/office/powerpoint/2010/main" val="3103633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3.png"/>
          <p:cNvPicPr>
            <a:picLocks noChangeAspect="1"/>
          </p:cNvPicPr>
          <p:nvPr/>
        </p:nvPicPr>
        <p:blipFill>
          <a:blip r:embed="rId2"/>
          <a:stretch>
            <a:fillRect/>
          </a:stretch>
        </p:blipFill>
        <p:spPr>
          <a:xfrm>
            <a:off x="0" y="6037009"/>
            <a:ext cx="12192000" cy="832358"/>
          </a:xfrm>
          <a:prstGeom prst="rect">
            <a:avLst/>
          </a:prstGeom>
          <a:ln w="12700">
            <a:miter lim="400000"/>
          </a:ln>
        </p:spPr>
      </p:pic>
      <p:sp>
        <p:nvSpPr>
          <p:cNvPr id="218" name="Shape 218"/>
          <p:cNvSpPr/>
          <p:nvPr/>
        </p:nvSpPr>
        <p:spPr>
          <a:xfrm>
            <a:off x="559839" y="152601"/>
            <a:ext cx="6403997" cy="50488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4000">
                <a:latin typeface="+mn-lt"/>
                <a:ea typeface="+mn-ea"/>
                <a:cs typeface="+mn-cs"/>
                <a:sym typeface="Helvetica"/>
              </a:defRPr>
            </a:lvl1pPr>
          </a:lstStyle>
          <a:p>
            <a:pPr defTabSz="410751" hangingPunct="0"/>
            <a:r>
              <a:rPr lang="en-US" sz="2812" b="1" kern="0" dirty="0">
                <a:solidFill>
                  <a:srgbClr val="000000"/>
                </a:solidFill>
                <a:latin typeface="Helvetica"/>
                <a:cs typeface="Helvetica"/>
              </a:rPr>
              <a:t>Health Insurance Literacy Resources</a:t>
            </a:r>
            <a:endParaRPr sz="2812" b="1" kern="0" dirty="0">
              <a:solidFill>
                <a:srgbClr val="000000"/>
              </a:solidFill>
              <a:latin typeface="Helvetica"/>
              <a:cs typeface="Helvetica"/>
            </a:endParaRPr>
          </a:p>
        </p:txBody>
      </p:sp>
      <p:pic>
        <p:nvPicPr>
          <p:cNvPr id="219" name="image16.png"/>
          <p:cNvPicPr>
            <a:picLocks noChangeAspect="1"/>
          </p:cNvPicPr>
          <p:nvPr/>
        </p:nvPicPr>
        <p:blipFill>
          <a:blip r:embed="rId3"/>
          <a:stretch>
            <a:fillRect/>
          </a:stretch>
        </p:blipFill>
        <p:spPr>
          <a:xfrm>
            <a:off x="809220" y="808977"/>
            <a:ext cx="1290905" cy="1670583"/>
          </a:xfrm>
          <a:prstGeom prst="rect">
            <a:avLst/>
          </a:prstGeom>
          <a:ln w="12700">
            <a:miter lim="400000"/>
          </a:ln>
        </p:spPr>
      </p:pic>
      <p:pic>
        <p:nvPicPr>
          <p:cNvPr id="220" name="image17.png"/>
          <p:cNvPicPr>
            <a:picLocks noChangeAspect="1"/>
          </p:cNvPicPr>
          <p:nvPr/>
        </p:nvPicPr>
        <p:blipFill>
          <a:blip r:embed="rId4"/>
          <a:stretch>
            <a:fillRect/>
          </a:stretch>
        </p:blipFill>
        <p:spPr>
          <a:xfrm>
            <a:off x="817221" y="4325550"/>
            <a:ext cx="1290821" cy="1670475"/>
          </a:xfrm>
          <a:prstGeom prst="rect">
            <a:avLst/>
          </a:prstGeom>
          <a:ln w="12700">
            <a:miter lim="400000"/>
          </a:ln>
        </p:spPr>
      </p:pic>
      <p:pic>
        <p:nvPicPr>
          <p:cNvPr id="221" name="image18.png"/>
          <p:cNvPicPr>
            <a:picLocks noChangeAspect="1"/>
          </p:cNvPicPr>
          <p:nvPr/>
        </p:nvPicPr>
        <p:blipFill>
          <a:blip r:embed="rId5"/>
          <a:stretch>
            <a:fillRect/>
          </a:stretch>
        </p:blipFill>
        <p:spPr>
          <a:xfrm>
            <a:off x="817137" y="2590992"/>
            <a:ext cx="1290905" cy="1670582"/>
          </a:xfrm>
          <a:prstGeom prst="rect">
            <a:avLst/>
          </a:prstGeom>
          <a:ln w="12700">
            <a:miter lim="400000"/>
          </a:ln>
        </p:spPr>
      </p:pic>
      <p:sp>
        <p:nvSpPr>
          <p:cNvPr id="223" name="Shape 223"/>
          <p:cNvSpPr/>
          <p:nvPr/>
        </p:nvSpPr>
        <p:spPr>
          <a:xfrm>
            <a:off x="2224777" y="831447"/>
            <a:ext cx="8831150" cy="450411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p>
            <a:pPr defTabSz="410751" hangingPunct="0">
              <a:defRPr sz="2800" b="1"/>
            </a:pPr>
            <a:r>
              <a:rPr sz="2400" b="1" kern="0" dirty="0">
                <a:solidFill>
                  <a:srgbClr val="000000"/>
                </a:solidFill>
                <a:latin typeface="Helvetica Neue"/>
                <a:sym typeface="Helvetica Neue"/>
              </a:rPr>
              <a:t>Marketplace Enrollment</a:t>
            </a:r>
          </a:p>
          <a:p>
            <a:pPr defTabSz="410751" hangingPunct="0">
              <a:defRPr sz="2800"/>
            </a:pPr>
            <a:r>
              <a:rPr sz="2400" kern="0" dirty="0">
                <a:solidFill>
                  <a:srgbClr val="000000"/>
                </a:solidFill>
                <a:latin typeface="Helvetica Neue"/>
                <a:sym typeface="Helvetica Neue"/>
              </a:rPr>
              <a:t>Understanding the Marketplace and the enrollment process</a:t>
            </a:r>
          </a:p>
          <a:p>
            <a:pPr defTabSz="410751" hangingPunct="0">
              <a:defRPr sz="2800"/>
            </a:pPr>
            <a:endParaRPr sz="2400" kern="0" dirty="0">
              <a:solidFill>
                <a:srgbClr val="000000"/>
              </a:solidFill>
              <a:latin typeface="Helvetica Neue"/>
              <a:sym typeface="Helvetica Neue"/>
            </a:endParaRPr>
          </a:p>
          <a:p>
            <a:pPr defTabSz="410751" hangingPunct="0">
              <a:defRPr sz="2800"/>
            </a:pPr>
            <a:endParaRPr sz="2400" kern="0" dirty="0">
              <a:solidFill>
                <a:srgbClr val="000000"/>
              </a:solidFill>
              <a:latin typeface="Helvetica Neue"/>
              <a:sym typeface="Helvetica Neue"/>
            </a:endParaRPr>
          </a:p>
          <a:p>
            <a:pPr defTabSz="410751" hangingPunct="0">
              <a:defRPr sz="2800" b="1"/>
            </a:pPr>
            <a:endParaRPr sz="2400" b="1" kern="0" dirty="0">
              <a:solidFill>
                <a:srgbClr val="000000"/>
              </a:solidFill>
              <a:latin typeface="Helvetica Neue"/>
              <a:sym typeface="Helvetica Neue"/>
            </a:endParaRPr>
          </a:p>
          <a:p>
            <a:pPr defTabSz="410751" hangingPunct="0">
              <a:defRPr sz="2800" b="1"/>
            </a:pPr>
            <a:r>
              <a:rPr sz="2400" b="1" kern="0" dirty="0">
                <a:solidFill>
                  <a:srgbClr val="000000"/>
                </a:solidFill>
                <a:latin typeface="Helvetica Neue"/>
                <a:sym typeface="Helvetica Neue"/>
              </a:rPr>
              <a:t>BadgerCare Plus </a:t>
            </a:r>
          </a:p>
          <a:p>
            <a:pPr defTabSz="410751" hangingPunct="0">
              <a:defRPr sz="2800"/>
            </a:pPr>
            <a:r>
              <a:rPr sz="2400" kern="0" dirty="0">
                <a:solidFill>
                  <a:srgbClr val="000000"/>
                </a:solidFill>
                <a:latin typeface="Helvetica Neue"/>
                <a:sym typeface="Helvetica Neue"/>
              </a:rPr>
              <a:t>Explain</a:t>
            </a:r>
            <a:r>
              <a:rPr lang="en-US" sz="2400" kern="0" dirty="0">
                <a:solidFill>
                  <a:srgbClr val="000000"/>
                </a:solidFill>
                <a:latin typeface="Helvetica Neue"/>
                <a:sym typeface="Helvetica Neue"/>
              </a:rPr>
              <a:t>s</a:t>
            </a:r>
            <a:r>
              <a:rPr sz="2400" kern="0" dirty="0">
                <a:solidFill>
                  <a:srgbClr val="000000"/>
                </a:solidFill>
                <a:latin typeface="Helvetica Neue"/>
                <a:sym typeface="Helvetica Neue"/>
              </a:rPr>
              <a:t> what will happen </a:t>
            </a:r>
            <a:r>
              <a:rPr lang="en-US" sz="2400" kern="0" dirty="0">
                <a:solidFill>
                  <a:srgbClr val="000000"/>
                </a:solidFill>
                <a:latin typeface="Helvetica Neue"/>
                <a:sym typeface="Helvetica Neue"/>
              </a:rPr>
              <a:t>when</a:t>
            </a:r>
            <a:r>
              <a:rPr sz="2400" kern="0" dirty="0">
                <a:solidFill>
                  <a:srgbClr val="000000"/>
                </a:solidFill>
                <a:latin typeface="Helvetica Neue"/>
                <a:sym typeface="Helvetica Neue"/>
              </a:rPr>
              <a:t> someone enrolls</a:t>
            </a:r>
            <a:r>
              <a:rPr lang="en-US" sz="2400" kern="0" dirty="0">
                <a:solidFill>
                  <a:srgbClr val="000000"/>
                </a:solidFill>
                <a:latin typeface="Helvetica Neue"/>
                <a:sym typeface="Helvetica Neue"/>
              </a:rPr>
              <a:t> in </a:t>
            </a:r>
            <a:r>
              <a:rPr lang="en-US" sz="2400" kern="0" dirty="0" err="1">
                <a:solidFill>
                  <a:srgbClr val="000000"/>
                </a:solidFill>
                <a:latin typeface="Helvetica Neue"/>
                <a:sym typeface="Helvetica Neue"/>
              </a:rPr>
              <a:t>BadgerCare</a:t>
            </a:r>
            <a:r>
              <a:rPr sz="2400" kern="0" dirty="0">
                <a:solidFill>
                  <a:srgbClr val="000000"/>
                </a:solidFill>
                <a:latin typeface="Helvetica Neue"/>
                <a:sym typeface="Helvetica Neue"/>
              </a:rPr>
              <a:t> </a:t>
            </a:r>
            <a:r>
              <a:rPr lang="en-US" sz="2400" kern="0" dirty="0">
                <a:solidFill>
                  <a:srgbClr val="000000"/>
                </a:solidFill>
                <a:latin typeface="Helvetica Neue"/>
                <a:sym typeface="Helvetica Neue"/>
              </a:rPr>
              <a:t>                     </a:t>
            </a:r>
            <a:r>
              <a:rPr sz="2400" kern="0" dirty="0">
                <a:solidFill>
                  <a:srgbClr val="000000"/>
                </a:solidFill>
                <a:latin typeface="Helvetica Neue"/>
                <a:sym typeface="Helvetica Neue"/>
              </a:rPr>
              <a:t>and how to use </a:t>
            </a:r>
            <a:r>
              <a:rPr lang="en-US" sz="2400" kern="0" dirty="0">
                <a:solidFill>
                  <a:srgbClr val="000000"/>
                </a:solidFill>
                <a:latin typeface="Helvetica Neue"/>
                <a:sym typeface="Helvetica Neue"/>
              </a:rPr>
              <a:t>their health care</a:t>
            </a:r>
            <a:endParaRPr sz="2400" kern="0" dirty="0">
              <a:solidFill>
                <a:srgbClr val="000000"/>
              </a:solidFill>
              <a:latin typeface="Helvetica Neue"/>
              <a:sym typeface="Helvetica Neue"/>
            </a:endParaRPr>
          </a:p>
          <a:p>
            <a:pPr defTabSz="410751" hangingPunct="0">
              <a:defRPr sz="2800"/>
            </a:pPr>
            <a:endParaRPr sz="2400" kern="0" dirty="0">
              <a:solidFill>
                <a:srgbClr val="000000"/>
              </a:solidFill>
              <a:latin typeface="Helvetica Neue"/>
              <a:sym typeface="Helvetica Neue"/>
            </a:endParaRPr>
          </a:p>
          <a:p>
            <a:pPr defTabSz="410751" hangingPunct="0">
              <a:defRPr sz="3000"/>
            </a:pPr>
            <a:endParaRPr sz="2400" kern="0" dirty="0">
              <a:solidFill>
                <a:srgbClr val="000000"/>
              </a:solidFill>
              <a:latin typeface="Helvetica Neue"/>
              <a:sym typeface="Helvetica Neue"/>
            </a:endParaRPr>
          </a:p>
          <a:p>
            <a:pPr defTabSz="410751" hangingPunct="0">
              <a:defRPr sz="2800" b="1"/>
            </a:pPr>
            <a:r>
              <a:rPr sz="2400" b="1" kern="0" dirty="0">
                <a:solidFill>
                  <a:srgbClr val="000000"/>
                </a:solidFill>
                <a:latin typeface="Helvetica Neue"/>
                <a:sym typeface="Helvetica Neue"/>
              </a:rPr>
              <a:t>General Audience</a:t>
            </a:r>
          </a:p>
          <a:p>
            <a:pPr defTabSz="410751" hangingPunct="0">
              <a:defRPr sz="2800"/>
            </a:pPr>
            <a:r>
              <a:rPr sz="2400" kern="0" dirty="0">
                <a:solidFill>
                  <a:srgbClr val="000000"/>
                </a:solidFill>
                <a:latin typeface="Helvetica Neue"/>
                <a:sym typeface="Helvetica Neue"/>
              </a:rPr>
              <a:t>Using </a:t>
            </a:r>
            <a:r>
              <a:rPr lang="en-US" sz="2400" kern="0" dirty="0">
                <a:solidFill>
                  <a:srgbClr val="000000"/>
                </a:solidFill>
                <a:latin typeface="Helvetica Neue"/>
                <a:sym typeface="Helvetica Neue"/>
              </a:rPr>
              <a:t>h</a:t>
            </a:r>
            <a:r>
              <a:rPr sz="2400" kern="0" dirty="0">
                <a:solidFill>
                  <a:srgbClr val="000000"/>
                </a:solidFill>
                <a:latin typeface="Helvetica Neue"/>
                <a:sym typeface="Helvetica Neue"/>
              </a:rPr>
              <a:t>ealth </a:t>
            </a:r>
            <a:r>
              <a:rPr lang="en-US" sz="2400" kern="0" dirty="0">
                <a:solidFill>
                  <a:srgbClr val="000000"/>
                </a:solidFill>
                <a:latin typeface="Helvetica Neue"/>
                <a:sym typeface="Helvetica Neue"/>
              </a:rPr>
              <a:t>i</a:t>
            </a:r>
            <a:r>
              <a:rPr sz="2400" kern="0" dirty="0">
                <a:solidFill>
                  <a:srgbClr val="000000"/>
                </a:solidFill>
                <a:latin typeface="Helvetica Neue"/>
                <a:sym typeface="Helvetica Neue"/>
              </a:rPr>
              <a:t>nsurance</a:t>
            </a:r>
          </a:p>
        </p:txBody>
      </p:sp>
      <p:sp>
        <p:nvSpPr>
          <p:cNvPr id="2" name="TextBox 1"/>
          <p:cNvSpPr txBox="1"/>
          <p:nvPr/>
        </p:nvSpPr>
        <p:spPr>
          <a:xfrm>
            <a:off x="5695498" y="5961321"/>
            <a:ext cx="5679281"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2531" b="1" kern="0" dirty="0">
                <a:solidFill>
                  <a:srgbClr val="000000"/>
                </a:solidFill>
                <a:latin typeface="Helvetica Neue"/>
                <a:sym typeface="Helvetica Neue"/>
              </a:rPr>
              <a:t>coveringwi.org/learn</a:t>
            </a:r>
          </a:p>
        </p:txBody>
      </p:sp>
      <p:sp>
        <p:nvSpPr>
          <p:cNvPr id="9" name="Slide Number Placeholder 3">
            <a:extLst>
              <a:ext uri="{FF2B5EF4-FFF2-40B4-BE49-F238E27FC236}">
                <a16:creationId xmlns:a16="http://schemas.microsoft.com/office/drawing/2014/main" id="{8757D74B-6F80-4367-AA8B-6ABAF4723429}"/>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42</a:t>
            </a:fld>
            <a:endParaRPr lang="en-US" sz="2812" b="1" dirty="0"/>
          </a:p>
        </p:txBody>
      </p:sp>
    </p:spTree>
    <p:extLst>
      <p:ext uri="{BB962C8B-B14F-4D97-AF65-F5344CB8AC3E}">
        <p14:creationId xmlns:p14="http://schemas.microsoft.com/office/powerpoint/2010/main" val="149508247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3.png"/>
          <p:cNvPicPr>
            <a:picLocks noChangeAspect="1"/>
          </p:cNvPicPr>
          <p:nvPr/>
        </p:nvPicPr>
        <p:blipFill>
          <a:blip r:embed="rId2"/>
          <a:stretch>
            <a:fillRect/>
          </a:stretch>
        </p:blipFill>
        <p:spPr>
          <a:xfrm>
            <a:off x="0" y="6035842"/>
            <a:ext cx="12191999" cy="831985"/>
          </a:xfrm>
          <a:prstGeom prst="rect">
            <a:avLst/>
          </a:prstGeom>
          <a:ln w="12700">
            <a:miter lim="400000"/>
          </a:ln>
        </p:spPr>
      </p:pic>
      <p:sp>
        <p:nvSpPr>
          <p:cNvPr id="3" name="Slide Number Placeholder 2"/>
          <p:cNvSpPr>
            <a:spLocks noGrp="1"/>
          </p:cNvSpPr>
          <p:nvPr>
            <p:ph type="sldNum" sz="quarter" idx="4294967295"/>
          </p:nvPr>
        </p:nvSpPr>
        <p:spPr>
          <a:xfrm>
            <a:off x="11248077" y="6222784"/>
            <a:ext cx="943923" cy="458100"/>
          </a:xfrm>
        </p:spPr>
        <p:txBody>
          <a:bodyPr/>
          <a:lstStyle/>
          <a:p>
            <a:fld id="{E0B3B70A-5253-4B1F-AD98-2C20CC7E4FEF}" type="slidenum">
              <a:rPr lang="en-US" sz="2812" b="1"/>
              <a:t>43</a:t>
            </a:fld>
            <a:endParaRPr lang="en-US" sz="2812" b="1" dirty="0"/>
          </a:p>
        </p:txBody>
      </p:sp>
      <p:sp>
        <p:nvSpPr>
          <p:cNvPr id="17" name="Shape 426"/>
          <p:cNvSpPr/>
          <p:nvPr/>
        </p:nvSpPr>
        <p:spPr>
          <a:xfrm>
            <a:off x="519887" y="1026196"/>
            <a:ext cx="9705873" cy="5078602"/>
          </a:xfrm>
          <a:prstGeom prst="rect">
            <a:avLst/>
          </a:prstGeom>
          <a:ln w="12700">
            <a:miter lim="400000"/>
          </a:ln>
          <a:extLst>
            <a:ext uri="{C572A759-6A51-4108-AA02-DFA0A04FC94B}">
              <ma14:wrappingTextBoxFlag xmlns:ma14="http://schemas.microsoft.com/office/mac/drawingml/2011/main" xmlns="" val="1"/>
            </a:ext>
          </a:extLst>
        </p:spPr>
        <p:txBody>
          <a:bodyPr wrap="square" lIns="35703" tIns="35703" rIns="35703" bIns="35703">
            <a:spAutoFit/>
          </a:bodyPr>
          <a:lstStyle/>
          <a:p>
            <a:pPr marL="342900" indent="-3429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Identify what types of employees may be uninsured or qualify for more affordable health insurance coverage</a:t>
            </a:r>
          </a:p>
          <a:p>
            <a:pPr marL="342900" indent="-3429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Connect them to enrollment assisters who can help them review their options and apply for coverage:</a:t>
            </a:r>
          </a:p>
          <a:p>
            <a:pPr marL="800100" lvl="1" indent="-3429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Wisconsin Health Insurance Connector Tool </a:t>
            </a:r>
            <a:r>
              <a:rPr lang="en-US" sz="2800" i="1" kern="0" dirty="0">
                <a:solidFill>
                  <a:srgbClr val="0070C0"/>
                </a:solidFill>
                <a:latin typeface="Helvetica Neue"/>
                <a:sym typeface="Helvetica Neue"/>
              </a:rPr>
              <a:t>coveringwi.org/enroll</a:t>
            </a:r>
            <a:endParaRPr lang="en-US" sz="2800" i="1" dirty="0">
              <a:solidFill>
                <a:srgbClr val="0070C0"/>
              </a:solidFill>
              <a:latin typeface="Helvetica" panose="020B0604020202020204" pitchFamily="34" charset="0"/>
            </a:endParaRPr>
          </a:p>
          <a:p>
            <a:pPr marL="800100" lvl="1" indent="-3429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Covering Wisconsin Health Insurance Navigators     </a:t>
            </a:r>
            <a:r>
              <a:rPr lang="en-US" sz="2800" i="1" kern="0" dirty="0">
                <a:solidFill>
                  <a:srgbClr val="0070C0"/>
                </a:solidFill>
                <a:latin typeface="Helvetica" panose="020B0604020202020204" pitchFamily="34" charset="0"/>
                <a:cs typeface="Helvetica" panose="020B0604020202020204" pitchFamily="34" charset="0"/>
                <a:sym typeface="Helvetica Neue"/>
              </a:rPr>
              <a:t>414-270-4677</a:t>
            </a:r>
            <a:endParaRPr lang="en-US" sz="2800" i="1" dirty="0">
              <a:solidFill>
                <a:srgbClr val="0070C0"/>
              </a:solidFill>
              <a:latin typeface="Helvetica" panose="020B0604020202020204" pitchFamily="34" charset="0"/>
            </a:endParaRPr>
          </a:p>
          <a:p>
            <a:pPr marL="800100" lvl="1" indent="-342900">
              <a:spcBef>
                <a:spcPts val="2249"/>
              </a:spcBef>
              <a:buFont typeface="Arial" panose="020B0604020202020204" pitchFamily="34" charset="0"/>
              <a:buChar char="•"/>
              <a:defRPr sz="3000">
                <a:latin typeface="Helvetica Light"/>
                <a:ea typeface="Helvetica Light"/>
                <a:cs typeface="Helvetica Light"/>
                <a:sym typeface="Helvetica Light"/>
              </a:defRPr>
            </a:pPr>
            <a:r>
              <a:rPr lang="en-US" sz="2800" dirty="0">
                <a:latin typeface="Helvetica" panose="020B0604020202020204" pitchFamily="34" charset="0"/>
              </a:rPr>
              <a:t>Call 2-1-1 to find local enrollment assister</a:t>
            </a:r>
          </a:p>
        </p:txBody>
      </p:sp>
      <p:sp>
        <p:nvSpPr>
          <p:cNvPr id="15" name="Shape 215"/>
          <p:cNvSpPr/>
          <p:nvPr/>
        </p:nvSpPr>
        <p:spPr>
          <a:xfrm>
            <a:off x="259990" y="416578"/>
            <a:ext cx="6328799" cy="499839"/>
          </a:xfrm>
          <a:prstGeom prst="rect">
            <a:avLst/>
          </a:prstGeom>
          <a:ln w="12700">
            <a:miter lim="400000"/>
          </a:ln>
          <a:extLst>
            <a:ext uri="{C572A759-6A51-4108-AA02-DFA0A04FC94B}">
              <ma14:wrappingTextBoxFlag xmlns="" xmlns:ma14="http://schemas.microsoft.com/office/mac/drawingml/2011/main" val="1"/>
            </a:ext>
          </a:extLst>
        </p:spPr>
        <p:txBody>
          <a:bodyPr lIns="35703" tIns="35703" rIns="35703" bIns="35703">
            <a:normAutofit lnSpcReduction="10000"/>
          </a:bodyPr>
          <a:lstStyle>
            <a:lvl1pPr algn="l">
              <a:defRPr sz="4000">
                <a:latin typeface="Helvetica Light"/>
                <a:ea typeface="Helvetica Light"/>
                <a:cs typeface="Helvetica Light"/>
                <a:sym typeface="Helvetica Light"/>
              </a:defRPr>
            </a:lvl1pPr>
          </a:lstStyle>
          <a:p>
            <a:r>
              <a:rPr lang="en-US" sz="2812" b="1" dirty="0">
                <a:latin typeface="Helvetica" panose="020B0604020202020204" pitchFamily="34" charset="0"/>
              </a:rPr>
              <a:t>Next Steps</a:t>
            </a:r>
            <a:endParaRPr sz="2812" b="1" dirty="0">
              <a:latin typeface="Helvetica" panose="020B0604020202020204" pitchFamily="34" charset="0"/>
            </a:endParaRPr>
          </a:p>
        </p:txBody>
      </p:sp>
    </p:spTree>
    <p:extLst>
      <p:ext uri="{BB962C8B-B14F-4D97-AF65-F5344CB8AC3E}">
        <p14:creationId xmlns:p14="http://schemas.microsoft.com/office/powerpoint/2010/main" val="104901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3.png"/>
          <p:cNvPicPr>
            <a:picLocks noChangeAspect="1"/>
          </p:cNvPicPr>
          <p:nvPr/>
        </p:nvPicPr>
        <p:blipFill>
          <a:blip r:embed="rId2"/>
          <a:stretch>
            <a:fillRect/>
          </a:stretch>
        </p:blipFill>
        <p:spPr>
          <a:xfrm>
            <a:off x="0" y="6037009"/>
            <a:ext cx="12192000" cy="832358"/>
          </a:xfrm>
          <a:prstGeom prst="rect">
            <a:avLst/>
          </a:prstGeom>
          <a:ln w="12700">
            <a:miter lim="400000"/>
          </a:ln>
        </p:spPr>
      </p:pic>
      <p:pic>
        <p:nvPicPr>
          <p:cNvPr id="2" name="Picture 2">
            <a:extLst>
              <a:ext uri="{FF2B5EF4-FFF2-40B4-BE49-F238E27FC236}">
                <a16:creationId xmlns:a16="http://schemas.microsoft.com/office/drawing/2014/main" id="{D4DCF007-7543-4AB3-B93D-5DE89DCA9E4C}"/>
              </a:ext>
            </a:extLst>
          </p:cNvPr>
          <p:cNvPicPr>
            <a:picLocks noChangeAspect="1"/>
          </p:cNvPicPr>
          <p:nvPr/>
        </p:nvPicPr>
        <p:blipFill>
          <a:blip r:embed="rId3"/>
          <a:stretch>
            <a:fillRect/>
          </a:stretch>
        </p:blipFill>
        <p:spPr>
          <a:xfrm>
            <a:off x="2113808" y="183425"/>
            <a:ext cx="7332949" cy="5479971"/>
          </a:xfrm>
          <a:prstGeom prst="rect">
            <a:avLst/>
          </a:prstGeom>
        </p:spPr>
      </p:pic>
      <p:sp>
        <p:nvSpPr>
          <p:cNvPr id="4" name="Slide Number Placeholder 3">
            <a:extLst>
              <a:ext uri="{FF2B5EF4-FFF2-40B4-BE49-F238E27FC236}">
                <a16:creationId xmlns:a16="http://schemas.microsoft.com/office/drawing/2014/main" id="{55038D31-E7C3-442E-AEE5-FACB0407E498}"/>
              </a:ext>
            </a:extLst>
          </p:cNvPr>
          <p:cNvSpPr txBox="1">
            <a:spLocks/>
          </p:cNvSpPr>
          <p:nvPr/>
        </p:nvSpPr>
        <p:spPr>
          <a:xfrm>
            <a:off x="11376956" y="6098243"/>
            <a:ext cx="543418" cy="535339"/>
          </a:xfrm>
          <a:prstGeom prst="rect">
            <a:avLst/>
          </a:prstGeom>
          <a:ln w="12700">
            <a:miter lim="400000"/>
          </a:ln>
        </p:spPr>
        <p:txBody>
          <a:bodyPr wrap="none" lIns="50800" tIns="50800" rIns="50800" bIns="50800">
            <a:spAutoFit/>
          </a:bodyPr>
          <a:lstStyle>
            <a:defPPr>
              <a:defRPr lang="en-US"/>
            </a:defPPr>
            <a:lvl1pPr marL="0" algn="l" defTabSz="914400" rtl="0" eaLnBrk="1" latinLnBrk="0" hangingPunct="1">
              <a:defRPr sz="1266" kern="1200">
                <a:solidFill>
                  <a:schemeClr val="tx1"/>
                </a:solidFill>
                <a:latin typeface="Helvetica Light"/>
                <a:ea typeface="Helvetica Light"/>
                <a:cs typeface="Helvetica Light"/>
                <a:sym typeface="Helvetic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44</a:t>
            </a:fld>
            <a:endParaRPr lang="en-US" sz="2812" b="1" dirty="0"/>
          </a:p>
        </p:txBody>
      </p:sp>
    </p:spTree>
    <p:extLst>
      <p:ext uri="{BB962C8B-B14F-4D97-AF65-F5344CB8AC3E}">
        <p14:creationId xmlns:p14="http://schemas.microsoft.com/office/powerpoint/2010/main" val="14646721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7145"/>
            <a:ext cx="8229600" cy="865910"/>
          </a:xfrm>
        </p:spPr>
        <p:txBody>
          <a:bodyPr/>
          <a:lstStyle/>
          <a:p>
            <a:r>
              <a:rPr lang="en-US" dirty="0">
                <a:latin typeface="Calibri" panose="020F0502020204030204" pitchFamily="34" charset="0"/>
                <a:cs typeface="Calibri" panose="020F0502020204030204" pitchFamily="34" charset="0"/>
              </a:rPr>
              <a:t>MHCP Priority - Coverage and Enrollment</a:t>
            </a:r>
          </a:p>
        </p:txBody>
      </p:sp>
      <p:sp>
        <p:nvSpPr>
          <p:cNvPr id="3" name="Content Placeholder 2"/>
          <p:cNvSpPr>
            <a:spLocks noGrp="1"/>
          </p:cNvSpPr>
          <p:nvPr>
            <p:ph idx="1"/>
          </p:nvPr>
        </p:nvSpPr>
        <p:spPr>
          <a:xfrm>
            <a:off x="1077238" y="3194137"/>
            <a:ext cx="4269617" cy="4583586"/>
          </a:xfrm>
        </p:spPr>
        <p:txBody>
          <a:bodyPr/>
          <a:lstStyle/>
          <a:p>
            <a:pPr marL="0" indent="0">
              <a:buNone/>
            </a:pPr>
            <a:r>
              <a:rPr lang="en-US" b="1" dirty="0">
                <a:solidFill>
                  <a:srgbClr val="000000"/>
                </a:solidFill>
                <a:latin typeface="Calibri" panose="020F0502020204030204" pitchFamily="34" charset="0"/>
                <a:cs typeface="Calibri" panose="020F0502020204030204" pitchFamily="34" charset="0"/>
              </a:rPr>
              <a:t>Objectives:</a:t>
            </a:r>
            <a:r>
              <a:rPr lang="en-US" dirty="0">
                <a:solidFill>
                  <a:srgbClr val="000000"/>
                </a:solidFill>
                <a:latin typeface="Calibri" panose="020F0502020204030204" pitchFamily="34" charset="0"/>
                <a:cs typeface="Calibri" panose="020F0502020204030204" pitchFamily="34" charset="0"/>
              </a:rPr>
              <a:t> </a:t>
            </a:r>
          </a:p>
          <a:p>
            <a:r>
              <a:rPr lang="en-US" sz="2000" dirty="0">
                <a:solidFill>
                  <a:srgbClr val="000000"/>
                </a:solidFill>
                <a:latin typeface="Calibri" panose="020F0502020204030204" pitchFamily="34" charset="0"/>
                <a:cs typeface="Calibri" panose="020F0502020204030204" pitchFamily="34" charset="0"/>
              </a:rPr>
              <a:t>Reduce uninsured rate</a:t>
            </a:r>
          </a:p>
          <a:p>
            <a:pPr marL="0" indent="0">
              <a:buNone/>
            </a:pPr>
            <a:endParaRPr lang="en-US" sz="2000" dirty="0">
              <a:solidFill>
                <a:srgbClr val="000000"/>
              </a:solidFill>
              <a:latin typeface="Calibri" panose="020F0502020204030204" pitchFamily="34" charset="0"/>
              <a:cs typeface="Calibri" panose="020F0502020204030204" pitchFamily="34" charset="0"/>
            </a:endParaRPr>
          </a:p>
          <a:p>
            <a:pPr marL="0" indent="0">
              <a:buNone/>
            </a:pPr>
            <a:r>
              <a:rPr lang="en-US" sz="2000" b="1" dirty="0">
                <a:solidFill>
                  <a:srgbClr val="000000"/>
                </a:solidFill>
                <a:latin typeface="Calibri" panose="020F0502020204030204" pitchFamily="34" charset="0"/>
                <a:cs typeface="Calibri" panose="020F0502020204030204" pitchFamily="34" charset="0"/>
              </a:rPr>
              <a:t>Strategies</a:t>
            </a:r>
          </a:p>
          <a:p>
            <a:r>
              <a:rPr lang="en-US" sz="2000" dirty="0">
                <a:solidFill>
                  <a:srgbClr val="000000"/>
                </a:solidFill>
                <a:latin typeface="Calibri" panose="020F0502020204030204" pitchFamily="34" charset="0"/>
                <a:cs typeface="Calibri" panose="020F0502020204030204" pitchFamily="34" charset="0"/>
              </a:rPr>
              <a:t>Enroll those eligible in Medicaid &amp; prevent “churn”</a:t>
            </a:r>
          </a:p>
          <a:p>
            <a:r>
              <a:rPr lang="en-US" sz="2000" dirty="0">
                <a:solidFill>
                  <a:srgbClr val="000000"/>
                </a:solidFill>
                <a:latin typeface="Calibri" panose="020F0502020204030204" pitchFamily="34" charset="0"/>
                <a:cs typeface="Calibri" panose="020F0502020204030204" pitchFamily="34" charset="0"/>
              </a:rPr>
              <a:t>Promote enrollment in Marketplace and other insurance options</a:t>
            </a:r>
          </a:p>
          <a:p>
            <a:r>
              <a:rPr lang="en-US" sz="2000" dirty="0">
                <a:solidFill>
                  <a:srgbClr val="000000"/>
                </a:solidFill>
                <a:latin typeface="Calibri" panose="020F0502020204030204" pitchFamily="34" charset="0"/>
                <a:cs typeface="Calibri" panose="020F0502020204030204" pitchFamily="34" charset="0"/>
              </a:rPr>
              <a:t>Inform Policy and Regulation</a:t>
            </a:r>
          </a:p>
          <a:p>
            <a:pPr marL="0" indent="0">
              <a:buNone/>
            </a:pPr>
            <a:endParaRPr lang="en-US" sz="2000" dirty="0">
              <a:solidFill>
                <a:srgbClr val="000000"/>
              </a:solidFill>
              <a:latin typeface="+mj-lt"/>
            </a:endParaRPr>
          </a:p>
        </p:txBody>
      </p:sp>
      <p:pic>
        <p:nvPicPr>
          <p:cNvPr id="4" name="Picture 3">
            <a:extLst>
              <a:ext uri="{FF2B5EF4-FFF2-40B4-BE49-F238E27FC236}">
                <a16:creationId xmlns:a16="http://schemas.microsoft.com/office/drawing/2014/main" id="{CE1D781D-709B-440C-97AF-8F7E96F2BF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4274" y="2943616"/>
            <a:ext cx="5441238" cy="3183874"/>
          </a:xfrm>
          <a:prstGeom prst="rect">
            <a:avLst/>
          </a:prstGeom>
          <a:ln>
            <a:noFill/>
          </a:ln>
        </p:spPr>
      </p:pic>
      <p:sp>
        <p:nvSpPr>
          <p:cNvPr id="5" name="TextBox 4">
            <a:extLst>
              <a:ext uri="{FF2B5EF4-FFF2-40B4-BE49-F238E27FC236}">
                <a16:creationId xmlns:a16="http://schemas.microsoft.com/office/drawing/2014/main" id="{C65D2BD6-2168-1544-917A-38A4C2E2AF62}"/>
              </a:ext>
            </a:extLst>
          </p:cNvPr>
          <p:cNvSpPr txBox="1"/>
          <p:nvPr/>
        </p:nvSpPr>
        <p:spPr>
          <a:xfrm>
            <a:off x="858033" y="1233056"/>
            <a:ext cx="9889299" cy="1569660"/>
          </a:xfrm>
          <a:prstGeom prst="rect">
            <a:avLst/>
          </a:prstGeom>
          <a:noFill/>
        </p:spPr>
        <p:txBody>
          <a:bodyPr wrap="square" rtlCol="0">
            <a:spAutoFit/>
          </a:bodyPr>
          <a:lstStyle/>
          <a:p>
            <a:r>
              <a:rPr lang="en-US" sz="2400" b="1" dirty="0">
                <a:solidFill>
                  <a:srgbClr val="000000"/>
                </a:solidFill>
                <a:cs typeface="Calibri" panose="020F0502020204030204" pitchFamily="34" charset="0"/>
              </a:rPr>
              <a:t>Goal:</a:t>
            </a:r>
            <a:r>
              <a:rPr lang="en-US" sz="2400" dirty="0">
                <a:solidFill>
                  <a:srgbClr val="000000"/>
                </a:solidFill>
                <a:cs typeface="Calibri" panose="020F0502020204030204" pitchFamily="34" charset="0"/>
              </a:rPr>
              <a:t> Secure and retain adequate and affordable coverage for all, with focus on low-income populations. </a:t>
            </a:r>
          </a:p>
          <a:p>
            <a:endParaRPr lang="en-US" sz="2400" i="1" dirty="0">
              <a:solidFill>
                <a:srgbClr val="000000"/>
              </a:solidFill>
              <a:cs typeface="Calibri" panose="020F0502020204030204" pitchFamily="34" charset="0"/>
            </a:endParaRPr>
          </a:p>
          <a:p>
            <a:pPr algn="ctr"/>
            <a:r>
              <a:rPr lang="en-US" sz="2400" b="1" i="1" dirty="0">
                <a:solidFill>
                  <a:srgbClr val="000000"/>
                </a:solidFill>
                <a:cs typeface="Calibri" panose="020F0502020204030204" pitchFamily="34" charset="0"/>
              </a:rPr>
              <a:t>“Health insurance coverage is the gateway to health care access and health” </a:t>
            </a:r>
          </a:p>
        </p:txBody>
      </p:sp>
    </p:spTree>
    <p:extLst>
      <p:ext uri="{BB962C8B-B14F-4D97-AF65-F5344CB8AC3E}">
        <p14:creationId xmlns:p14="http://schemas.microsoft.com/office/powerpoint/2010/main" val="164119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5" name="Rectangle 24"/>
          <p:cNvSpPr/>
          <p:nvPr/>
        </p:nvSpPr>
        <p:spPr>
          <a:xfrm>
            <a:off x="0" y="6702954"/>
            <a:ext cx="12192000" cy="155046"/>
          </a:xfrm>
          <a:prstGeom prst="rect">
            <a:avLst/>
          </a:prstGeom>
          <a:solidFill>
            <a:srgbClr val="A79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38723" y="-4935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Uninsured in Milwaukee County, 2013-2017</a:t>
            </a:r>
            <a:endParaRPr kumimoji="0" lang="en-US" sz="3200" b="1" i="1" u="none" strike="noStrike" kern="1200" cap="none" spc="-100" normalizeH="0" baseline="0" noProof="0" dirty="0">
              <a:ln>
                <a:noFill/>
              </a:ln>
              <a:solidFill>
                <a:prstClr val="white"/>
              </a:solidFill>
              <a:effectLst/>
              <a:uLnTx/>
              <a:uFillTx/>
              <a:latin typeface="Arial"/>
              <a:ea typeface="+mj-ea"/>
              <a:cs typeface="+mj-cs"/>
            </a:endParaRPr>
          </a:p>
        </p:txBody>
      </p:sp>
      <p:sp>
        <p:nvSpPr>
          <p:cNvPr id="3" name="TextBox 2"/>
          <p:cNvSpPr txBox="1"/>
          <p:nvPr/>
        </p:nvSpPr>
        <p:spPr>
          <a:xfrm>
            <a:off x="3542431" y="1162001"/>
            <a:ext cx="1067497" cy="52322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mn-ea"/>
                <a:cs typeface="+mn-cs"/>
              </a:rPr>
              <a:t>Pre- ACA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mn-ea"/>
                <a:cs typeface="+mn-cs"/>
              </a:rPr>
              <a:t>12.6%</a:t>
            </a:r>
          </a:p>
        </p:txBody>
      </p:sp>
      <p:sp>
        <p:nvSpPr>
          <p:cNvPr id="18" name="Rectangle 17"/>
          <p:cNvSpPr/>
          <p:nvPr/>
        </p:nvSpPr>
        <p:spPr>
          <a:xfrm>
            <a:off x="7460180" y="6292114"/>
            <a:ext cx="4062294" cy="4079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Source: U.S. Census, American Community Survey (ACS) 2013, 2017, most recently available data</a:t>
            </a:r>
            <a:endParaRPr kumimoji="0" lang="en-US" sz="10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graphicFrame>
        <p:nvGraphicFramePr>
          <p:cNvPr id="24" name="Chart 23">
            <a:extLst>
              <a:ext uri="{FF2B5EF4-FFF2-40B4-BE49-F238E27FC236}">
                <a16:creationId xmlns:a16="http://schemas.microsoft.com/office/drawing/2014/main" id="{DFA2E6AC-05B9-499F-AE57-BF9052F0A538}"/>
              </a:ext>
            </a:extLst>
          </p:cNvPr>
          <p:cNvGraphicFramePr>
            <a:graphicFrameLocks/>
          </p:cNvGraphicFramePr>
          <p:nvPr/>
        </p:nvGraphicFramePr>
        <p:xfrm>
          <a:off x="1953428" y="1093953"/>
          <a:ext cx="7782577" cy="5178538"/>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E13C4CE5-28C0-4658-8438-9E7D7AA6F609}"/>
              </a:ext>
            </a:extLst>
          </p:cNvPr>
          <p:cNvSpPr txBox="1"/>
          <p:nvPr/>
        </p:nvSpPr>
        <p:spPr>
          <a:xfrm>
            <a:off x="5995014" y="1162001"/>
            <a:ext cx="1223344" cy="52322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mn-ea"/>
                <a:cs typeface="+mn-cs"/>
              </a:rPr>
              <a:t>Post - ACA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mn-ea"/>
                <a:cs typeface="+mn-cs"/>
              </a:rPr>
              <a:t>7.2%</a:t>
            </a:r>
          </a:p>
        </p:txBody>
      </p:sp>
      <p:sp>
        <p:nvSpPr>
          <p:cNvPr id="7" name="TextBox 6">
            <a:extLst>
              <a:ext uri="{FF2B5EF4-FFF2-40B4-BE49-F238E27FC236}">
                <a16:creationId xmlns:a16="http://schemas.microsoft.com/office/drawing/2014/main" id="{AB518E46-383C-44B4-8308-658713A6B683}"/>
              </a:ext>
            </a:extLst>
          </p:cNvPr>
          <p:cNvSpPr txBox="1"/>
          <p:nvPr/>
        </p:nvSpPr>
        <p:spPr>
          <a:xfrm>
            <a:off x="3495007" y="1979640"/>
            <a:ext cx="9839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117,311</a:t>
            </a:r>
          </a:p>
        </p:txBody>
      </p:sp>
      <p:sp>
        <p:nvSpPr>
          <p:cNvPr id="8" name="TextBox 7">
            <a:extLst>
              <a:ext uri="{FF2B5EF4-FFF2-40B4-BE49-F238E27FC236}">
                <a16:creationId xmlns:a16="http://schemas.microsoft.com/office/drawing/2014/main" id="{9647B8C3-EC9C-4871-ACBB-48019ABB413E}"/>
              </a:ext>
            </a:extLst>
          </p:cNvPr>
          <p:cNvSpPr txBox="1"/>
          <p:nvPr/>
        </p:nvSpPr>
        <p:spPr>
          <a:xfrm>
            <a:off x="6096000" y="3453632"/>
            <a:ext cx="8899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67,807</a:t>
            </a:r>
          </a:p>
        </p:txBody>
      </p:sp>
      <p:sp>
        <p:nvSpPr>
          <p:cNvPr id="9" name="TextBox 8">
            <a:extLst>
              <a:ext uri="{FF2B5EF4-FFF2-40B4-BE49-F238E27FC236}">
                <a16:creationId xmlns:a16="http://schemas.microsoft.com/office/drawing/2014/main" id="{6356BFE4-5142-4E40-8C5C-43E0441ABF6B}"/>
              </a:ext>
            </a:extLst>
          </p:cNvPr>
          <p:cNvSpPr txBox="1"/>
          <p:nvPr/>
        </p:nvSpPr>
        <p:spPr>
          <a:xfrm>
            <a:off x="7988546" y="1768207"/>
            <a:ext cx="1502781" cy="1600438"/>
          </a:xfrm>
          <a:prstGeom prst="rect">
            <a:avLst/>
          </a:prstGeom>
          <a:solidFill>
            <a:srgbClr val="492F9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The uninsured rate has decreased by 42%, and across all income groups since 2013.</a:t>
            </a:r>
          </a:p>
        </p:txBody>
      </p:sp>
      <p:sp>
        <p:nvSpPr>
          <p:cNvPr id="20" name="Footer Placeholder 3"/>
          <p:cNvSpPr txBox="1">
            <a:spLocks/>
          </p:cNvSpPr>
          <p:nvPr/>
        </p:nvSpPr>
        <p:spPr>
          <a:xfrm>
            <a:off x="130629" y="6382683"/>
            <a:ext cx="726294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63366"/>
                </a:solidFill>
                <a:effectLst/>
                <a:uLnTx/>
                <a:uFillTx/>
                <a:latin typeface="Arial"/>
                <a:ea typeface="+mn-ea"/>
                <a:cs typeface="Calibri" panose="020F0502020204030204" pitchFamily="34" charset="0"/>
              </a:rPr>
              <a:t>Uninsured Rate: Special Edition Milwaukee County Coverage Report </a:t>
            </a:r>
            <a:r>
              <a:rPr kumimoji="0" lang="en-US" sz="1100" b="1" i="0" u="none" strike="noStrike" kern="1200" cap="none" spc="0" normalizeH="0" baseline="0" noProof="0" dirty="0">
                <a:ln>
                  <a:noFill/>
                </a:ln>
                <a:solidFill>
                  <a:srgbClr val="663366"/>
                </a:solidFill>
                <a:effectLst/>
                <a:uLnTx/>
                <a:uFillTx/>
                <a:latin typeface="Arial"/>
                <a:ea typeface="Wingdings"/>
                <a:cs typeface="Calibri" panose="020F0502020204030204" pitchFamily="34" charset="0"/>
                <a:sym typeface="Wingdings"/>
              </a:rPr>
              <a:t></a:t>
            </a:r>
            <a:r>
              <a:rPr kumimoji="0" lang="en-US" sz="1100" b="1" i="0" u="none" strike="noStrike" kern="1200" cap="none" spc="0" normalizeH="0" baseline="0" noProof="0" dirty="0">
                <a:ln>
                  <a:noFill/>
                </a:ln>
                <a:solidFill>
                  <a:srgbClr val="663366"/>
                </a:solidFill>
                <a:effectLst/>
                <a:uLnTx/>
                <a:uFillTx/>
                <a:latin typeface="Arial"/>
                <a:ea typeface="+mn-ea"/>
                <a:cs typeface="Calibri" panose="020F0502020204030204" pitchFamily="34" charset="0"/>
              </a:rPr>
              <a:t>  April 2019</a:t>
            </a:r>
          </a:p>
        </p:txBody>
      </p:sp>
      <p:sp>
        <p:nvSpPr>
          <p:cNvPr id="14" name="Slide Number Placeholder 3">
            <a:extLst>
              <a:ext uri="{FF2B5EF4-FFF2-40B4-BE49-F238E27FC236}">
                <a16:creationId xmlns:a16="http://schemas.microsoft.com/office/drawing/2014/main" id="{925E4EFA-05A6-4FBA-B9A0-F36B399D08EE}"/>
              </a:ext>
            </a:extLst>
          </p:cNvPr>
          <p:cNvSpPr txBox="1">
            <a:spLocks/>
          </p:cNvSpPr>
          <p:nvPr/>
        </p:nvSpPr>
        <p:spPr>
          <a:xfrm>
            <a:off x="11376956" y="6098243"/>
            <a:ext cx="543418" cy="535339"/>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6</a:t>
            </a:fld>
            <a:endParaRPr lang="en-US" sz="2812" b="1" dirty="0"/>
          </a:p>
        </p:txBody>
      </p:sp>
      <p:sp>
        <p:nvSpPr>
          <p:cNvPr id="2" name="Oval 1">
            <a:extLst>
              <a:ext uri="{FF2B5EF4-FFF2-40B4-BE49-F238E27FC236}">
                <a16:creationId xmlns:a16="http://schemas.microsoft.com/office/drawing/2014/main" id="{083DD7ED-9112-4F16-8F9B-086316E39B60}"/>
              </a:ext>
            </a:extLst>
          </p:cNvPr>
          <p:cNvSpPr/>
          <p:nvPr/>
        </p:nvSpPr>
        <p:spPr>
          <a:xfrm>
            <a:off x="5699343" y="894075"/>
            <a:ext cx="1678488" cy="108556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34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942975"/>
          </a:xfrm>
          <a:prstGeom prst="rect">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702954"/>
            <a:ext cx="12192000" cy="155046"/>
          </a:xfrm>
          <a:prstGeom prst="rect">
            <a:avLst/>
          </a:prstGeom>
          <a:solidFill>
            <a:srgbClr val="A79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3013015495"/>
              </p:ext>
            </p:extLst>
          </p:nvPr>
        </p:nvGraphicFramePr>
        <p:xfrm>
          <a:off x="229538" y="1169287"/>
          <a:ext cx="5066362" cy="33265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70"/>
          <p:cNvSpPr txBox="1">
            <a:spLocks/>
          </p:cNvSpPr>
          <p:nvPr/>
        </p:nvSpPr>
        <p:spPr>
          <a:xfrm>
            <a:off x="229538" y="-23558"/>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sz="3600" b="1" dirty="0">
                <a:solidFill>
                  <a:schemeClr val="bg1"/>
                </a:solidFill>
                <a:latin typeface="Calibri" panose="020F0502020204030204" pitchFamily="34" charset="0"/>
                <a:cs typeface="Calibri" panose="020F0502020204030204" pitchFamily="34" charset="0"/>
              </a:rPr>
              <a:t>Uninsured in Milwaukee County - 2017</a:t>
            </a:r>
            <a:endParaRPr lang="en-US" sz="2000" b="1" i="1" dirty="0">
              <a:solidFill>
                <a:schemeClr val="bg1"/>
              </a:solidFill>
              <a:latin typeface="Arial"/>
            </a:endParaRPr>
          </a:p>
        </p:txBody>
      </p:sp>
      <p:sp>
        <p:nvSpPr>
          <p:cNvPr id="2" name="TextBox 1">
            <a:extLst>
              <a:ext uri="{FF2B5EF4-FFF2-40B4-BE49-F238E27FC236}">
                <a16:creationId xmlns:a16="http://schemas.microsoft.com/office/drawing/2014/main" id="{1ED8A699-AF53-4B27-B988-C8C8305BE837}"/>
              </a:ext>
            </a:extLst>
          </p:cNvPr>
          <p:cNvSpPr txBox="1"/>
          <p:nvPr/>
        </p:nvSpPr>
        <p:spPr>
          <a:xfrm>
            <a:off x="5798335" y="1151556"/>
            <a:ext cx="2209728" cy="523220"/>
          </a:xfrm>
          <a:prstGeom prst="rect">
            <a:avLst/>
          </a:prstGeom>
          <a:solidFill>
            <a:schemeClr val="accent2">
              <a:lumMod val="20000"/>
              <a:lumOff val="80000"/>
            </a:schemeClr>
          </a:solidFill>
          <a:ln>
            <a:noFill/>
          </a:ln>
        </p:spPr>
        <p:txBody>
          <a:bodyPr wrap="square" rtlCol="0">
            <a:spAutoFit/>
          </a:bodyPr>
          <a:lstStyle/>
          <a:p>
            <a:pPr algn="ctr">
              <a:defRPr/>
            </a:pPr>
            <a:r>
              <a:rPr lang="en-US" sz="1400" dirty="0">
                <a:solidFill>
                  <a:prstClr val="black"/>
                </a:solidFill>
                <a:latin typeface="Arial"/>
              </a:rPr>
              <a:t>In 2017, 7,204 children remained uninsured</a:t>
            </a:r>
          </a:p>
        </p:txBody>
      </p:sp>
      <p:cxnSp>
        <p:nvCxnSpPr>
          <p:cNvPr id="6" name="Straight Arrow Connector 5">
            <a:extLst>
              <a:ext uri="{FF2B5EF4-FFF2-40B4-BE49-F238E27FC236}">
                <a16:creationId xmlns:a16="http://schemas.microsoft.com/office/drawing/2014/main" id="{8CF4E05A-0146-4D84-8902-FD4F120E7867}"/>
              </a:ext>
            </a:extLst>
          </p:cNvPr>
          <p:cNvCxnSpPr>
            <a:cxnSpLocks/>
            <a:stCxn id="2" idx="1"/>
          </p:cNvCxnSpPr>
          <p:nvPr/>
        </p:nvCxnSpPr>
        <p:spPr>
          <a:xfrm flipH="1">
            <a:off x="4776333" y="1413166"/>
            <a:ext cx="1022002" cy="263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20135" y="6264366"/>
            <a:ext cx="3275496" cy="400110"/>
          </a:xfrm>
          <a:prstGeom prst="rect">
            <a:avLst/>
          </a:prstGeom>
        </p:spPr>
        <p:txBody>
          <a:bodyPr wrap="square">
            <a:spAutoFit/>
          </a:bodyPr>
          <a:lstStyle/>
          <a:p>
            <a:pPr algn="r">
              <a:defRPr/>
            </a:pPr>
            <a:r>
              <a:rPr lang="en-US" sz="1000" dirty="0">
                <a:solidFill>
                  <a:prstClr val="black"/>
                </a:solidFill>
                <a:latin typeface="Arial"/>
              </a:rPr>
              <a:t>Source: U.S. Census, American Community Survey (ACS) 2017, most recently available data</a:t>
            </a:r>
            <a:endParaRPr lang="en-US" sz="1000" dirty="0">
              <a:solidFill>
                <a:prstClr val="black"/>
              </a:solidFill>
              <a:highlight>
                <a:srgbClr val="FFFF00"/>
              </a:highlight>
              <a:latin typeface="Arial"/>
            </a:endParaRPr>
          </a:p>
        </p:txBody>
      </p:sp>
      <p:graphicFrame>
        <p:nvGraphicFramePr>
          <p:cNvPr id="17" name="Chart 16"/>
          <p:cNvGraphicFramePr>
            <a:graphicFrameLocks/>
          </p:cNvGraphicFramePr>
          <p:nvPr>
            <p:extLst>
              <p:ext uri="{D42A27DB-BD31-4B8C-83A1-F6EECF244321}">
                <p14:modId xmlns:p14="http://schemas.microsoft.com/office/powerpoint/2010/main" val="509877082"/>
              </p:ext>
            </p:extLst>
          </p:nvPr>
        </p:nvGraphicFramePr>
        <p:xfrm>
          <a:off x="5562600" y="3143250"/>
          <a:ext cx="6503729" cy="2406931"/>
        </p:xfrm>
        <a:graphic>
          <a:graphicData uri="http://schemas.openxmlformats.org/drawingml/2006/chart">
            <c:chart xmlns:c="http://schemas.openxmlformats.org/drawingml/2006/chart" xmlns:r="http://schemas.openxmlformats.org/officeDocument/2006/relationships" r:id="rId4"/>
          </a:graphicData>
        </a:graphic>
      </p:graphicFrame>
      <p:sp>
        <p:nvSpPr>
          <p:cNvPr id="19" name="Footer Placeholder 3"/>
          <p:cNvSpPr txBox="1">
            <a:spLocks/>
          </p:cNvSpPr>
          <p:nvPr/>
        </p:nvSpPr>
        <p:spPr>
          <a:xfrm>
            <a:off x="130629" y="6409820"/>
            <a:ext cx="726294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663366"/>
                </a:solidFill>
                <a:latin typeface="Arial"/>
                <a:cs typeface="Calibri" panose="020F0502020204030204" pitchFamily="34" charset="0"/>
              </a:rPr>
              <a:t>Uninsured Rate: Special Edition Milwaukee County Coverage Report </a:t>
            </a:r>
            <a:r>
              <a:rPr lang="en-US" dirty="0">
                <a:solidFill>
                  <a:srgbClr val="663366"/>
                </a:solidFill>
                <a:latin typeface="Arial"/>
                <a:ea typeface="Wingdings"/>
                <a:cs typeface="Calibri" panose="020F0502020204030204" pitchFamily="34" charset="0"/>
                <a:sym typeface="Wingdings"/>
              </a:rPr>
              <a:t></a:t>
            </a:r>
            <a:r>
              <a:rPr lang="en-US" dirty="0">
                <a:solidFill>
                  <a:srgbClr val="663366"/>
                </a:solidFill>
                <a:latin typeface="Arial"/>
                <a:cs typeface="Calibri" panose="020F0502020204030204" pitchFamily="34" charset="0"/>
              </a:rPr>
              <a:t>  April 2019</a:t>
            </a:r>
          </a:p>
        </p:txBody>
      </p:sp>
      <p:sp>
        <p:nvSpPr>
          <p:cNvPr id="12" name="Slide Number Placeholder 3">
            <a:extLst>
              <a:ext uri="{FF2B5EF4-FFF2-40B4-BE49-F238E27FC236}">
                <a16:creationId xmlns:a16="http://schemas.microsoft.com/office/drawing/2014/main" id="{F3F9AD33-95FE-4F03-BB41-9FB1F2406A83}"/>
              </a:ext>
            </a:extLst>
          </p:cNvPr>
          <p:cNvSpPr txBox="1">
            <a:spLocks/>
          </p:cNvSpPr>
          <p:nvPr/>
        </p:nvSpPr>
        <p:spPr>
          <a:xfrm>
            <a:off x="11376956" y="6098243"/>
            <a:ext cx="543418" cy="535339"/>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7</a:t>
            </a:fld>
            <a:endParaRPr lang="en-US" sz="2812" b="1" dirty="0"/>
          </a:p>
        </p:txBody>
      </p:sp>
    </p:spTree>
    <p:extLst>
      <p:ext uri="{BB962C8B-B14F-4D97-AF65-F5344CB8AC3E}">
        <p14:creationId xmlns:p14="http://schemas.microsoft.com/office/powerpoint/2010/main" val="201577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942975"/>
          </a:xfrm>
          <a:prstGeom prst="rect">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70"/>
          <p:cNvSpPr txBox="1">
            <a:spLocks/>
          </p:cNvSpPr>
          <p:nvPr/>
        </p:nvSpPr>
        <p:spPr>
          <a:xfrm>
            <a:off x="284537" y="-29117"/>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sz="3600" b="1" dirty="0">
                <a:solidFill>
                  <a:schemeClr val="bg1"/>
                </a:solidFill>
                <a:latin typeface="Calibri" panose="020F0502020204030204" pitchFamily="34" charset="0"/>
                <a:cs typeface="Calibri" panose="020F0502020204030204" pitchFamily="34" charset="0"/>
              </a:rPr>
              <a:t>Uninsured in Milwaukee County - 2017</a:t>
            </a:r>
            <a:endParaRPr lang="en-US" sz="2000" b="1" i="1" dirty="0">
              <a:solidFill>
                <a:schemeClr val="bg1"/>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227319213"/>
              </p:ext>
            </p:extLst>
          </p:nvPr>
        </p:nvGraphicFramePr>
        <p:xfrm>
          <a:off x="6078442" y="1885609"/>
          <a:ext cx="4430334" cy="1380002"/>
        </p:xfrm>
        <a:graphic>
          <a:graphicData uri="http://schemas.openxmlformats.org/drawingml/2006/table">
            <a:tbl>
              <a:tblPr firstRow="1" firstCol="1" bandRow="1">
                <a:tableStyleId>{284E427A-3D55-4303-BF80-6455036E1DE7}</a:tableStyleId>
              </a:tblPr>
              <a:tblGrid>
                <a:gridCol w="3311218">
                  <a:extLst>
                    <a:ext uri="{9D8B030D-6E8A-4147-A177-3AD203B41FA5}">
                      <a16:colId xmlns:a16="http://schemas.microsoft.com/office/drawing/2014/main" val="573584451"/>
                    </a:ext>
                  </a:extLst>
                </a:gridCol>
                <a:gridCol w="1119116">
                  <a:extLst>
                    <a:ext uri="{9D8B030D-6E8A-4147-A177-3AD203B41FA5}">
                      <a16:colId xmlns:a16="http://schemas.microsoft.com/office/drawing/2014/main" val="4256330434"/>
                    </a:ext>
                  </a:extLst>
                </a:gridCol>
              </a:tblGrid>
              <a:tr h="512572">
                <a:tc>
                  <a:txBody>
                    <a:bodyPr/>
                    <a:lstStyle/>
                    <a:p>
                      <a:pPr marL="0" marR="0">
                        <a:spcBef>
                          <a:spcPts val="0"/>
                        </a:spcBef>
                        <a:spcAft>
                          <a:spcPts val="0"/>
                        </a:spcAft>
                      </a:pPr>
                      <a:r>
                        <a:rPr lang="en-US" sz="1600" dirty="0">
                          <a:solidFill>
                            <a:schemeClr val="tx1">
                              <a:lumMod val="95000"/>
                              <a:lumOff val="5000"/>
                            </a:schemeClr>
                          </a:solidFill>
                          <a:effectLst/>
                        </a:rPr>
                        <a:t>Uninsured </a:t>
                      </a:r>
                    </a:p>
                    <a:p>
                      <a:pPr marL="0" marR="0">
                        <a:spcBef>
                          <a:spcPts val="0"/>
                        </a:spcBef>
                        <a:spcAft>
                          <a:spcPts val="0"/>
                        </a:spcAft>
                      </a:pPr>
                      <a:r>
                        <a:rPr lang="en-US" sz="1600" b="0" i="1" dirty="0">
                          <a:solidFill>
                            <a:schemeClr val="tx1">
                              <a:lumMod val="95000"/>
                              <a:lumOff val="5000"/>
                            </a:schemeClr>
                          </a:solidFill>
                          <a:effectLst/>
                        </a:rPr>
                        <a:t>(non-institutionalized population)</a:t>
                      </a:r>
                      <a:endParaRPr lang="en-US" sz="1600" b="0" i="1" dirty="0">
                        <a:solidFill>
                          <a:schemeClr val="tx1">
                            <a:lumMod val="95000"/>
                            <a:lumOff val="5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1600" dirty="0">
                          <a:solidFill>
                            <a:schemeClr val="tx1">
                              <a:lumMod val="95000"/>
                              <a:lumOff val="5000"/>
                            </a:schemeClr>
                          </a:solidFill>
                          <a:effectLst/>
                        </a:rPr>
                        <a:t>    59,614 </a:t>
                      </a:r>
                      <a:endParaRPr lang="en-US" sz="160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17735002"/>
                  </a:ext>
                </a:extLst>
              </a:tr>
              <a:tr h="433715">
                <a:tc>
                  <a:txBody>
                    <a:bodyPr/>
                    <a:lstStyle/>
                    <a:p>
                      <a:pPr marL="0" marR="0">
                        <a:lnSpc>
                          <a:spcPct val="150000"/>
                        </a:lnSpc>
                        <a:spcBef>
                          <a:spcPts val="0"/>
                        </a:spcBef>
                        <a:spcAft>
                          <a:spcPts val="0"/>
                        </a:spcAft>
                      </a:pPr>
                      <a:r>
                        <a:rPr lang="en-US" sz="1600" dirty="0">
                          <a:effectLst/>
                        </a:rPr>
                        <a:t>Employed Uninsured</a:t>
                      </a:r>
                      <a:endParaRPr lang="en-US" sz="1600" dirty="0">
                        <a:solidFill>
                          <a:srgbClr val="00008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r">
                        <a:lnSpc>
                          <a:spcPct val="150000"/>
                        </a:lnSpc>
                        <a:spcBef>
                          <a:spcPts val="0"/>
                        </a:spcBef>
                        <a:spcAft>
                          <a:spcPts val="0"/>
                        </a:spcAft>
                      </a:pPr>
                      <a:r>
                        <a:rPr lang="en-US" sz="1600" b="1" dirty="0">
                          <a:effectLst/>
                        </a:rPr>
                        <a:t>41,772</a:t>
                      </a:r>
                    </a:p>
                  </a:txBody>
                  <a:tcPr marL="68580" marR="68580" marT="0" marB="0"/>
                </a:tc>
                <a:extLst>
                  <a:ext uri="{0D108BD9-81ED-4DB2-BD59-A6C34878D82A}">
                    <a16:rowId xmlns:a16="http://schemas.microsoft.com/office/drawing/2014/main" val="488481178"/>
                  </a:ext>
                </a:extLst>
              </a:tr>
              <a:tr h="433715">
                <a:tc>
                  <a:txBody>
                    <a:bodyPr/>
                    <a:lstStyle/>
                    <a:p>
                      <a:pPr marL="0" marR="0" algn="r">
                        <a:lnSpc>
                          <a:spcPct val="150000"/>
                        </a:lnSpc>
                        <a:spcBef>
                          <a:spcPts val="0"/>
                        </a:spcBef>
                        <a:spcAft>
                          <a:spcPts val="0"/>
                        </a:spcAft>
                      </a:pPr>
                      <a:r>
                        <a:rPr lang="en-US" sz="1600" i="1" dirty="0">
                          <a:effectLst/>
                        </a:rPr>
                        <a:t>Uninsured who are employed</a:t>
                      </a:r>
                      <a:endParaRPr lang="en-US" sz="1600" i="1" dirty="0">
                        <a:solidFill>
                          <a:srgbClr val="000080"/>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b="1" i="1" dirty="0">
                          <a:effectLst/>
                        </a:rPr>
                        <a:t> 70%</a:t>
                      </a:r>
                      <a:endParaRPr lang="en-US" sz="1600" b="1" i="1"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98822007"/>
                  </a:ext>
                </a:extLst>
              </a:tr>
            </a:tbl>
          </a:graphicData>
        </a:graphic>
      </p:graphicFrame>
      <p:sp>
        <p:nvSpPr>
          <p:cNvPr id="6" name="Rectangle 5"/>
          <p:cNvSpPr/>
          <p:nvPr/>
        </p:nvSpPr>
        <p:spPr>
          <a:xfrm>
            <a:off x="5982590" y="1366069"/>
            <a:ext cx="5099392" cy="369332"/>
          </a:xfrm>
          <a:prstGeom prst="rect">
            <a:avLst/>
          </a:prstGeom>
        </p:spPr>
        <p:txBody>
          <a:bodyPr wrap="square">
            <a:spAutoFit/>
          </a:bodyPr>
          <a:lstStyle/>
          <a:p>
            <a:pPr>
              <a:defRPr/>
            </a:pPr>
            <a:r>
              <a:rPr lang="en-US" b="1" dirty="0">
                <a:solidFill>
                  <a:prstClr val="black"/>
                </a:solidFill>
                <a:latin typeface="Arial"/>
              </a:rPr>
              <a:t>Percentage of Uninsured who are employed</a:t>
            </a:r>
          </a:p>
        </p:txBody>
      </p:sp>
      <p:sp>
        <p:nvSpPr>
          <p:cNvPr id="16" name="Rectangle 15"/>
          <p:cNvSpPr/>
          <p:nvPr/>
        </p:nvSpPr>
        <p:spPr>
          <a:xfrm>
            <a:off x="2188029" y="5494889"/>
            <a:ext cx="2779000" cy="553998"/>
          </a:xfrm>
          <a:prstGeom prst="rect">
            <a:avLst/>
          </a:prstGeom>
        </p:spPr>
        <p:txBody>
          <a:bodyPr wrap="square">
            <a:spAutoFit/>
          </a:bodyPr>
          <a:lstStyle/>
          <a:p>
            <a:pPr>
              <a:defRPr/>
            </a:pPr>
            <a:r>
              <a:rPr lang="en-US" sz="1000" dirty="0">
                <a:solidFill>
                  <a:prstClr val="black"/>
                </a:solidFill>
                <a:latin typeface="Arial"/>
              </a:rPr>
              <a:t>Source: U.S. Census, American Community Survey (ACS) 2017, most recently available data</a:t>
            </a:r>
            <a:endParaRPr lang="en-US" sz="1000" dirty="0">
              <a:solidFill>
                <a:prstClr val="black"/>
              </a:solidFill>
              <a:highlight>
                <a:srgbClr val="FFFF00"/>
              </a:highlight>
              <a:latin typeface="Arial"/>
            </a:endParaRPr>
          </a:p>
        </p:txBody>
      </p:sp>
      <p:graphicFrame>
        <p:nvGraphicFramePr>
          <p:cNvPr id="18" name="Chart 17"/>
          <p:cNvGraphicFramePr>
            <a:graphicFrameLocks/>
          </p:cNvGraphicFramePr>
          <p:nvPr/>
        </p:nvGraphicFramePr>
        <p:xfrm>
          <a:off x="216559" y="998236"/>
          <a:ext cx="5502749" cy="4173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nvGraphicFramePr>
        <p:xfrm>
          <a:off x="6067174" y="3517292"/>
          <a:ext cx="5304011" cy="2926499"/>
        </p:xfrm>
        <a:graphic>
          <a:graphicData uri="http://schemas.openxmlformats.org/drawingml/2006/chart">
            <c:chart xmlns:c="http://schemas.openxmlformats.org/drawingml/2006/chart" xmlns:r="http://schemas.openxmlformats.org/officeDocument/2006/relationships" r:id="rId4"/>
          </a:graphicData>
        </a:graphic>
      </p:graphicFrame>
      <p:sp>
        <p:nvSpPr>
          <p:cNvPr id="14" name="Footer Placeholder 3"/>
          <p:cNvSpPr txBox="1">
            <a:spLocks/>
          </p:cNvSpPr>
          <p:nvPr/>
        </p:nvSpPr>
        <p:spPr>
          <a:xfrm>
            <a:off x="130629" y="6371720"/>
            <a:ext cx="7262948" cy="365125"/>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663366"/>
                </a:solidFill>
                <a:latin typeface="Arial"/>
                <a:cs typeface="Calibri" panose="020F0502020204030204" pitchFamily="34" charset="0"/>
              </a:rPr>
              <a:t>Uninsured Rate: Special Edition Milwaukee County Coverage Report </a:t>
            </a:r>
            <a:r>
              <a:rPr lang="en-US" dirty="0">
                <a:solidFill>
                  <a:srgbClr val="663366"/>
                </a:solidFill>
                <a:latin typeface="Arial"/>
                <a:ea typeface="Wingdings"/>
                <a:cs typeface="Calibri" panose="020F0502020204030204" pitchFamily="34" charset="0"/>
                <a:sym typeface="Wingdings"/>
              </a:rPr>
              <a:t></a:t>
            </a:r>
            <a:r>
              <a:rPr lang="en-US" dirty="0">
                <a:solidFill>
                  <a:srgbClr val="663366"/>
                </a:solidFill>
                <a:latin typeface="Arial"/>
                <a:cs typeface="Calibri" panose="020F0502020204030204" pitchFamily="34" charset="0"/>
              </a:rPr>
              <a:t>  April 2019</a:t>
            </a:r>
          </a:p>
        </p:txBody>
      </p:sp>
      <p:sp>
        <p:nvSpPr>
          <p:cNvPr id="17" name="Rectangle 16"/>
          <p:cNvSpPr/>
          <p:nvPr/>
        </p:nvSpPr>
        <p:spPr>
          <a:xfrm>
            <a:off x="0" y="6702954"/>
            <a:ext cx="12192000" cy="155046"/>
          </a:xfrm>
          <a:prstGeom prst="rect">
            <a:avLst/>
          </a:prstGeom>
          <a:solidFill>
            <a:srgbClr val="A79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50DBEA2B-E2BA-4EDE-8161-8C9D1F9A0FAC}"/>
              </a:ext>
            </a:extLst>
          </p:cNvPr>
          <p:cNvSpPr txBox="1">
            <a:spLocks/>
          </p:cNvSpPr>
          <p:nvPr/>
        </p:nvSpPr>
        <p:spPr>
          <a:xfrm>
            <a:off x="11376956" y="6098243"/>
            <a:ext cx="543418" cy="535339"/>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2812" b="1" smtClean="0"/>
              <a:pPr algn="ctr"/>
              <a:t>8</a:t>
            </a:fld>
            <a:endParaRPr lang="en-US" sz="2812" b="1" dirty="0"/>
          </a:p>
        </p:txBody>
      </p:sp>
      <p:sp>
        <p:nvSpPr>
          <p:cNvPr id="2" name="Oval 1">
            <a:extLst>
              <a:ext uri="{FF2B5EF4-FFF2-40B4-BE49-F238E27FC236}">
                <a16:creationId xmlns:a16="http://schemas.microsoft.com/office/drawing/2014/main" id="{B70A88F9-120F-4A67-8E84-6290AB8DCCC0}"/>
              </a:ext>
            </a:extLst>
          </p:cNvPr>
          <p:cNvSpPr/>
          <p:nvPr/>
        </p:nvSpPr>
        <p:spPr>
          <a:xfrm>
            <a:off x="6200383" y="2696197"/>
            <a:ext cx="4553211" cy="73280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100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7255-BC93-A640-9F92-C1F010B24609}"/>
              </a:ext>
            </a:extLst>
          </p:cNvPr>
          <p:cNvSpPr>
            <a:spLocks noGrp="1"/>
          </p:cNvSpPr>
          <p:nvPr>
            <p:ph type="title"/>
          </p:nvPr>
        </p:nvSpPr>
        <p:spPr>
          <a:xfrm>
            <a:off x="1847588" y="200892"/>
            <a:ext cx="8454651" cy="1073728"/>
          </a:xfrm>
        </p:spPr>
        <p:txBody>
          <a:bodyPr/>
          <a:lstStyle/>
          <a:p>
            <a:r>
              <a:rPr lang="en-US" dirty="0">
                <a:latin typeface="Calibri" panose="020F0502020204030204" pitchFamily="34" charset="0"/>
                <a:cs typeface="Calibri" panose="020F0502020204030204" pitchFamily="34" charset="0"/>
              </a:rPr>
              <a:t>Milwaukee Enrollment Network (MKEN)</a:t>
            </a:r>
          </a:p>
        </p:txBody>
      </p:sp>
      <p:sp>
        <p:nvSpPr>
          <p:cNvPr id="5" name="TextBox 4">
            <a:extLst>
              <a:ext uri="{FF2B5EF4-FFF2-40B4-BE49-F238E27FC236}">
                <a16:creationId xmlns:a16="http://schemas.microsoft.com/office/drawing/2014/main" id="{4E86C9D3-719C-0B40-87C7-CD0DEBAACFCA}"/>
              </a:ext>
            </a:extLst>
          </p:cNvPr>
          <p:cNvSpPr txBox="1"/>
          <p:nvPr/>
        </p:nvSpPr>
        <p:spPr>
          <a:xfrm>
            <a:off x="845507" y="1014608"/>
            <a:ext cx="9822493" cy="5787622"/>
          </a:xfrm>
          <a:prstGeom prst="rect">
            <a:avLst/>
          </a:prstGeom>
          <a:noFill/>
        </p:spPr>
        <p:txBody>
          <a:bodyPr wrap="square" rtlCol="0">
            <a:spAutoFit/>
          </a:bodyPr>
          <a:lstStyle/>
          <a:p>
            <a:r>
              <a:rPr lang="en-US" sz="2400" b="1" dirty="0">
                <a:solidFill>
                  <a:srgbClr val="000000"/>
                </a:solidFill>
              </a:rPr>
              <a:t>Established in 2007, Expanded in 2013</a:t>
            </a:r>
          </a:p>
          <a:p>
            <a:r>
              <a:rPr lang="en-US" sz="2400" dirty="0">
                <a:solidFill>
                  <a:srgbClr val="000000"/>
                </a:solidFill>
              </a:rPr>
              <a:t>	</a:t>
            </a:r>
            <a:r>
              <a:rPr lang="en-US" sz="2000" dirty="0">
                <a:solidFill>
                  <a:srgbClr val="000000"/>
                </a:solidFill>
              </a:rPr>
              <a:t>+100 organizations</a:t>
            </a:r>
            <a:endParaRPr lang="en-US" sz="2000" i="1" dirty="0">
              <a:solidFill>
                <a:srgbClr val="000000"/>
              </a:solidFill>
            </a:endParaRPr>
          </a:p>
          <a:p>
            <a:r>
              <a:rPr lang="en-US" sz="2000" dirty="0">
                <a:solidFill>
                  <a:srgbClr val="000000"/>
                </a:solidFill>
              </a:rPr>
              <a:t>	+160 “Enrollment Assisters”</a:t>
            </a:r>
          </a:p>
          <a:p>
            <a:endParaRPr lang="en-US" sz="2400" b="1" dirty="0">
              <a:solidFill>
                <a:srgbClr val="000000"/>
              </a:solidFill>
            </a:endParaRPr>
          </a:p>
          <a:p>
            <a:r>
              <a:rPr lang="en-US" sz="2400" b="1" dirty="0">
                <a:solidFill>
                  <a:srgbClr val="000000"/>
                </a:solidFill>
              </a:rPr>
              <a:t>Strategies</a:t>
            </a:r>
          </a:p>
          <a:p>
            <a:pPr marL="971550" lvl="1" indent="-514350">
              <a:buFont typeface="+mj-lt"/>
              <a:buAutoNum type="arabicPeriod"/>
            </a:pPr>
            <a:r>
              <a:rPr lang="en-US" sz="2000" dirty="0">
                <a:solidFill>
                  <a:schemeClr val="accent4">
                    <a:lumMod val="10000"/>
                  </a:schemeClr>
                </a:solidFill>
              </a:rPr>
              <a:t>Consumer and Mobilizer Outreach and Education</a:t>
            </a:r>
          </a:p>
          <a:p>
            <a:pPr marL="971550" lvl="1" indent="-514350">
              <a:buFont typeface="+mj-lt"/>
              <a:buAutoNum type="arabicPeriod"/>
            </a:pPr>
            <a:r>
              <a:rPr lang="en-US" sz="2000" dirty="0">
                <a:solidFill>
                  <a:srgbClr val="000000"/>
                </a:solidFill>
              </a:rPr>
              <a:t>Enrollment Assister Capacity Building</a:t>
            </a:r>
          </a:p>
          <a:p>
            <a:pPr marL="971550" lvl="1" indent="-514350">
              <a:buFont typeface="+mj-lt"/>
              <a:buAutoNum type="arabicPeriod"/>
            </a:pPr>
            <a:r>
              <a:rPr lang="en-US" sz="2000" dirty="0">
                <a:solidFill>
                  <a:srgbClr val="000000"/>
                </a:solidFill>
              </a:rPr>
              <a:t>Direct Insurance Enrollment Assistance and Renewal</a:t>
            </a:r>
          </a:p>
          <a:p>
            <a:pPr marL="971550" lvl="1" indent="-514350">
              <a:buFont typeface="+mj-lt"/>
              <a:buAutoNum type="arabicPeriod"/>
            </a:pPr>
            <a:r>
              <a:rPr lang="en-US" sz="2000" dirty="0">
                <a:solidFill>
                  <a:srgbClr val="000000"/>
                </a:solidFill>
              </a:rPr>
              <a:t>Outcomes Measurement and Network Management</a:t>
            </a:r>
          </a:p>
          <a:p>
            <a:endParaRPr lang="en-US" sz="2400" b="1" dirty="0">
              <a:solidFill>
                <a:srgbClr val="000000"/>
              </a:solidFill>
            </a:endParaRPr>
          </a:p>
          <a:p>
            <a:r>
              <a:rPr lang="en-US" sz="2400" b="1" dirty="0">
                <a:solidFill>
                  <a:srgbClr val="000000"/>
                </a:solidFill>
              </a:rPr>
              <a:t>Target Populations</a:t>
            </a:r>
          </a:p>
          <a:p>
            <a:pPr marL="914400" lvl="1" indent="-457200">
              <a:buFont typeface="Arial" panose="020B0604020202020204" pitchFamily="34" charset="0"/>
              <a:buChar char="•"/>
            </a:pPr>
            <a:r>
              <a:rPr lang="en-US" sz="2000" dirty="0">
                <a:solidFill>
                  <a:schemeClr val="accent4">
                    <a:lumMod val="10000"/>
                  </a:schemeClr>
                </a:solidFill>
              </a:rPr>
              <a:t>Part-Time or Other Employees not Eligible for Benefits</a:t>
            </a:r>
          </a:p>
          <a:p>
            <a:pPr marL="914400" lvl="1" indent="-457200">
              <a:buFont typeface="Arial" panose="020B0604020202020204" pitchFamily="34" charset="0"/>
              <a:buChar char="•"/>
            </a:pPr>
            <a:r>
              <a:rPr lang="en-US" sz="2000" dirty="0">
                <a:solidFill>
                  <a:schemeClr val="accent4">
                    <a:lumMod val="10000"/>
                  </a:schemeClr>
                </a:solidFill>
              </a:rPr>
              <a:t>Employees with High Cost Employer-Based Insurance Benefit Expense</a:t>
            </a:r>
          </a:p>
          <a:p>
            <a:pPr marL="914400" lvl="1" indent="-457200">
              <a:buFont typeface="Arial" panose="020B0604020202020204" pitchFamily="34" charset="0"/>
              <a:buChar char="•"/>
            </a:pPr>
            <a:r>
              <a:rPr lang="en-US" sz="2000" dirty="0">
                <a:solidFill>
                  <a:schemeClr val="accent4">
                    <a:lumMod val="10000"/>
                  </a:schemeClr>
                </a:solidFill>
              </a:rPr>
              <a:t>Low Income Employees’ Family Members: Spouse, Pregnant Woman and Children</a:t>
            </a:r>
          </a:p>
          <a:p>
            <a:pPr marL="914400" lvl="1" indent="-457200">
              <a:buFont typeface="Arial" panose="020B0604020202020204" pitchFamily="34" charset="0"/>
              <a:buChar char="•"/>
            </a:pPr>
            <a:r>
              <a:rPr lang="en-US" sz="2000" dirty="0">
                <a:solidFill>
                  <a:schemeClr val="accent4">
                    <a:lumMod val="10000"/>
                  </a:schemeClr>
                </a:solidFill>
              </a:rPr>
              <a:t>Transitioning Employees</a:t>
            </a:r>
          </a:p>
          <a:p>
            <a:pPr marL="1371600" lvl="2" indent="-457200">
              <a:buFont typeface="Arial" panose="020B0604020202020204" pitchFamily="34" charset="0"/>
              <a:buChar char="•"/>
            </a:pPr>
            <a:r>
              <a:rPr lang="en-US" sz="2000" dirty="0">
                <a:solidFill>
                  <a:schemeClr val="accent4">
                    <a:lumMod val="10000"/>
                  </a:schemeClr>
                </a:solidFill>
              </a:rPr>
              <a:t>Early Retirees</a:t>
            </a:r>
          </a:p>
          <a:p>
            <a:pPr marL="1371600" lvl="2" indent="-457200">
              <a:buFont typeface="Arial" panose="020B0604020202020204" pitchFamily="34" charset="0"/>
              <a:buChar char="•"/>
            </a:pPr>
            <a:r>
              <a:rPr lang="en-US" sz="2000" dirty="0">
                <a:solidFill>
                  <a:schemeClr val="accent4">
                    <a:lumMod val="10000"/>
                  </a:schemeClr>
                </a:solidFill>
              </a:rPr>
              <a:t>Individuals Impacted by Lay-offs</a:t>
            </a:r>
          </a:p>
        </p:txBody>
      </p:sp>
      <p:pic>
        <p:nvPicPr>
          <p:cNvPr id="4" name="Picture 3">
            <a:extLst>
              <a:ext uri="{FF2B5EF4-FFF2-40B4-BE49-F238E27FC236}">
                <a16:creationId xmlns:a16="http://schemas.microsoft.com/office/drawing/2014/main" id="{5A855ABB-9B7B-45CA-A94B-DD9252427E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8225" y="1274619"/>
            <a:ext cx="2784764" cy="1073728"/>
          </a:xfrm>
          <a:prstGeom prst="rect">
            <a:avLst/>
          </a:prstGeom>
        </p:spPr>
      </p:pic>
    </p:spTree>
    <p:extLst>
      <p:ext uri="{BB962C8B-B14F-4D97-AF65-F5344CB8AC3E}">
        <p14:creationId xmlns:p14="http://schemas.microsoft.com/office/powerpoint/2010/main" val="3060972408"/>
      </p:ext>
    </p:extLst>
  </p:cSld>
  <p:clrMapOvr>
    <a:masterClrMapping/>
  </p:clrMapOvr>
  <p:transition/>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United Way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 Point Master MHCP 2014">
  <a:themeElements>
    <a:clrScheme name="MHCP colors">
      <a:dk1>
        <a:srgbClr val="FFFFFF"/>
      </a:dk1>
      <a:lt1>
        <a:sysClr val="window" lastClr="FFFFFF"/>
      </a:lt1>
      <a:dk2>
        <a:srgbClr val="FFFFFF"/>
      </a:dk2>
      <a:lt2>
        <a:srgbClr val="EEECE1"/>
      </a:lt2>
      <a:accent1>
        <a:srgbClr val="800000"/>
      </a:accent1>
      <a:accent2>
        <a:srgbClr val="4C4C4C"/>
      </a:accent2>
      <a:accent3>
        <a:srgbClr val="CCCC99"/>
      </a:accent3>
      <a:accent4>
        <a:srgbClr val="CCCCCC"/>
      </a:accent4>
      <a:accent5>
        <a:srgbClr val="FFFFFF"/>
      </a:accent5>
      <a:accent6>
        <a:srgbClr val="FFFFFF"/>
      </a:accent6>
      <a:hlink>
        <a:srgbClr val="333366"/>
      </a:hlink>
      <a:folHlink>
        <a:srgbClr val="66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3837</TotalTime>
  <Words>2567</Words>
  <Application>Microsoft Office PowerPoint</Application>
  <PresentationFormat>Widescreen</PresentationFormat>
  <Paragraphs>403</Paragraphs>
  <Slides>44</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Arial</vt:lpstr>
      <vt:lpstr>Calibri</vt:lpstr>
      <vt:lpstr>Century Schoolbook</vt:lpstr>
      <vt:lpstr>Corbel</vt:lpstr>
      <vt:lpstr>Helvetica</vt:lpstr>
      <vt:lpstr>Helvetica Light</vt:lpstr>
      <vt:lpstr>Helvetica Neue</vt:lpstr>
      <vt:lpstr>Trebuchet MS</vt:lpstr>
      <vt:lpstr>Wingdings</vt:lpstr>
      <vt:lpstr>Wingdings 3</vt:lpstr>
      <vt:lpstr>White</vt:lpstr>
      <vt:lpstr>2_United Way ppt</vt:lpstr>
      <vt:lpstr>Power Point Master MHCP 2014</vt:lpstr>
      <vt:lpstr>Facet</vt:lpstr>
      <vt:lpstr>PowerPoint Presentation</vt:lpstr>
      <vt:lpstr>PowerPoint Presentation</vt:lpstr>
      <vt:lpstr>Mission</vt:lpstr>
      <vt:lpstr>Core Functions</vt:lpstr>
      <vt:lpstr>MHCP Priority - Coverage and Enrollment</vt:lpstr>
      <vt:lpstr>PowerPoint Presentation</vt:lpstr>
      <vt:lpstr>PowerPoint Presentation</vt:lpstr>
      <vt:lpstr>PowerPoint Presentation</vt:lpstr>
      <vt:lpstr>Milwaukee Enrollment Network (MKEN)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B. Gomez</dc:creator>
  <cp:lastModifiedBy>Caroline Gomez-Tom</cp:lastModifiedBy>
  <cp:revision>373</cp:revision>
  <dcterms:created xsi:type="dcterms:W3CDTF">2018-10-13T00:36:01Z</dcterms:created>
  <dcterms:modified xsi:type="dcterms:W3CDTF">2019-08-27T17:18:42Z</dcterms:modified>
</cp:coreProperties>
</file>