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5"/>
  </p:notesMasterIdLst>
  <p:handoutMasterIdLst>
    <p:handoutMasterId r:id="rId46"/>
  </p:handoutMasterIdLst>
  <p:sldIdLst>
    <p:sldId id="256" r:id="rId2"/>
    <p:sldId id="258" r:id="rId3"/>
    <p:sldId id="342" r:id="rId4"/>
    <p:sldId id="384" r:id="rId5"/>
    <p:sldId id="343" r:id="rId6"/>
    <p:sldId id="265" r:id="rId7"/>
    <p:sldId id="278" r:id="rId8"/>
    <p:sldId id="266" r:id="rId9"/>
    <p:sldId id="352" r:id="rId10"/>
    <p:sldId id="267" r:id="rId11"/>
    <p:sldId id="269" r:id="rId12"/>
    <p:sldId id="272" r:id="rId13"/>
    <p:sldId id="275" r:id="rId14"/>
    <p:sldId id="346" r:id="rId15"/>
    <p:sldId id="341" r:id="rId16"/>
    <p:sldId id="344" r:id="rId17"/>
    <p:sldId id="345" r:id="rId18"/>
    <p:sldId id="380" r:id="rId19"/>
    <p:sldId id="381" r:id="rId20"/>
    <p:sldId id="382" r:id="rId21"/>
    <p:sldId id="359" r:id="rId22"/>
    <p:sldId id="360" r:id="rId23"/>
    <p:sldId id="361" r:id="rId24"/>
    <p:sldId id="362" r:id="rId25"/>
    <p:sldId id="363" r:id="rId26"/>
    <p:sldId id="364" r:id="rId27"/>
    <p:sldId id="365" r:id="rId28"/>
    <p:sldId id="370" r:id="rId29"/>
    <p:sldId id="371" r:id="rId30"/>
    <p:sldId id="376" r:id="rId31"/>
    <p:sldId id="372" r:id="rId32"/>
    <p:sldId id="377" r:id="rId33"/>
    <p:sldId id="378" r:id="rId34"/>
    <p:sldId id="373" r:id="rId35"/>
    <p:sldId id="374" r:id="rId36"/>
    <p:sldId id="375" r:id="rId37"/>
    <p:sldId id="366" r:id="rId38"/>
    <p:sldId id="367" r:id="rId39"/>
    <p:sldId id="368" r:id="rId40"/>
    <p:sldId id="369" r:id="rId41"/>
    <p:sldId id="379" r:id="rId42"/>
    <p:sldId id="383" r:id="rId43"/>
    <p:sldId id="351"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1735" autoAdjust="0"/>
  </p:normalViewPr>
  <p:slideViewPr>
    <p:cSldViewPr>
      <p:cViewPr varScale="1">
        <p:scale>
          <a:sx n="106" d="100"/>
          <a:sy n="106" d="100"/>
        </p:scale>
        <p:origin x="3426" y="96"/>
      </p:cViewPr>
      <p:guideLst>
        <p:guide orient="horz" pos="2160"/>
        <p:guide pos="2880"/>
      </p:guideLst>
    </p:cSldViewPr>
  </p:slideViewPr>
  <p:outlineViewPr>
    <p:cViewPr>
      <p:scale>
        <a:sx n="33" d="100"/>
        <a:sy n="33" d="100"/>
      </p:scale>
      <p:origin x="0" y="-3288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30" d="100"/>
          <a:sy n="130" d="100"/>
        </p:scale>
        <p:origin x="-1752" y="499"/>
      </p:cViewPr>
      <p:guideLst>
        <p:guide orient="horz" pos="2928"/>
        <p:guide pos="2208"/>
      </p:guideLst>
    </p:cSldViewPr>
  </p:notesViewPr>
  <p:gridSpacing cx="76200" cy="76200"/>
</p:viewPr>
</file>

<file path=ppt/_rels/presentation.xml.rels><?xml version="1.0" encoding="UTF-8" ?><Relationships xmlns="http://schemas.openxmlformats.org/package/2006/relationships"><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slides/slide38.xml" Type="http://schemas.openxmlformats.org/officeDocument/2006/relationships/slide" Id="rId39"></Relationship><Relationship Target="slides/slide20.xml" Type="http://schemas.openxmlformats.org/officeDocument/2006/relationships/slide" Id="rId21"></Relationship><Relationship Target="slides/slide33.xml" Type="http://schemas.openxmlformats.org/officeDocument/2006/relationships/slide" Id="rId34"></Relationship><Relationship Target="slides/slide41.xml" Type="http://schemas.openxmlformats.org/officeDocument/2006/relationships/slide" Id="rId42"></Relationship><Relationship Target="presProps.xml" Type="http://schemas.openxmlformats.org/officeDocument/2006/relationships/presProps" Id="rId47"></Relationship><Relationship Target="tableStyles.xml" Type="http://schemas.openxmlformats.org/officeDocument/2006/relationships/tableStyles" Id="rId50"></Relationship><Relationship Target="slides/slide6.xml" Type="http://schemas.openxmlformats.org/officeDocument/2006/relationships/slide" Id="rId7"></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28.xml" Type="http://schemas.openxmlformats.org/officeDocument/2006/relationships/slide" Id="rId29"></Relationship><Relationship Target="slides/slide10.xml" Type="http://schemas.openxmlformats.org/officeDocument/2006/relationships/slide" Id="rId11"></Relationship><Relationship Target="slides/slide23.xml" Type="http://schemas.openxmlformats.org/officeDocument/2006/relationships/slide" Id="rId24"></Relationship><Relationship Target="slides/slide31.xml" Type="http://schemas.openxmlformats.org/officeDocument/2006/relationships/slide" Id="rId32"></Relationship><Relationship Target="slides/slide36.xml" Type="http://schemas.openxmlformats.org/officeDocument/2006/relationships/slide" Id="rId37"></Relationship><Relationship Target="slides/slide39.xml" Type="http://schemas.openxmlformats.org/officeDocument/2006/relationships/slide" Id="rId40"></Relationship><Relationship Target="notesMasters/notesMaster1.xml" Type="http://schemas.openxmlformats.org/officeDocument/2006/relationships/notesMaster" Id="rId45"></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slides/slide27.xml" Type="http://schemas.openxmlformats.org/officeDocument/2006/relationships/slide" Id="rId28"></Relationship><Relationship Target="slides/slide35.xml" Type="http://schemas.openxmlformats.org/officeDocument/2006/relationships/slide" Id="rId36"></Relationship><Relationship Target="theme/theme1.xml" Type="http://schemas.openxmlformats.org/officeDocument/2006/relationships/theme" Id="rId49"></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0.xml" Type="http://schemas.openxmlformats.org/officeDocument/2006/relationships/slide" Id="rId31"></Relationship><Relationship Target="slides/slide43.xml" Type="http://schemas.openxmlformats.org/officeDocument/2006/relationships/slide" Id="rId44"></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slides/slide29.xml" Type="http://schemas.openxmlformats.org/officeDocument/2006/relationships/slide" Id="rId30"></Relationship><Relationship Target="slides/slide34.xml" Type="http://schemas.openxmlformats.org/officeDocument/2006/relationships/slide" Id="rId35"></Relationship><Relationship Target="slides/slide42.xml" Type="http://schemas.openxmlformats.org/officeDocument/2006/relationships/slide" Id="rId43"></Relationship><Relationship Target="viewProps.xml" Type="http://schemas.openxmlformats.org/officeDocument/2006/relationships/viewProps" Id="rId48"></Relationship><Relationship Target="slides/slide7.xml" Type="http://schemas.openxmlformats.org/officeDocument/2006/relationships/slide" Id="rId8"></Relationship><Relationship Target="slides/slide2.xml" Type="http://schemas.openxmlformats.org/officeDocument/2006/relationships/slide" Id="rId3"></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slides/slide32.xml" Type="http://schemas.openxmlformats.org/officeDocument/2006/relationships/slide" Id="rId33"></Relationship><Relationship Target="slides/slide37.xml" Type="http://schemas.openxmlformats.org/officeDocument/2006/relationships/slide" Id="rId38"></Relationship><Relationship Target="handoutMasters/handoutMaster1.xml" Type="http://schemas.openxmlformats.org/officeDocument/2006/relationships/handoutMaster" Id="rId46"></Relationship><Relationship Target="slides/slide19.xml" Type="http://schemas.openxmlformats.org/officeDocument/2006/relationships/slide" Id="rId20"></Relationship><Relationship Target="slides/slide40.xml" Type="http://schemas.openxmlformats.org/officeDocument/2006/relationships/slide" Id="rId41"></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13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1"/>
            <a:ext cx="3038475" cy="465139"/>
          </a:xfrm>
          <a:prstGeom prst="rect">
            <a:avLst/>
          </a:prstGeom>
        </p:spPr>
        <p:txBody>
          <a:bodyPr vert="horz" lIns="91440" tIns="45720" rIns="91440" bIns="45720" rtlCol="0"/>
          <a:lstStyle>
            <a:lvl1pPr algn="r">
              <a:defRPr sz="1200"/>
            </a:lvl1pPr>
          </a:lstStyle>
          <a:p>
            <a:fld id="{3D16FEF7-E7AA-4D83-8815-82416A0E4B6A}" type="datetimeFigureOut">
              <a:rPr lang="en-US" smtClean="0"/>
              <a:pPr/>
              <a:t>9/24/2019</a:t>
            </a:fld>
            <a:endParaRPr lang="en-US" dirty="0"/>
          </a:p>
        </p:txBody>
      </p:sp>
      <p:sp>
        <p:nvSpPr>
          <p:cNvPr id="4" name="Footer Placeholder 3"/>
          <p:cNvSpPr>
            <a:spLocks noGrp="1"/>
          </p:cNvSpPr>
          <p:nvPr>
            <p:ph type="ftr" sz="quarter" idx="2"/>
          </p:nvPr>
        </p:nvSpPr>
        <p:spPr>
          <a:xfrm>
            <a:off x="2" y="8829676"/>
            <a:ext cx="3038475" cy="46513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6"/>
            <a:ext cx="3038475" cy="465139"/>
          </a:xfrm>
          <a:prstGeom prst="rect">
            <a:avLst/>
          </a:prstGeom>
        </p:spPr>
        <p:txBody>
          <a:bodyPr vert="horz" lIns="91440" tIns="45720" rIns="91440" bIns="45720" rtlCol="0" anchor="b"/>
          <a:lstStyle>
            <a:lvl1pPr algn="r">
              <a:defRPr sz="1200"/>
            </a:lvl1pPr>
          </a:lstStyle>
          <a:p>
            <a:fld id="{6ED710C3-E691-448C-90BF-02D239BC36F3}" type="slidenum">
              <a:rPr lang="en-US" smtClean="0"/>
              <a:pPr/>
              <a:t>‹#›</a:t>
            </a:fld>
            <a:endParaRPr lang="en-US" dirty="0"/>
          </a:p>
        </p:txBody>
      </p:sp>
    </p:spTree>
    <p:extLst>
      <p:ext uri="{BB962C8B-B14F-4D97-AF65-F5344CB8AC3E}">
        <p14:creationId xmlns:p14="http://schemas.microsoft.com/office/powerpoint/2010/main" val="2474812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5E868D0-2020-4A5A-AA4D-BE47B906437C}" type="datetimeFigureOut">
              <a:rPr lang="en-US" smtClean="0"/>
              <a:pPr/>
              <a:t>9/24/2019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D9087D26-C661-48C2-8AC8-3806CBB3E969}" type="slidenum">
              <a:rPr lang="en-US" smtClean="0"/>
              <a:pPr/>
              <a:t>‹#›</a:t>
            </a:fld>
            <a:endParaRPr lang="en-US" dirty="0"/>
          </a:p>
        </p:txBody>
      </p:sp>
    </p:spTree>
    <p:extLst>
      <p:ext uri="{BB962C8B-B14F-4D97-AF65-F5344CB8AC3E}">
        <p14:creationId xmlns:p14="http://schemas.microsoft.com/office/powerpoint/2010/main" val="22774060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media/image2.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2.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4.jpeg" Type="http://schemas.openxmlformats.org/officeDocument/2006/relationships/image" Id="rId3"></Relationship><Relationship Target="../media/image3.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Used as Welcome Slide, before presentation begins.">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al Pag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3590144" y="5868649"/>
            <a:ext cx="5426439" cy="861774"/>
          </a:xfrm>
          <a:prstGeom prst="rect">
            <a:avLst/>
          </a:prstGeom>
        </p:spPr>
        <p:txBody>
          <a:bodyPr wrap="square">
            <a:spAutoFit/>
          </a:bodyPr>
          <a:lstStyle/>
          <a:p>
            <a:r>
              <a:rPr lang="en-US" sz="1000" b="1" kern="1200" dirty="0" smtClean="0">
                <a:solidFill>
                  <a:schemeClr val="bg1"/>
                </a:solidFill>
                <a:latin typeface="Calibri" pitchFamily="34" charset="0"/>
                <a:ea typeface="MS PGothic" pitchFamily="34" charset="-128"/>
                <a:cs typeface="+mn-cs"/>
              </a:rPr>
              <a:t>© 2015 Quarles &amp; Brady LLP - </a:t>
            </a:r>
            <a:r>
              <a:rPr lang="en-US" sz="1000" kern="1200" dirty="0" smtClean="0">
                <a:solidFill>
                  <a:schemeClr val="bg1"/>
                </a:solidFill>
                <a:latin typeface="Calibri" pitchFamily="34" charset="0"/>
                <a:ea typeface="MS PGothic" pitchFamily="34" charset="-128"/>
                <a:cs typeface="+mn-cs"/>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1000" dirty="0">
              <a:solidFill>
                <a:schemeClr val="bg1"/>
              </a:solidFill>
            </a:endParaRP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6170510" y="669811"/>
            <a:ext cx="2664201" cy="919721"/>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 name="Text Placeholder 2"/>
          <p:cNvSpPr>
            <a:spLocks noGrp="1"/>
          </p:cNvSpPr>
          <p:nvPr>
            <p:ph type="body" idx="1"/>
          </p:nvPr>
        </p:nvSpPr>
        <p:spPr>
          <a:xfrm>
            <a:off x="1463041" y="1808289"/>
            <a:ext cx="5861304" cy="1008063"/>
          </a:xfrm>
          <a:prstGeom prst="rect">
            <a:avLst/>
          </a:prstGeom>
        </p:spPr>
        <p:txBody>
          <a:bodyPr anchor="b"/>
          <a:lstStyle>
            <a:lvl1pPr marL="0" indent="0">
              <a:buNone/>
              <a:defRPr sz="3600" b="0" i="0">
                <a:solidFill>
                  <a:srgbClr val="173D6F"/>
                </a:solidFill>
                <a:latin typeface="Cambria" pitchFamily="18" charset="0"/>
                <a:cs typeface="Cambr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2" name="Group 5"/>
          <p:cNvGrpSpPr/>
          <p:nvPr userDrawn="1"/>
        </p:nvGrpSpPr>
        <p:grpSpPr>
          <a:xfrm>
            <a:off x="6300373" y="724843"/>
            <a:ext cx="2538360" cy="895297"/>
            <a:chOff x="1259174" y="4219733"/>
            <a:chExt cx="1891259" cy="667060"/>
          </a:xfrm>
        </p:grpSpPr>
        <p:grpSp>
          <p:nvGrpSpPr>
            <p:cNvPr id="4" name="Group 5"/>
            <p:cNvGrpSpPr/>
            <p:nvPr userDrawn="1"/>
          </p:nvGrpSpPr>
          <p:grpSpPr>
            <a:xfrm>
              <a:off x="1259174" y="4219733"/>
              <a:ext cx="1891259" cy="667060"/>
              <a:chOff x="1259174" y="4219733"/>
              <a:chExt cx="1891259" cy="667060"/>
            </a:xfrm>
          </p:grpSpPr>
          <p:sp>
            <p:nvSpPr>
              <p:cNvPr id="9" name="Rectangle 8"/>
              <p:cNvSpPr/>
              <p:nvPr userDrawn="1"/>
            </p:nvSpPr>
            <p:spPr>
              <a:xfrm>
                <a:off x="1454046" y="4219733"/>
                <a:ext cx="1543987" cy="6670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2"/>
              <p:cNvSpPr/>
              <p:nvPr userDrawn="1"/>
            </p:nvSpPr>
            <p:spPr>
              <a:xfrm>
                <a:off x="1331627" y="4437089"/>
                <a:ext cx="901908" cy="152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3"/>
              <p:cNvSpPr/>
              <p:nvPr userDrawn="1"/>
            </p:nvSpPr>
            <p:spPr>
              <a:xfrm>
                <a:off x="1259174" y="4589489"/>
                <a:ext cx="901908" cy="152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4"/>
              <p:cNvSpPr/>
              <p:nvPr userDrawn="1"/>
            </p:nvSpPr>
            <p:spPr>
              <a:xfrm>
                <a:off x="2248525" y="4513289"/>
                <a:ext cx="901908" cy="152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8" name="Picture 7"/>
            <p:cNvPicPr>
              <a:picLocks noChangeAspect="1"/>
            </p:cNvPicPr>
            <p:nvPr userDrawn="1"/>
          </p:nvPicPr>
          <p:blipFill>
            <a:blip r:embed="rId3" cstate="print"/>
            <a:stretch>
              <a:fillRect/>
            </a:stretch>
          </p:blipFill>
          <p:spPr>
            <a:xfrm>
              <a:off x="1394575" y="4291560"/>
              <a:ext cx="1677919" cy="443458"/>
            </a:xfrm>
            <a:prstGeom prst="rect">
              <a:avLst/>
            </a:prstGeom>
          </p:spPr>
        </p:pic>
      </p:grpSp>
      <p:sp>
        <p:nvSpPr>
          <p:cNvPr id="20" name="Text Placeholder 2"/>
          <p:cNvSpPr>
            <a:spLocks noGrp="1"/>
          </p:cNvSpPr>
          <p:nvPr>
            <p:ph type="body" idx="10" hasCustomPrompt="1"/>
          </p:nvPr>
        </p:nvSpPr>
        <p:spPr>
          <a:xfrm>
            <a:off x="1463041" y="2975548"/>
            <a:ext cx="2809156" cy="356690"/>
          </a:xfrm>
          <a:prstGeom prst="rect">
            <a:avLst/>
          </a:prstGeom>
        </p:spPr>
        <p:txBody>
          <a:bodyPr anchor="b"/>
          <a:lstStyle>
            <a:lvl1pPr marL="0" indent="0">
              <a:buNone/>
              <a:defRPr sz="1800" b="1" i="0">
                <a:solidFill>
                  <a:schemeClr val="bg1"/>
                </a:solidFill>
                <a:latin typeface="Cambria" pitchFamily="18" charset="0"/>
                <a:cs typeface="Cambr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Content Placeholder 2"/>
          <p:cNvSpPr>
            <a:spLocks noGrp="1"/>
          </p:cNvSpPr>
          <p:nvPr>
            <p:ph idx="1"/>
          </p:nvPr>
        </p:nvSpPr>
        <p:spPr>
          <a:xfrm>
            <a:off x="705482" y="1600200"/>
            <a:ext cx="7726898" cy="4373381"/>
          </a:xfrm>
          <a:prstGeom prst="rect">
            <a:avLst/>
          </a:prstGeom>
        </p:spPr>
        <p:txBody>
          <a:bodyPr/>
          <a:lstStyle>
            <a:lvl1pPr algn="l">
              <a:spcBef>
                <a:spcPts val="600"/>
              </a:spcBef>
              <a:spcAft>
                <a:spcPts val="600"/>
              </a:spcAft>
              <a:defRPr sz="2000" b="0" i="0">
                <a:solidFill>
                  <a:schemeClr val="bg1"/>
                </a:solidFill>
                <a:latin typeface="+mn-lt"/>
                <a:cs typeface="Helvetica"/>
              </a:defRPr>
            </a:lvl1pPr>
            <a:lvl2pPr algn="l">
              <a:spcBef>
                <a:spcPts val="600"/>
              </a:spcBef>
              <a:spcAft>
                <a:spcPts val="600"/>
              </a:spcAft>
              <a:defRPr sz="1800" b="0" i="0">
                <a:solidFill>
                  <a:schemeClr val="bg1"/>
                </a:solidFill>
                <a:latin typeface="+mn-lt"/>
                <a:cs typeface="Helvetica"/>
              </a:defRPr>
            </a:lvl2pPr>
            <a:lvl3pPr algn="l">
              <a:spcBef>
                <a:spcPts val="600"/>
              </a:spcBef>
              <a:spcAft>
                <a:spcPts val="600"/>
              </a:spcAft>
              <a:defRPr sz="1600" b="0" i="0">
                <a:solidFill>
                  <a:schemeClr val="bg1"/>
                </a:solidFill>
                <a:latin typeface="+mn-lt"/>
                <a:cs typeface="Helvetica"/>
              </a:defRPr>
            </a:lvl3pPr>
            <a:lvl4pPr algn="l">
              <a:spcBef>
                <a:spcPts val="600"/>
              </a:spcBef>
              <a:spcAft>
                <a:spcPts val="600"/>
              </a:spcAft>
              <a:defRPr sz="1400" b="0" i="0">
                <a:solidFill>
                  <a:schemeClr val="bg1"/>
                </a:solidFill>
                <a:latin typeface="+mn-lt"/>
                <a:cs typeface="Helvetica"/>
              </a:defRPr>
            </a:lvl4pPr>
            <a:lvl5pPr algn="l">
              <a:spcBef>
                <a:spcPts val="600"/>
              </a:spcBef>
              <a:spcAft>
                <a:spcPts val="600"/>
              </a:spcAft>
              <a:defRPr sz="1200" b="0" i="0">
                <a:solidFill>
                  <a:schemeClr val="bg1"/>
                </a:solidFill>
                <a:latin typeface="+mn-lt"/>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705482" y="718231"/>
            <a:ext cx="7726898" cy="578419"/>
          </a:xfrm>
          <a:prstGeom prst="rect">
            <a:avLst/>
          </a:prstGeom>
        </p:spPr>
        <p:txBody>
          <a:bodyPr/>
          <a:lstStyle>
            <a:lvl1pPr algn="l">
              <a:defRPr sz="2800" b="0" i="0">
                <a:solidFill>
                  <a:srgbClr val="173D6F"/>
                </a:solidFill>
                <a:latin typeface="Cambria" pitchFamily="18" charset="0"/>
                <a:cs typeface="Cambria" pitchFamily="18" charset="0"/>
              </a:defRPr>
            </a:lvl1pPr>
          </a:lstStyle>
          <a:p>
            <a:r>
              <a:rPr lang="en-US" dirty="0" smtClean="0"/>
              <a:t>Click to edit Master title style</a:t>
            </a:r>
            <a:endParaRPr lang="en-US" dirty="0"/>
          </a:p>
        </p:txBody>
      </p:sp>
      <p:sp>
        <p:nvSpPr>
          <p:cNvPr id="14" name="Slide Number Placeholder 5"/>
          <p:cNvSpPr>
            <a:spLocks noGrp="1"/>
          </p:cNvSpPr>
          <p:nvPr>
            <p:ph type="sldNum" sz="quarter" idx="12"/>
          </p:nvPr>
        </p:nvSpPr>
        <p:spPr>
          <a:xfrm>
            <a:off x="6553200" y="6543207"/>
            <a:ext cx="2133600" cy="178268"/>
          </a:xfrm>
          <a:prstGeom prst="rect">
            <a:avLst/>
          </a:prstGeom>
        </p:spPr>
        <p:txBody>
          <a:bodyPr/>
          <a:lstStyle>
            <a:lvl1pPr algn="r">
              <a:defRPr sz="1100">
                <a:latin typeface="Cambria" pitchFamily="18" charset="0"/>
              </a:defRPr>
            </a:lvl1pPr>
          </a:lstStyle>
          <a:p>
            <a:fld id="{62D794B2-EF55-48E2-A376-C41CEDF5145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600200"/>
            <a:ext cx="3867462" cy="4373381"/>
          </a:xfrm>
          <a:prstGeom prst="rect">
            <a:avLst/>
          </a:prstGeom>
        </p:spPr>
        <p:txBody>
          <a:bodyPr/>
          <a:lstStyle>
            <a:lvl1pPr algn="l">
              <a:spcBef>
                <a:spcPts val="600"/>
              </a:spcBef>
              <a:spcAft>
                <a:spcPts val="600"/>
              </a:spcAft>
              <a:defRPr sz="2000" b="0" i="0">
                <a:solidFill>
                  <a:schemeClr val="bg1"/>
                </a:solidFill>
                <a:latin typeface="+mn-lt"/>
                <a:cs typeface="Helvetica"/>
              </a:defRPr>
            </a:lvl1pPr>
            <a:lvl2pPr algn="l">
              <a:spcBef>
                <a:spcPts val="600"/>
              </a:spcBef>
              <a:spcAft>
                <a:spcPts val="600"/>
              </a:spcAft>
              <a:defRPr sz="1800" b="0" i="0">
                <a:solidFill>
                  <a:schemeClr val="bg1"/>
                </a:solidFill>
                <a:latin typeface="+mn-lt"/>
                <a:cs typeface="Helvetica"/>
              </a:defRPr>
            </a:lvl2pPr>
            <a:lvl3pPr algn="l">
              <a:spcBef>
                <a:spcPts val="600"/>
              </a:spcBef>
              <a:spcAft>
                <a:spcPts val="600"/>
              </a:spcAft>
              <a:defRPr sz="1600" b="0" i="0">
                <a:solidFill>
                  <a:schemeClr val="bg1"/>
                </a:solidFill>
                <a:latin typeface="+mn-lt"/>
                <a:cs typeface="Helvetica"/>
              </a:defRPr>
            </a:lvl3pPr>
            <a:lvl4pPr algn="l">
              <a:spcBef>
                <a:spcPts val="600"/>
              </a:spcBef>
              <a:spcAft>
                <a:spcPts val="600"/>
              </a:spcAft>
              <a:defRPr sz="1400" b="0" i="0">
                <a:solidFill>
                  <a:schemeClr val="bg1"/>
                </a:solidFill>
                <a:latin typeface="+mn-lt"/>
                <a:cs typeface="Helvetica"/>
              </a:defRPr>
            </a:lvl4pPr>
            <a:lvl5pPr algn="l">
              <a:spcBef>
                <a:spcPts val="600"/>
              </a:spcBef>
              <a:spcAft>
                <a:spcPts val="600"/>
              </a:spcAft>
              <a:defRPr sz="1200" b="0" i="0">
                <a:solidFill>
                  <a:schemeClr val="bg1"/>
                </a:solidFill>
                <a:latin typeface="+mn-lt"/>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3"/>
          </p:nvPr>
        </p:nvSpPr>
        <p:spPr>
          <a:xfrm>
            <a:off x="4819338" y="1600201"/>
            <a:ext cx="3867462" cy="4373380"/>
          </a:xfrm>
          <a:prstGeom prst="rect">
            <a:avLst/>
          </a:prstGeom>
        </p:spPr>
        <p:txBody>
          <a:bodyPr/>
          <a:lstStyle>
            <a:lvl1pPr algn="l">
              <a:spcBef>
                <a:spcPts val="600"/>
              </a:spcBef>
              <a:spcAft>
                <a:spcPts val="600"/>
              </a:spcAft>
              <a:defRPr sz="2000" b="0" i="0">
                <a:solidFill>
                  <a:schemeClr val="bg1"/>
                </a:solidFill>
                <a:latin typeface="+mn-lt"/>
                <a:cs typeface="Helvetica"/>
              </a:defRPr>
            </a:lvl1pPr>
            <a:lvl2pPr algn="l">
              <a:spcBef>
                <a:spcPts val="600"/>
              </a:spcBef>
              <a:spcAft>
                <a:spcPts val="600"/>
              </a:spcAft>
              <a:defRPr sz="1800" b="0" i="0">
                <a:solidFill>
                  <a:schemeClr val="bg1"/>
                </a:solidFill>
                <a:latin typeface="+mn-lt"/>
                <a:cs typeface="Helvetica"/>
              </a:defRPr>
            </a:lvl2pPr>
            <a:lvl3pPr algn="l">
              <a:spcBef>
                <a:spcPts val="600"/>
              </a:spcBef>
              <a:spcAft>
                <a:spcPts val="600"/>
              </a:spcAft>
              <a:defRPr sz="1600" b="0" i="0">
                <a:solidFill>
                  <a:schemeClr val="bg1"/>
                </a:solidFill>
                <a:latin typeface="+mn-lt"/>
                <a:cs typeface="Helvetica"/>
              </a:defRPr>
            </a:lvl3pPr>
            <a:lvl4pPr algn="l">
              <a:spcBef>
                <a:spcPts val="600"/>
              </a:spcBef>
              <a:spcAft>
                <a:spcPts val="600"/>
              </a:spcAft>
              <a:defRPr sz="1400" b="0" i="0">
                <a:solidFill>
                  <a:schemeClr val="bg1"/>
                </a:solidFill>
                <a:latin typeface="+mn-lt"/>
                <a:cs typeface="Helvetica"/>
              </a:defRPr>
            </a:lvl4pPr>
            <a:lvl5pPr algn="l">
              <a:spcBef>
                <a:spcPts val="600"/>
              </a:spcBef>
              <a:spcAft>
                <a:spcPts val="600"/>
              </a:spcAft>
              <a:defRPr sz="1200" b="0" i="0">
                <a:solidFill>
                  <a:schemeClr val="bg1"/>
                </a:solidFill>
                <a:latin typeface="+mn-lt"/>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705482" y="718231"/>
            <a:ext cx="7726898" cy="578419"/>
          </a:xfrm>
          <a:prstGeom prst="rect">
            <a:avLst/>
          </a:prstGeom>
        </p:spPr>
        <p:txBody>
          <a:bodyPr/>
          <a:lstStyle>
            <a:lvl1pPr algn="l">
              <a:defRPr sz="2800" b="0" i="0">
                <a:solidFill>
                  <a:srgbClr val="173D6F"/>
                </a:solidFill>
                <a:latin typeface="Cambria" pitchFamily="18" charset="0"/>
                <a:cs typeface="Cambria" pitchFamily="18" charset="0"/>
              </a:defRPr>
            </a:lvl1pPr>
          </a:lstStyle>
          <a:p>
            <a:r>
              <a:rPr lang="en-US" smtClean="0"/>
              <a:t>Click to edit Master title style</a:t>
            </a:r>
            <a:endParaRPr lang="en-US" dirty="0"/>
          </a:p>
        </p:txBody>
      </p:sp>
      <p:sp>
        <p:nvSpPr>
          <p:cNvPr id="14" name="Slide Number Placeholder 5"/>
          <p:cNvSpPr>
            <a:spLocks noGrp="1"/>
          </p:cNvSpPr>
          <p:nvPr>
            <p:ph type="sldNum" sz="quarter" idx="12"/>
          </p:nvPr>
        </p:nvSpPr>
        <p:spPr>
          <a:xfrm>
            <a:off x="6553200" y="6543207"/>
            <a:ext cx="2133600" cy="178268"/>
          </a:xfrm>
          <a:prstGeom prst="rect">
            <a:avLst/>
          </a:prstGeom>
        </p:spPr>
        <p:txBody>
          <a:bodyPr/>
          <a:lstStyle>
            <a:lvl1pPr algn="r">
              <a:defRPr sz="1100">
                <a:latin typeface="Cambria" pitchFamily="18" charset="0"/>
              </a:defRPr>
            </a:lvl1pPr>
          </a:lstStyle>
          <a:p>
            <a:fld id="{62D794B2-EF55-48E2-A376-C41CEDF5145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11" name="Title 1"/>
          <p:cNvSpPr>
            <a:spLocks noGrp="1"/>
          </p:cNvSpPr>
          <p:nvPr>
            <p:ph type="title"/>
          </p:nvPr>
        </p:nvSpPr>
        <p:spPr>
          <a:xfrm>
            <a:off x="705482" y="718231"/>
            <a:ext cx="7726898" cy="578419"/>
          </a:xfrm>
          <a:prstGeom prst="rect">
            <a:avLst/>
          </a:prstGeom>
        </p:spPr>
        <p:txBody>
          <a:bodyPr/>
          <a:lstStyle>
            <a:lvl1pPr algn="l">
              <a:defRPr sz="2800" b="0" i="0">
                <a:solidFill>
                  <a:srgbClr val="173D6F"/>
                </a:solidFill>
                <a:latin typeface="Cambria" pitchFamily="18" charset="0"/>
                <a:cs typeface="Cambria" pitchFamily="18" charset="0"/>
              </a:defRPr>
            </a:lvl1pPr>
          </a:lstStyle>
          <a:p>
            <a:r>
              <a:rPr lang="en-US" dirty="0" smtClean="0"/>
              <a:t>Click to edit Master title style</a:t>
            </a:r>
            <a:endParaRPr lang="en-US" dirty="0"/>
          </a:p>
        </p:txBody>
      </p:sp>
      <p:sp>
        <p:nvSpPr>
          <p:cNvPr id="14" name="Slide Number Placeholder 5"/>
          <p:cNvSpPr>
            <a:spLocks noGrp="1"/>
          </p:cNvSpPr>
          <p:nvPr>
            <p:ph type="sldNum" sz="quarter" idx="12"/>
          </p:nvPr>
        </p:nvSpPr>
        <p:spPr>
          <a:xfrm>
            <a:off x="6553200" y="6543207"/>
            <a:ext cx="2133600" cy="178268"/>
          </a:xfrm>
          <a:prstGeom prst="rect">
            <a:avLst/>
          </a:prstGeom>
        </p:spPr>
        <p:txBody>
          <a:bodyPr/>
          <a:lstStyle>
            <a:lvl1pPr algn="r">
              <a:defRPr sz="1100">
                <a:latin typeface="Cambria" pitchFamily="18" charset="0"/>
              </a:defRPr>
            </a:lvl1pPr>
          </a:lstStyle>
          <a:p>
            <a:fld id="{62D794B2-EF55-48E2-A376-C41CEDF5145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2FB9B43B-AA13-4DD7-A468-9F0243C9AF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FB9B43B-AA13-4DD7-A468-9F0243C9AF8D}" type="slidenum">
              <a:rPr lang="en-US" smtClean="0"/>
              <a:pPr/>
              <a:t>‹#›</a:t>
            </a:fld>
            <a:endParaRPr lang="en-US" dirty="0"/>
          </a:p>
        </p:txBody>
      </p:sp>
    </p:spTree>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5.xml" Type="http://schemas.openxmlformats.org/officeDocument/2006/relationships/slideLayout" Id="rId5"></Relationship><Relationship Target="../media/image1.jpeg" Type="http://schemas.openxmlformats.org/officeDocument/2006/relationships/image" Id="rId10"></Relationship><Relationship Target="../slideLayouts/slideLayout4.xml" Type="http://schemas.openxmlformats.org/officeDocument/2006/relationships/slideLayout" Id="rId4"></Relationship><Relationship Target="../theme/theme1.xml" Type="http://schemas.openxmlformats.org/officeDocument/2006/relationships/theme"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3124200" y="6543207"/>
            <a:ext cx="2895600" cy="178268"/>
          </a:xfrm>
          <a:prstGeom prst="rect">
            <a:avLst/>
          </a:prstGeom>
        </p:spPr>
        <p:txBody>
          <a:bodyPr/>
          <a:lstStyle>
            <a:lvl1pPr algn="ctr">
              <a:defRPr sz="1100">
                <a:latin typeface="Cambria" pitchFamily="18" charset="0"/>
              </a:defRPr>
            </a:lvl1pPr>
          </a:lstStyle>
          <a:p>
            <a:endParaRPr lang="en-US" dirty="0"/>
          </a:p>
        </p:txBody>
      </p:sp>
      <p:sp>
        <p:nvSpPr>
          <p:cNvPr id="3" name="Slide Number Placeholder 5"/>
          <p:cNvSpPr>
            <a:spLocks noGrp="1"/>
          </p:cNvSpPr>
          <p:nvPr>
            <p:ph type="sldNum" sz="quarter" idx="4"/>
          </p:nvPr>
        </p:nvSpPr>
        <p:spPr>
          <a:xfrm>
            <a:off x="6553200" y="6543207"/>
            <a:ext cx="2133600" cy="178268"/>
          </a:xfrm>
          <a:prstGeom prst="rect">
            <a:avLst/>
          </a:prstGeom>
        </p:spPr>
        <p:txBody>
          <a:bodyPr/>
          <a:lstStyle>
            <a:lvl1pPr algn="r">
              <a:defRPr sz="1100">
                <a:latin typeface="Cambria" pitchFamily="18" charset="0"/>
              </a:defRPr>
            </a:lvl1pPr>
          </a:lstStyle>
          <a:p>
            <a:fld id="{62D794B2-EF55-48E2-A376-C41CEDF5145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ode="External" Target="mailto:john.barlament@quarles.com" Type="http://schemas.openxmlformats.org/officeDocument/2006/relationships/hyperlink" Id="rId3"></Relationship><Relationship Target="../slideLayouts/slideLayout3.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11.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7.png" Type="http://schemas.openxmlformats.org/officeDocument/2006/relationships/image" Id="rId3"></Relationship><Relationship Target="../slideLayouts/slideLayout4.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8.wmf" Type="http://schemas.openxmlformats.org/officeDocument/2006/relationships/image" Id="rId3"></Relationship><Relationship Target="../slideLayouts/slideLayout4.xml" Type="http://schemas.openxmlformats.org/officeDocument/2006/relationships/slideLayout" Id="rId1"></Relationship></Relationships>
</file>

<file path=ppt/slides/_rels/slide14.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15.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16.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17.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18.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19.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0.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1.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2.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3.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4.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5.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6.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7.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8.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9.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0.xml.rels><?xml version="1.0" encoding="UTF-8" ?><Relationships xmlns="http://schemas.openxmlformats.org/package/2006/relationships"><Relationship Target="../media/image9.png" Type="http://schemas.openxmlformats.org/officeDocument/2006/relationships/image" Id="rId2"></Relationship><Relationship Target="../slideLayouts/slideLayout4.xml" Type="http://schemas.openxmlformats.org/officeDocument/2006/relationships/slideLayout" Id="rId1"></Relationship></Relationships>
</file>

<file path=ppt/slides/_rels/slide31.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2.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3.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4.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5.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6.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7.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8.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9.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40.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41.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42.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43.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6.xml.rels><?xml version="1.0" encoding="UTF-8" ?><Relationships xmlns="http://schemas.openxmlformats.org/package/2006/relationships"><Relationship Target="../slideLayouts/slideLayout8.xml" Type="http://schemas.openxmlformats.org/officeDocument/2006/relationships/slideLayout" Id="rId1"></Relationship></Relationships>
</file>

<file path=ppt/slides/_rels/slide7.xml.rels><?xml version="1.0" encoding="UTF-8" ?><Relationships xmlns="http://schemas.openxmlformats.org/package/2006/relationships"><Relationship Target="../media/image5.wmf" Type="http://schemas.openxmlformats.org/officeDocument/2006/relationships/image" Id="rId3"></Relationship><Relationship Target="../slideLayouts/slideLayout8.xml" Type="http://schemas.openxmlformats.org/officeDocument/2006/relationships/slideLayout" Id="rId1"></Relationship><Relationship Target="../media/image6.png" Type="http://schemas.openxmlformats.org/officeDocument/2006/relationships/image" Id="rId4"></Relationship></Relationships>
</file>

<file path=ppt/slides/_rels/slide8.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9.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1905000"/>
            <a:ext cx="7772400" cy="2133600"/>
          </a:xfrm>
          <a:prstGeom prst="rect">
            <a:avLst/>
          </a:prstGeom>
        </p:spPr>
        <p:txBody>
          <a:bodyPr/>
          <a:lstStyle/>
          <a:p>
            <a:r>
              <a:rPr lang="en-US" dirty="0" smtClean="0">
                <a:solidFill>
                  <a:schemeClr val="bg1"/>
                </a:solidFill>
              </a:rPr>
              <a:t>Look Before You Leap! Understanding Your ERISA Fiduciary Duties &amp; Other Hot Topics in Benefits Law</a:t>
            </a:r>
            <a:br>
              <a:rPr lang="en-US" dirty="0" smtClean="0">
                <a:solidFill>
                  <a:schemeClr val="bg1"/>
                </a:solidFill>
              </a:rPr>
            </a:br>
            <a:r>
              <a:rPr lang="en-US" sz="2000" dirty="0" smtClean="0">
                <a:solidFill>
                  <a:schemeClr val="bg1"/>
                </a:solidFill>
              </a:rPr>
              <a:t>John Barlament</a:t>
            </a:r>
            <a:br>
              <a:rPr lang="en-US" sz="2000" dirty="0" smtClean="0">
                <a:solidFill>
                  <a:schemeClr val="bg1"/>
                </a:solidFill>
              </a:rPr>
            </a:br>
            <a:r>
              <a:rPr lang="en-US" sz="2000" dirty="0" smtClean="0">
                <a:solidFill>
                  <a:schemeClr val="bg1"/>
                </a:solidFill>
              </a:rPr>
              <a:t>Quarles &amp; Brady</a:t>
            </a:r>
            <a:br>
              <a:rPr lang="en-US" sz="2000" dirty="0" smtClean="0">
                <a:solidFill>
                  <a:schemeClr val="bg1"/>
                </a:solidFill>
              </a:rPr>
            </a:br>
            <a:r>
              <a:rPr lang="en-US" sz="2000" dirty="0" smtClean="0">
                <a:solidFill>
                  <a:schemeClr val="bg1"/>
                </a:solidFill>
              </a:rPr>
              <a:t>(414) 277-5727</a:t>
            </a:r>
            <a:br>
              <a:rPr lang="en-US" sz="2000" dirty="0" smtClean="0">
                <a:solidFill>
                  <a:schemeClr val="bg1"/>
                </a:solidFill>
              </a:rPr>
            </a:br>
            <a:r>
              <a:rPr lang="en-US" sz="2000" dirty="0" smtClean="0">
                <a:solidFill>
                  <a:schemeClr val="bg1"/>
                </a:solidFill>
                <a:hlinkClick r:id="rId3"/>
              </a:rPr>
              <a:t>john.barlament@quarles.com</a:t>
            </a:r>
            <a:r>
              <a:rPr lang="en-US" sz="2000" dirty="0" smtClean="0">
                <a:solidFill>
                  <a:schemeClr val="bg1"/>
                </a:solidFill>
              </a:rPr>
              <a:t/>
            </a:r>
            <a:br>
              <a:rPr lang="en-US" sz="2000" dirty="0" smtClean="0">
                <a:solidFill>
                  <a:schemeClr val="bg1"/>
                </a:solidFill>
              </a:rPr>
            </a:br>
            <a:r>
              <a:rPr lang="en-US" sz="2000" dirty="0">
                <a:solidFill>
                  <a:schemeClr val="bg1"/>
                </a:solidFill>
              </a:rPr>
              <a:t/>
            </a:r>
            <a:br>
              <a:rPr lang="en-US" sz="2000" dirty="0">
                <a:solidFill>
                  <a:schemeClr val="bg1"/>
                </a:solidFill>
              </a:rPr>
            </a:br>
            <a:r>
              <a:rPr lang="en-US" sz="2000" b="1" dirty="0" smtClean="0">
                <a:solidFill>
                  <a:schemeClr val="bg1"/>
                </a:solidFill>
              </a:rPr>
              <a:t/>
            </a:r>
            <a:br>
              <a:rPr lang="en-US" sz="2000" b="1" dirty="0" smtClean="0">
                <a:solidFill>
                  <a:schemeClr val="bg1"/>
                </a:solidFill>
              </a:rPr>
            </a:br>
            <a:endParaRPr lang="en-US" sz="2000" b="1" dirty="0">
              <a:solidFill>
                <a:schemeClr val="bg1"/>
              </a:solidFill>
            </a:endParaRPr>
          </a:p>
        </p:txBody>
      </p:sp>
      <p:sp>
        <p:nvSpPr>
          <p:cNvPr id="9" name="TextBox 8"/>
          <p:cNvSpPr txBox="1"/>
          <p:nvPr/>
        </p:nvSpPr>
        <p:spPr>
          <a:xfrm>
            <a:off x="304800" y="6248400"/>
            <a:ext cx="2057400" cy="276999"/>
          </a:xfrm>
          <a:prstGeom prst="rect">
            <a:avLst/>
          </a:prstGeom>
          <a:noFill/>
        </p:spPr>
        <p:txBody>
          <a:bodyPr wrap="square" rtlCol="0">
            <a:spAutoFit/>
          </a:bodyPr>
          <a:lstStyle/>
          <a:p>
            <a:r>
              <a:rPr lang="en-US" sz="1200" dirty="0" smtClean="0">
                <a:solidFill>
                  <a:schemeClr val="bg1"/>
                </a:solidFill>
              </a:rPr>
              <a:t>September 2019</a:t>
            </a:r>
          </a:p>
        </p:txBody>
      </p:sp>
      <p:sp>
        <p:nvSpPr>
          <p:cNvPr id="5" name="Footer Placeholder 4"/>
          <p:cNvSpPr>
            <a:spLocks noGrp="1"/>
          </p:cNvSpPr>
          <p:nvPr>
            <p:ph type="ftr" sz="quarter" idx="4294967295"/>
          </p:nvPr>
        </p:nvSpPr>
        <p:spPr>
          <a:xfrm>
            <a:off x="6172200" y="6314763"/>
            <a:ext cx="2895600" cy="178268"/>
          </a:xfrm>
          <a:prstGeom prst="rect">
            <a:avLst/>
          </a:prstGeom>
        </p:spPr>
        <p:txBody>
          <a:bodyPr/>
          <a:lstStyle>
            <a:lvl1pPr algn="ctr">
              <a:defRPr sz="1100">
                <a:latin typeface="Cambria" pitchFamily="18" charset="0"/>
              </a:defRPr>
            </a:lvl1pPr>
          </a:lstStyle>
          <a:p>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0"/>
              </a:spcAft>
            </a:pPr>
            <a:r>
              <a:rPr lang="en-US" dirty="0" smtClean="0"/>
              <a:t>Exclusive Benefit: Actions must be for the exclusive purpose of providing benefits to plan participants and beneficiaries and defraying the plans’ reasonable administrative expenses</a:t>
            </a:r>
          </a:p>
          <a:p>
            <a:pPr>
              <a:spcAft>
                <a:spcPts val="0"/>
              </a:spcAft>
            </a:pPr>
            <a:r>
              <a:rPr lang="en-US" dirty="0" smtClean="0"/>
              <a:t>Actions taken with an eye toward plan sponsor's goals (or other goals of third parties) may violate this duty</a:t>
            </a:r>
          </a:p>
          <a:p>
            <a:pPr>
              <a:spcAft>
                <a:spcPts val="0"/>
              </a:spcAft>
            </a:pPr>
            <a:r>
              <a:rPr lang="en-US" dirty="0" smtClean="0"/>
              <a:t>Prudent Expert: </a:t>
            </a:r>
            <a:r>
              <a:rPr lang="en-US" dirty="0"/>
              <a:t>Use the level of care that a “prudent man knowledgeable about such matters” would use in the same situation</a:t>
            </a:r>
          </a:p>
          <a:p>
            <a:pPr lvl="1">
              <a:spcAft>
                <a:spcPts val="0"/>
              </a:spcAft>
            </a:pPr>
            <a:r>
              <a:rPr lang="en-US" dirty="0"/>
              <a:t>DOL Guidance:  The fiduciary should appropriately consider all the facts and circumstances that apply</a:t>
            </a:r>
          </a:p>
          <a:p>
            <a:pPr lvl="2">
              <a:spcAft>
                <a:spcPts val="0"/>
              </a:spcAft>
            </a:pPr>
            <a:r>
              <a:rPr lang="en-US" dirty="0"/>
              <a:t>"Substantive prudence" – maybe 20% of the risk?</a:t>
            </a:r>
          </a:p>
          <a:p>
            <a:pPr lvl="1">
              <a:spcAft>
                <a:spcPts val="0"/>
              </a:spcAft>
            </a:pPr>
            <a:r>
              <a:rPr lang="en-US" dirty="0"/>
              <a:t>"Procedural prudence": A fiduciary’s conduct is evaluated according to the result of a decision as well as the process used to make the decision</a:t>
            </a:r>
          </a:p>
          <a:p>
            <a:pPr lvl="2">
              <a:spcAft>
                <a:spcPts val="0"/>
              </a:spcAft>
            </a:pPr>
            <a:r>
              <a:rPr lang="en-US" dirty="0"/>
              <a:t>Maybe 80% of the risk?</a:t>
            </a:r>
          </a:p>
          <a:p>
            <a:endParaRPr lang="en-US" dirty="0" smtClean="0"/>
          </a:p>
        </p:txBody>
      </p:sp>
      <p:sp>
        <p:nvSpPr>
          <p:cNvPr id="2" name="Title 1"/>
          <p:cNvSpPr>
            <a:spLocks noGrp="1"/>
          </p:cNvSpPr>
          <p:nvPr>
            <p:ph type="title"/>
          </p:nvPr>
        </p:nvSpPr>
        <p:spPr/>
        <p:txBody>
          <a:bodyPr/>
          <a:lstStyle/>
          <a:p>
            <a:r>
              <a:rPr lang="en-US" dirty="0" smtClean="0"/>
              <a:t>Exclusive Benefit / Prudent Expert Rules</a:t>
            </a:r>
            <a:endParaRPr lang="en-US" dirty="0"/>
          </a:p>
        </p:txBody>
      </p:sp>
      <p:sp>
        <p:nvSpPr>
          <p:cNvPr id="6" name="Slide Number Placeholder 5"/>
          <p:cNvSpPr>
            <a:spLocks noGrp="1"/>
          </p:cNvSpPr>
          <p:nvPr>
            <p:ph type="sldNum" sz="quarter" idx="12"/>
          </p:nvPr>
        </p:nvSpPr>
        <p:spPr/>
        <p:txBody>
          <a:bodyPr/>
          <a:lstStyle/>
          <a:p>
            <a:fld id="{2FB9B43B-AA13-4DD7-A468-9F0243C9AF8D}" type="slidenum">
              <a:rPr lang="en-US" smtClean="0"/>
              <a:pPr/>
              <a:t>10</a:t>
            </a:fld>
            <a:endParaRPr lang="en-US" dirty="0"/>
          </a:p>
        </p:txBody>
      </p:sp>
      <p:sp>
        <p:nvSpPr>
          <p:cNvPr id="7"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Identify factors relevant to the decision-making process;</a:t>
            </a:r>
          </a:p>
          <a:p>
            <a:r>
              <a:rPr lang="en-US" dirty="0" smtClean="0"/>
              <a:t>Identify necessary fact-finding steps and background information;</a:t>
            </a:r>
          </a:p>
          <a:p>
            <a:r>
              <a:rPr lang="en-US" dirty="0" smtClean="0"/>
              <a:t>Identify required expertise and knowledge needed; when necessary, consult with outside experts (e.g., accountant, actuary, legal counsel);</a:t>
            </a:r>
          </a:p>
          <a:p>
            <a:r>
              <a:rPr lang="en-US" dirty="0" smtClean="0"/>
              <a:t>Evaluate relevant criteria; and</a:t>
            </a:r>
          </a:p>
          <a:p>
            <a:r>
              <a:rPr lang="en-US" dirty="0" smtClean="0"/>
              <a:t>Document the evaluation, decision and monitoring in writing</a:t>
            </a:r>
          </a:p>
          <a:p>
            <a:pPr lvl="1"/>
            <a:r>
              <a:rPr lang="en-US" dirty="0" smtClean="0"/>
              <a:t>For example, if trying to identify what health care providers should be in the network, look at fees providers charge and discounts available. Do similar analysis for TPAs and PBMs, etc. (especially if plan assets are used)</a:t>
            </a:r>
          </a:p>
        </p:txBody>
      </p:sp>
      <p:sp>
        <p:nvSpPr>
          <p:cNvPr id="2" name="Title 1"/>
          <p:cNvSpPr>
            <a:spLocks noGrp="1"/>
          </p:cNvSpPr>
          <p:nvPr>
            <p:ph type="title"/>
          </p:nvPr>
        </p:nvSpPr>
        <p:spPr/>
        <p:txBody>
          <a:bodyPr/>
          <a:lstStyle/>
          <a:p>
            <a:r>
              <a:rPr lang="en-US" dirty="0" smtClean="0"/>
              <a:t>Procedural Prudence</a:t>
            </a:r>
            <a:endParaRPr lang="en-US" dirty="0"/>
          </a:p>
        </p:txBody>
      </p:sp>
      <p:sp>
        <p:nvSpPr>
          <p:cNvPr id="6" name="Slide Number Placeholder 5"/>
          <p:cNvSpPr>
            <a:spLocks noGrp="1"/>
          </p:cNvSpPr>
          <p:nvPr>
            <p:ph type="sldNum" sz="quarter" idx="12"/>
          </p:nvPr>
        </p:nvSpPr>
        <p:spPr/>
        <p:txBody>
          <a:bodyPr/>
          <a:lstStyle/>
          <a:p>
            <a:fld id="{2FB9B43B-AA13-4DD7-A468-9F0243C9AF8D}" type="slidenum">
              <a:rPr lang="en-US" smtClean="0"/>
              <a:pPr/>
              <a:t>11</a:t>
            </a:fld>
            <a:endParaRPr lang="en-US" dirty="0"/>
          </a:p>
        </p:txBody>
      </p:sp>
      <p:sp>
        <p:nvSpPr>
          <p:cNvPr id="7"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0" y="1600200"/>
            <a:ext cx="6336880" cy="4373381"/>
          </a:xfrm>
        </p:spPr>
        <p:txBody>
          <a:bodyPr/>
          <a:lstStyle/>
          <a:p>
            <a:r>
              <a:rPr lang="en-US" dirty="0" smtClean="0"/>
              <a:t>Actions must be in accordance with the:</a:t>
            </a:r>
          </a:p>
          <a:p>
            <a:pPr lvl="1"/>
            <a:r>
              <a:rPr lang="en-US" dirty="0" smtClean="0"/>
              <a:t>Plan document</a:t>
            </a:r>
          </a:p>
          <a:p>
            <a:pPr lvl="1"/>
            <a:r>
              <a:rPr lang="en-US" dirty="0" smtClean="0"/>
              <a:t>Summary plan description</a:t>
            </a:r>
          </a:p>
          <a:p>
            <a:pPr lvl="1"/>
            <a:r>
              <a:rPr lang="en-US" dirty="0" smtClean="0"/>
              <a:t>Other documents under which plan operates</a:t>
            </a:r>
          </a:p>
          <a:p>
            <a:pPr lvl="1"/>
            <a:r>
              <a:rPr lang="en-US" dirty="0" smtClean="0"/>
              <a:t>Can come up with respect to power to amend plan and power to pick service providers</a:t>
            </a:r>
          </a:p>
          <a:p>
            <a:pPr lvl="2"/>
            <a:r>
              <a:rPr lang="en-US" dirty="0" smtClean="0"/>
              <a:t>Charter provides authority to Committee for many actions, but "Plan Sponsor" also has authority (per Wrap Plan) and FH Leadership Development and Compensation Committee too, along with Board of Directors</a:t>
            </a:r>
          </a:p>
          <a:p>
            <a:r>
              <a:rPr lang="en-US" dirty="0"/>
              <a:t>U</a:t>
            </a:r>
            <a:r>
              <a:rPr lang="en-US" dirty="0" smtClean="0"/>
              <a:t>nless it is contrary to ERISA</a:t>
            </a:r>
          </a:p>
          <a:p>
            <a:r>
              <a:rPr lang="en-US" dirty="0" smtClean="0"/>
              <a:t>Provide all legally-required documents (e.g., summary plan descriptions)</a:t>
            </a:r>
          </a:p>
        </p:txBody>
      </p:sp>
      <p:sp>
        <p:nvSpPr>
          <p:cNvPr id="2" name="Title 1"/>
          <p:cNvSpPr>
            <a:spLocks noGrp="1"/>
          </p:cNvSpPr>
          <p:nvPr>
            <p:ph type="title"/>
          </p:nvPr>
        </p:nvSpPr>
        <p:spPr/>
        <p:txBody>
          <a:bodyPr/>
          <a:lstStyle/>
          <a:p>
            <a:r>
              <a:rPr lang="en-US" dirty="0" smtClean="0"/>
              <a:t>Plan Adherence / Disclosure Duties</a:t>
            </a:r>
            <a:endParaRPr lang="en-US" dirty="0"/>
          </a:p>
        </p:txBody>
      </p:sp>
      <p:sp>
        <p:nvSpPr>
          <p:cNvPr id="6" name="Slide Number Placeholder 5"/>
          <p:cNvSpPr>
            <a:spLocks noGrp="1"/>
          </p:cNvSpPr>
          <p:nvPr>
            <p:ph type="sldNum" sz="quarter" idx="12"/>
          </p:nvPr>
        </p:nvSpPr>
        <p:spPr/>
        <p:txBody>
          <a:bodyPr/>
          <a:lstStyle/>
          <a:p>
            <a:fld id="{2FB9B43B-AA13-4DD7-A468-9F0243C9AF8D}" type="slidenum">
              <a:rPr lang="en-US" smtClean="0"/>
              <a:pPr/>
              <a:t>12</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33400" y="2209800"/>
            <a:ext cx="1714500" cy="1714500"/>
          </a:xfrm>
          <a:prstGeom prst="rect">
            <a:avLst/>
          </a:prstGeom>
          <a:noFill/>
        </p:spPr>
      </p:pic>
      <p:sp>
        <p:nvSpPr>
          <p:cNvPr id="8"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to Monitor</a:t>
            </a:r>
            <a:endParaRPr lang="en-US" dirty="0"/>
          </a:p>
        </p:txBody>
      </p:sp>
      <p:sp>
        <p:nvSpPr>
          <p:cNvPr id="6" name="Slide Number Placeholder 5"/>
          <p:cNvSpPr>
            <a:spLocks noGrp="1"/>
          </p:cNvSpPr>
          <p:nvPr>
            <p:ph type="sldNum" sz="quarter" idx="12"/>
          </p:nvPr>
        </p:nvSpPr>
        <p:spPr/>
        <p:txBody>
          <a:bodyPr/>
          <a:lstStyle/>
          <a:p>
            <a:fld id="{2FB9B43B-AA13-4DD7-A468-9F0243C9AF8D}" type="slidenum">
              <a:rPr lang="en-US" smtClean="0"/>
              <a:pPr/>
              <a:t>13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5622617"/>
              </p:ext>
            </p:extLst>
          </p:nvPr>
        </p:nvGraphicFramePr>
        <p:xfrm>
          <a:off x="609600" y="1644571"/>
          <a:ext cx="8077200" cy="4566899"/>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4023360">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0" dirty="0" smtClean="0">
                          <a:solidFill>
                            <a:schemeClr val="bg1"/>
                          </a:solidFill>
                        </a:rPr>
                        <a:t>Fiduciary must review activities/processes of other fiduciaries to whom it delegates responsibility; also must assess delegated fiduciaries’ compliance with applicable law and with plan provisions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b="0" dirty="0" smtClean="0">
                        <a:solidFill>
                          <a:schemeClr val="bg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0" dirty="0" smtClean="0">
                          <a:solidFill>
                            <a:schemeClr val="bg1"/>
                          </a:solidFill>
                        </a:rPr>
                        <a:t>Depth</a:t>
                      </a:r>
                      <a:r>
                        <a:rPr lang="en-US" sz="2000" b="0" baseline="0" dirty="0" smtClean="0">
                          <a:solidFill>
                            <a:schemeClr val="bg1"/>
                          </a:solidFill>
                        </a:rPr>
                        <a:t> and frequency must be consistent with the needs of plans in light of complexity of operations and foreseeable risks</a:t>
                      </a:r>
                      <a:endParaRPr lang="en-US" sz="2000" b="0" dirty="0" smtClean="0">
                        <a:solidFill>
                          <a:schemeClr val="bg1"/>
                        </a:solidFill>
                      </a:endParaRP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3539">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3080" name="Picture 8"/>
          <p:cNvPicPr>
            <a:picLocks noChangeAspect="1" noChangeArrowheads="1"/>
          </p:cNvPicPr>
          <p:nvPr/>
        </p:nvPicPr>
        <p:blipFill>
          <a:blip r:embed="rId3" cstate="print"/>
          <a:srcRect/>
          <a:stretch>
            <a:fillRect/>
          </a:stretch>
        </p:blipFill>
        <p:spPr bwMode="auto">
          <a:xfrm>
            <a:off x="5334000" y="2362200"/>
            <a:ext cx="1812925" cy="1854200"/>
          </a:xfrm>
          <a:prstGeom prst="rect">
            <a:avLst/>
          </a:prstGeom>
          <a:noFill/>
        </p:spPr>
      </p:pic>
      <p:sp>
        <p:nvSpPr>
          <p:cNvPr id="9"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ERISA generally prohibits the use of "plan assets" to pay a "party in interest" – this is called a "prohibited transaction"</a:t>
            </a:r>
          </a:p>
          <a:p>
            <a:r>
              <a:rPr lang="en-US" dirty="0" smtClean="0"/>
              <a:t>Plan sponsor generally is a "party in interest"</a:t>
            </a:r>
          </a:p>
          <a:p>
            <a:r>
              <a:rPr lang="en-US" dirty="0" smtClean="0"/>
              <a:t>Prevents, e.g., employer from "hiring itself" to run its retirement plan (and then taking fees from retirement plan assets as payment)</a:t>
            </a:r>
          </a:p>
          <a:p>
            <a:r>
              <a:rPr lang="en-US" dirty="0" smtClean="0"/>
              <a:t>There are some "automatic" exemptions to the prohibited transaction rules</a:t>
            </a:r>
          </a:p>
          <a:p>
            <a:pPr lvl="1"/>
            <a:r>
              <a:rPr lang="en-US" dirty="0" smtClean="0"/>
              <a:t>E.g., can pay vendors reasonable fees</a:t>
            </a:r>
          </a:p>
          <a:p>
            <a:pPr lvl="1"/>
            <a:r>
              <a:rPr lang="en-US" dirty="0" smtClean="0"/>
              <a:t>If you don't meet one of those, need to seek a specific exemption just for your situation</a:t>
            </a:r>
            <a:endParaRPr lang="en-US" dirty="0"/>
          </a:p>
        </p:txBody>
      </p:sp>
      <p:sp>
        <p:nvSpPr>
          <p:cNvPr id="3" name="Title 2"/>
          <p:cNvSpPr>
            <a:spLocks noGrp="1"/>
          </p:cNvSpPr>
          <p:nvPr>
            <p:ph type="title"/>
          </p:nvPr>
        </p:nvSpPr>
        <p:spPr/>
        <p:txBody>
          <a:bodyPr/>
          <a:lstStyle/>
          <a:p>
            <a:r>
              <a:rPr lang="en-US" dirty="0" smtClean="0"/>
              <a:t>Prohibited Transaction Rules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14</a:t>
            </a:fld>
            <a:endParaRPr lang="en-US" dirty="0"/>
          </a:p>
        </p:txBody>
      </p:sp>
      <p:sp>
        <p:nvSpPr>
          <p:cNvPr id="6"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2280334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Although more cases involve retirement plan fees, health plan fees also can raise issues</a:t>
            </a:r>
          </a:p>
          <a:p>
            <a:r>
              <a:rPr lang="en-US" dirty="0" smtClean="0"/>
              <a:t>2018: Blue Cross Blue Shield of Michigan agreed to pay $30,000,000 to resolve claims that it charged self-funded employers extra fees, not allowed by contract</a:t>
            </a:r>
          </a:p>
          <a:p>
            <a:pPr lvl="1"/>
            <a:r>
              <a:rPr lang="en-US" dirty="0" smtClean="0"/>
              <a:t>Right now we are dealing with a different TPA in Illinois whose contract appears to allow this practice (contract says, basically, "Provider may charge $1000 for procedure, but we can bill employer $1,100 and keep the $100")</a:t>
            </a:r>
          </a:p>
          <a:p>
            <a:r>
              <a:rPr lang="en-US" dirty="0" smtClean="0"/>
              <a:t>Cigna sued in 2018 by Macy's and Staples participants over allegedly charging extra fees for certain medical services</a:t>
            </a:r>
          </a:p>
          <a:p>
            <a:pPr lvl="1"/>
            <a:r>
              <a:rPr lang="en-US" dirty="0" smtClean="0"/>
              <a:t>Plan fiduciaries not sued yet, but could be if Cigna does not pay</a:t>
            </a:r>
          </a:p>
          <a:p>
            <a:endParaRPr lang="en-US" dirty="0"/>
          </a:p>
        </p:txBody>
      </p:sp>
      <p:sp>
        <p:nvSpPr>
          <p:cNvPr id="3" name="Title 2"/>
          <p:cNvSpPr>
            <a:spLocks noGrp="1"/>
          </p:cNvSpPr>
          <p:nvPr>
            <p:ph type="title"/>
          </p:nvPr>
        </p:nvSpPr>
        <p:spPr/>
        <p:txBody>
          <a:bodyPr/>
          <a:lstStyle/>
          <a:p>
            <a:r>
              <a:rPr lang="en-US" dirty="0" smtClean="0"/>
              <a:t>Fee Monitoring</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15</a:t>
            </a:fld>
            <a:endParaRPr lang="en-US" dirty="0"/>
          </a:p>
        </p:txBody>
      </p:sp>
      <p:sp>
        <p:nvSpPr>
          <p:cNvPr id="6"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401948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0"/>
              </a:spcAft>
            </a:pPr>
            <a:r>
              <a:rPr lang="en-US" dirty="0" smtClean="0"/>
              <a:t>In 2016, Cigna and 231 plans (including their named plan administrators) were sued by health plan participants </a:t>
            </a:r>
          </a:p>
          <a:p>
            <a:pPr lvl="1">
              <a:spcAft>
                <a:spcPts val="0"/>
              </a:spcAft>
            </a:pPr>
            <a:r>
              <a:rPr lang="en-US" dirty="0" smtClean="0"/>
              <a:t>Allegedly failed to monitor Cigna's excessive payments to itself</a:t>
            </a:r>
          </a:p>
          <a:p>
            <a:pPr lvl="1">
              <a:spcAft>
                <a:spcPts val="0"/>
              </a:spcAft>
            </a:pPr>
            <a:r>
              <a:rPr lang="en-US" dirty="0" smtClean="0"/>
              <a:t>E.g., Cigna received a percentage of savings from certain "cost-containment fees" if it negotiated a deal with non-network providers</a:t>
            </a:r>
          </a:p>
          <a:p>
            <a:pPr lvl="2">
              <a:spcAft>
                <a:spcPts val="0"/>
              </a:spcAft>
            </a:pPr>
            <a:r>
              <a:rPr lang="en-US" dirty="0" smtClean="0"/>
              <a:t>But Cigna allegedly just took the money, with no deals</a:t>
            </a:r>
          </a:p>
          <a:p>
            <a:pPr>
              <a:spcAft>
                <a:spcPts val="0"/>
              </a:spcAft>
            </a:pPr>
            <a:r>
              <a:rPr lang="en-US" dirty="0" smtClean="0"/>
              <a:t>In 2018, various providers in Montana were sued by health plan participants over agreement to provide BCBS of Montana the TPA work for six years</a:t>
            </a:r>
          </a:p>
          <a:p>
            <a:pPr lvl="1">
              <a:spcAft>
                <a:spcPts val="0"/>
              </a:spcAft>
            </a:pPr>
            <a:r>
              <a:rPr lang="en-US" dirty="0" smtClean="0"/>
              <a:t>BCBS then allegedly gave $20,000,000 in "kickbacks" to the hospitals</a:t>
            </a:r>
          </a:p>
          <a:p>
            <a:pPr lvl="1">
              <a:spcAft>
                <a:spcPts val="0"/>
              </a:spcAft>
            </a:pPr>
            <a:r>
              <a:rPr lang="en-US" dirty="0" smtClean="0"/>
              <a:t>Participants angry because they shared in the cost of the plans</a:t>
            </a:r>
          </a:p>
          <a:p>
            <a:pPr lvl="2">
              <a:spcAft>
                <a:spcPts val="0"/>
              </a:spcAft>
            </a:pPr>
            <a:r>
              <a:rPr lang="en-US" dirty="0" smtClean="0"/>
              <a:t>So, theory is that portion of the participant contributions ("plan assets") were used to pay the "kickback"</a:t>
            </a:r>
          </a:p>
        </p:txBody>
      </p:sp>
      <p:sp>
        <p:nvSpPr>
          <p:cNvPr id="3" name="Title 2"/>
          <p:cNvSpPr>
            <a:spLocks noGrp="1"/>
          </p:cNvSpPr>
          <p:nvPr>
            <p:ph type="title"/>
          </p:nvPr>
        </p:nvSpPr>
        <p:spPr/>
        <p:txBody>
          <a:bodyPr/>
          <a:lstStyle/>
          <a:p>
            <a:r>
              <a:rPr lang="en-US" dirty="0" smtClean="0"/>
              <a:t>Fee Monitoring</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16</a:t>
            </a:fld>
            <a:endParaRPr lang="en-US" dirty="0"/>
          </a:p>
        </p:txBody>
      </p:sp>
      <p:sp>
        <p:nvSpPr>
          <p:cNvPr id="6"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850711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 in general, deciding what to pay third parties can be viewed as a fiduciary determination – if "plan assets" are used</a:t>
            </a:r>
          </a:p>
          <a:p>
            <a:r>
              <a:rPr lang="en-US" dirty="0" smtClean="0"/>
              <a:t>When a provider has employees, this raises a difficult issue. How much can the provider charge its own employees / its own plan when employees, spouses and children use the provider?</a:t>
            </a:r>
          </a:p>
          <a:p>
            <a:pPr lvl="1"/>
            <a:r>
              <a:rPr lang="en-US" dirty="0" smtClean="0"/>
              <a:t>If there are any "plan assets" (which include participant contributions towards premiums) then could be a prohibited transaction</a:t>
            </a:r>
          </a:p>
          <a:p>
            <a:pPr lvl="1"/>
            <a:r>
              <a:rPr lang="en-US" dirty="0" smtClean="0"/>
              <a:t>Not really an issue for employers which are not providers (unless they operate an on-site clinic and "pay themselves" through that)</a:t>
            </a:r>
          </a:p>
          <a:p>
            <a:pPr lvl="1"/>
            <a:endParaRPr lang="en-US" dirty="0"/>
          </a:p>
        </p:txBody>
      </p:sp>
      <p:sp>
        <p:nvSpPr>
          <p:cNvPr id="3" name="Title 2"/>
          <p:cNvSpPr>
            <a:spLocks noGrp="1"/>
          </p:cNvSpPr>
          <p:nvPr>
            <p:ph type="title"/>
          </p:nvPr>
        </p:nvSpPr>
        <p:spPr/>
        <p:txBody>
          <a:bodyPr/>
          <a:lstStyle/>
          <a:p>
            <a:r>
              <a:rPr lang="en-US" dirty="0" smtClean="0"/>
              <a:t>Fee Monitoring</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17</a:t>
            </a:fld>
            <a:endParaRPr lang="en-US" dirty="0"/>
          </a:p>
        </p:txBody>
      </p:sp>
      <p:sp>
        <p:nvSpPr>
          <p:cNvPr id="6"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738125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Know what the law is and how you follow it</a:t>
            </a:r>
          </a:p>
          <a:p>
            <a:r>
              <a:rPr lang="en-US" dirty="0" smtClean="0"/>
              <a:t>Monitor for changes in the law</a:t>
            </a:r>
          </a:p>
          <a:p>
            <a:r>
              <a:rPr lang="en-US" dirty="0" smtClean="0"/>
              <a:t>Do periodic reviews of whether policies are being followed in practice</a:t>
            </a:r>
          </a:p>
          <a:p>
            <a:r>
              <a:rPr lang="en-US" dirty="0" smtClean="0"/>
              <a:t>Make sure plan document / SPD have "best in class" language</a:t>
            </a:r>
          </a:p>
          <a:p>
            <a:pPr lvl="1"/>
            <a:r>
              <a:rPr lang="en-US" dirty="0" smtClean="0"/>
              <a:t>E.g., discretionary "Firestone" language</a:t>
            </a:r>
          </a:p>
          <a:p>
            <a:pPr lvl="1"/>
            <a:r>
              <a:rPr lang="en-US" dirty="0" smtClean="0"/>
              <a:t>Recent litigation opens up new possibilities too</a:t>
            </a:r>
          </a:p>
          <a:p>
            <a:r>
              <a:rPr lang="en-US" dirty="0" smtClean="0"/>
              <a:t>Some courts have upheld "anti-assignment" language</a:t>
            </a:r>
          </a:p>
          <a:p>
            <a:r>
              <a:rPr lang="en-US" sz="1800" i="1" dirty="0"/>
              <a:t>Eden Surgical Center v. Cognizant Technology Solutions Corp. </a:t>
            </a:r>
            <a:r>
              <a:rPr lang="en-US" sz="1800" dirty="0"/>
              <a:t>(9th </a:t>
            </a:r>
            <a:r>
              <a:rPr lang="en-US" sz="1800" dirty="0" err="1"/>
              <a:t>cir.</a:t>
            </a:r>
            <a:r>
              <a:rPr lang="en-US" sz="1800" dirty="0"/>
              <a:t>, 2018)</a:t>
            </a:r>
          </a:p>
          <a:p>
            <a:r>
              <a:rPr lang="en-US" sz="1800" i="1" dirty="0"/>
              <a:t>American Orthopedic &amp; Sports Medicine v. Independence Blue Cross Blue Shield </a:t>
            </a:r>
            <a:r>
              <a:rPr lang="en-US" sz="1800" dirty="0"/>
              <a:t>(3rd </a:t>
            </a:r>
            <a:r>
              <a:rPr lang="en-US" sz="1800" dirty="0" err="1"/>
              <a:t>cir.</a:t>
            </a:r>
            <a:r>
              <a:rPr lang="en-US" sz="1800" dirty="0"/>
              <a:t>, 2018)</a:t>
            </a:r>
          </a:p>
          <a:p>
            <a:pPr marL="457200" lvl="1" indent="0">
              <a:buNone/>
            </a:pPr>
            <a:endParaRPr lang="en-US" dirty="0"/>
          </a:p>
        </p:txBody>
      </p:sp>
      <p:sp>
        <p:nvSpPr>
          <p:cNvPr id="3" name="Title 2"/>
          <p:cNvSpPr>
            <a:spLocks noGrp="1"/>
          </p:cNvSpPr>
          <p:nvPr>
            <p:ph type="title"/>
          </p:nvPr>
        </p:nvSpPr>
        <p:spPr/>
        <p:txBody>
          <a:bodyPr/>
          <a:lstStyle/>
          <a:p>
            <a:r>
              <a:rPr lang="en-US" dirty="0" smtClean="0"/>
              <a:t>Ways to Reduce Fiduciary Risk</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18</a:t>
            </a:fld>
            <a:endParaRPr lang="en-US" dirty="0"/>
          </a:p>
        </p:txBody>
      </p:sp>
    </p:spTree>
    <p:extLst>
      <p:ext uri="{BB962C8B-B14F-4D97-AF65-F5344CB8AC3E}">
        <p14:creationId xmlns:p14="http://schemas.microsoft.com/office/powerpoint/2010/main" val="407613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t>
            </a:r>
            <a:r>
              <a:rPr lang="en-US" i="1" dirty="0"/>
              <a:t>Epic Systems Corp. v. Lewis</a:t>
            </a:r>
            <a:r>
              <a:rPr lang="en-US" dirty="0"/>
              <a:t> (2018), the Supreme Court ruled that class action waivers in employment arbitration agreements do not violate federal law and are in fact enforceable</a:t>
            </a:r>
          </a:p>
          <a:p>
            <a:r>
              <a:rPr lang="en-US" dirty="0"/>
              <a:t>Previously, there had been a circuit split as to whether it was a violation of federal labor laws for employers to require employees to agree to arbitrate any work-related claims and waive their rights to participate in class action lawsuits pursuant to a mandatory arbitration policy</a:t>
            </a:r>
          </a:p>
          <a:p>
            <a:r>
              <a:rPr lang="en-US" dirty="0"/>
              <a:t>Supreme Court resolved circuit split by ruling that such agreements are enforceable</a:t>
            </a:r>
          </a:p>
          <a:p>
            <a:r>
              <a:rPr lang="en-US" dirty="0" smtClean="0"/>
              <a:t>Recent 9</a:t>
            </a:r>
            <a:r>
              <a:rPr lang="en-US" baseline="30000" dirty="0" smtClean="0"/>
              <a:t>th</a:t>
            </a:r>
            <a:r>
              <a:rPr lang="en-US" dirty="0" smtClean="0"/>
              <a:t> Circuit opinion upheld arbitration provisions for ERISA plans</a:t>
            </a:r>
          </a:p>
          <a:p>
            <a:pPr lvl="1"/>
            <a:r>
              <a:rPr lang="en-US" dirty="0" smtClean="0"/>
              <a:t>Consider it, but arbitration is not necessarily a "silver bullet"</a:t>
            </a:r>
            <a:endParaRPr lang="en-US" dirty="0"/>
          </a:p>
        </p:txBody>
      </p:sp>
      <p:sp>
        <p:nvSpPr>
          <p:cNvPr id="3" name="Title 2"/>
          <p:cNvSpPr>
            <a:spLocks noGrp="1"/>
          </p:cNvSpPr>
          <p:nvPr>
            <p:ph type="title"/>
          </p:nvPr>
        </p:nvSpPr>
        <p:spPr/>
        <p:txBody>
          <a:bodyPr/>
          <a:lstStyle/>
          <a:p>
            <a:r>
              <a:rPr lang="en-US" dirty="0" smtClean="0"/>
              <a:t>Ways to Reduce Fiduciary Risk</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19</a:t>
            </a:fld>
            <a:endParaRPr lang="en-US" dirty="0"/>
          </a:p>
        </p:txBody>
      </p:sp>
    </p:spTree>
    <p:extLst>
      <p:ext uri="{BB962C8B-B14F-4D97-AF65-F5344CB8AC3E}">
        <p14:creationId xmlns:p14="http://schemas.microsoft.com/office/powerpoint/2010/main" val="35531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ERISA </a:t>
            </a:r>
            <a:r>
              <a:rPr lang="en-US" dirty="0"/>
              <a:t>f</a:t>
            </a:r>
            <a:r>
              <a:rPr lang="en-US" dirty="0" smtClean="0"/>
              <a:t>iduciary </a:t>
            </a:r>
            <a:r>
              <a:rPr lang="en-US" dirty="0"/>
              <a:t>s</a:t>
            </a:r>
            <a:r>
              <a:rPr lang="en-US" dirty="0" smtClean="0"/>
              <a:t>tatus and </a:t>
            </a:r>
            <a:r>
              <a:rPr lang="en-US" dirty="0" smtClean="0"/>
              <a:t>identification</a:t>
            </a:r>
          </a:p>
          <a:p>
            <a:pPr lvl="1"/>
            <a:r>
              <a:rPr lang="en-US" dirty="0" smtClean="0"/>
              <a:t>What plans are impacted</a:t>
            </a:r>
            <a:endParaRPr lang="en-US" dirty="0" smtClean="0"/>
          </a:p>
          <a:p>
            <a:r>
              <a:rPr lang="en-US" dirty="0" smtClean="0"/>
              <a:t>Fiduciary duties</a:t>
            </a:r>
          </a:p>
          <a:p>
            <a:r>
              <a:rPr lang="en-US" dirty="0" smtClean="0"/>
              <a:t>Your risks and how to mitigate them</a:t>
            </a:r>
          </a:p>
          <a:p>
            <a:r>
              <a:rPr lang="en-US" dirty="0" smtClean="0"/>
              <a:t>Fee monitoring obligations</a:t>
            </a:r>
          </a:p>
          <a:p>
            <a:r>
              <a:rPr lang="en-US" dirty="0" smtClean="0"/>
              <a:t>Other hot benefits law topics</a:t>
            </a:r>
          </a:p>
          <a:p>
            <a:pPr lvl="1"/>
            <a:r>
              <a:rPr lang="en-US" dirty="0" smtClean="0"/>
              <a:t>Legislative update</a:t>
            </a:r>
          </a:p>
          <a:p>
            <a:pPr lvl="1"/>
            <a:r>
              <a:rPr lang="en-US" dirty="0" smtClean="0"/>
              <a:t>Use of coupons for prescription drugs</a:t>
            </a:r>
          </a:p>
          <a:p>
            <a:pPr lvl="1"/>
            <a:r>
              <a:rPr lang="en-US" dirty="0" smtClean="0"/>
              <a:t>Exclusion of high-cost prescription drugs</a:t>
            </a:r>
          </a:p>
          <a:p>
            <a:pPr lvl="1"/>
            <a:r>
              <a:rPr lang="en-US" dirty="0" smtClean="0"/>
              <a:t>Individual coverage health reimbursement arrangements ("ICHRAs")</a:t>
            </a:r>
          </a:p>
          <a:p>
            <a:pPr lvl="1"/>
            <a:r>
              <a:rPr lang="en-US" dirty="0" smtClean="0"/>
              <a:t>Open enrollment communication reminders</a:t>
            </a:r>
          </a:p>
          <a:p>
            <a:pPr lvl="1"/>
            <a:endParaRPr lang="en-US" dirty="0" smtClean="0"/>
          </a:p>
        </p:txBody>
      </p:sp>
      <p:sp>
        <p:nvSpPr>
          <p:cNvPr id="2" name="Title 1"/>
          <p:cNvSpPr>
            <a:spLocks noGrp="1"/>
          </p:cNvSpPr>
          <p:nvPr>
            <p:ph type="title"/>
          </p:nvPr>
        </p:nvSpPr>
        <p:spPr/>
        <p:txBody>
          <a:bodyPr/>
          <a:lstStyle/>
          <a:p>
            <a:r>
              <a:rPr lang="en-US" dirty="0" smtClean="0"/>
              <a:t>Presentation Objectives</a:t>
            </a:r>
            <a:endParaRPr lang="en-US" dirty="0"/>
          </a:p>
        </p:txBody>
      </p:sp>
      <p:sp>
        <p:nvSpPr>
          <p:cNvPr id="4" name="Slide Number Placeholder 3"/>
          <p:cNvSpPr>
            <a:spLocks noGrp="1"/>
          </p:cNvSpPr>
          <p:nvPr>
            <p:ph type="sldNum" sz="quarter" idx="12"/>
          </p:nvPr>
        </p:nvSpPr>
        <p:spPr/>
        <p:txBody>
          <a:bodyPr/>
          <a:lstStyle/>
          <a:p>
            <a:fld id="{2FB9B43B-AA13-4DD7-A468-9F0243C9AF8D}" type="slidenum">
              <a:rPr lang="en-US" smtClean="0"/>
              <a:pPr/>
              <a:t>2</a:t>
            </a:fld>
            <a:endParaRPr lang="en-US" dirty="0"/>
          </a:p>
        </p:txBody>
      </p:sp>
      <p:sp>
        <p:nvSpPr>
          <p:cNvPr id="5"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Consider including a "venue selection" clause</a:t>
            </a:r>
          </a:p>
          <a:p>
            <a:r>
              <a:rPr lang="en-US" sz="1800" dirty="0" smtClean="0"/>
              <a:t>Venue </a:t>
            </a:r>
            <a:r>
              <a:rPr lang="en-US" sz="1800" dirty="0"/>
              <a:t>relates to where litigation will occur</a:t>
            </a:r>
          </a:p>
          <a:p>
            <a:pPr lvl="1"/>
            <a:r>
              <a:rPr lang="en-US" dirty="0"/>
              <a:t>E.g., suppose you have an employee who retires and moves to Florida. The employee then brings a claim under one of your plans and files a lawsuit in Florida. Can you force the employee back to a WI court?</a:t>
            </a:r>
          </a:p>
          <a:p>
            <a:r>
              <a:rPr lang="en-US" sz="1800" dirty="0"/>
              <a:t>A recent case in the 7th Circuit upheld a venue selection provision in a employee benefit plan governed by ERISA  </a:t>
            </a:r>
          </a:p>
          <a:p>
            <a:r>
              <a:rPr lang="en-US" sz="1800" dirty="0"/>
              <a:t>The court followed a similar decision from the 6th Circuit that held venue selection provisions in ERISA plans are generally enforceable</a:t>
            </a:r>
          </a:p>
          <a:p>
            <a:endParaRPr lang="en-US" dirty="0"/>
          </a:p>
        </p:txBody>
      </p:sp>
      <p:sp>
        <p:nvSpPr>
          <p:cNvPr id="3" name="Title 2"/>
          <p:cNvSpPr>
            <a:spLocks noGrp="1"/>
          </p:cNvSpPr>
          <p:nvPr>
            <p:ph type="title"/>
          </p:nvPr>
        </p:nvSpPr>
        <p:spPr/>
        <p:txBody>
          <a:bodyPr/>
          <a:lstStyle/>
          <a:p>
            <a:r>
              <a:rPr lang="en-US" dirty="0" smtClean="0"/>
              <a:t>Ways to Reduce Fiduciary Risk</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20</a:t>
            </a:fld>
            <a:endParaRPr lang="en-US" dirty="0"/>
          </a:p>
        </p:txBody>
      </p:sp>
    </p:spTree>
    <p:extLst>
      <p:ext uri="{BB962C8B-B14F-4D97-AF65-F5344CB8AC3E}">
        <p14:creationId xmlns:p14="http://schemas.microsoft.com/office/powerpoint/2010/main" val="115978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Health care continues to be big issue in early Presidential campaigns</a:t>
            </a:r>
          </a:p>
          <a:p>
            <a:r>
              <a:rPr lang="en-US" dirty="0" smtClean="0"/>
              <a:t>On Democratic side, push to either improve current system (Biden) or "Medicare for All" (Sanders, Warren)</a:t>
            </a:r>
          </a:p>
          <a:p>
            <a:pPr lvl="1"/>
            <a:r>
              <a:rPr lang="en-US" dirty="0" smtClean="0"/>
              <a:t>Biden plan would create public option and increase ACA subsidies</a:t>
            </a:r>
          </a:p>
          <a:p>
            <a:pPr lvl="1"/>
            <a:r>
              <a:rPr lang="en-US" dirty="0" smtClean="0"/>
              <a:t>Other ideas include Medicare buy-in for early retirees / older workers</a:t>
            </a:r>
          </a:p>
          <a:p>
            <a:pPr lvl="1"/>
            <a:r>
              <a:rPr lang="en-US" dirty="0" smtClean="0"/>
              <a:t>One contentious idea is whether private health insurance would be eliminated or subjected to new, more-stringent rules</a:t>
            </a:r>
          </a:p>
          <a:p>
            <a:r>
              <a:rPr lang="en-US" dirty="0" smtClean="0"/>
              <a:t>On Republican side, discussion of some health care topics but no large, overarching changes being pushed</a:t>
            </a:r>
          </a:p>
          <a:p>
            <a:pPr lvl="1"/>
            <a:r>
              <a:rPr lang="en-US" dirty="0" smtClean="0"/>
              <a:t>Will discuss President Trump's Executive Order in a bit</a:t>
            </a:r>
          </a:p>
          <a:p>
            <a:r>
              <a:rPr lang="en-US" dirty="0" smtClean="0"/>
              <a:t>Significant House bipartisan support for eliminating "Cadillac tax" (passed 419 – 6) and "surprise" medical bills</a:t>
            </a:r>
            <a:endParaRPr lang="en-US" dirty="0"/>
          </a:p>
        </p:txBody>
      </p:sp>
      <p:sp>
        <p:nvSpPr>
          <p:cNvPr id="3" name="Title 2"/>
          <p:cNvSpPr>
            <a:spLocks noGrp="1"/>
          </p:cNvSpPr>
          <p:nvPr>
            <p:ph type="title"/>
          </p:nvPr>
        </p:nvSpPr>
        <p:spPr/>
        <p:txBody>
          <a:bodyPr/>
          <a:lstStyle/>
          <a:p>
            <a:r>
              <a:rPr lang="en-US" dirty="0" smtClean="0"/>
              <a:t>Legislative Update</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21</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49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Lower Health Care Costs Act (S. 1895) has bipartisan support, would:</a:t>
            </a:r>
          </a:p>
          <a:p>
            <a:pPr lvl="1"/>
            <a:r>
              <a:rPr lang="en-US" dirty="0" smtClean="0"/>
              <a:t>Limit surprise medical bills (e.g., amount owed to out-of-network providers)</a:t>
            </a:r>
          </a:p>
          <a:p>
            <a:pPr lvl="1"/>
            <a:r>
              <a:rPr lang="en-US" dirty="0" smtClean="0"/>
              <a:t>Try to control prescription drug costs (e.g., ban spread-pricing by PBMs and require that rebates go back to employers)</a:t>
            </a:r>
          </a:p>
          <a:p>
            <a:pPr lvl="1"/>
            <a:r>
              <a:rPr lang="en-US" dirty="0" smtClean="0"/>
              <a:t>Create nonprofit entity to gather claims information to create database</a:t>
            </a:r>
          </a:p>
          <a:p>
            <a:pPr lvl="1"/>
            <a:r>
              <a:rPr lang="en-US" dirty="0" smtClean="0"/>
              <a:t>Ban certain steering clauses in contracts between providers and plans</a:t>
            </a:r>
          </a:p>
          <a:p>
            <a:r>
              <a:rPr lang="en-US" dirty="0" smtClean="0"/>
              <a:t>No Surprises Act (HR 3660), would:</a:t>
            </a:r>
          </a:p>
          <a:p>
            <a:pPr lvl="1"/>
            <a:r>
              <a:rPr lang="en-US" dirty="0" smtClean="0"/>
              <a:t>Base provider payments on median in-network rate</a:t>
            </a:r>
          </a:p>
          <a:p>
            <a:pPr lvl="1"/>
            <a:r>
              <a:rPr lang="en-US" dirty="0" smtClean="0"/>
              <a:t>Provide for arbitration of disputed amounts</a:t>
            </a:r>
          </a:p>
          <a:p>
            <a:pPr lvl="1"/>
            <a:endParaRPr lang="en-US" dirty="0"/>
          </a:p>
        </p:txBody>
      </p:sp>
      <p:sp>
        <p:nvSpPr>
          <p:cNvPr id="3" name="Title 2"/>
          <p:cNvSpPr>
            <a:spLocks noGrp="1"/>
          </p:cNvSpPr>
          <p:nvPr>
            <p:ph type="title"/>
          </p:nvPr>
        </p:nvSpPr>
        <p:spPr/>
        <p:txBody>
          <a:bodyPr/>
          <a:lstStyle/>
          <a:p>
            <a:r>
              <a:rPr lang="en-US" dirty="0" smtClean="0"/>
              <a:t>Legislative Update</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22</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258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2017 order from President Trump directed changes with respect to health reimbursement arrangements ("HRAs"); association health plans; and short-term, limited duration insurance</a:t>
            </a:r>
          </a:p>
          <a:p>
            <a:r>
              <a:rPr lang="en-US" dirty="0" smtClean="0"/>
              <a:t>2019 order directed action on:</a:t>
            </a:r>
          </a:p>
          <a:p>
            <a:pPr lvl="1"/>
            <a:r>
              <a:rPr lang="en-US" dirty="0" smtClean="0"/>
              <a:t>Hospitals posting standard charge information</a:t>
            </a:r>
          </a:p>
          <a:p>
            <a:pPr lvl="1"/>
            <a:r>
              <a:rPr lang="en-US" dirty="0" smtClean="0"/>
              <a:t>Self-funded plans, insurers and providers must provide expected out-of-pocket costs before patients receive care</a:t>
            </a:r>
          </a:p>
          <a:p>
            <a:pPr lvl="1"/>
            <a:r>
              <a:rPr lang="en-US" dirty="0" smtClean="0"/>
              <a:t>Expanded definition of "preventive care" for health savings account ("HSA") purposes</a:t>
            </a:r>
          </a:p>
          <a:p>
            <a:pPr lvl="1"/>
            <a:r>
              <a:rPr lang="en-US" dirty="0" smtClean="0"/>
              <a:t>Direct primary care and healthcare sharing ministries as medical expenses</a:t>
            </a:r>
          </a:p>
          <a:p>
            <a:pPr lvl="1"/>
            <a:r>
              <a:rPr lang="en-US" dirty="0" smtClean="0"/>
              <a:t>Increase health FSA carryover amount</a:t>
            </a:r>
            <a:endParaRPr lang="en-US" dirty="0"/>
          </a:p>
        </p:txBody>
      </p:sp>
      <p:sp>
        <p:nvSpPr>
          <p:cNvPr id="3" name="Title 2"/>
          <p:cNvSpPr>
            <a:spLocks noGrp="1"/>
          </p:cNvSpPr>
          <p:nvPr>
            <p:ph type="title"/>
          </p:nvPr>
        </p:nvSpPr>
        <p:spPr/>
        <p:txBody>
          <a:bodyPr/>
          <a:lstStyle/>
          <a:p>
            <a:r>
              <a:rPr lang="en-US" dirty="0" smtClean="0"/>
              <a:t>Presidential Orders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23</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57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action by regulators in response to orders, but some still open</a:t>
            </a:r>
          </a:p>
          <a:p>
            <a:r>
              <a:rPr lang="en-US" dirty="0" smtClean="0"/>
              <a:t>Association health plan rules finalized June 2018</a:t>
            </a:r>
          </a:p>
          <a:p>
            <a:pPr lvl="1"/>
            <a:r>
              <a:rPr lang="en-US" dirty="0" smtClean="0"/>
              <a:t>Would allow for unrelated employers to more-easily band together to provide health insurance or even be self-funded</a:t>
            </a:r>
          </a:p>
          <a:p>
            <a:pPr lvl="1"/>
            <a:r>
              <a:rPr lang="en-US" dirty="0" smtClean="0"/>
              <a:t>Rules challenged by states</a:t>
            </a:r>
          </a:p>
          <a:p>
            <a:pPr lvl="1"/>
            <a:r>
              <a:rPr lang="en-US" dirty="0" smtClean="0"/>
              <a:t>Court ruling in 2019 effectively halted rules; no indication Trump administration will revive them</a:t>
            </a:r>
          </a:p>
          <a:p>
            <a:endParaRPr lang="en-US" dirty="0" smtClean="0"/>
          </a:p>
          <a:p>
            <a:endParaRPr lang="en-US" dirty="0"/>
          </a:p>
        </p:txBody>
      </p:sp>
      <p:sp>
        <p:nvSpPr>
          <p:cNvPr id="3" name="Title 2"/>
          <p:cNvSpPr>
            <a:spLocks noGrp="1"/>
          </p:cNvSpPr>
          <p:nvPr>
            <p:ph type="title"/>
          </p:nvPr>
        </p:nvSpPr>
        <p:spPr/>
        <p:txBody>
          <a:bodyPr/>
          <a:lstStyle/>
          <a:p>
            <a:r>
              <a:rPr lang="en-US" dirty="0" smtClean="0"/>
              <a:t>Presidential Orders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24</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7822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Under ACA, health reimbursement arrangements ("HRAs") could not be used to purchase individual health insurance policies</a:t>
            </a:r>
          </a:p>
          <a:p>
            <a:pPr lvl="1"/>
            <a:r>
              <a:rPr lang="en-US" smtClean="0"/>
              <a:t>Concern is that HRA by itself would not meet annual and lifetime limits and that HRA could not be "integrated" with individual policy</a:t>
            </a:r>
          </a:p>
          <a:p>
            <a:r>
              <a:rPr lang="en-US" smtClean="0"/>
              <a:t>Final regulations from June 2019 reverse this</a:t>
            </a:r>
          </a:p>
          <a:p>
            <a:r>
              <a:rPr lang="en-US" smtClean="0"/>
              <a:t>Allow for "individual coverage HRAs" ("ICHRAs")</a:t>
            </a:r>
          </a:p>
          <a:p>
            <a:r>
              <a:rPr lang="en-US" smtClean="0"/>
              <a:t>Also allow for stand-alone HRAs so employees can pay for out-of-pocket medical expenses and certain premiums ("Excepted Benefit HRAs")</a:t>
            </a:r>
          </a:p>
          <a:p>
            <a:endParaRPr lang="en-US" dirty="0"/>
          </a:p>
        </p:txBody>
      </p:sp>
      <p:sp>
        <p:nvSpPr>
          <p:cNvPr id="3" name="Title 2"/>
          <p:cNvSpPr>
            <a:spLocks noGrp="1"/>
          </p:cNvSpPr>
          <p:nvPr>
            <p:ph type="title"/>
          </p:nvPr>
        </p:nvSpPr>
        <p:spPr/>
        <p:txBody>
          <a:bodyPr/>
          <a:lstStyle/>
          <a:p>
            <a:r>
              <a:rPr lang="en-US" smtClean="0"/>
              <a:t>HRA Changes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25</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0353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0"/>
              </a:spcAft>
            </a:pPr>
            <a:r>
              <a:rPr lang="en-US" dirty="0"/>
              <a:t>Individual covered by ICHRA must be enrolled in health insurance coverage purchased in individual market</a:t>
            </a:r>
          </a:p>
          <a:p>
            <a:pPr>
              <a:spcAft>
                <a:spcPts val="0"/>
              </a:spcAft>
            </a:pPr>
            <a:r>
              <a:rPr lang="en-US" dirty="0"/>
              <a:t>Employer cannot offer the same class of individuals covered by the ICHRA and a "traditional" health plan</a:t>
            </a:r>
          </a:p>
          <a:p>
            <a:pPr>
              <a:spcAft>
                <a:spcPts val="0"/>
              </a:spcAft>
            </a:pPr>
            <a:r>
              <a:rPr lang="en-US" dirty="0"/>
              <a:t>Employer must offer the ICHRA on same terms to all employees in a "class"</a:t>
            </a:r>
          </a:p>
          <a:p>
            <a:pPr>
              <a:spcAft>
                <a:spcPts val="0"/>
              </a:spcAft>
            </a:pPr>
            <a:r>
              <a:rPr lang="en-US" dirty="0"/>
              <a:t>Employees must have ability to opt out of receiving the ICHRA (in order to receive a premium tax credit through an Exchange)</a:t>
            </a:r>
          </a:p>
          <a:p>
            <a:pPr>
              <a:spcAft>
                <a:spcPts val="0"/>
              </a:spcAft>
            </a:pPr>
            <a:r>
              <a:rPr lang="en-US" dirty="0"/>
              <a:t>Employers must provide detailed notice to employees of ICHRA </a:t>
            </a:r>
            <a:r>
              <a:rPr lang="en-US" dirty="0" smtClean="0"/>
              <a:t>terms</a:t>
            </a:r>
          </a:p>
          <a:p>
            <a:pPr>
              <a:spcAft>
                <a:spcPts val="0"/>
              </a:spcAft>
            </a:pPr>
            <a:r>
              <a:rPr lang="en-US" dirty="0" smtClean="0"/>
              <a:t>Coverage will help employer meet 95% Employer Shared Responsibility rule requirements</a:t>
            </a:r>
          </a:p>
          <a:p>
            <a:pPr lvl="1">
              <a:spcAft>
                <a:spcPts val="0"/>
              </a:spcAft>
            </a:pPr>
            <a:r>
              <a:rPr lang="en-US" dirty="0" smtClean="0"/>
              <a:t>We suspect this may be its greatest value – offer ICHRA to class in order to meet that 95% test</a:t>
            </a:r>
            <a:endParaRPr lang="en-US" dirty="0"/>
          </a:p>
          <a:p>
            <a:endParaRPr lang="en-US" dirty="0"/>
          </a:p>
        </p:txBody>
      </p:sp>
      <p:sp>
        <p:nvSpPr>
          <p:cNvPr id="3" name="Title 2"/>
          <p:cNvSpPr>
            <a:spLocks noGrp="1"/>
          </p:cNvSpPr>
          <p:nvPr>
            <p:ph type="title"/>
          </p:nvPr>
        </p:nvSpPr>
        <p:spPr/>
        <p:txBody>
          <a:bodyPr/>
          <a:lstStyle/>
          <a:p>
            <a:r>
              <a:rPr lang="en-US" dirty="0" smtClean="0"/>
              <a:t>ICHRAs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26</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398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5482" y="1371600"/>
            <a:ext cx="7726898" cy="4373381"/>
          </a:xfrm>
        </p:spPr>
        <p:txBody>
          <a:bodyPr/>
          <a:lstStyle/>
          <a:p>
            <a:pPr>
              <a:spcAft>
                <a:spcPts val="0"/>
              </a:spcAft>
            </a:pPr>
            <a:r>
              <a:rPr lang="en-US" dirty="0" smtClean="0"/>
              <a:t>Most ACA rules do not apply to "excepted benefit" plans (like dental or vision)</a:t>
            </a:r>
          </a:p>
          <a:p>
            <a:pPr>
              <a:spcAft>
                <a:spcPts val="0"/>
              </a:spcAft>
            </a:pPr>
            <a:r>
              <a:rPr lang="en-US" dirty="0" smtClean="0"/>
              <a:t>Excepted-benefit-only coverage also does not prevent an employee from receiving an Exchange subsidy</a:t>
            </a:r>
          </a:p>
          <a:p>
            <a:pPr>
              <a:spcAft>
                <a:spcPts val="0"/>
              </a:spcAft>
            </a:pPr>
            <a:r>
              <a:rPr lang="en-US" dirty="0" smtClean="0"/>
              <a:t>Excepted Benefit HRA requirements:</a:t>
            </a:r>
          </a:p>
          <a:p>
            <a:pPr lvl="1">
              <a:spcAft>
                <a:spcPts val="0"/>
              </a:spcAft>
            </a:pPr>
            <a:r>
              <a:rPr lang="en-US" dirty="0" smtClean="0"/>
              <a:t>Employer must offer other, non-account based medical coverage to employees that is not an excepted benefit</a:t>
            </a:r>
          </a:p>
          <a:p>
            <a:pPr lvl="1">
              <a:spcAft>
                <a:spcPts val="0"/>
              </a:spcAft>
            </a:pPr>
            <a:r>
              <a:rPr lang="en-US" dirty="0" smtClean="0"/>
              <a:t>Amount of new employer contributions each year cannot exceed indexed amount (initially set at $1,800)</a:t>
            </a:r>
          </a:p>
          <a:p>
            <a:pPr lvl="1">
              <a:spcAft>
                <a:spcPts val="0"/>
              </a:spcAft>
            </a:pPr>
            <a:r>
              <a:rPr lang="en-US" dirty="0" smtClean="0"/>
              <a:t>Cannot be used to reimburse medical expenses and premiums or contributions for COBRA or excepted benefits coverage </a:t>
            </a:r>
          </a:p>
          <a:p>
            <a:pPr lvl="2">
              <a:spcAft>
                <a:spcPts val="0"/>
              </a:spcAft>
            </a:pPr>
            <a:r>
              <a:rPr lang="en-US" dirty="0" smtClean="0"/>
              <a:t>But can be used to reimburse for other individual or group coverage</a:t>
            </a:r>
          </a:p>
          <a:p>
            <a:pPr lvl="1">
              <a:spcAft>
                <a:spcPts val="0"/>
              </a:spcAft>
            </a:pPr>
            <a:r>
              <a:rPr lang="en-US" dirty="0" smtClean="0"/>
              <a:t>Made available on a uniform basis to all similarly situated employees</a:t>
            </a:r>
          </a:p>
          <a:p>
            <a:pPr lvl="1">
              <a:spcAft>
                <a:spcPts val="0"/>
              </a:spcAft>
            </a:pPr>
            <a:r>
              <a:rPr lang="en-US" dirty="0" smtClean="0"/>
              <a:t>Employer cannot offer this and an ICHRA to same group of employees</a:t>
            </a:r>
            <a:endParaRPr lang="en-US" dirty="0"/>
          </a:p>
        </p:txBody>
      </p:sp>
      <p:sp>
        <p:nvSpPr>
          <p:cNvPr id="3" name="Title 2"/>
          <p:cNvSpPr>
            <a:spLocks noGrp="1"/>
          </p:cNvSpPr>
          <p:nvPr>
            <p:ph type="title"/>
          </p:nvPr>
        </p:nvSpPr>
        <p:spPr/>
        <p:txBody>
          <a:bodyPr/>
          <a:lstStyle/>
          <a:p>
            <a:r>
              <a:rPr lang="en-US" smtClean="0"/>
              <a:t>Excepted Benefit HRAs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27</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4562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0"/>
              </a:spcAft>
            </a:pPr>
            <a:r>
              <a:rPr lang="en-US" dirty="0" smtClean="0"/>
              <a:t>Background: In order to establish or contribute to an HSA, a high-deductible health plan ("HDHP") must meet several criteria</a:t>
            </a:r>
          </a:p>
          <a:p>
            <a:pPr lvl="1">
              <a:spcAft>
                <a:spcPts val="0"/>
              </a:spcAft>
            </a:pPr>
            <a:r>
              <a:rPr lang="en-US" dirty="0" smtClean="0"/>
              <a:t>One of them is no medical care until deductible is met</a:t>
            </a:r>
          </a:p>
          <a:p>
            <a:pPr lvl="1">
              <a:spcAft>
                <a:spcPts val="0"/>
              </a:spcAft>
            </a:pPr>
            <a:r>
              <a:rPr lang="en-US" dirty="0" smtClean="0"/>
              <a:t>Exception for "preventive care" such as immunizations and annual physicals</a:t>
            </a:r>
          </a:p>
          <a:p>
            <a:pPr>
              <a:spcAft>
                <a:spcPts val="0"/>
              </a:spcAft>
            </a:pPr>
            <a:r>
              <a:rPr lang="en-US" dirty="0" smtClean="0"/>
              <a:t>Exact scope of "preventive care" somewhat unclear</a:t>
            </a:r>
          </a:p>
          <a:p>
            <a:pPr>
              <a:spcAft>
                <a:spcPts val="0"/>
              </a:spcAft>
            </a:pPr>
            <a:r>
              <a:rPr lang="en-US" dirty="0" smtClean="0"/>
              <a:t>Some argued it should include "secondary preventive care"</a:t>
            </a:r>
          </a:p>
          <a:p>
            <a:pPr lvl="1">
              <a:spcAft>
                <a:spcPts val="0"/>
              </a:spcAft>
            </a:pPr>
            <a:r>
              <a:rPr lang="en-US" dirty="0" smtClean="0"/>
              <a:t>E.g., normally taking insulin for a diabetic is treating a current condition and is therefore not "preventive care"</a:t>
            </a:r>
          </a:p>
          <a:p>
            <a:pPr lvl="2">
              <a:spcAft>
                <a:spcPts val="0"/>
              </a:spcAft>
            </a:pPr>
            <a:r>
              <a:rPr lang="en-US" dirty="0" smtClean="0"/>
              <a:t>However, if diabetic person fails to take insulin, can lead to other complications</a:t>
            </a:r>
          </a:p>
          <a:p>
            <a:pPr lvl="2">
              <a:spcAft>
                <a:spcPts val="0"/>
              </a:spcAft>
            </a:pPr>
            <a:r>
              <a:rPr lang="en-US" dirty="0" smtClean="0"/>
              <a:t>So, arguably, taking insulin "prevents" these other conditions</a:t>
            </a:r>
          </a:p>
          <a:p>
            <a:pPr lvl="2">
              <a:spcAft>
                <a:spcPts val="0"/>
              </a:spcAft>
            </a:pPr>
            <a:r>
              <a:rPr lang="en-US" dirty="0" smtClean="0"/>
              <a:t>IRS informally pushed back because no real limits </a:t>
            </a:r>
            <a:endParaRPr lang="en-US" dirty="0"/>
          </a:p>
        </p:txBody>
      </p:sp>
      <p:sp>
        <p:nvSpPr>
          <p:cNvPr id="3" name="Title 2"/>
          <p:cNvSpPr>
            <a:spLocks noGrp="1"/>
          </p:cNvSpPr>
          <p:nvPr>
            <p:ph type="title"/>
          </p:nvPr>
        </p:nvSpPr>
        <p:spPr/>
        <p:txBody>
          <a:bodyPr/>
          <a:lstStyle/>
          <a:p>
            <a:r>
              <a:rPr lang="en-US" smtClean="0"/>
              <a:t>Preventive Care Changes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28</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64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But, President Trump's order put pressure on IRS to do something</a:t>
            </a:r>
          </a:p>
          <a:p>
            <a:r>
              <a:rPr lang="en-US" dirty="0" smtClean="0"/>
              <a:t>IRS responded with a narrow set of "chronic care" preventive care treatments which are ok from an HSA perspective</a:t>
            </a:r>
          </a:p>
          <a:p>
            <a:pPr lvl="1"/>
            <a:r>
              <a:rPr lang="en-US" dirty="0" smtClean="0"/>
              <a:t>Must be strictly on the list. For example, there are drugs to take for hypertension. But only a blood pressure monitor is on the list. So drugs cannot be provided as "preventive care" for hypertension</a:t>
            </a:r>
          </a:p>
          <a:p>
            <a:r>
              <a:rPr lang="en-US" dirty="0" smtClean="0"/>
              <a:t>Note: NOT preventive care for ACA purposes; a non-grandfathered health plan does not need to cover them on a first-dollar basis</a:t>
            </a:r>
          </a:p>
        </p:txBody>
      </p:sp>
      <p:sp>
        <p:nvSpPr>
          <p:cNvPr id="3" name="Title 2"/>
          <p:cNvSpPr>
            <a:spLocks noGrp="1"/>
          </p:cNvSpPr>
          <p:nvPr>
            <p:ph type="title"/>
          </p:nvPr>
        </p:nvSpPr>
        <p:spPr/>
        <p:txBody>
          <a:bodyPr/>
          <a:lstStyle/>
          <a:p>
            <a:r>
              <a:rPr lang="en-US" dirty="0" smtClean="0"/>
              <a:t>Preventive Care Changes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29</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404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Due to perceived abuses by employers and other plan sponsors with respect to retirement and health plans, Congress enacted the Employee Retirement Income Security Act in 1974</a:t>
            </a:r>
          </a:p>
          <a:p>
            <a:r>
              <a:rPr lang="en-US" dirty="0" smtClean="0"/>
              <a:t>ERISA imposes a large number of requirements on plan sponsors</a:t>
            </a:r>
          </a:p>
          <a:p>
            <a:pPr lvl="1"/>
            <a:r>
              <a:rPr lang="en-US" dirty="0" smtClean="0"/>
              <a:t>E.g., Form 5500; nondiscrimination rules (ERISA Section 510); mandatory coverage requirements (e.g., coverage for mastectomies)</a:t>
            </a:r>
          </a:p>
          <a:p>
            <a:r>
              <a:rPr lang="en-US" dirty="0" smtClean="0"/>
              <a:t>ERISA enforced by federal government (Department of Labor ("DOL") primarily) but also IRS (which deals with parallel tax code rules)</a:t>
            </a:r>
          </a:p>
          <a:p>
            <a:pPr lvl="1"/>
            <a:r>
              <a:rPr lang="en-US" dirty="0" smtClean="0"/>
              <a:t>Sometimes HHS / CMS wades into the area too (e.g., HIPAA Privacy Rules</a:t>
            </a:r>
            <a:r>
              <a:rPr lang="en-US" dirty="0" smtClean="0"/>
              <a:t>; </a:t>
            </a:r>
            <a:r>
              <a:rPr lang="en-US" dirty="0" smtClean="0"/>
              <a:t>also for self-funded, non-federal government plans)</a:t>
            </a:r>
          </a:p>
          <a:p>
            <a:pPr lvl="1"/>
            <a:r>
              <a:rPr lang="en-US" dirty="0" smtClean="0"/>
              <a:t>State laws usually modest, but could apply if a governmental or church plan (not likely to apply to private employers</a:t>
            </a:r>
            <a:r>
              <a:rPr lang="en-US" dirty="0" smtClean="0"/>
              <a:t>)</a:t>
            </a:r>
          </a:p>
          <a:p>
            <a:pPr lvl="1"/>
            <a:r>
              <a:rPr lang="en-US" dirty="0" smtClean="0"/>
              <a:t>Governments (city, county, K-12 schools, etc.) avoid ERISA</a:t>
            </a:r>
            <a:endParaRPr lang="en-US" dirty="0" smtClean="0"/>
          </a:p>
        </p:txBody>
      </p:sp>
      <p:sp>
        <p:nvSpPr>
          <p:cNvPr id="3" name="Title 2"/>
          <p:cNvSpPr>
            <a:spLocks noGrp="1"/>
          </p:cNvSpPr>
          <p:nvPr>
            <p:ph type="title"/>
          </p:nvPr>
        </p:nvSpPr>
        <p:spPr/>
        <p:txBody>
          <a:bodyPr/>
          <a:lstStyle/>
          <a:p>
            <a:r>
              <a:rPr lang="en-US" dirty="0" smtClean="0"/>
              <a:t>ERISA in General</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3</a:t>
            </a:fld>
            <a:endParaRPr lang="en-US" dirty="0"/>
          </a:p>
        </p:txBody>
      </p:sp>
      <p:sp>
        <p:nvSpPr>
          <p:cNvPr id="6"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1475136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Preventive Care Changes</a:t>
            </a:r>
          </a:p>
        </p:txBody>
      </p:sp>
      <p:sp>
        <p:nvSpPr>
          <p:cNvPr id="4" name="Slide Number Placeholder 3"/>
          <p:cNvSpPr>
            <a:spLocks noGrp="1"/>
          </p:cNvSpPr>
          <p:nvPr>
            <p:ph type="sldNum" sz="quarter" idx="12"/>
          </p:nvPr>
        </p:nvSpPr>
        <p:spPr/>
        <p:txBody>
          <a:bodyPr/>
          <a:lstStyle/>
          <a:p>
            <a:fld id="{62D794B2-EF55-48E2-A376-C41CEDF51451}" type="slidenum">
              <a:rPr lang="en-US" smtClean="0"/>
              <a:pPr/>
              <a:t>30</a:t>
            </a:fld>
            <a:endParaRPr lang="en-US" dirty="0"/>
          </a:p>
        </p:txBody>
      </p:sp>
      <p:pic>
        <p:nvPicPr>
          <p:cNvPr id="6" name="Picture 5"/>
          <p:cNvPicPr>
            <a:picLocks noChangeAspect="1"/>
          </p:cNvPicPr>
          <p:nvPr/>
        </p:nvPicPr>
        <p:blipFill>
          <a:blip r:embed="rId2"/>
          <a:stretch>
            <a:fillRect/>
          </a:stretch>
        </p:blipFill>
        <p:spPr>
          <a:xfrm>
            <a:off x="609600" y="1317190"/>
            <a:ext cx="8076552" cy="4321609"/>
          </a:xfrm>
          <a:prstGeom prst="rect">
            <a:avLst/>
          </a:prstGeom>
        </p:spPr>
      </p:pic>
      <p:sp>
        <p:nvSpPr>
          <p:cNvPr id="7"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6467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several years drug manufacturers have offered "coupons" for certain, usually high-cost, prescription drugs</a:t>
            </a:r>
          </a:p>
          <a:p>
            <a:pPr lvl="1"/>
            <a:r>
              <a:rPr lang="en-US" dirty="0" smtClean="0"/>
              <a:t>Per Health Affairs, in 2009 fewer than 100 brand name drugs had coupons</a:t>
            </a:r>
          </a:p>
          <a:p>
            <a:pPr lvl="1"/>
            <a:r>
              <a:rPr lang="en-US" dirty="0" smtClean="0"/>
              <a:t>By 2015, up to over 700; by 2016, 20% of all prescriptions used some type of copay assistance</a:t>
            </a:r>
          </a:p>
          <a:p>
            <a:r>
              <a:rPr lang="en-US" dirty="0" smtClean="0"/>
              <a:t>For example, suppose Ed is an employee of Acme Co. and is in the Acme Co. prescription drug plan. Ed uses a particular drug which costs $5,000 per week. </a:t>
            </a:r>
          </a:p>
          <a:p>
            <a:r>
              <a:rPr lang="en-US" dirty="0" smtClean="0"/>
              <a:t>The drug manufacturer offers a coupon program bringing the cost of the drug down, at least for a few months, to $5 per week (i.e., a $4,995 coupon)</a:t>
            </a:r>
          </a:p>
        </p:txBody>
      </p:sp>
      <p:sp>
        <p:nvSpPr>
          <p:cNvPr id="3" name="Title 2"/>
          <p:cNvSpPr>
            <a:spLocks noGrp="1"/>
          </p:cNvSpPr>
          <p:nvPr>
            <p:ph type="title"/>
          </p:nvPr>
        </p:nvSpPr>
        <p:spPr/>
        <p:txBody>
          <a:bodyPr/>
          <a:lstStyle/>
          <a:p>
            <a:r>
              <a:rPr lang="en-US" dirty="0" smtClean="0"/>
              <a:t>High-Cost Drugs and Coupons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31</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4891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Ed goes into his local pharmacy and picks up the drug. Assume he has no copayment or coinsurance. Assume the plan's deductible is $3,000 and the out of pocket maximum is $5,000</a:t>
            </a:r>
          </a:p>
          <a:p>
            <a:r>
              <a:rPr lang="en-US" dirty="0" smtClean="0"/>
              <a:t>Ed pays his $5. The plan gives him credit for the $5 towards the plan's deductible and the out of pocket maximum</a:t>
            </a:r>
          </a:p>
          <a:p>
            <a:r>
              <a:rPr lang="en-US" dirty="0" smtClean="0"/>
              <a:t>Must the plan also give Ed credit for the $4,995 coupon "payment"? If so, Ed will have immediately satisfied his deductible and out of pocket maximum</a:t>
            </a:r>
          </a:p>
          <a:p>
            <a:pPr lvl="1"/>
            <a:r>
              <a:rPr lang="en-US" dirty="0" smtClean="0"/>
              <a:t>Even though Ed only spent $5 of his own money</a:t>
            </a:r>
          </a:p>
          <a:p>
            <a:r>
              <a:rPr lang="en-US" dirty="0" smtClean="0"/>
              <a:t>Typical plan position is that the coupon does not count towards the deductible and out of pocket maximum</a:t>
            </a:r>
          </a:p>
          <a:p>
            <a:pPr lvl="1"/>
            <a:r>
              <a:rPr lang="en-US" dirty="0" smtClean="0"/>
              <a:t>But, is some variation here</a:t>
            </a:r>
            <a:endParaRPr lang="en-US" dirty="0"/>
          </a:p>
        </p:txBody>
      </p:sp>
      <p:sp>
        <p:nvSpPr>
          <p:cNvPr id="3" name="Title 2"/>
          <p:cNvSpPr>
            <a:spLocks noGrp="1"/>
          </p:cNvSpPr>
          <p:nvPr>
            <p:ph type="title"/>
          </p:nvPr>
        </p:nvSpPr>
        <p:spPr/>
        <p:txBody>
          <a:bodyPr/>
          <a:lstStyle/>
          <a:p>
            <a:r>
              <a:rPr lang="en-US" dirty="0" smtClean="0"/>
              <a:t>High-Cost Drugs and Coupons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32</a:t>
            </a:fld>
            <a:endParaRPr lang="en-US" dirty="0"/>
          </a:p>
        </p:txBody>
      </p:sp>
    </p:spTree>
    <p:extLst>
      <p:ext uri="{BB962C8B-B14F-4D97-AF65-F5344CB8AC3E}">
        <p14:creationId xmlns:p14="http://schemas.microsoft.com/office/powerpoint/2010/main" val="3818719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April 2019 CMS regulations address coupons and drugs</a:t>
            </a:r>
          </a:p>
          <a:p>
            <a:r>
              <a:rPr lang="en-US" dirty="0" smtClean="0"/>
              <a:t>Poorly written and hard to discern what the agency said</a:t>
            </a:r>
          </a:p>
          <a:p>
            <a:r>
              <a:rPr lang="en-US" dirty="0" smtClean="0"/>
              <a:t>Appears that CMS stated that insurers and self-funded plans (including ERISA plans) MUST give credit for the coupon in some situations</a:t>
            </a:r>
          </a:p>
          <a:p>
            <a:r>
              <a:rPr lang="en-US" dirty="0" smtClean="0"/>
              <a:t>Raises communication issues of how to explain in SPD, etc.</a:t>
            </a:r>
          </a:p>
          <a:p>
            <a:r>
              <a:rPr lang="en-US" dirty="0" smtClean="0"/>
              <a:t>If you have an HDHP, would seem to "blow up" HDHP</a:t>
            </a:r>
          </a:p>
          <a:p>
            <a:pPr lvl="1"/>
            <a:r>
              <a:rPr lang="en-US" dirty="0" smtClean="0"/>
              <a:t>IRS guidance requires that only amounts enrollee pays "counts"</a:t>
            </a:r>
          </a:p>
          <a:p>
            <a:r>
              <a:rPr lang="en-US" dirty="0" smtClean="0"/>
              <a:t>August 26, 2019: IRS, DOL and CMS put a "pause" on this – no need to count coupons for now</a:t>
            </a:r>
          </a:p>
          <a:p>
            <a:pPr lvl="1"/>
            <a:r>
              <a:rPr lang="en-US" dirty="0" smtClean="0"/>
              <a:t>Expect more guidance by January 2020, to be effective 2021</a:t>
            </a:r>
            <a:endParaRPr lang="en-US" dirty="0"/>
          </a:p>
        </p:txBody>
      </p:sp>
      <p:sp>
        <p:nvSpPr>
          <p:cNvPr id="3" name="Title 2"/>
          <p:cNvSpPr>
            <a:spLocks noGrp="1"/>
          </p:cNvSpPr>
          <p:nvPr>
            <p:ph type="title"/>
          </p:nvPr>
        </p:nvSpPr>
        <p:spPr/>
        <p:txBody>
          <a:bodyPr/>
          <a:lstStyle/>
          <a:p>
            <a:r>
              <a:rPr lang="en-US" dirty="0" smtClean="0"/>
              <a:t>High-Cost Drugs and Coupons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33</a:t>
            </a:fld>
            <a:endParaRPr lang="en-US" dirty="0"/>
          </a:p>
        </p:txBody>
      </p:sp>
    </p:spTree>
    <p:extLst>
      <p:ext uri="{BB962C8B-B14F-4D97-AF65-F5344CB8AC3E}">
        <p14:creationId xmlns:p14="http://schemas.microsoft.com/office/powerpoint/2010/main" val="2049584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0"/>
              </a:spcAft>
            </a:pPr>
            <a:r>
              <a:rPr lang="en-US" dirty="0" smtClean="0"/>
              <a:t>Growing concern among employers about high-cost drugs</a:t>
            </a:r>
          </a:p>
          <a:p>
            <a:pPr>
              <a:spcAft>
                <a:spcPts val="0"/>
              </a:spcAft>
            </a:pPr>
            <a:r>
              <a:rPr lang="en-US" dirty="0" smtClean="0"/>
              <a:t>Includes "gene therapy" drugs which replace a gene that is causing a medical problem, adding genes or turning off genes that cause issues</a:t>
            </a:r>
          </a:p>
          <a:p>
            <a:pPr>
              <a:spcAft>
                <a:spcPts val="0"/>
              </a:spcAft>
            </a:pPr>
            <a:r>
              <a:rPr lang="en-US" dirty="0" smtClean="0"/>
              <a:t>Many are one-time – and expensive</a:t>
            </a:r>
          </a:p>
          <a:p>
            <a:pPr lvl="1">
              <a:spcAft>
                <a:spcPts val="0"/>
              </a:spcAft>
            </a:pPr>
            <a:r>
              <a:rPr lang="en-US" dirty="0" err="1" smtClean="0"/>
              <a:t>Luxturna</a:t>
            </a:r>
            <a:r>
              <a:rPr lang="en-US" dirty="0" smtClean="0"/>
              <a:t> for blindness (about $1,000,000)</a:t>
            </a:r>
          </a:p>
          <a:p>
            <a:pPr lvl="1">
              <a:spcAft>
                <a:spcPts val="0"/>
              </a:spcAft>
            </a:pPr>
            <a:r>
              <a:rPr lang="en-US" dirty="0" err="1" smtClean="0"/>
              <a:t>Zolgensma</a:t>
            </a:r>
            <a:r>
              <a:rPr lang="en-US" dirty="0" smtClean="0"/>
              <a:t> for infants with "SMA" (about $2.1 million)</a:t>
            </a:r>
          </a:p>
          <a:p>
            <a:pPr>
              <a:spcAft>
                <a:spcPts val="0"/>
              </a:spcAft>
            </a:pPr>
            <a:r>
              <a:rPr lang="en-US" dirty="0" smtClean="0"/>
              <a:t>Dozens, or more, of others in the drug manufacturer "pipeline"</a:t>
            </a:r>
          </a:p>
          <a:p>
            <a:pPr lvl="1">
              <a:spcAft>
                <a:spcPts val="0"/>
              </a:spcAft>
            </a:pPr>
            <a:r>
              <a:rPr lang="en-US" dirty="0" smtClean="0"/>
              <a:t>So, even if the conditions are rare, can foresee a time when coverage will be not uncommon </a:t>
            </a:r>
          </a:p>
          <a:p>
            <a:pPr lvl="1">
              <a:spcAft>
                <a:spcPts val="0"/>
              </a:spcAft>
            </a:pPr>
            <a:r>
              <a:rPr lang="en-US" dirty="0" smtClean="0"/>
              <a:t>August NY Times article on Ohio boilermakers plan with 3 family members, each with $2M per year for </a:t>
            </a:r>
            <a:r>
              <a:rPr lang="en-US" dirty="0" err="1" smtClean="0"/>
              <a:t>Strensiq</a:t>
            </a:r>
            <a:endParaRPr lang="en-US" dirty="0" smtClean="0"/>
          </a:p>
          <a:p>
            <a:pPr lvl="2">
              <a:spcAft>
                <a:spcPts val="0"/>
              </a:spcAft>
            </a:pPr>
            <a:r>
              <a:rPr lang="en-US" dirty="0" smtClean="0"/>
              <a:t>16,000 members paying 35 cents per hour</a:t>
            </a:r>
            <a:endParaRPr lang="en-US" dirty="0"/>
          </a:p>
        </p:txBody>
      </p:sp>
      <p:sp>
        <p:nvSpPr>
          <p:cNvPr id="3" name="Title 2"/>
          <p:cNvSpPr>
            <a:spLocks noGrp="1"/>
          </p:cNvSpPr>
          <p:nvPr>
            <p:ph type="title"/>
          </p:nvPr>
        </p:nvSpPr>
        <p:spPr/>
        <p:txBody>
          <a:bodyPr/>
          <a:lstStyle/>
          <a:p>
            <a:r>
              <a:rPr lang="en-US" smtClean="0"/>
              <a:t>High-Cost Drug Issues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34</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7300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0"/>
              </a:spcAft>
            </a:pPr>
            <a:r>
              <a:rPr lang="en-US" dirty="0" smtClean="0"/>
              <a:t>Employers beginning to look at ways to mitigate cost / risk</a:t>
            </a:r>
          </a:p>
          <a:p>
            <a:pPr>
              <a:spcAft>
                <a:spcPts val="0"/>
              </a:spcAft>
            </a:pPr>
            <a:r>
              <a:rPr lang="en-US" dirty="0" smtClean="0"/>
              <a:t>Verify if stop-loss policy excludes these treatments</a:t>
            </a:r>
          </a:p>
          <a:p>
            <a:pPr>
              <a:spcAft>
                <a:spcPts val="0"/>
              </a:spcAft>
            </a:pPr>
            <a:r>
              <a:rPr lang="en-US" dirty="0" smtClean="0"/>
              <a:t>Some self-funded employers have begun excluding coverage</a:t>
            </a:r>
          </a:p>
          <a:p>
            <a:pPr lvl="1">
              <a:spcAft>
                <a:spcPts val="0"/>
              </a:spcAft>
            </a:pPr>
            <a:r>
              <a:rPr lang="en-US" dirty="0" smtClean="0"/>
              <a:t>Raises some concerns under ACA (can avoid them usually), ADA and HIPAA nondiscrimination rules (employment law possible also)</a:t>
            </a:r>
          </a:p>
          <a:p>
            <a:pPr>
              <a:spcAft>
                <a:spcPts val="0"/>
              </a:spcAft>
            </a:pPr>
            <a:r>
              <a:rPr lang="en-US" dirty="0" smtClean="0"/>
              <a:t>Verify process for reviewing claims is being followed</a:t>
            </a:r>
          </a:p>
          <a:p>
            <a:pPr lvl="1">
              <a:spcAft>
                <a:spcPts val="0"/>
              </a:spcAft>
            </a:pPr>
            <a:r>
              <a:rPr lang="en-US" dirty="0" smtClean="0"/>
              <a:t>Does your plan / SPD clearly state who reviews the initial claim? If it's the TPA, does TPA have good language allowing it do so? If appealed, who is appeal sent to? Person / committee? Good language on discretion to review? </a:t>
            </a:r>
          </a:p>
          <a:p>
            <a:pPr lvl="2">
              <a:spcAft>
                <a:spcPts val="0"/>
              </a:spcAft>
            </a:pPr>
            <a:r>
              <a:rPr lang="en-US" dirty="0" smtClean="0"/>
              <a:t>You do NOT want an "ad hoc" process here. You want to be able to show a court that you followed your procedures and had discretion / authority at every step</a:t>
            </a:r>
            <a:endParaRPr lang="en-US" dirty="0"/>
          </a:p>
        </p:txBody>
      </p:sp>
      <p:sp>
        <p:nvSpPr>
          <p:cNvPr id="3" name="Title 2"/>
          <p:cNvSpPr>
            <a:spLocks noGrp="1"/>
          </p:cNvSpPr>
          <p:nvPr>
            <p:ph type="title"/>
          </p:nvPr>
        </p:nvSpPr>
        <p:spPr/>
        <p:txBody>
          <a:bodyPr/>
          <a:lstStyle/>
          <a:p>
            <a:r>
              <a:rPr lang="en-US" smtClean="0"/>
              <a:t>High-Cost Drug Issues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35</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992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Note that may be some level of "game-playing" here also</a:t>
            </a:r>
          </a:p>
          <a:p>
            <a:r>
              <a:rPr lang="en-US" smtClean="0"/>
              <a:t>Possible that, if insurer / plan denies coverage for a drug, that manufacturer will provide a "charity care" cost</a:t>
            </a:r>
          </a:p>
          <a:p>
            <a:pPr lvl="1"/>
            <a:r>
              <a:rPr lang="en-US" smtClean="0"/>
              <a:t>Some businesses are springing up to help guide participants to this charity care</a:t>
            </a:r>
            <a:endParaRPr lang="en-US" dirty="0"/>
          </a:p>
        </p:txBody>
      </p:sp>
      <p:sp>
        <p:nvSpPr>
          <p:cNvPr id="3" name="Title 2"/>
          <p:cNvSpPr>
            <a:spLocks noGrp="1"/>
          </p:cNvSpPr>
          <p:nvPr>
            <p:ph type="title"/>
          </p:nvPr>
        </p:nvSpPr>
        <p:spPr/>
        <p:txBody>
          <a:bodyPr/>
          <a:lstStyle/>
          <a:p>
            <a:r>
              <a:rPr lang="en-US" smtClean="0"/>
              <a:t>High-Cost Drug Issues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36</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0515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0"/>
              </a:spcAft>
            </a:pPr>
            <a:r>
              <a:rPr lang="en-US" dirty="0" smtClean="0"/>
              <a:t>Law remains jumbled</a:t>
            </a:r>
          </a:p>
          <a:p>
            <a:pPr>
              <a:spcAft>
                <a:spcPts val="0"/>
              </a:spcAft>
            </a:pPr>
            <a:r>
              <a:rPr lang="en-US" dirty="0" smtClean="0"/>
              <a:t>Had certainty due to EEOC, IRS, DOL and HHS all issuing wellness regulations (even though some variance in requirements)</a:t>
            </a:r>
          </a:p>
          <a:p>
            <a:pPr>
              <a:spcAft>
                <a:spcPts val="0"/>
              </a:spcAft>
            </a:pPr>
            <a:r>
              <a:rPr lang="en-US" dirty="0" smtClean="0"/>
              <a:t>But, EEOC's 30% wellness discount was challenged by AARP and EEOC lost</a:t>
            </a:r>
          </a:p>
          <a:p>
            <a:pPr>
              <a:spcAft>
                <a:spcPts val="0"/>
              </a:spcAft>
            </a:pPr>
            <a:r>
              <a:rPr lang="en-US" dirty="0" smtClean="0"/>
              <a:t>Effective 1/1/2019, 30% maximum is no longer the law</a:t>
            </a:r>
          </a:p>
          <a:p>
            <a:pPr>
              <a:spcAft>
                <a:spcPts val="0"/>
              </a:spcAft>
            </a:pPr>
            <a:r>
              <a:rPr lang="en-US" dirty="0" smtClean="0"/>
              <a:t>Leaves it unclear what IS the law – presumably prior, muddled law</a:t>
            </a:r>
          </a:p>
          <a:p>
            <a:pPr lvl="1">
              <a:spcAft>
                <a:spcPts val="0"/>
              </a:spcAft>
            </a:pPr>
            <a:r>
              <a:rPr lang="en-US" dirty="0" smtClean="0"/>
              <a:t>EEOC final regulations might still be years away</a:t>
            </a:r>
          </a:p>
          <a:p>
            <a:pPr>
              <a:spcAft>
                <a:spcPts val="0"/>
              </a:spcAft>
            </a:pPr>
            <a:r>
              <a:rPr lang="en-US" dirty="0" smtClean="0"/>
              <a:t>Some employers are not doing any physical examinations which could trigger EEOC rules applying</a:t>
            </a:r>
          </a:p>
          <a:p>
            <a:pPr>
              <a:spcAft>
                <a:spcPts val="0"/>
              </a:spcAft>
            </a:pPr>
            <a:r>
              <a:rPr lang="en-US" dirty="0" smtClean="0"/>
              <a:t>Others are comfortable taking some risk (because risk is similar to what it was for 20+ years when EEOC was silent)</a:t>
            </a:r>
            <a:endParaRPr lang="en-US" dirty="0"/>
          </a:p>
        </p:txBody>
      </p:sp>
      <p:sp>
        <p:nvSpPr>
          <p:cNvPr id="3" name="Title 2"/>
          <p:cNvSpPr>
            <a:spLocks noGrp="1"/>
          </p:cNvSpPr>
          <p:nvPr>
            <p:ph type="title"/>
          </p:nvPr>
        </p:nvSpPr>
        <p:spPr/>
        <p:txBody>
          <a:bodyPr/>
          <a:lstStyle/>
          <a:p>
            <a:r>
              <a:rPr lang="en-US" smtClean="0"/>
              <a:t>Wellness Rules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37</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1208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Mental health parity rules updated in 2013</a:t>
            </a:r>
          </a:p>
          <a:p>
            <a:r>
              <a:rPr lang="en-US" smtClean="0"/>
              <a:t>New rules very difficult to apply</a:t>
            </a:r>
          </a:p>
          <a:p>
            <a:r>
              <a:rPr lang="en-US" smtClean="0"/>
              <a:t>Bipartisan political pressure to enforce rules</a:t>
            </a:r>
          </a:p>
          <a:p>
            <a:r>
              <a:rPr lang="en-US" smtClean="0"/>
              <a:t>In last year, about ½ of all DOL audits and penalties related to mental health parity</a:t>
            </a:r>
          </a:p>
          <a:p>
            <a:endParaRPr lang="en-US" dirty="0"/>
          </a:p>
        </p:txBody>
      </p:sp>
      <p:sp>
        <p:nvSpPr>
          <p:cNvPr id="3" name="Title 2"/>
          <p:cNvSpPr>
            <a:spLocks noGrp="1"/>
          </p:cNvSpPr>
          <p:nvPr>
            <p:ph type="title"/>
          </p:nvPr>
        </p:nvSpPr>
        <p:spPr/>
        <p:txBody>
          <a:bodyPr/>
          <a:lstStyle/>
          <a:p>
            <a:r>
              <a:rPr lang="en-US" smtClean="0"/>
              <a:t>Mental Health Parity Update</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38</a:t>
            </a:fld>
            <a:endParaRPr lang="en-US" dirty="0"/>
          </a:p>
        </p:txBody>
      </p:sp>
      <p:sp>
        <p:nvSpPr>
          <p:cNvPr id="8"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4266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Lawsuits somewhat-frequent</a:t>
            </a:r>
          </a:p>
          <a:p>
            <a:pPr lvl="1"/>
            <a:r>
              <a:rPr lang="en-US" dirty="0"/>
              <a:t>"Wilderness therapy" cases are hot now. Cases are mixed</a:t>
            </a:r>
          </a:p>
          <a:p>
            <a:r>
              <a:rPr lang="en-US" dirty="0"/>
              <a:t>Seen arguably abusive practices involving drug testing clinics "on the beach" </a:t>
            </a:r>
          </a:p>
          <a:p>
            <a:pPr lvl="1"/>
            <a:r>
              <a:rPr lang="en-US" dirty="0"/>
              <a:t>Can it be limited through amendment?</a:t>
            </a:r>
          </a:p>
          <a:p>
            <a:r>
              <a:rPr lang="en-US" dirty="0"/>
              <a:t>As a practical matter, many TPAs / PBMs won't do the test</a:t>
            </a:r>
          </a:p>
          <a:p>
            <a:pPr lvl="1"/>
            <a:r>
              <a:rPr lang="en-US" dirty="0"/>
              <a:t>May run the "quantitative treatment limitations" test but won't touch the "non-quantitative" test</a:t>
            </a:r>
          </a:p>
          <a:p>
            <a:pPr lvl="1"/>
            <a:r>
              <a:rPr lang="en-US" dirty="0"/>
              <a:t>Even if TPA does, may not be right</a:t>
            </a:r>
          </a:p>
          <a:p>
            <a:endParaRPr lang="en-US" dirty="0"/>
          </a:p>
        </p:txBody>
      </p:sp>
      <p:sp>
        <p:nvSpPr>
          <p:cNvPr id="3" name="Title 2"/>
          <p:cNvSpPr>
            <a:spLocks noGrp="1"/>
          </p:cNvSpPr>
          <p:nvPr>
            <p:ph type="title"/>
          </p:nvPr>
        </p:nvSpPr>
        <p:spPr/>
        <p:txBody>
          <a:bodyPr/>
          <a:lstStyle/>
          <a:p>
            <a:r>
              <a:rPr lang="en-US" dirty="0" smtClean="0"/>
              <a:t>Mental Health Parity Update</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39</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357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 but not all – plans are subject to ERISA (or portions of it)</a:t>
            </a:r>
          </a:p>
          <a:p>
            <a:r>
              <a:rPr lang="en-US" dirty="0" smtClean="0"/>
              <a:t>Covered: Medical; dental; vision; disability; life insurance; Rx</a:t>
            </a:r>
          </a:p>
          <a:p>
            <a:r>
              <a:rPr lang="en-US" dirty="0" smtClean="0"/>
              <a:t>Sometimes covered: Voluntary plans; employee assistance programs</a:t>
            </a:r>
          </a:p>
          <a:p>
            <a:r>
              <a:rPr lang="en-US" dirty="0" smtClean="0"/>
              <a:t>Some sections of ERISA apply: Certain nonqualified deferred compensation plans</a:t>
            </a:r>
          </a:p>
          <a:p>
            <a:r>
              <a:rPr lang="en-US" dirty="0" smtClean="0"/>
              <a:t>Not covered: Certain benefits not listed in ERISA (e.g., pet insurance)</a:t>
            </a:r>
          </a:p>
          <a:p>
            <a:r>
              <a:rPr lang="en-US" dirty="0" smtClean="0"/>
              <a:t>Important to know when ERISA applies</a:t>
            </a:r>
          </a:p>
          <a:p>
            <a:pPr lvl="1"/>
            <a:r>
              <a:rPr lang="en-US" dirty="0" smtClean="0"/>
              <a:t>E.g., suppose you receive a rebate from an insurer. Under ERISA, rebates can be "plan assets" – either in their entirety or in % attributable to employee contributions</a:t>
            </a:r>
          </a:p>
          <a:p>
            <a:pPr lvl="1"/>
            <a:r>
              <a:rPr lang="en-US" dirty="0" smtClean="0"/>
              <a:t>If a rebate is a "plan asset", ERISA limits what employers can do with the rebate (e.g., use for benefit enhancement; pay certain fees)</a:t>
            </a:r>
          </a:p>
          <a:p>
            <a:endParaRPr lang="en-US" dirty="0"/>
          </a:p>
        </p:txBody>
      </p:sp>
      <p:sp>
        <p:nvSpPr>
          <p:cNvPr id="3" name="Title 2"/>
          <p:cNvSpPr>
            <a:spLocks noGrp="1"/>
          </p:cNvSpPr>
          <p:nvPr>
            <p:ph type="title"/>
          </p:nvPr>
        </p:nvSpPr>
        <p:spPr/>
        <p:txBody>
          <a:bodyPr/>
          <a:lstStyle/>
          <a:p>
            <a:r>
              <a:rPr lang="en-US" dirty="0" smtClean="0"/>
              <a:t>ERISA in General</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4</a:t>
            </a:fld>
            <a:endParaRPr lang="en-US" dirty="0"/>
          </a:p>
        </p:txBody>
      </p:sp>
    </p:spTree>
    <p:extLst>
      <p:ext uri="{BB962C8B-B14F-4D97-AF65-F5344CB8AC3E}">
        <p14:creationId xmlns:p14="http://schemas.microsoft.com/office/powerpoint/2010/main" val="3697639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 v. United Behavioral Health (March 2019)</a:t>
            </a:r>
          </a:p>
          <a:p>
            <a:pPr lvl="1"/>
            <a:r>
              <a:rPr lang="en-US" dirty="0" smtClean="0"/>
              <a:t>UBH adopted mental health guidelines drawn from national standards – but NOT identical to those standards</a:t>
            </a:r>
          </a:p>
          <a:p>
            <a:pPr lvl="1"/>
            <a:r>
              <a:rPr lang="en-US" dirty="0" smtClean="0"/>
              <a:t>UBH had fiduciary discretion to interpret plan and ensure guidelines "consistent with ... accepted standards of care"</a:t>
            </a:r>
          </a:p>
          <a:p>
            <a:pPr lvl="1"/>
            <a:r>
              <a:rPr lang="en-US" dirty="0" smtClean="0"/>
              <a:t>Court ruled that UBH had "conflict" and its care guidelines resulted in breach of "duty of loyalty, duty of due care and its duty to comply with plan terms by adopting Guidelines that are unreasonable and do not reflect generally accepted standards of care"</a:t>
            </a:r>
          </a:p>
          <a:p>
            <a:pPr lvl="2"/>
            <a:r>
              <a:rPr lang="en-US" dirty="0" smtClean="0"/>
              <a:t>Court arguably is wrong on this – seems like a "settlor" activity</a:t>
            </a:r>
          </a:p>
          <a:p>
            <a:pPr lvl="2"/>
            <a:r>
              <a:rPr lang="en-US" dirty="0" smtClean="0"/>
              <a:t>But court has not been overruled so far</a:t>
            </a:r>
          </a:p>
          <a:p>
            <a:pPr lvl="1"/>
            <a:r>
              <a:rPr lang="en-US" dirty="0" smtClean="0"/>
              <a:t>Net result is that even if your TPA / PBM / you are following third-party guidelines to show parity, possible that you still will fail the test</a:t>
            </a:r>
          </a:p>
          <a:p>
            <a:endParaRPr lang="en-US" dirty="0"/>
          </a:p>
        </p:txBody>
      </p:sp>
      <p:sp>
        <p:nvSpPr>
          <p:cNvPr id="3" name="Title 2"/>
          <p:cNvSpPr>
            <a:spLocks noGrp="1"/>
          </p:cNvSpPr>
          <p:nvPr>
            <p:ph type="title"/>
          </p:nvPr>
        </p:nvSpPr>
        <p:spPr/>
        <p:txBody>
          <a:bodyPr/>
          <a:lstStyle/>
          <a:p>
            <a:r>
              <a:rPr lang="en-US" dirty="0" smtClean="0"/>
              <a:t>Mental Health Parity Update</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40</a:t>
            </a:fld>
            <a:endParaRPr lang="en-US" dirty="0"/>
          </a:p>
        </p:txBody>
      </p:sp>
      <p:sp>
        <p:nvSpPr>
          <p:cNvPr id="5" name="Footer Placeholder 4"/>
          <p:cNvSpPr txBox="1">
            <a:spLocks/>
          </p:cNvSpPr>
          <p:nvPr/>
        </p:nvSpPr>
        <p:spPr>
          <a:xfrm>
            <a:off x="457200" y="6531865"/>
            <a:ext cx="2895600" cy="178268"/>
          </a:xfrm>
          <a:prstGeom prst="rect">
            <a:avLst/>
          </a:prstGeom>
        </p:spPr>
        <p:txBody>
          <a:bodyPr/>
          <a:lstStyle>
            <a:defPPr>
              <a:defRPr lang="en-US"/>
            </a:defPPr>
            <a:lvl1pPr marL="0" algn="ctr" defTabSz="914400" rtl="0" eaLnBrk="1" latinLnBrk="0" hangingPunct="1">
              <a:defRPr sz="1100" kern="1200">
                <a:solidFill>
                  <a:schemeClr val="tx1"/>
                </a:solidFill>
                <a:latin typeface="Cambr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lumMod val="95000"/>
                  </a:schemeClr>
                </a:solidFill>
                <a:latin typeface="Calibri" panose="020F0502020204030204" pitchFamily="34" charset="0"/>
                <a:cs typeface="Calibri" panose="020F0502020204030204" pitchFamily="34" charset="0"/>
              </a:rPr>
              <a:t>Confidential</a:t>
            </a:r>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8963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We've covered the details in other BHCG presentations, so won't go through detailed example now</a:t>
            </a:r>
          </a:p>
          <a:p>
            <a:r>
              <a:rPr lang="en-US" dirty="0" smtClean="0"/>
              <a:t>In our experience, some insurers / TPAs of insurers have stopped doing cross-plan offsetting</a:t>
            </a:r>
          </a:p>
          <a:p>
            <a:pPr lvl="1"/>
            <a:r>
              <a:rPr lang="en-US" dirty="0" smtClean="0"/>
              <a:t>UHC's loss in the 8</a:t>
            </a:r>
            <a:r>
              <a:rPr lang="en-US" baseline="30000" dirty="0" smtClean="0"/>
              <a:t>th</a:t>
            </a:r>
            <a:r>
              <a:rPr lang="en-US" dirty="0" smtClean="0"/>
              <a:t> Circuit earlier this year was a significant blow to the practice</a:t>
            </a:r>
          </a:p>
          <a:p>
            <a:r>
              <a:rPr lang="en-US" dirty="0" smtClean="0"/>
              <a:t>UHC has not stopped it yet, but does allow clients to "opt out"</a:t>
            </a:r>
          </a:p>
          <a:p>
            <a:r>
              <a:rPr lang="en-US" dirty="0" smtClean="0"/>
              <a:t>UHC has appealed the loss to the U.S. Supreme Court, but not certain if court will accept the appeal</a:t>
            </a:r>
            <a:endParaRPr lang="en-US" dirty="0"/>
          </a:p>
        </p:txBody>
      </p:sp>
      <p:sp>
        <p:nvSpPr>
          <p:cNvPr id="3" name="Title 2"/>
          <p:cNvSpPr>
            <a:spLocks noGrp="1"/>
          </p:cNvSpPr>
          <p:nvPr>
            <p:ph type="title"/>
          </p:nvPr>
        </p:nvSpPr>
        <p:spPr/>
        <p:txBody>
          <a:bodyPr/>
          <a:lstStyle/>
          <a:p>
            <a:r>
              <a:rPr lang="en-US" dirty="0" smtClean="0"/>
              <a:t>Cross-Plan Offsetting</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41</a:t>
            </a:fld>
            <a:endParaRPr lang="en-US" dirty="0"/>
          </a:p>
        </p:txBody>
      </p:sp>
    </p:spTree>
    <p:extLst>
      <p:ext uri="{BB962C8B-B14F-4D97-AF65-F5344CB8AC3E}">
        <p14:creationId xmlns:p14="http://schemas.microsoft.com/office/powerpoint/2010/main" val="2163389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Main thing to focus on is clear and careful communications</a:t>
            </a:r>
          </a:p>
          <a:p>
            <a:r>
              <a:rPr lang="en-US" dirty="0" smtClean="0"/>
              <a:t>Go through the list of required notices</a:t>
            </a:r>
          </a:p>
          <a:p>
            <a:r>
              <a:rPr lang="en-US" dirty="0" smtClean="0"/>
              <a:t>Verify you have each one</a:t>
            </a:r>
          </a:p>
          <a:p>
            <a:r>
              <a:rPr lang="en-US" dirty="0" smtClean="0"/>
              <a:t>Verify if it needs to be changed or if template / model has changed</a:t>
            </a:r>
          </a:p>
          <a:p>
            <a:r>
              <a:rPr lang="en-US" dirty="0" smtClean="0"/>
              <a:t>Verify how to distribute</a:t>
            </a:r>
          </a:p>
          <a:p>
            <a:pPr lvl="1"/>
            <a:r>
              <a:rPr lang="en-US" dirty="0" smtClean="0"/>
              <a:t>E.g., electronic distribution fairly easy for employees who work with computers on the job</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Open Enrollment Matters</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42</a:t>
            </a:fld>
            <a:endParaRPr lang="en-US" dirty="0"/>
          </a:p>
        </p:txBody>
      </p:sp>
    </p:spTree>
    <p:extLst>
      <p:ext uri="{BB962C8B-B14F-4D97-AF65-F5344CB8AC3E}">
        <p14:creationId xmlns:p14="http://schemas.microsoft.com/office/powerpoint/2010/main" val="448986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124200"/>
            <a:ext cx="7726898" cy="578419"/>
          </a:xfrm>
        </p:spPr>
        <p:txBody>
          <a:bodyPr/>
          <a:lstStyle/>
          <a:p>
            <a:pPr algn="ctr"/>
            <a:r>
              <a:rPr lang="en-US" dirty="0" smtClean="0"/>
              <a:t>Next Steps / Questions</a:t>
            </a:r>
            <a:br>
              <a:rPr lang="en-US" dirty="0" smtClean="0"/>
            </a:br>
            <a:r>
              <a:rPr lang="en-US" dirty="0"/>
              <a:t/>
            </a:r>
            <a:br>
              <a:rPr lang="en-US" dirty="0"/>
            </a:br>
            <a:r>
              <a:rPr lang="en-US" sz="1600" b="1" dirty="0" smtClean="0"/>
              <a:t/>
            </a:r>
            <a:br>
              <a:rPr lang="en-US" sz="1600" b="1" dirty="0" smtClean="0"/>
            </a:br>
            <a:endParaRPr lang="en-US" b="1"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43</a:t>
            </a:fld>
            <a:endParaRPr lang="en-US" dirty="0"/>
          </a:p>
        </p:txBody>
      </p:sp>
      <p:sp>
        <p:nvSpPr>
          <p:cNvPr id="6"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endParaRPr lang="en-US"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6051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Congress imposed among the highest known legal requirements under ERISA upon those who are "fiduciaries"</a:t>
            </a:r>
          </a:p>
          <a:p>
            <a:pPr lvl="1"/>
            <a:r>
              <a:rPr lang="en-US" dirty="0" smtClean="0"/>
              <a:t>Concept of a "fiduciary" is one who acts in the best interests of a third party who is relying upon the fiduciary </a:t>
            </a:r>
          </a:p>
          <a:p>
            <a:pPr lvl="2"/>
            <a:r>
              <a:rPr lang="en-US" dirty="0" smtClean="0"/>
              <a:t>E.g., the executor of a will, who cannot misinterpret the will and take benefits for himself / herself</a:t>
            </a:r>
          </a:p>
          <a:p>
            <a:r>
              <a:rPr lang="en-US" dirty="0" smtClean="0"/>
              <a:t>Every ERISA-covered plan must have a "named fiduciary" and a "plan administrator" (often the same)</a:t>
            </a:r>
          </a:p>
          <a:p>
            <a:pPr lvl="1"/>
            <a:r>
              <a:rPr lang="en-US" dirty="0" smtClean="0"/>
              <a:t>"Point person / entity" who must oversee the plan and satisfy various obligations (e.g., Form 5500; summary plan description distribution)</a:t>
            </a:r>
          </a:p>
          <a:p>
            <a:r>
              <a:rPr lang="en-US" dirty="0"/>
              <a:t>In addition, certain people will be a "fiduciary" based on their actions or responsibilities</a:t>
            </a:r>
          </a:p>
          <a:p>
            <a:pPr lvl="1"/>
            <a:endParaRPr lang="en-US" dirty="0"/>
          </a:p>
        </p:txBody>
      </p:sp>
      <p:sp>
        <p:nvSpPr>
          <p:cNvPr id="3" name="Title 2"/>
          <p:cNvSpPr>
            <a:spLocks noGrp="1"/>
          </p:cNvSpPr>
          <p:nvPr>
            <p:ph type="title"/>
          </p:nvPr>
        </p:nvSpPr>
        <p:spPr/>
        <p:txBody>
          <a:bodyPr/>
          <a:lstStyle/>
          <a:p>
            <a:r>
              <a:rPr lang="en-US" dirty="0" smtClean="0"/>
              <a:t>ERISA in General</a:t>
            </a:r>
            <a:endParaRPr lang="en-US" dirty="0"/>
          </a:p>
        </p:txBody>
      </p:sp>
      <p:sp>
        <p:nvSpPr>
          <p:cNvPr id="4" name="Slide Number Placeholder 3"/>
          <p:cNvSpPr>
            <a:spLocks noGrp="1"/>
          </p:cNvSpPr>
          <p:nvPr>
            <p:ph type="sldNum" sz="quarter" idx="12"/>
          </p:nvPr>
        </p:nvSpPr>
        <p:spPr/>
        <p:txBody>
          <a:bodyPr/>
          <a:lstStyle/>
          <a:p>
            <a:fld id="{62D794B2-EF55-48E2-A376-C41CEDF51451}" type="slidenum">
              <a:rPr lang="en-US" smtClean="0"/>
              <a:pPr/>
              <a:t>5</a:t>
            </a:fld>
            <a:endParaRPr lang="en-US" dirty="0"/>
          </a:p>
        </p:txBody>
      </p:sp>
      <p:sp>
        <p:nvSpPr>
          <p:cNvPr id="6"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126016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l"/>
            <a:r>
              <a:rPr lang="en-US" sz="3200" dirty="0" smtClean="0">
                <a:solidFill>
                  <a:schemeClr val="bg1"/>
                </a:solidFill>
                <a:latin typeface="Cambria" panose="02040503050406030204" pitchFamily="18" charset="0"/>
              </a:rPr>
              <a:t>Are You a Fiduciary?</a:t>
            </a:r>
            <a:endParaRPr lang="en-US" sz="3200" dirty="0">
              <a:solidFill>
                <a:schemeClr val="bg1"/>
              </a:solidFill>
              <a:latin typeface="Cambria" panose="02040503050406030204" pitchFamily="18" charset="0"/>
            </a:endParaRPr>
          </a:p>
        </p:txBody>
      </p:sp>
      <p:graphicFrame>
        <p:nvGraphicFramePr>
          <p:cNvPr id="6" name="Content Placeholder 5"/>
          <p:cNvGraphicFramePr>
            <a:graphicFrameLocks noGrp="1"/>
          </p:cNvGraphicFramePr>
          <p:nvPr>
            <p:ph idx="1"/>
          </p:nvPr>
        </p:nvGraphicFramePr>
        <p:xfrm>
          <a:off x="1905000" y="1676400"/>
          <a:ext cx="3352800" cy="76200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tblGrid>
              <a:tr h="457200">
                <a:tc>
                  <a:txBody>
                    <a:bodyPr/>
                    <a:lstStyle/>
                    <a:p>
                      <a:r>
                        <a:rPr lang="en-US" sz="1100" baseline="0" dirty="0" smtClean="0"/>
                        <a:t>Are you identified in the plan document or through a process described in the document as having authority over plan operations (e.g., plan administrator or trustee)?</a:t>
                      </a:r>
                      <a:endParaRPr lang="en-US" sz="1100" baseline="0" dirty="0"/>
                    </a:p>
                  </a:txBody>
                  <a:tcPr/>
                </a:tc>
                <a:extLst>
                  <a:ext uri="{0D108BD9-81ED-4DB2-BD59-A6C34878D82A}">
                    <a16:rowId xmlns:a16="http://schemas.microsoft.com/office/drawing/2014/main" val="10000"/>
                  </a:ext>
                </a:extLst>
              </a:tr>
            </a:tbl>
          </a:graphicData>
        </a:graphic>
      </p:graphicFrame>
      <p:graphicFrame>
        <p:nvGraphicFramePr>
          <p:cNvPr id="7" name="Content Placeholder 5"/>
          <p:cNvGraphicFramePr>
            <a:graphicFrameLocks noGrp="1"/>
          </p:cNvGraphicFramePr>
          <p:nvPr>
            <p:ph idx="4294967295"/>
          </p:nvPr>
        </p:nvGraphicFramePr>
        <p:xfrm>
          <a:off x="1905000" y="2667000"/>
          <a:ext cx="3352800" cy="60960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tblGrid>
              <a:tr h="609600">
                <a:tc>
                  <a:txBody>
                    <a:bodyPr/>
                    <a:lstStyle/>
                    <a:p>
                      <a:r>
                        <a:rPr lang="en-US" sz="1100" dirty="0" smtClean="0"/>
                        <a:t>Do you have or exercise discretionary authority or control over the management or disposition of plan assets?</a:t>
                      </a:r>
                      <a:endParaRPr lang="en-US" sz="1100" dirty="0"/>
                    </a:p>
                  </a:txBody>
                  <a:tcPr/>
                </a:tc>
                <a:extLst>
                  <a:ext uri="{0D108BD9-81ED-4DB2-BD59-A6C34878D82A}">
                    <a16:rowId xmlns:a16="http://schemas.microsoft.com/office/drawing/2014/main" val="10000"/>
                  </a:ext>
                </a:extLst>
              </a:tr>
            </a:tbl>
          </a:graphicData>
        </a:graphic>
      </p:graphicFrame>
      <p:graphicFrame>
        <p:nvGraphicFramePr>
          <p:cNvPr id="8" name="Content Placeholder 5"/>
          <p:cNvGraphicFramePr>
            <a:graphicFrameLocks noGrp="1"/>
          </p:cNvGraphicFramePr>
          <p:nvPr>
            <p:ph idx="4294967295"/>
          </p:nvPr>
        </p:nvGraphicFramePr>
        <p:xfrm>
          <a:off x="1905000" y="3581400"/>
          <a:ext cx="3352800" cy="42672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tblGrid>
              <a:tr h="381000">
                <a:tc>
                  <a:txBody>
                    <a:bodyPr/>
                    <a:lstStyle/>
                    <a:p>
                      <a:r>
                        <a:rPr lang="en-US" sz="1100" dirty="0" smtClean="0"/>
                        <a:t>Do you have or exercise discretionary </a:t>
                      </a:r>
                      <a:r>
                        <a:rPr lang="en-US" sz="1100" baseline="0" dirty="0" smtClean="0"/>
                        <a:t>authority</a:t>
                      </a:r>
                      <a:r>
                        <a:rPr lang="en-US" sz="1100" dirty="0" smtClean="0"/>
                        <a:t> or control over the management of the plan?</a:t>
                      </a:r>
                      <a:endParaRPr lang="en-US" sz="1100" dirty="0"/>
                    </a:p>
                  </a:txBody>
                  <a:tcPr/>
                </a:tc>
                <a:extLst>
                  <a:ext uri="{0D108BD9-81ED-4DB2-BD59-A6C34878D82A}">
                    <a16:rowId xmlns:a16="http://schemas.microsoft.com/office/drawing/2014/main" val="10000"/>
                  </a:ext>
                </a:extLst>
              </a:tr>
            </a:tbl>
          </a:graphicData>
        </a:graphic>
      </p:graphicFrame>
      <p:graphicFrame>
        <p:nvGraphicFramePr>
          <p:cNvPr id="10" name="Content Placeholder 5"/>
          <p:cNvGraphicFramePr>
            <a:graphicFrameLocks noGrp="1"/>
          </p:cNvGraphicFramePr>
          <p:nvPr>
            <p:ph idx="4294967295"/>
            <p:extLst>
              <p:ext uri="{D42A27DB-BD31-4B8C-83A1-F6EECF244321}">
                <p14:modId xmlns:p14="http://schemas.microsoft.com/office/powerpoint/2010/main" val="2921481597"/>
              </p:ext>
            </p:extLst>
          </p:nvPr>
        </p:nvGraphicFramePr>
        <p:xfrm>
          <a:off x="1905000" y="4876800"/>
          <a:ext cx="3352800" cy="114300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tblGrid>
              <a:tr h="1143000">
                <a:tc>
                  <a:txBody>
                    <a:bodyPr/>
                    <a:lstStyle/>
                    <a:p>
                      <a:r>
                        <a:rPr lang="en-US" sz="1100" dirty="0" smtClean="0"/>
                        <a:t>Do</a:t>
                      </a:r>
                      <a:r>
                        <a:rPr lang="en-US" sz="1100" baseline="0" dirty="0" smtClean="0"/>
                        <a:t> </a:t>
                      </a:r>
                      <a:r>
                        <a:rPr lang="en-US" sz="1100" dirty="0" smtClean="0"/>
                        <a:t>you render investment advice to a plan fiduciary for a fee, either directly or indirectly, on a regular basis pursuant to the mutual understanding that the advice  will be individualized based on the needs of the plan and will serve as the primary basis for</a:t>
                      </a:r>
                      <a:r>
                        <a:rPr lang="en-US" sz="1100" baseline="0" dirty="0" smtClean="0"/>
                        <a:t> the plan fiduciary’s investment decisions?</a:t>
                      </a:r>
                      <a:r>
                        <a:rPr lang="en-US" sz="1100" dirty="0" smtClean="0"/>
                        <a:t> </a:t>
                      </a:r>
                      <a:endParaRPr lang="en-US" sz="1100" dirty="0"/>
                    </a:p>
                  </a:txBody>
                  <a:tcPr/>
                </a:tc>
                <a:extLst>
                  <a:ext uri="{0D108BD9-81ED-4DB2-BD59-A6C34878D82A}">
                    <a16:rowId xmlns:a16="http://schemas.microsoft.com/office/drawing/2014/main" val="10000"/>
                  </a:ext>
                </a:extLst>
              </a:tr>
            </a:tbl>
          </a:graphicData>
        </a:graphic>
      </p:graphicFrame>
      <p:graphicFrame>
        <p:nvGraphicFramePr>
          <p:cNvPr id="11" name="Content Placeholder 5"/>
          <p:cNvGraphicFramePr>
            <a:graphicFrameLocks noGrp="1"/>
          </p:cNvGraphicFramePr>
          <p:nvPr>
            <p:ph idx="4294967295"/>
          </p:nvPr>
        </p:nvGraphicFramePr>
        <p:xfrm>
          <a:off x="1905000" y="4297363"/>
          <a:ext cx="3352800" cy="42672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tblGrid>
              <a:tr h="350520">
                <a:tc>
                  <a:txBody>
                    <a:bodyPr/>
                    <a:lstStyle/>
                    <a:p>
                      <a:r>
                        <a:rPr lang="en-US" sz="1100" dirty="0" smtClean="0"/>
                        <a:t>Do you have or exercise any</a:t>
                      </a:r>
                      <a:r>
                        <a:rPr lang="en-US" sz="1100" baseline="0" dirty="0" smtClean="0"/>
                        <a:t> discretionary responsibility in the administration of the plan?</a:t>
                      </a:r>
                      <a:endParaRPr lang="en-US" sz="1100" dirty="0"/>
                    </a:p>
                  </a:txBody>
                  <a:tcPr/>
                </a:tc>
                <a:extLst>
                  <a:ext uri="{0D108BD9-81ED-4DB2-BD59-A6C34878D82A}">
                    <a16:rowId xmlns:a16="http://schemas.microsoft.com/office/drawing/2014/main" val="10000"/>
                  </a:ext>
                </a:extLst>
              </a:tr>
            </a:tbl>
          </a:graphicData>
        </a:graphic>
      </p:graphicFrame>
      <p:cxnSp>
        <p:nvCxnSpPr>
          <p:cNvPr id="13" name="Straight Arrow Connector 12"/>
          <p:cNvCxnSpPr/>
          <p:nvPr/>
        </p:nvCxnSpPr>
        <p:spPr>
          <a:xfrm>
            <a:off x="5257800" y="19812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57800" y="28956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57800" y="38862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181600" y="53340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43600" y="1981200"/>
            <a:ext cx="0" cy="33528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0" y="1752600"/>
            <a:ext cx="381000" cy="261610"/>
          </a:xfrm>
          <a:prstGeom prst="rect">
            <a:avLst/>
          </a:prstGeom>
          <a:noFill/>
        </p:spPr>
        <p:txBody>
          <a:bodyPr wrap="square" rtlCol="0">
            <a:spAutoFit/>
          </a:bodyPr>
          <a:lstStyle/>
          <a:p>
            <a:r>
              <a:rPr lang="en-US" sz="1100" dirty="0" smtClean="0">
                <a:solidFill>
                  <a:schemeClr val="bg1"/>
                </a:solidFill>
              </a:rPr>
              <a:t>Yes</a:t>
            </a:r>
            <a:endParaRPr lang="en-US" sz="1100" dirty="0">
              <a:solidFill>
                <a:schemeClr val="bg1"/>
              </a:solidFill>
            </a:endParaRPr>
          </a:p>
        </p:txBody>
      </p:sp>
      <p:sp>
        <p:nvSpPr>
          <p:cNvPr id="21" name="TextBox 20"/>
          <p:cNvSpPr txBox="1"/>
          <p:nvPr/>
        </p:nvSpPr>
        <p:spPr>
          <a:xfrm>
            <a:off x="5410200" y="3657600"/>
            <a:ext cx="381000" cy="261610"/>
          </a:xfrm>
          <a:prstGeom prst="rect">
            <a:avLst/>
          </a:prstGeom>
          <a:noFill/>
        </p:spPr>
        <p:txBody>
          <a:bodyPr wrap="square" rtlCol="0">
            <a:spAutoFit/>
          </a:bodyPr>
          <a:lstStyle/>
          <a:p>
            <a:r>
              <a:rPr lang="en-US" sz="1100" dirty="0" smtClean="0">
                <a:solidFill>
                  <a:schemeClr val="bg1"/>
                </a:solidFill>
              </a:rPr>
              <a:t>Yes</a:t>
            </a:r>
            <a:endParaRPr lang="en-US" sz="1100" dirty="0">
              <a:solidFill>
                <a:schemeClr val="bg1"/>
              </a:solidFill>
            </a:endParaRPr>
          </a:p>
        </p:txBody>
      </p:sp>
      <p:sp>
        <p:nvSpPr>
          <p:cNvPr id="23" name="TextBox 22"/>
          <p:cNvSpPr txBox="1"/>
          <p:nvPr/>
        </p:nvSpPr>
        <p:spPr>
          <a:xfrm>
            <a:off x="9677400" y="4042089"/>
            <a:ext cx="381000" cy="261610"/>
          </a:xfrm>
          <a:prstGeom prst="rect">
            <a:avLst/>
          </a:prstGeom>
          <a:noFill/>
        </p:spPr>
        <p:txBody>
          <a:bodyPr wrap="square" rtlCol="0">
            <a:spAutoFit/>
          </a:bodyPr>
          <a:lstStyle/>
          <a:p>
            <a:r>
              <a:rPr lang="en-US" sz="1100" dirty="0" smtClean="0"/>
              <a:t>Yes</a:t>
            </a:r>
            <a:endParaRPr lang="en-US" sz="1100" dirty="0"/>
          </a:p>
        </p:txBody>
      </p:sp>
      <p:sp>
        <p:nvSpPr>
          <p:cNvPr id="25" name="Oval 24"/>
          <p:cNvSpPr/>
          <p:nvPr/>
        </p:nvSpPr>
        <p:spPr>
          <a:xfrm>
            <a:off x="6553200" y="190500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You Are a Plan </a:t>
            </a:r>
            <a:r>
              <a:rPr lang="en-US" sz="800" dirty="0" smtClean="0"/>
              <a:t>Fiduciary</a:t>
            </a:r>
            <a:endParaRPr lang="en-US" sz="800" dirty="0"/>
          </a:p>
        </p:txBody>
      </p:sp>
      <p:sp>
        <p:nvSpPr>
          <p:cNvPr id="26" name="Oval 25"/>
          <p:cNvSpPr/>
          <p:nvPr/>
        </p:nvSpPr>
        <p:spPr>
          <a:xfrm>
            <a:off x="6553200" y="25908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You Are Not a </a:t>
            </a:r>
            <a:r>
              <a:rPr lang="en-US" sz="800" dirty="0" smtClean="0"/>
              <a:t>Plan Fiduciary</a:t>
            </a:r>
            <a:endParaRPr lang="en-US" sz="800" dirty="0"/>
          </a:p>
        </p:txBody>
      </p:sp>
      <p:cxnSp>
        <p:nvCxnSpPr>
          <p:cNvPr id="32" name="Straight Arrow Connector 31"/>
          <p:cNvCxnSpPr/>
          <p:nvPr/>
        </p:nvCxnSpPr>
        <p:spPr>
          <a:xfrm>
            <a:off x="2133600" y="40386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86400" y="5181600"/>
            <a:ext cx="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133600" y="60960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744200" y="353821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52800" y="3276600"/>
            <a:ext cx="457200" cy="261610"/>
          </a:xfrm>
          <a:prstGeom prst="rect">
            <a:avLst/>
          </a:prstGeom>
          <a:noFill/>
        </p:spPr>
        <p:txBody>
          <a:bodyPr wrap="square" rtlCol="0">
            <a:spAutoFit/>
          </a:bodyPr>
          <a:lstStyle/>
          <a:p>
            <a:r>
              <a:rPr lang="en-US" sz="1100" dirty="0" smtClean="0">
                <a:solidFill>
                  <a:schemeClr val="bg1"/>
                </a:solidFill>
              </a:rPr>
              <a:t>No</a:t>
            </a:r>
            <a:endParaRPr lang="en-US" sz="1100" dirty="0">
              <a:solidFill>
                <a:schemeClr val="bg1"/>
              </a:solidFill>
            </a:endParaRPr>
          </a:p>
        </p:txBody>
      </p:sp>
      <p:sp>
        <p:nvSpPr>
          <p:cNvPr id="53" name="TextBox 52"/>
          <p:cNvSpPr txBox="1"/>
          <p:nvPr/>
        </p:nvSpPr>
        <p:spPr>
          <a:xfrm>
            <a:off x="5410200" y="4267200"/>
            <a:ext cx="381000" cy="261610"/>
          </a:xfrm>
          <a:prstGeom prst="rect">
            <a:avLst/>
          </a:prstGeom>
          <a:noFill/>
        </p:spPr>
        <p:txBody>
          <a:bodyPr wrap="square" rtlCol="0">
            <a:spAutoFit/>
          </a:bodyPr>
          <a:lstStyle/>
          <a:p>
            <a:r>
              <a:rPr lang="en-US" sz="1100" dirty="0" smtClean="0">
                <a:solidFill>
                  <a:schemeClr val="bg1"/>
                </a:solidFill>
              </a:rPr>
              <a:t>Yes</a:t>
            </a:r>
            <a:endParaRPr lang="en-US" sz="1100" dirty="0">
              <a:solidFill>
                <a:schemeClr val="bg1"/>
              </a:solidFill>
            </a:endParaRPr>
          </a:p>
        </p:txBody>
      </p:sp>
      <p:sp>
        <p:nvSpPr>
          <p:cNvPr id="54" name="TextBox 53"/>
          <p:cNvSpPr txBox="1"/>
          <p:nvPr/>
        </p:nvSpPr>
        <p:spPr>
          <a:xfrm>
            <a:off x="5410200" y="5029200"/>
            <a:ext cx="381000" cy="261610"/>
          </a:xfrm>
          <a:prstGeom prst="rect">
            <a:avLst/>
          </a:prstGeom>
          <a:noFill/>
        </p:spPr>
        <p:txBody>
          <a:bodyPr wrap="square" rtlCol="0">
            <a:spAutoFit/>
          </a:bodyPr>
          <a:lstStyle/>
          <a:p>
            <a:r>
              <a:rPr lang="en-US" sz="1100" dirty="0" smtClean="0">
                <a:solidFill>
                  <a:schemeClr val="bg1"/>
                </a:solidFill>
              </a:rPr>
              <a:t>Yes</a:t>
            </a:r>
            <a:endParaRPr lang="en-US" sz="1100" dirty="0">
              <a:solidFill>
                <a:schemeClr val="bg1"/>
              </a:solidFill>
            </a:endParaRPr>
          </a:p>
        </p:txBody>
      </p:sp>
      <p:sp>
        <p:nvSpPr>
          <p:cNvPr id="55" name="TextBox 54"/>
          <p:cNvSpPr txBox="1"/>
          <p:nvPr/>
        </p:nvSpPr>
        <p:spPr>
          <a:xfrm>
            <a:off x="2133600" y="6096000"/>
            <a:ext cx="381000" cy="261610"/>
          </a:xfrm>
          <a:prstGeom prst="rect">
            <a:avLst/>
          </a:prstGeom>
          <a:noFill/>
        </p:spPr>
        <p:txBody>
          <a:bodyPr wrap="square" rtlCol="0">
            <a:spAutoFit/>
          </a:bodyPr>
          <a:lstStyle/>
          <a:p>
            <a:r>
              <a:rPr lang="en-US" sz="1100" dirty="0" smtClean="0"/>
              <a:t>No</a:t>
            </a:r>
            <a:endParaRPr lang="en-US" sz="1100" dirty="0"/>
          </a:p>
        </p:txBody>
      </p:sp>
      <p:cxnSp>
        <p:nvCxnSpPr>
          <p:cNvPr id="58" name="Straight Arrow Connector 57"/>
          <p:cNvCxnSpPr/>
          <p:nvPr/>
        </p:nvCxnSpPr>
        <p:spPr>
          <a:xfrm>
            <a:off x="5257800" y="45720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34031" y="4462473"/>
            <a:ext cx="381000" cy="261610"/>
          </a:xfrm>
          <a:prstGeom prst="rect">
            <a:avLst/>
          </a:prstGeom>
          <a:noFill/>
        </p:spPr>
        <p:txBody>
          <a:bodyPr wrap="square" rtlCol="0">
            <a:spAutoFit/>
          </a:bodyPr>
          <a:lstStyle/>
          <a:p>
            <a:r>
              <a:rPr lang="en-US" sz="1100" dirty="0" smtClean="0"/>
              <a:t>Yes</a:t>
            </a:r>
            <a:endParaRPr lang="en-US" sz="1100" dirty="0"/>
          </a:p>
        </p:txBody>
      </p:sp>
      <p:cxnSp>
        <p:nvCxnSpPr>
          <p:cNvPr id="63" name="Straight Arrow Connector 62"/>
          <p:cNvCxnSpPr/>
          <p:nvPr/>
        </p:nvCxnSpPr>
        <p:spPr>
          <a:xfrm>
            <a:off x="5943600" y="22098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26" idx="4"/>
            <a:endCxn id="26" idx="5"/>
          </p:cNvCxnSpPr>
          <p:nvPr/>
        </p:nvCxnSpPr>
        <p:spPr>
          <a:xfrm flipV="1">
            <a:off x="7010400" y="3111126"/>
            <a:ext cx="323289" cy="89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7010400" y="3200400"/>
            <a:ext cx="0" cy="304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410200" y="2667000"/>
            <a:ext cx="381000" cy="261610"/>
          </a:xfrm>
          <a:prstGeom prst="rect">
            <a:avLst/>
          </a:prstGeom>
          <a:noFill/>
        </p:spPr>
        <p:txBody>
          <a:bodyPr wrap="square" rtlCol="0">
            <a:spAutoFit/>
          </a:bodyPr>
          <a:lstStyle/>
          <a:p>
            <a:r>
              <a:rPr lang="en-US" sz="1100" dirty="0" smtClean="0">
                <a:solidFill>
                  <a:schemeClr val="bg1"/>
                </a:solidFill>
              </a:rPr>
              <a:t>Yes</a:t>
            </a:r>
            <a:endParaRPr lang="en-US" sz="1100" dirty="0">
              <a:solidFill>
                <a:schemeClr val="bg1"/>
              </a:solidFill>
            </a:endParaRPr>
          </a:p>
        </p:txBody>
      </p:sp>
      <p:sp>
        <p:nvSpPr>
          <p:cNvPr id="43" name="TextBox 42"/>
          <p:cNvSpPr txBox="1"/>
          <p:nvPr/>
        </p:nvSpPr>
        <p:spPr>
          <a:xfrm>
            <a:off x="3352800" y="2438400"/>
            <a:ext cx="533400" cy="261610"/>
          </a:xfrm>
          <a:prstGeom prst="rect">
            <a:avLst/>
          </a:prstGeom>
          <a:noFill/>
        </p:spPr>
        <p:txBody>
          <a:bodyPr wrap="square" rtlCol="0">
            <a:spAutoFit/>
          </a:bodyPr>
          <a:lstStyle/>
          <a:p>
            <a:r>
              <a:rPr lang="en-US" sz="1100" dirty="0" smtClean="0">
                <a:solidFill>
                  <a:schemeClr val="bg1"/>
                </a:solidFill>
              </a:rPr>
              <a:t>No</a:t>
            </a:r>
            <a:endParaRPr lang="en-US" sz="1100" dirty="0">
              <a:solidFill>
                <a:schemeClr val="bg1"/>
              </a:solidFill>
            </a:endParaRPr>
          </a:p>
        </p:txBody>
      </p:sp>
      <p:sp>
        <p:nvSpPr>
          <p:cNvPr id="44" name="TextBox 43"/>
          <p:cNvSpPr txBox="1"/>
          <p:nvPr/>
        </p:nvSpPr>
        <p:spPr>
          <a:xfrm>
            <a:off x="3352800" y="3962400"/>
            <a:ext cx="457200" cy="261610"/>
          </a:xfrm>
          <a:prstGeom prst="rect">
            <a:avLst/>
          </a:prstGeom>
          <a:noFill/>
        </p:spPr>
        <p:txBody>
          <a:bodyPr wrap="square" rtlCol="0">
            <a:spAutoFit/>
          </a:bodyPr>
          <a:lstStyle/>
          <a:p>
            <a:r>
              <a:rPr lang="en-US" sz="1100" dirty="0" smtClean="0">
                <a:solidFill>
                  <a:schemeClr val="bg1"/>
                </a:solidFill>
              </a:rPr>
              <a:t>No</a:t>
            </a:r>
            <a:endParaRPr lang="en-US" sz="1100" dirty="0">
              <a:solidFill>
                <a:schemeClr val="bg1"/>
              </a:solidFill>
            </a:endParaRPr>
          </a:p>
        </p:txBody>
      </p:sp>
      <p:sp>
        <p:nvSpPr>
          <p:cNvPr id="45" name="TextBox 44"/>
          <p:cNvSpPr txBox="1"/>
          <p:nvPr/>
        </p:nvSpPr>
        <p:spPr>
          <a:xfrm>
            <a:off x="3352800" y="4648200"/>
            <a:ext cx="457200" cy="261610"/>
          </a:xfrm>
          <a:prstGeom prst="rect">
            <a:avLst/>
          </a:prstGeom>
          <a:noFill/>
        </p:spPr>
        <p:txBody>
          <a:bodyPr wrap="square" rtlCol="0">
            <a:spAutoFit/>
          </a:bodyPr>
          <a:lstStyle/>
          <a:p>
            <a:r>
              <a:rPr lang="en-US" sz="1100" dirty="0" smtClean="0">
                <a:solidFill>
                  <a:schemeClr val="bg1"/>
                </a:solidFill>
              </a:rPr>
              <a:t>No</a:t>
            </a:r>
            <a:endParaRPr lang="en-US" sz="1100" dirty="0">
              <a:solidFill>
                <a:schemeClr val="bg1"/>
              </a:solidFill>
            </a:endParaRPr>
          </a:p>
        </p:txBody>
      </p:sp>
      <p:cxnSp>
        <p:nvCxnSpPr>
          <p:cNvPr id="47" name="Straight Arrow Connector 46"/>
          <p:cNvCxnSpPr/>
          <p:nvPr/>
        </p:nvCxnSpPr>
        <p:spPr>
          <a:xfrm>
            <a:off x="3276600" y="2438400"/>
            <a:ext cx="0" cy="228600"/>
          </a:xfrm>
          <a:prstGeom prst="straightConnector1">
            <a:avLst/>
          </a:prstGeom>
          <a:ln w="22225">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3200400" y="3276600"/>
            <a:ext cx="0" cy="0"/>
          </a:xfrm>
          <a:prstGeom prst="straightConnector1">
            <a:avLst/>
          </a:prstGeom>
          <a:ln w="22225">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3377231" y="3276600"/>
            <a:ext cx="0" cy="304800"/>
          </a:xfrm>
          <a:prstGeom prst="straightConnector1">
            <a:avLst/>
          </a:prstGeom>
          <a:ln w="22225">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276600" y="4038600"/>
            <a:ext cx="0" cy="228600"/>
          </a:xfrm>
          <a:prstGeom prst="straightConnector1">
            <a:avLst/>
          </a:prstGeom>
          <a:ln w="22225">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3276600" y="4724400"/>
            <a:ext cx="0" cy="152400"/>
          </a:xfrm>
          <a:prstGeom prst="straightConnector1">
            <a:avLst/>
          </a:prstGeom>
          <a:ln w="22225">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352800" y="6248400"/>
            <a:ext cx="3657600" cy="0"/>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352800" y="6096000"/>
            <a:ext cx="0" cy="152400"/>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3352800" y="6019800"/>
            <a:ext cx="457200" cy="261610"/>
          </a:xfrm>
          <a:prstGeom prst="rect">
            <a:avLst/>
          </a:prstGeom>
          <a:noFill/>
        </p:spPr>
        <p:txBody>
          <a:bodyPr wrap="square" rtlCol="0">
            <a:spAutoFit/>
          </a:bodyPr>
          <a:lstStyle/>
          <a:p>
            <a:r>
              <a:rPr lang="en-US" sz="1100" dirty="0" smtClean="0">
                <a:solidFill>
                  <a:schemeClr val="bg1"/>
                </a:solidFill>
              </a:rPr>
              <a:t>No</a:t>
            </a:r>
            <a:endParaRPr lang="en-US" sz="1100" dirty="0">
              <a:solidFill>
                <a:schemeClr val="bg1"/>
              </a:solidFill>
            </a:endParaRPr>
          </a:p>
        </p:txBody>
      </p:sp>
      <p:sp>
        <p:nvSpPr>
          <p:cNvPr id="80" name="Slide Number Placeholder 79"/>
          <p:cNvSpPr>
            <a:spLocks noGrp="1"/>
          </p:cNvSpPr>
          <p:nvPr>
            <p:ph type="sldNum" sz="quarter" idx="12"/>
          </p:nvPr>
        </p:nvSpPr>
        <p:spPr/>
        <p:txBody>
          <a:bodyPr/>
          <a:lstStyle/>
          <a:p>
            <a:fld id="{2FB9B43B-AA13-4DD7-A468-9F0243C9AF8D}" type="slidenum">
              <a:rPr lang="en-US" smtClean="0"/>
              <a:pPr/>
              <a:t>6</a:t>
            </a:fld>
            <a:endParaRPr lang="en-US" dirty="0"/>
          </a:p>
        </p:txBody>
      </p:sp>
      <p:sp>
        <p:nvSpPr>
          <p:cNvPr id="48"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noFill/>
        </p:spPr>
        <p:txBody>
          <a:bodyPr>
            <a:noAutofit/>
          </a:bodyPr>
          <a:lstStyle/>
          <a:p>
            <a:r>
              <a:rPr lang="en-US" sz="2800" dirty="0">
                <a:solidFill>
                  <a:srgbClr val="173D6F"/>
                </a:solidFill>
                <a:latin typeface="Cambria" pitchFamily="18" charset="0"/>
                <a:cs typeface="Cambria" pitchFamily="18" charset="0"/>
              </a:rPr>
              <a:t>"Settlor" Exception --Which Hat Are You Wearing?</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19760820"/>
              </p:ext>
            </p:extLst>
          </p:nvPr>
        </p:nvGraphicFramePr>
        <p:xfrm>
          <a:off x="685800" y="1485900"/>
          <a:ext cx="8077200" cy="38100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810000">
                <a:tc>
                  <a:txBody>
                    <a:bodyPr/>
                    <a:lstStyle/>
                    <a:p>
                      <a:pPr marL="228600" marR="0" lvl="0" indent="-2286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0" i="0" u="sng" strike="noStrike" kern="1200" cap="none" spc="0" normalizeH="0" baseline="0" noProof="0" dirty="0" smtClean="0">
                          <a:ln>
                            <a:noFill/>
                          </a:ln>
                          <a:solidFill>
                            <a:prstClr val="black"/>
                          </a:solidFill>
                          <a:effectLst/>
                          <a:uLnTx/>
                          <a:uFillTx/>
                          <a:latin typeface="+mn-lt"/>
                          <a:ea typeface="+mn-ea"/>
                          <a:cs typeface="+mn-cs"/>
                        </a:rPr>
                        <a:t>Fiduciary</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Plan Administration</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Implementation of Amendment/Termination</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Holding/Investing/Using Plan Assets (likely includes clinic role)</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Participant Communications</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Participant Claims</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Attorney-Client Privilege Generally Does Not Apply</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prstClr val="black"/>
                          </a:solidFill>
                          <a:effectLst/>
                          <a:uLnTx/>
                          <a:uFillTx/>
                          <a:latin typeface="+mn-lt"/>
                          <a:ea typeface="+mn-ea"/>
                          <a:cs typeface="+mn-cs"/>
                        </a:rPr>
                        <a:t>Decisions in your fiduciary role are subject to ERISA’s requirements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u="sng" dirty="0" smtClean="0">
                          <a:solidFill>
                            <a:schemeClr val="bg1"/>
                          </a:solidFill>
                        </a:rPr>
                        <a:t>Settlor</a:t>
                      </a:r>
                    </a:p>
                    <a:p>
                      <a:pPr>
                        <a:buFont typeface="Arial" pitchFamily="34" charset="0"/>
                        <a:buChar char="•"/>
                        <a:tabLst>
                          <a:tab pos="228600" algn="l"/>
                        </a:tabLst>
                      </a:pPr>
                      <a:r>
                        <a:rPr lang="en-US" sz="1800" b="0" u="none" baseline="0" dirty="0" smtClean="0">
                          <a:solidFill>
                            <a:schemeClr val="bg1"/>
                          </a:solidFill>
                        </a:rPr>
                        <a:t> Plan Design</a:t>
                      </a:r>
                    </a:p>
                    <a:p>
                      <a:pPr>
                        <a:buFont typeface="Arial" pitchFamily="34" charset="0"/>
                        <a:buChar char="•"/>
                        <a:tabLst>
                          <a:tab pos="228600" algn="l"/>
                        </a:tabLst>
                      </a:pPr>
                      <a:r>
                        <a:rPr lang="en-US" sz="1800" b="0" u="none" baseline="0" dirty="0" smtClean="0">
                          <a:solidFill>
                            <a:schemeClr val="bg1"/>
                          </a:solidFill>
                        </a:rPr>
                        <a:t> Amendment or Termination</a:t>
                      </a:r>
                    </a:p>
                    <a:p>
                      <a:pPr>
                        <a:buFont typeface="Arial" pitchFamily="34" charset="0"/>
                        <a:buChar char="•"/>
                        <a:tabLst>
                          <a:tab pos="228600" algn="l"/>
                        </a:tabLst>
                      </a:pPr>
                      <a:r>
                        <a:rPr lang="en-US" sz="1800" b="0" u="none" baseline="0" dirty="0" smtClean="0">
                          <a:solidFill>
                            <a:schemeClr val="bg1"/>
                          </a:solidFill>
                        </a:rPr>
                        <a:t> Employer Contributions</a:t>
                      </a:r>
                    </a:p>
                    <a:p>
                      <a:pPr>
                        <a:buFont typeface="Arial" pitchFamily="34" charset="0"/>
                        <a:buChar char="•"/>
                        <a:tabLst>
                          <a:tab pos="228600" algn="l"/>
                        </a:tabLst>
                      </a:pPr>
                      <a:r>
                        <a:rPr lang="en-US" sz="1800" b="0" u="none" baseline="0" dirty="0" smtClean="0">
                          <a:solidFill>
                            <a:schemeClr val="bg1"/>
                          </a:solidFill>
                        </a:rPr>
                        <a:t> Employee Communications</a:t>
                      </a:r>
                    </a:p>
                    <a:p>
                      <a:pPr>
                        <a:buFont typeface="Arial" pitchFamily="34" charset="0"/>
                        <a:buChar char="•"/>
                        <a:tabLst>
                          <a:tab pos="228600" algn="l"/>
                        </a:tabLst>
                      </a:pPr>
                      <a:r>
                        <a:rPr lang="en-US" sz="1800" b="0" u="none" baseline="0" dirty="0" smtClean="0">
                          <a:solidFill>
                            <a:schemeClr val="bg1"/>
                          </a:solidFill>
                        </a:rPr>
                        <a:t> Attorney-Client Privilege Applies</a:t>
                      </a:r>
                    </a:p>
                    <a:p>
                      <a:pPr>
                        <a:buFont typeface="Arial" pitchFamily="34" charset="0"/>
                        <a:buNone/>
                        <a:tabLst>
                          <a:tab pos="228600" algn="l"/>
                        </a:tabLst>
                      </a:pPr>
                      <a:endParaRPr lang="en-US" sz="1800" b="0" u="none" baseline="0" dirty="0" smtClean="0">
                        <a:solidFill>
                          <a:schemeClr val="bg1"/>
                        </a:solidFill>
                      </a:endParaRPr>
                    </a:p>
                    <a:p>
                      <a:pPr>
                        <a:buFont typeface="Arial" pitchFamily="34" charset="0"/>
                        <a:buNone/>
                        <a:tabLst>
                          <a:tab pos="228600" algn="l"/>
                        </a:tabLst>
                      </a:pPr>
                      <a:r>
                        <a:rPr lang="en-US" sz="1800" b="0" i="1" u="none" baseline="0" dirty="0" smtClean="0">
                          <a:solidFill>
                            <a:schemeClr val="bg1"/>
                          </a:solidFill>
                        </a:rPr>
                        <a:t>Decisions in your role as an employee of the plan sponsor are not subject to ERISA</a:t>
                      </a:r>
                    </a:p>
                    <a:p>
                      <a:pPr marL="228600" indent="-228600">
                        <a:buFont typeface="Arial" pitchFamily="34" charset="0"/>
                        <a:buNone/>
                      </a:pPr>
                      <a:endParaRPr lang="en-US" sz="2000" b="0" u="none"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7" name="Picture 5"/>
          <p:cNvPicPr>
            <a:picLocks noChangeAspect="1" noChangeArrowheads="1"/>
          </p:cNvPicPr>
          <p:nvPr/>
        </p:nvPicPr>
        <p:blipFill>
          <a:blip r:embed="rId3" cstate="print"/>
          <a:srcRect/>
          <a:stretch>
            <a:fillRect/>
          </a:stretch>
        </p:blipFill>
        <p:spPr bwMode="auto">
          <a:xfrm>
            <a:off x="5486400" y="5295900"/>
            <a:ext cx="1296988" cy="1028374"/>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1295400" y="5136116"/>
            <a:ext cx="1447800" cy="1447800"/>
          </a:xfrm>
          <a:prstGeom prst="rect">
            <a:avLst/>
          </a:prstGeom>
          <a:noFill/>
        </p:spPr>
      </p:pic>
      <p:sp>
        <p:nvSpPr>
          <p:cNvPr id="8" name="Slide Number Placeholder 7"/>
          <p:cNvSpPr>
            <a:spLocks noGrp="1"/>
          </p:cNvSpPr>
          <p:nvPr>
            <p:ph type="sldNum" sz="quarter" idx="12"/>
          </p:nvPr>
        </p:nvSpPr>
        <p:spPr/>
        <p:txBody>
          <a:bodyPr/>
          <a:lstStyle/>
          <a:p>
            <a:fld id="{2FB9B43B-AA13-4DD7-A468-9F0243C9AF8D}" type="slidenum">
              <a:rPr lang="en-US" smtClean="0"/>
              <a:pPr/>
              <a:t>7</a:t>
            </a:fld>
            <a:endParaRPr lang="en-US" dirty="0"/>
          </a:p>
        </p:txBody>
      </p:sp>
      <p:sp>
        <p:nvSpPr>
          <p:cNvPr id="11"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Personal liability for:</a:t>
            </a:r>
          </a:p>
          <a:p>
            <a:r>
              <a:rPr lang="en-US" dirty="0" smtClean="0"/>
              <a:t> Losses from breach of fiduciary duties</a:t>
            </a:r>
          </a:p>
          <a:p>
            <a:r>
              <a:rPr lang="en-US" dirty="0" smtClean="0"/>
              <a:t> Breaches by other fiduciaries if:</a:t>
            </a:r>
          </a:p>
          <a:p>
            <a:pPr lvl="1"/>
            <a:r>
              <a:rPr lang="en-US" dirty="0" smtClean="0"/>
              <a:t>Failure allowed the breach</a:t>
            </a:r>
          </a:p>
          <a:p>
            <a:pPr lvl="1"/>
            <a:r>
              <a:rPr lang="en-US" dirty="0" smtClean="0"/>
              <a:t>Knowingly participated in the breach</a:t>
            </a:r>
          </a:p>
          <a:p>
            <a:pPr lvl="1"/>
            <a:r>
              <a:rPr lang="en-US" dirty="0" smtClean="0"/>
              <a:t>Concealed the breach</a:t>
            </a:r>
          </a:p>
          <a:p>
            <a:pPr lvl="1"/>
            <a:r>
              <a:rPr lang="en-US" dirty="0" smtClean="0"/>
              <a:t>Do not take action to correct the breach</a:t>
            </a:r>
          </a:p>
          <a:p>
            <a:endParaRPr lang="en-US" dirty="0"/>
          </a:p>
        </p:txBody>
      </p:sp>
      <p:sp>
        <p:nvSpPr>
          <p:cNvPr id="2" name="Title 1"/>
          <p:cNvSpPr>
            <a:spLocks noGrp="1"/>
          </p:cNvSpPr>
          <p:nvPr>
            <p:ph type="title"/>
          </p:nvPr>
        </p:nvSpPr>
        <p:spPr/>
        <p:txBody>
          <a:bodyPr/>
          <a:lstStyle/>
          <a:p>
            <a:r>
              <a:rPr lang="en-US" dirty="0" smtClean="0"/>
              <a:t>Fiduciary Liability</a:t>
            </a:r>
            <a:endParaRPr lang="en-US" dirty="0"/>
          </a:p>
        </p:txBody>
      </p:sp>
      <p:sp>
        <p:nvSpPr>
          <p:cNvPr id="6" name="Slide Number Placeholder 5"/>
          <p:cNvSpPr>
            <a:spLocks noGrp="1"/>
          </p:cNvSpPr>
          <p:nvPr>
            <p:ph type="sldNum" sz="quarter" idx="12"/>
          </p:nvPr>
        </p:nvSpPr>
        <p:spPr/>
        <p:txBody>
          <a:bodyPr/>
          <a:lstStyle/>
          <a:p>
            <a:fld id="{2FB9B43B-AA13-4DD7-A468-9F0243C9AF8D}" type="slidenum">
              <a:rPr lang="en-US" smtClean="0"/>
              <a:pPr/>
              <a:t>8</a:t>
            </a:fld>
            <a:endParaRPr lang="en-US" dirty="0"/>
          </a:p>
        </p:txBody>
      </p:sp>
      <p:sp>
        <p:nvSpPr>
          <p:cNvPr id="7"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Exclusive Benefit Duty</a:t>
            </a:r>
          </a:p>
          <a:p>
            <a:r>
              <a:rPr lang="en-US" smtClean="0"/>
              <a:t>Prudent Expert Duty</a:t>
            </a:r>
          </a:p>
          <a:p>
            <a:r>
              <a:rPr lang="en-US" smtClean="0"/>
              <a:t>Plan Adherence Duty</a:t>
            </a:r>
          </a:p>
          <a:p>
            <a:r>
              <a:rPr lang="en-US" smtClean="0"/>
              <a:t>Disclosure Duty</a:t>
            </a:r>
          </a:p>
          <a:p>
            <a:r>
              <a:rPr lang="en-US" smtClean="0"/>
              <a:t>Diversification Duty (usually only retirement plans)</a:t>
            </a:r>
          </a:p>
          <a:p>
            <a:r>
              <a:rPr lang="en-US" smtClean="0"/>
              <a:t>Duty to Monitor</a:t>
            </a:r>
          </a:p>
          <a:p>
            <a:r>
              <a:rPr lang="en-US" smtClean="0"/>
              <a:t>Not Violate Other Rules (e.g., "Prohibited Transaction" Rules)</a:t>
            </a:r>
          </a:p>
          <a:p>
            <a:endParaRPr lang="en-US" dirty="0"/>
          </a:p>
        </p:txBody>
      </p:sp>
      <p:sp>
        <p:nvSpPr>
          <p:cNvPr id="2" name="Title 1"/>
          <p:cNvSpPr>
            <a:spLocks noGrp="1"/>
          </p:cNvSpPr>
          <p:nvPr>
            <p:ph type="title"/>
          </p:nvPr>
        </p:nvSpPr>
        <p:spPr/>
        <p:txBody>
          <a:bodyPr/>
          <a:lstStyle/>
          <a:p>
            <a:r>
              <a:rPr lang="en-US" dirty="0" smtClean="0"/>
              <a:t>What Are An ERISA Fiduciary’s Duties?</a:t>
            </a:r>
            <a:endParaRPr lang="en-US" dirty="0"/>
          </a:p>
        </p:txBody>
      </p:sp>
      <p:sp>
        <p:nvSpPr>
          <p:cNvPr id="6" name="Slide Number Placeholder 5"/>
          <p:cNvSpPr>
            <a:spLocks noGrp="1"/>
          </p:cNvSpPr>
          <p:nvPr>
            <p:ph type="sldNum" sz="quarter" idx="12"/>
          </p:nvPr>
        </p:nvSpPr>
        <p:spPr/>
        <p:txBody>
          <a:bodyPr/>
          <a:lstStyle/>
          <a:p>
            <a:fld id="{2FB9B43B-AA13-4DD7-A468-9F0243C9AF8D}" type="slidenum">
              <a:rPr lang="en-US" smtClean="0"/>
              <a:pPr/>
              <a:t>9</a:t>
            </a:fld>
            <a:endParaRPr lang="en-US" dirty="0"/>
          </a:p>
        </p:txBody>
      </p:sp>
      <p:sp>
        <p:nvSpPr>
          <p:cNvPr id="8" name="Footer Placeholder 4"/>
          <p:cNvSpPr>
            <a:spLocks noGrp="1"/>
          </p:cNvSpPr>
          <p:nvPr>
            <p:ph type="ftr" sz="quarter" idx="4294967295"/>
          </p:nvPr>
        </p:nvSpPr>
        <p:spPr>
          <a:xfrm>
            <a:off x="457200" y="6531865"/>
            <a:ext cx="2895600" cy="178268"/>
          </a:xfrm>
          <a:prstGeom prst="rect">
            <a:avLst/>
          </a:prstGeom>
        </p:spPr>
        <p:txBody>
          <a:bodyPr/>
          <a:lstStyle>
            <a:lvl1pPr algn="ctr">
              <a:defRPr sz="1100">
                <a:latin typeface="Cambria" pitchFamily="18" charset="0"/>
              </a:defRPr>
            </a:lvl1pPr>
          </a:lstStyle>
          <a:p>
            <a:pPr algn="l"/>
            <a:r>
              <a:rPr lang="en-US" dirty="0">
                <a:solidFill>
                  <a:schemeClr val="tx1">
                    <a:lumMod val="95000"/>
                  </a:scheme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595880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QBRed">
  <a:themeElements>
    <a:clrScheme name="Custom 2">
      <a:dk1>
        <a:sysClr val="windowText" lastClr="000000"/>
      </a:dk1>
      <a:lt1>
        <a:sysClr val="window" lastClr="FFFFFF"/>
      </a:lt1>
      <a:dk2>
        <a:srgbClr val="6D5C48"/>
      </a:dk2>
      <a:lt2>
        <a:srgbClr val="C42239"/>
      </a:lt2>
      <a:accent1>
        <a:srgbClr val="19404C"/>
      </a:accent1>
      <a:accent2>
        <a:srgbClr val="1A2848"/>
      </a:accent2>
      <a:accent3>
        <a:srgbClr val="BFBCBC"/>
      </a:accent3>
      <a:accent4>
        <a:srgbClr val="5E5F5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200" kern="1200" dirty="0" smtClean="0">
            <a:solidFill>
              <a:schemeClr val="bg1"/>
            </a:solidFill>
            <a:latin typeface="Calibri" pitchFamily="34" charset="0"/>
            <a:ea typeface="MS PGothic" pitchFamily="34" charset="-128"/>
            <a:cs typeface="+mn-cs"/>
          </a:defRPr>
        </a:defPPr>
      </a:lstStyle>
    </a:spDef>
    <a:lnDef>
      <a:spPr>
        <a:ln w="22225">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