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56" r:id="rId2"/>
    <p:sldId id="259" r:id="rId3"/>
    <p:sldId id="1169" r:id="rId4"/>
    <p:sldId id="1165" r:id="rId5"/>
    <p:sldId id="1163" r:id="rId6"/>
    <p:sldId id="1171" r:id="rId7"/>
    <p:sldId id="1170" r:id="rId8"/>
    <p:sldId id="1162" r:id="rId9"/>
    <p:sldId id="276"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Robbins" initials="CR" lastIdx="3" clrIdx="0">
    <p:extLst>
      <p:ext uri="{19B8F6BF-5375-455C-9EA6-DF929625EA0E}">
        <p15:presenceInfo xmlns:p15="http://schemas.microsoft.com/office/powerpoint/2012/main" userId="S-1-5-21-358045614-201936708-622671684-1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8B53AE-E046-41AC-8062-41DD64D0D92B}" type="datetimeFigureOut">
              <a:rPr lang="en-US" smtClean="0"/>
              <a:t>6/18/2019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018B3C-3C21-4D18-90F8-0102CC8B92C0}" type="slidenum">
              <a:rPr lang="en-US" smtClean="0"/>
              <a:t>‹#›</a:t>
            </a:fld>
            <a:endParaRPr lang="en-US"/>
          </a:p>
        </p:txBody>
      </p:sp>
    </p:spTree>
    <p:extLst>
      <p:ext uri="{BB962C8B-B14F-4D97-AF65-F5344CB8AC3E}">
        <p14:creationId xmlns:p14="http://schemas.microsoft.com/office/powerpoint/2010/main" val="365940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018B3C-3C21-4D18-90F8-0102CC8B92C0}" type="slidenum">
              <a:rPr lang="en-US" smtClean="0"/>
              <a:t>7</a:t>
            </a:fld>
            <a:endParaRPr lang="en-US"/>
          </a:p>
        </p:txBody>
      </p:sp>
    </p:spTree>
    <p:extLst>
      <p:ext uri="{BB962C8B-B14F-4D97-AF65-F5344CB8AC3E}">
        <p14:creationId xmlns:p14="http://schemas.microsoft.com/office/powerpoint/2010/main" val="2747875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143000"/>
          </a:xfrm>
        </p:spPr>
        <p:txBody>
          <a:bodyPr>
            <a:noAutofit/>
          </a:bodyPr>
          <a:lstStyle>
            <a:lvl1pPr algn="l">
              <a:defRPr sz="44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429001"/>
            <a:ext cx="7772400" cy="1295400"/>
          </a:xfr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3D972A-CC00-4D3C-BDB5-3D86B8475C6F}" type="datetime1">
              <a:rPr lang="en-US" smtClean="0">
                <a:solidFill>
                  <a:prstClr val="black"/>
                </a:solidFill>
              </a:rPr>
              <a:pPr/>
              <a:t>6/18/2019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212C65"/>
                </a:solidFill>
              </a:rPr>
              <a:t>Business Health Care Group Presentation  |  April 2017</a:t>
            </a:r>
          </a:p>
        </p:txBody>
      </p:sp>
      <p:sp>
        <p:nvSpPr>
          <p:cNvPr id="6" name="Slide Number Placeholder 5"/>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924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3657600" y="383771"/>
            <a:ext cx="4876800" cy="56388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7199" y="1219201"/>
            <a:ext cx="3962401" cy="1752600"/>
          </a:xfrm>
        </p:spPr>
        <p:txBody>
          <a:bodyPr anchor="b"/>
          <a:lstStyle>
            <a:lvl1pPr algn="l">
              <a:defRPr sz="4000" b="0" cap="none" baseline="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267199" y="3442884"/>
            <a:ext cx="4038601" cy="2427287"/>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C8FFC2-41A4-4068-85F3-3934AAC20736}" type="datetime1">
              <a:rPr lang="en-US" smtClean="0"/>
              <a:t>6/18/2019</a:t>
            </a:fld>
            <a:endParaRPr lang="en-US"/>
          </a:p>
        </p:txBody>
      </p:sp>
      <p:sp>
        <p:nvSpPr>
          <p:cNvPr id="5" name="Footer Placeholder 4"/>
          <p:cNvSpPr>
            <a:spLocks noGrp="1"/>
          </p:cNvSpPr>
          <p:nvPr>
            <p:ph type="ftr" sz="quarter" idx="11"/>
          </p:nvPr>
        </p:nvSpPr>
        <p:spPr/>
        <p:txBody>
          <a:bodyPr/>
          <a:lstStyle/>
          <a:p>
            <a:r>
              <a:rPr lang="en-US"/>
              <a:t>Business Health Care Group Presentation | 041317</a:t>
            </a:r>
          </a:p>
        </p:txBody>
      </p:sp>
      <p:sp>
        <p:nvSpPr>
          <p:cNvPr id="6" name="Slide Number Placeholder 5"/>
          <p:cNvSpPr>
            <a:spLocks noGrp="1"/>
          </p:cNvSpPr>
          <p:nvPr>
            <p:ph type="sldNum" sz="quarter" idx="12"/>
          </p:nvPr>
        </p:nvSpPr>
        <p:spPr/>
        <p:txBody>
          <a:bodyPr/>
          <a:lstStyle/>
          <a:p>
            <a:fld id="{0627CD93-DB7E-4722-9CC1-C5F1E2275160}" type="slidenum">
              <a:rPr lang="en-US" smtClean="0"/>
              <a:t>‹#›</a:t>
            </a:fld>
            <a:endParaRPr lang="en-US" dirty="0"/>
          </a:p>
        </p:txBody>
      </p:sp>
    </p:spTree>
    <p:extLst>
      <p:ext uri="{BB962C8B-B14F-4D97-AF65-F5344CB8AC3E}">
        <p14:creationId xmlns:p14="http://schemas.microsoft.com/office/powerpoint/2010/main" val="224834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419100" y="381000"/>
            <a:ext cx="8305800" cy="27432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533399"/>
            <a:ext cx="7620000" cy="1242060"/>
          </a:xfrm>
        </p:spPr>
        <p:txBody>
          <a:bodyPr anchor="b"/>
          <a:lstStyle>
            <a:lvl1pPr algn="l">
              <a:defRPr sz="4000" b="0" cap="none" baseline="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722313" y="1981200"/>
            <a:ext cx="7659687" cy="990600"/>
          </a:xfrm>
        </p:spPr>
        <p:txBody>
          <a:bodyPr anchor="t"/>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C8FFC2-41A4-4068-85F3-3934AAC20736}" type="datetime1">
              <a:rPr lang="en-US" smtClean="0"/>
              <a:t>6/18/2019</a:t>
            </a:fld>
            <a:endParaRPr lang="en-US"/>
          </a:p>
        </p:txBody>
      </p:sp>
      <p:sp>
        <p:nvSpPr>
          <p:cNvPr id="5" name="Footer Placeholder 4"/>
          <p:cNvSpPr>
            <a:spLocks noGrp="1"/>
          </p:cNvSpPr>
          <p:nvPr>
            <p:ph type="ftr" sz="quarter" idx="11"/>
          </p:nvPr>
        </p:nvSpPr>
        <p:spPr/>
        <p:txBody>
          <a:bodyPr/>
          <a:lstStyle/>
          <a:p>
            <a:r>
              <a:rPr lang="en-US"/>
              <a:t>Business Health Care Group Presentation | 041317</a:t>
            </a:r>
          </a:p>
        </p:txBody>
      </p:sp>
      <p:sp>
        <p:nvSpPr>
          <p:cNvPr id="6" name="Slide Number Placeholder 5"/>
          <p:cNvSpPr>
            <a:spLocks noGrp="1"/>
          </p:cNvSpPr>
          <p:nvPr>
            <p:ph type="sldNum" sz="quarter" idx="12"/>
          </p:nvPr>
        </p:nvSpPr>
        <p:spPr/>
        <p:txBody>
          <a:bodyPr/>
          <a:lstStyle/>
          <a:p>
            <a:fld id="{0627CD93-DB7E-4722-9CC1-C5F1E2275160}" type="slidenum">
              <a:rPr lang="en-US" smtClean="0"/>
              <a:t>‹#›</a:t>
            </a:fld>
            <a:endParaRPr lang="en-US"/>
          </a:p>
        </p:txBody>
      </p:sp>
    </p:spTree>
    <p:extLst>
      <p:ext uri="{BB962C8B-B14F-4D97-AF65-F5344CB8AC3E}">
        <p14:creationId xmlns:p14="http://schemas.microsoft.com/office/powerpoint/2010/main" val="1965232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srgbClr val="212C65"/>
                </a:solidFill>
              </a:rPr>
              <a:t>Business Health Care Group Presentation  |  April 2017</a:t>
            </a:r>
          </a:p>
        </p:txBody>
      </p:sp>
      <p:sp>
        <p:nvSpPr>
          <p:cNvPr id="6" name="Slide Number Placeholder 5"/>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511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1150BB3-4B71-4CED-9E8F-8016734F2981}" type="datetime1">
              <a:rPr lang="en-US" smtClean="0">
                <a:solidFill>
                  <a:prstClr val="black"/>
                </a:solidFill>
              </a:rPr>
              <a:pPr/>
              <a:t>6/18/2019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srgbClr val="212C65"/>
                </a:solidFill>
              </a:rPr>
              <a:t>Business Health Care Group Presentation  |  April 2017</a:t>
            </a:r>
          </a:p>
        </p:txBody>
      </p:sp>
      <p:sp>
        <p:nvSpPr>
          <p:cNvPr id="7" name="Slide Number Placeholder 6"/>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35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70D232C-8292-4E28-849C-3BB4C5837085}" type="datetime1">
              <a:rPr lang="en-US" smtClean="0">
                <a:solidFill>
                  <a:prstClr val="black"/>
                </a:solidFill>
              </a:rPr>
              <a:pPr/>
              <a:t>6/18/2019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srgbClr val="212C65"/>
                </a:solidFill>
              </a:rPr>
              <a:t>Business Health Care Group Presentation  |  April 2017</a:t>
            </a:r>
          </a:p>
        </p:txBody>
      </p:sp>
      <p:sp>
        <p:nvSpPr>
          <p:cNvPr id="9" name="Slide Number Placeholder 8"/>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63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B66E49-7057-4F1E-94AA-706BE1197FA1}" type="datetime1">
              <a:rPr lang="en-US" smtClean="0">
                <a:solidFill>
                  <a:prstClr val="black"/>
                </a:solidFill>
              </a:rPr>
              <a:pPr/>
              <a:t>6/18/2019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212C65"/>
                </a:solidFill>
              </a:rPr>
              <a:t>Business Health Care Group Presentation  |  April 2017</a:t>
            </a:r>
          </a:p>
        </p:txBody>
      </p:sp>
      <p:sp>
        <p:nvSpPr>
          <p:cNvPr id="5" name="Slide Number Placeholder 4"/>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1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9758BF-3F4C-4193-BA40-9A686978AA51}" type="datetime1">
              <a:rPr lang="en-US" smtClean="0">
                <a:solidFill>
                  <a:prstClr val="black"/>
                </a:solidFill>
              </a:rPr>
              <a:pPr/>
              <a:t>6/18/2019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212C65"/>
                </a:solidFill>
              </a:rPr>
              <a:t>Business Health Care Group Presentation  |  April 2017</a:t>
            </a:r>
          </a:p>
        </p:txBody>
      </p:sp>
      <p:sp>
        <p:nvSpPr>
          <p:cNvPr id="4" name="Slide Number Placeholder 3"/>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71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969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265334"/>
            <a:ext cx="5562600" cy="365125"/>
          </a:xfrm>
          <a:prstGeom prst="rect">
            <a:avLst/>
          </a:prstGeom>
        </p:spPr>
        <p:txBody>
          <a:bodyPr vert="horz" lIns="91440" tIns="45720" rIns="91440" bIns="45720" rtlCol="0" anchor="ctr"/>
          <a:lstStyle>
            <a:lvl1pPr algn="l">
              <a:defRPr sz="900">
                <a:solidFill>
                  <a:schemeClr val="tx2"/>
                </a:solidFill>
              </a:defRPr>
            </a:lvl1pPr>
          </a:lstStyle>
          <a:p>
            <a:r>
              <a:rPr lang="en-US" dirty="0">
                <a:solidFill>
                  <a:srgbClr val="212C65"/>
                </a:solidFill>
              </a:rPr>
              <a:t>Business Health Care Group Presentation  |  April 2017</a:t>
            </a:r>
          </a:p>
        </p:txBody>
      </p:sp>
      <p:sp>
        <p:nvSpPr>
          <p:cNvPr id="6" name="Slide Number Placeholder 5"/>
          <p:cNvSpPr>
            <a:spLocks noGrp="1"/>
          </p:cNvSpPr>
          <p:nvPr>
            <p:ph type="sldNum" sz="quarter" idx="4"/>
          </p:nvPr>
        </p:nvSpPr>
        <p:spPr>
          <a:xfrm>
            <a:off x="381000" y="6265334"/>
            <a:ext cx="457200" cy="3651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4830641"/>
      </p:ext>
    </p:extLst>
  </p:cSld>
  <p:clrMap bg1="lt1" tx1="dk1" bg2="lt2" tx2="dk2" accent1="accent1" accent2="accent2" accent3="accent3" accent4="accent4" accent5="accent5" accent6="accent6" hlink="hlink" folHlink="folHlink"/>
  <p:sldLayoutIdLst>
    <p:sldLayoutId id="2147483661" r:id="rId1"/>
    <p:sldLayoutId id="2147483651" r:id="rId2"/>
    <p:sldLayoutId id="2147483672" r:id="rId3"/>
    <p:sldLayoutId id="2147483662" r:id="rId4"/>
    <p:sldLayoutId id="2147483664" r:id="rId5"/>
    <p:sldLayoutId id="2147483665" r:id="rId6"/>
    <p:sldLayoutId id="2147483666" r:id="rId7"/>
    <p:sldLayoutId id="214748366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ts val="4000"/>
        </a:lnSpc>
        <a:spcBef>
          <a:spcPct val="0"/>
        </a:spcBef>
        <a:buNone/>
        <a:defRPr sz="3600" kern="1200">
          <a:solidFill>
            <a:schemeClr val="bg1"/>
          </a:solidFill>
          <a:latin typeface="+mj-lt"/>
          <a:ea typeface="+mj-ea"/>
          <a:cs typeface="+mj-cs"/>
        </a:defRPr>
      </a:lvl1pPr>
    </p:titleStyle>
    <p:bodyStyle>
      <a:lvl1pPr marL="231775" indent="-231775" algn="l" defTabSz="914400" rtl="0" eaLnBrk="1" latinLnBrk="0" hangingPunct="1">
        <a:spcBef>
          <a:spcPts val="300"/>
        </a:spcBef>
        <a:spcAft>
          <a:spcPts val="300"/>
        </a:spcAft>
        <a:buClr>
          <a:schemeClr val="bg2"/>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bg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200"/>
        </a:spcBef>
        <a:spcAft>
          <a:spcPts val="200"/>
        </a:spcAft>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BHCG </a:t>
            </a:r>
            <a:r>
              <a:rPr lang="en-US" dirty="0" smtClean="0"/>
              <a:t>Delivering Value Series</a:t>
            </a:r>
            <a:br>
              <a:rPr lang="en-US" dirty="0" smtClean="0"/>
            </a:br>
            <a:r>
              <a:rPr lang="en-US" sz="3600" dirty="0" smtClean="0"/>
              <a:t>Navitus Partnership</a:t>
            </a:r>
            <a:endParaRPr lang="en-US" sz="3600" dirty="0"/>
          </a:p>
        </p:txBody>
      </p:sp>
      <p:sp>
        <p:nvSpPr>
          <p:cNvPr id="3" name="Subtitle 2"/>
          <p:cNvSpPr>
            <a:spLocks noGrp="1"/>
          </p:cNvSpPr>
          <p:nvPr>
            <p:ph type="subTitle" idx="1"/>
          </p:nvPr>
        </p:nvSpPr>
        <p:spPr>
          <a:xfrm>
            <a:off x="676922" y="3657600"/>
            <a:ext cx="7772400" cy="1295400"/>
          </a:xfrm>
        </p:spPr>
        <p:txBody>
          <a:bodyPr/>
          <a:lstStyle/>
          <a:p>
            <a:r>
              <a:rPr lang="en-US" dirty="0"/>
              <a:t>Pharmacy Program </a:t>
            </a:r>
            <a:r>
              <a:rPr lang="en-US" dirty="0" smtClean="0"/>
              <a:t>Initiatives</a:t>
            </a:r>
            <a:endParaRPr lang="en-US" dirty="0"/>
          </a:p>
        </p:txBody>
      </p:sp>
      <p:pic>
        <p:nvPicPr>
          <p:cNvPr id="4" name="Picture 3"/>
          <p:cNvPicPr>
            <a:picLocks noChangeAspect="1"/>
          </p:cNvPicPr>
          <p:nvPr/>
        </p:nvPicPr>
        <p:blipFill>
          <a:blip r:embed="rId2"/>
          <a:stretch>
            <a:fillRect/>
          </a:stretch>
        </p:blipFill>
        <p:spPr>
          <a:xfrm>
            <a:off x="6858000" y="4343400"/>
            <a:ext cx="1810797" cy="659130"/>
          </a:xfrm>
          <a:prstGeom prst="rect">
            <a:avLst/>
          </a:prstGeom>
        </p:spPr>
      </p:pic>
    </p:spTree>
    <p:extLst>
      <p:ext uri="{BB962C8B-B14F-4D97-AF65-F5344CB8AC3E}">
        <p14:creationId xmlns:p14="http://schemas.microsoft.com/office/powerpoint/2010/main" val="583982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noFill/>
        </p:spPr>
        <p:txBody>
          <a:bodyPr>
            <a:normAutofit/>
          </a:bodyPr>
          <a:lstStyle/>
          <a:p>
            <a:r>
              <a:rPr lang="en-US" dirty="0" smtClean="0"/>
              <a:t>State of the Industry</a:t>
            </a:r>
          </a:p>
          <a:p>
            <a:endParaRPr lang="en-US" dirty="0"/>
          </a:p>
          <a:p>
            <a:r>
              <a:rPr lang="en-US" dirty="0" smtClean="0"/>
              <a:t>BHCG Rx Objectives and Initiatives</a:t>
            </a:r>
            <a:endParaRPr lang="en-US" dirty="0"/>
          </a:p>
          <a:p>
            <a:pPr lvl="1"/>
            <a:endParaRPr lang="en-US" dirty="0"/>
          </a:p>
          <a:p>
            <a:r>
              <a:rPr lang="en-US" dirty="0" smtClean="0"/>
              <a:t>BHCG Journey to Date</a:t>
            </a:r>
          </a:p>
          <a:p>
            <a:pPr marL="0" indent="0">
              <a:buNone/>
            </a:pPr>
            <a:endParaRPr lang="en-US" dirty="0"/>
          </a:p>
          <a:p>
            <a:r>
              <a:rPr lang="en-US" dirty="0"/>
              <a:t>Next Steps/Discussion</a:t>
            </a:r>
          </a:p>
          <a:p>
            <a:endParaRPr lang="en-US" dirty="0"/>
          </a:p>
          <a:p>
            <a:pPr lvl="1"/>
            <a:endParaRPr lang="en-US" dirty="0"/>
          </a:p>
        </p:txBody>
      </p:sp>
      <p:sp>
        <p:nvSpPr>
          <p:cNvPr id="5" name="Slide Number Placeholder 4"/>
          <p:cNvSpPr>
            <a:spLocks noGrp="1"/>
          </p:cNvSpPr>
          <p:nvPr>
            <p:ph type="sldNum" sz="quarter" idx="12"/>
          </p:nvPr>
        </p:nvSpPr>
        <p:spPr/>
        <p:txBody>
          <a:bodyPr/>
          <a:lstStyle/>
          <a:p>
            <a:fld id="{0627CD93-DB7E-4722-9CC1-C5F1E227516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9432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Industry</a:t>
            </a:r>
            <a:endParaRPr lang="en-US" dirty="0"/>
          </a:p>
        </p:txBody>
      </p:sp>
      <p:sp>
        <p:nvSpPr>
          <p:cNvPr id="5" name="Slide Number Placeholder 4"/>
          <p:cNvSpPr>
            <a:spLocks noGrp="1"/>
          </p:cNvSpPr>
          <p:nvPr>
            <p:ph type="sldNum" sz="quarter" idx="12"/>
          </p:nvPr>
        </p:nvSpPr>
        <p:spPr/>
        <p:txBody>
          <a:bodyPr/>
          <a:lstStyle/>
          <a:p>
            <a:fld id="{0627CD93-DB7E-4722-9CC1-C5F1E2275160}" type="slidenum">
              <a:rPr lang="en-US" smtClean="0">
                <a:solidFill>
                  <a:prstClr val="black">
                    <a:tint val="75000"/>
                  </a:prstClr>
                </a:solidFill>
              </a:rPr>
              <a:pPr/>
              <a:t>3</a:t>
            </a:fld>
            <a:endParaRPr lang="en-US">
              <a:solidFill>
                <a:prstClr val="black">
                  <a:tint val="75000"/>
                </a:prstClr>
              </a:solidFill>
            </a:endParaRPr>
          </a:p>
        </p:txBody>
      </p:sp>
      <p:pic>
        <p:nvPicPr>
          <p:cNvPr id="6" name="Picture 5">
            <a:extLst>
              <a:ext uri="{FF2B5EF4-FFF2-40B4-BE49-F238E27FC236}">
                <a16:creationId xmlns:a16="http://schemas.microsoft.com/office/drawing/2014/main" id="{75C0F88A-AA28-45B7-8C3B-F65234EAB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450" y="1938580"/>
            <a:ext cx="1130281" cy="469561"/>
          </a:xfrm>
          <a:prstGeom prst="rect">
            <a:avLst/>
          </a:prstGeom>
        </p:spPr>
      </p:pic>
      <p:sp>
        <p:nvSpPr>
          <p:cNvPr id="7" name="Rectangle 6"/>
          <p:cNvSpPr/>
          <p:nvPr/>
        </p:nvSpPr>
        <p:spPr>
          <a:xfrm>
            <a:off x="1414895" y="1929925"/>
            <a:ext cx="2846870" cy="830997"/>
          </a:xfrm>
          <a:prstGeom prst="rect">
            <a:avLst/>
          </a:prstGeom>
        </p:spPr>
        <p:txBody>
          <a:bodyPr wrap="square">
            <a:spAutoFit/>
          </a:bodyPr>
          <a:lstStyle/>
          <a:p>
            <a:pPr fontAlgn="base"/>
            <a:r>
              <a:rPr lang="en-US" sz="1600" b="1" i="1" dirty="0">
                <a:solidFill>
                  <a:srgbClr val="121212"/>
                </a:solidFill>
                <a:latin typeface="nyt-cheltenham"/>
              </a:rPr>
              <a:t>Cigna to Buy Express Scripts in $52 Billion Health Care Deal</a:t>
            </a:r>
          </a:p>
        </p:txBody>
      </p:sp>
      <p:sp>
        <p:nvSpPr>
          <p:cNvPr id="8" name="Rectangle 7"/>
          <p:cNvSpPr/>
          <p:nvPr/>
        </p:nvSpPr>
        <p:spPr>
          <a:xfrm>
            <a:off x="5393722" y="2407653"/>
            <a:ext cx="3383222" cy="850207"/>
          </a:xfrm>
          <a:prstGeom prst="rect">
            <a:avLst/>
          </a:prstGeom>
        </p:spPr>
        <p:txBody>
          <a:bodyPr wrap="square">
            <a:spAutoFit/>
          </a:bodyPr>
          <a:lstStyle/>
          <a:p>
            <a:r>
              <a:rPr lang="en-US" b="1" i="1" dirty="0">
                <a:solidFill>
                  <a:srgbClr val="333333"/>
                </a:solidFill>
                <a:latin typeface="Merriweather"/>
              </a:rPr>
              <a:t>60 Minutes' Was Right </a:t>
            </a:r>
          </a:p>
          <a:p>
            <a:r>
              <a:rPr lang="en-US" b="1" i="1" dirty="0">
                <a:solidFill>
                  <a:srgbClr val="333333"/>
                </a:solidFill>
                <a:latin typeface="Merriweather"/>
              </a:rPr>
              <a:t>About Huge Drug Prices, </a:t>
            </a:r>
          </a:p>
          <a:p>
            <a:r>
              <a:rPr lang="en-US" b="1" i="1" dirty="0">
                <a:solidFill>
                  <a:srgbClr val="333333"/>
                </a:solidFill>
                <a:latin typeface="Merriweather"/>
              </a:rPr>
              <a:t>But Wrong About The Villain</a:t>
            </a:r>
          </a:p>
        </p:txBody>
      </p:sp>
      <p:pic>
        <p:nvPicPr>
          <p:cNvPr id="9" name="Picture 8">
            <a:extLst>
              <a:ext uri="{FF2B5EF4-FFF2-40B4-BE49-F238E27FC236}">
                <a16:creationId xmlns:a16="http://schemas.microsoft.com/office/drawing/2014/main" id="{08594CAC-4E2C-4DB4-840D-54EB1B98D928}"/>
              </a:ext>
            </a:extLst>
          </p:cNvPr>
          <p:cNvPicPr>
            <a:picLocks noChangeAspect="1"/>
          </p:cNvPicPr>
          <p:nvPr/>
        </p:nvPicPr>
        <p:blipFill>
          <a:blip r:embed="rId3"/>
          <a:stretch>
            <a:fillRect/>
          </a:stretch>
        </p:blipFill>
        <p:spPr>
          <a:xfrm>
            <a:off x="4261765" y="2093644"/>
            <a:ext cx="1079626" cy="9434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3692237" y="5126455"/>
            <a:ext cx="4994563" cy="646331"/>
          </a:xfrm>
          <a:prstGeom prst="rect">
            <a:avLst/>
          </a:prstGeom>
        </p:spPr>
        <p:txBody>
          <a:bodyPr wrap="square">
            <a:spAutoFit/>
          </a:bodyPr>
          <a:lstStyle/>
          <a:p>
            <a:pPr algn="ctr"/>
            <a:r>
              <a:rPr lang="en-US" b="1" i="1" dirty="0">
                <a:solidFill>
                  <a:srgbClr val="333333"/>
                </a:solidFill>
                <a:latin typeface="MS Mincho" panose="02020609040205080304" pitchFamily="49" charset="-128"/>
                <a:ea typeface="MS Mincho" panose="02020609040205080304" pitchFamily="49" charset="-128"/>
              </a:rPr>
              <a:t>Pharma Companies Jack Up Drug Prices When People Need Them The Most, Report Claims</a:t>
            </a:r>
          </a:p>
        </p:txBody>
      </p:sp>
      <p:sp>
        <p:nvSpPr>
          <p:cNvPr id="11" name="Rectangle 10"/>
          <p:cNvSpPr/>
          <p:nvPr/>
        </p:nvSpPr>
        <p:spPr>
          <a:xfrm>
            <a:off x="4126860" y="3563361"/>
            <a:ext cx="3975768" cy="400110"/>
          </a:xfrm>
          <a:prstGeom prst="rect">
            <a:avLst/>
          </a:prstGeom>
        </p:spPr>
        <p:txBody>
          <a:bodyPr wrap="none">
            <a:spAutoFit/>
          </a:bodyPr>
          <a:lstStyle/>
          <a:p>
            <a:pPr algn="ctr"/>
            <a:r>
              <a:rPr lang="en-US" sz="2000" i="1" dirty="0">
                <a:solidFill>
                  <a:srgbClr val="282F2F"/>
                </a:solidFill>
                <a:latin typeface="Oswald" panose="02000503000000000000" pitchFamily="2" charset="0"/>
              </a:rPr>
              <a:t>PBMs Are Hogging Our Drug Discounts</a:t>
            </a:r>
          </a:p>
        </p:txBody>
      </p:sp>
      <p:sp>
        <p:nvSpPr>
          <p:cNvPr id="12" name="Rectangle 11"/>
          <p:cNvSpPr/>
          <p:nvPr/>
        </p:nvSpPr>
        <p:spPr>
          <a:xfrm>
            <a:off x="457200" y="3222661"/>
            <a:ext cx="3326126" cy="646331"/>
          </a:xfrm>
          <a:prstGeom prst="rect">
            <a:avLst/>
          </a:prstGeom>
        </p:spPr>
        <p:txBody>
          <a:bodyPr wrap="square">
            <a:spAutoFit/>
          </a:bodyPr>
          <a:lstStyle/>
          <a:p>
            <a:pPr algn="ctr"/>
            <a:r>
              <a:rPr lang="en-US" sz="1200" b="1" dirty="0">
                <a:solidFill>
                  <a:srgbClr val="2A2A2A"/>
                </a:solidFill>
                <a:latin typeface="Sitka Text" panose="02000505000000020004" pitchFamily="2" charset="0"/>
              </a:rPr>
              <a:t>Surprise! Trump might actually lower drug prices.</a:t>
            </a:r>
          </a:p>
          <a:p>
            <a:pPr algn="ctr"/>
            <a:r>
              <a:rPr lang="en-US" sz="1200" b="1" dirty="0">
                <a:solidFill>
                  <a:srgbClr val="2A2A2A"/>
                </a:solidFill>
                <a:latin typeface="Sitka Text" panose="02000505000000020004" pitchFamily="2" charset="0"/>
              </a:rPr>
              <a:t>Looks to eliminate rebates for Medicare</a:t>
            </a:r>
            <a:endParaRPr lang="en-US" sz="1200" dirty="0">
              <a:latin typeface="Sitka Text" panose="02000505000000020004" pitchFamily="2" charset="0"/>
            </a:endParaRPr>
          </a:p>
        </p:txBody>
      </p:sp>
      <p:grpSp>
        <p:nvGrpSpPr>
          <p:cNvPr id="14" name="Group 13">
            <a:extLst>
              <a:ext uri="{FF2B5EF4-FFF2-40B4-BE49-F238E27FC236}">
                <a16:creationId xmlns:a16="http://schemas.microsoft.com/office/drawing/2014/main" id="{A08F7367-898C-4ECB-A581-2DF292F85C3F}"/>
              </a:ext>
            </a:extLst>
          </p:cNvPr>
          <p:cNvGrpSpPr/>
          <p:nvPr/>
        </p:nvGrpSpPr>
        <p:grpSpPr>
          <a:xfrm>
            <a:off x="465163" y="4223164"/>
            <a:ext cx="3318163" cy="1162638"/>
            <a:chOff x="193641" y="3541909"/>
            <a:chExt cx="3630563" cy="1369067"/>
          </a:xfrm>
        </p:grpSpPr>
        <p:sp>
          <p:nvSpPr>
            <p:cNvPr id="15" name="Rectangle 14"/>
            <p:cNvSpPr/>
            <p:nvPr/>
          </p:nvSpPr>
          <p:spPr>
            <a:xfrm>
              <a:off x="378692" y="4222373"/>
              <a:ext cx="3445512" cy="688603"/>
            </a:xfrm>
            <a:prstGeom prst="rect">
              <a:avLst/>
            </a:prstGeom>
          </p:spPr>
          <p:txBody>
            <a:bodyPr wrap="square">
              <a:spAutoFit/>
            </a:bodyPr>
            <a:lstStyle/>
            <a:p>
              <a:pPr fontAlgn="base"/>
              <a:r>
                <a:rPr lang="en-US" sz="1600" b="1" dirty="0">
                  <a:solidFill>
                    <a:srgbClr val="35383D"/>
                  </a:solidFill>
                  <a:latin typeface="Muli"/>
                </a:rPr>
                <a:t>Is Amazon getting into the pharmacy business?</a:t>
              </a:r>
            </a:p>
          </p:txBody>
        </p:sp>
        <p:pic>
          <p:nvPicPr>
            <p:cNvPr id="16" name="Picture 15">
              <a:extLst>
                <a:ext uri="{FF2B5EF4-FFF2-40B4-BE49-F238E27FC236}">
                  <a16:creationId xmlns:a16="http://schemas.microsoft.com/office/drawing/2014/main" id="{FBB518C2-7112-4230-B9AB-F0D959BAA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41" y="3541909"/>
              <a:ext cx="2165287" cy="910282"/>
            </a:xfrm>
            <a:prstGeom prst="rect">
              <a:avLst/>
            </a:prstGeom>
          </p:spPr>
        </p:pic>
      </p:grpSp>
      <p:sp>
        <p:nvSpPr>
          <p:cNvPr id="17" name="Rectangle 16"/>
          <p:cNvSpPr/>
          <p:nvPr/>
        </p:nvSpPr>
        <p:spPr>
          <a:xfrm>
            <a:off x="3669660" y="4185393"/>
            <a:ext cx="4432968" cy="307777"/>
          </a:xfrm>
          <a:prstGeom prst="rect">
            <a:avLst/>
          </a:prstGeom>
        </p:spPr>
        <p:txBody>
          <a:bodyPr wrap="square">
            <a:spAutoFit/>
          </a:bodyPr>
          <a:lstStyle/>
          <a:p>
            <a:r>
              <a:rPr lang="en-US" sz="1400" b="1" i="1" dirty="0">
                <a:solidFill>
                  <a:srgbClr val="0A0A0A"/>
                </a:solidFill>
                <a:latin typeface="Footlight MT Light" panose="0204060206030A020304" pitchFamily="18" charset="0"/>
              </a:rPr>
              <a:t>CVS Health, Aetna Shareholders Vote to Approve Merger</a:t>
            </a:r>
          </a:p>
        </p:txBody>
      </p:sp>
    </p:spTree>
    <p:extLst>
      <p:ext uri="{BB962C8B-B14F-4D97-AF65-F5344CB8AC3E}">
        <p14:creationId xmlns:p14="http://schemas.microsoft.com/office/powerpoint/2010/main" val="3825717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BHCG Position Statement</a:t>
            </a:r>
          </a:p>
        </p:txBody>
      </p:sp>
      <p:sp>
        <p:nvSpPr>
          <p:cNvPr id="3" name="Content Placeholder 2"/>
          <p:cNvSpPr>
            <a:spLocks noGrp="1"/>
          </p:cNvSpPr>
          <p:nvPr>
            <p:ph idx="1"/>
          </p:nvPr>
        </p:nvSpPr>
        <p:spPr/>
        <p:txBody>
          <a:bodyPr>
            <a:normAutofit/>
          </a:bodyPr>
          <a:lstStyle/>
          <a:p>
            <a:r>
              <a:rPr lang="en-US" dirty="0"/>
              <a:t>BHCG’s role includes:</a:t>
            </a:r>
          </a:p>
          <a:p>
            <a:pPr lvl="1"/>
            <a:r>
              <a:rPr lang="en-US" dirty="0"/>
              <a:t>Securing alignment among employers in the community and BHCG vendors/partners</a:t>
            </a:r>
          </a:p>
          <a:p>
            <a:pPr lvl="1"/>
            <a:r>
              <a:rPr lang="en-US" dirty="0"/>
              <a:t>Recognition that health care is local, but best practices may be transferrable to many other markets</a:t>
            </a:r>
          </a:p>
          <a:p>
            <a:pPr lvl="1"/>
            <a:r>
              <a:rPr lang="en-US" dirty="0"/>
              <a:t>Identifying and promoting high value providers and facilities, including collaboration with health systems to adopt more effective practice patterns and value-based pricing</a:t>
            </a:r>
          </a:p>
          <a:p>
            <a:pPr lvl="1"/>
            <a:r>
              <a:rPr lang="en-US" dirty="0"/>
              <a:t>Providing diverse employer solutions in benefit delivery, advocacy and patient decision-making</a:t>
            </a:r>
          </a:p>
          <a:p>
            <a:pPr lvl="1"/>
            <a:r>
              <a:rPr lang="en-US" dirty="0"/>
              <a:t>Focusing on measurable solutions to improve healthcare in </a:t>
            </a:r>
            <a:br>
              <a:rPr lang="en-US" dirty="0"/>
            </a:br>
            <a:r>
              <a:rPr lang="en-US" dirty="0"/>
              <a:t>eastern WI – and, as appropriate, nationally </a:t>
            </a:r>
          </a:p>
          <a:p>
            <a:endParaRPr lang="en-US" dirty="0"/>
          </a:p>
        </p:txBody>
      </p:sp>
      <p:sp>
        <p:nvSpPr>
          <p:cNvPr id="5" name="Slide Number Placeholder 4"/>
          <p:cNvSpPr>
            <a:spLocks noGrp="1"/>
          </p:cNvSpPr>
          <p:nvPr>
            <p:ph type="sldNum" sz="quarter" idx="12"/>
          </p:nvPr>
        </p:nvSpPr>
        <p:spPr/>
        <p:txBody>
          <a:bodyPr/>
          <a:lstStyle/>
          <a:p>
            <a:fld id="{0627CD93-DB7E-4722-9CC1-C5F1E2275160}"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546398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7515-B5A0-4DB2-8497-C7062261FC97}"/>
              </a:ext>
            </a:extLst>
          </p:cNvPr>
          <p:cNvSpPr>
            <a:spLocks noGrp="1"/>
          </p:cNvSpPr>
          <p:nvPr>
            <p:ph type="title"/>
          </p:nvPr>
        </p:nvSpPr>
        <p:spPr/>
        <p:txBody>
          <a:bodyPr/>
          <a:lstStyle/>
          <a:p>
            <a:r>
              <a:rPr lang="en-US" dirty="0" smtClean="0"/>
              <a:t>BHCG PBM Objectives</a:t>
            </a:r>
            <a:endParaRPr lang="en-US" dirty="0"/>
          </a:p>
        </p:txBody>
      </p:sp>
      <p:sp>
        <p:nvSpPr>
          <p:cNvPr id="3" name="Content Placeholder 2">
            <a:extLst>
              <a:ext uri="{FF2B5EF4-FFF2-40B4-BE49-F238E27FC236}">
                <a16:creationId xmlns:a16="http://schemas.microsoft.com/office/drawing/2014/main" id="{A59EA518-B9BA-4E9F-81B3-2010DAD7C114}"/>
              </a:ext>
            </a:extLst>
          </p:cNvPr>
          <p:cNvSpPr>
            <a:spLocks noGrp="1"/>
          </p:cNvSpPr>
          <p:nvPr>
            <p:ph idx="1"/>
          </p:nvPr>
        </p:nvSpPr>
        <p:spPr/>
        <p:txBody>
          <a:bodyPr>
            <a:normAutofit lnSpcReduction="10000"/>
          </a:bodyPr>
          <a:lstStyle/>
          <a:p>
            <a:r>
              <a:rPr lang="en-US" sz="1600" dirty="0" smtClean="0"/>
              <a:t>Pass Thru Model</a:t>
            </a:r>
          </a:p>
          <a:p>
            <a:pPr lvl="1"/>
            <a:r>
              <a:rPr lang="en-US" sz="1600" dirty="0" smtClean="0"/>
              <a:t>Rebates</a:t>
            </a:r>
          </a:p>
          <a:p>
            <a:pPr lvl="2"/>
            <a:r>
              <a:rPr lang="en-US" sz="1600" dirty="0" smtClean="0"/>
              <a:t>All manufacturer </a:t>
            </a:r>
            <a:r>
              <a:rPr lang="en-US" sz="1600" dirty="0" smtClean="0"/>
              <a:t>monies</a:t>
            </a:r>
          </a:p>
          <a:p>
            <a:pPr lvl="2"/>
            <a:r>
              <a:rPr lang="en-US" sz="1600" dirty="0" smtClean="0"/>
              <a:t>Drive net cost, not rebates</a:t>
            </a:r>
            <a:endParaRPr lang="en-US" sz="1600" dirty="0" smtClean="0"/>
          </a:p>
          <a:p>
            <a:pPr lvl="1"/>
            <a:r>
              <a:rPr lang="en-US" sz="1600" dirty="0" smtClean="0"/>
              <a:t>Pharmacy </a:t>
            </a:r>
            <a:r>
              <a:rPr lang="en-US" sz="1600" dirty="0" smtClean="0"/>
              <a:t>Discounts – no spread</a:t>
            </a:r>
            <a:endParaRPr lang="en-US" sz="1600" dirty="0" smtClean="0"/>
          </a:p>
          <a:p>
            <a:pPr lvl="2"/>
            <a:r>
              <a:rPr lang="en-US" sz="1600" dirty="0" smtClean="0"/>
              <a:t>Retail</a:t>
            </a:r>
          </a:p>
          <a:p>
            <a:pPr lvl="2"/>
            <a:r>
              <a:rPr lang="en-US" sz="1600" dirty="0" smtClean="0"/>
              <a:t>Mail</a:t>
            </a:r>
          </a:p>
          <a:p>
            <a:pPr lvl="2"/>
            <a:r>
              <a:rPr lang="en-US" sz="1600" dirty="0" smtClean="0"/>
              <a:t>Specialty</a:t>
            </a:r>
          </a:p>
          <a:p>
            <a:r>
              <a:rPr lang="en-US" sz="1600" dirty="0" smtClean="0"/>
              <a:t>PBM Revenue in Measurable PMPM Administrative Fee</a:t>
            </a:r>
          </a:p>
          <a:p>
            <a:pPr lvl="1"/>
            <a:r>
              <a:rPr lang="en-US" sz="1600" dirty="0" smtClean="0"/>
              <a:t>Inclusive of clinical services</a:t>
            </a:r>
          </a:p>
          <a:p>
            <a:r>
              <a:rPr lang="en-US" sz="1600" dirty="0" smtClean="0"/>
              <a:t>Assist Employers in Their Fiduciary Responsibility</a:t>
            </a:r>
          </a:p>
          <a:p>
            <a:r>
              <a:rPr lang="en-US" sz="1600" dirty="0" smtClean="0"/>
              <a:t>Clinical Expertise</a:t>
            </a:r>
          </a:p>
          <a:p>
            <a:pPr lvl="1"/>
            <a:r>
              <a:rPr lang="en-US" sz="1600" dirty="0" smtClean="0"/>
              <a:t>Base decisions on clinical efficacy, not rebates</a:t>
            </a:r>
          </a:p>
          <a:p>
            <a:r>
              <a:rPr lang="en-US" sz="1600" dirty="0" smtClean="0"/>
              <a:t>Outstanding Account and Member Service</a:t>
            </a:r>
          </a:p>
          <a:p>
            <a:r>
              <a:rPr lang="en-US" sz="1600" dirty="0" smtClean="0"/>
              <a:t>Access to Data</a:t>
            </a:r>
            <a:endParaRPr lang="en-US" sz="1600" dirty="0"/>
          </a:p>
          <a:p>
            <a:endParaRPr lang="en-US" sz="1600" dirty="0"/>
          </a:p>
        </p:txBody>
      </p:sp>
      <p:sp>
        <p:nvSpPr>
          <p:cNvPr id="5" name="Slide Number Placeholder 4">
            <a:extLst>
              <a:ext uri="{FF2B5EF4-FFF2-40B4-BE49-F238E27FC236}">
                <a16:creationId xmlns:a16="http://schemas.microsoft.com/office/drawing/2014/main" id="{71F48FE9-CA62-42A6-93F5-4E35E14E271A}"/>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556139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7515-B5A0-4DB2-8497-C7062261FC97}"/>
              </a:ext>
            </a:extLst>
          </p:cNvPr>
          <p:cNvSpPr>
            <a:spLocks noGrp="1"/>
          </p:cNvSpPr>
          <p:nvPr>
            <p:ph type="title"/>
          </p:nvPr>
        </p:nvSpPr>
        <p:spPr/>
        <p:txBody>
          <a:bodyPr/>
          <a:lstStyle/>
          <a:p>
            <a:r>
              <a:rPr lang="en-US" dirty="0" smtClean="0"/>
              <a:t>The Flawed Model</a:t>
            </a:r>
            <a:endParaRPr lang="en-US" dirty="0"/>
          </a:p>
        </p:txBody>
      </p:sp>
      <p:sp>
        <p:nvSpPr>
          <p:cNvPr id="3" name="Content Placeholder 2">
            <a:extLst>
              <a:ext uri="{FF2B5EF4-FFF2-40B4-BE49-F238E27FC236}">
                <a16:creationId xmlns:a16="http://schemas.microsoft.com/office/drawing/2014/main" id="{A59EA518-B9BA-4E9F-81B3-2010DAD7C114}"/>
              </a:ext>
            </a:extLst>
          </p:cNvPr>
          <p:cNvSpPr>
            <a:spLocks noGrp="1"/>
          </p:cNvSpPr>
          <p:nvPr>
            <p:ph idx="1"/>
          </p:nvPr>
        </p:nvSpPr>
        <p:spPr/>
        <p:txBody>
          <a:bodyPr>
            <a:normAutofit/>
          </a:bodyPr>
          <a:lstStyle/>
          <a:p>
            <a:r>
              <a:rPr lang="en-US" sz="1600" dirty="0" smtClean="0"/>
              <a:t>Any time a PBM makes money as a percentage of pharmacy spread they are inherently misaligned with the employer</a:t>
            </a:r>
          </a:p>
          <a:p>
            <a:r>
              <a:rPr lang="en-US" sz="1600" dirty="0" smtClean="0"/>
              <a:t>Any time a PBM retains a percentage of the rebates they are inherently misaligned with the employer</a:t>
            </a:r>
          </a:p>
          <a:p>
            <a:r>
              <a:rPr lang="en-US" sz="1600" dirty="0" smtClean="0"/>
              <a:t>Rebates are nothing more than a tax refund</a:t>
            </a:r>
          </a:p>
          <a:p>
            <a:pPr lvl="1"/>
            <a:r>
              <a:rPr lang="en-US" sz="1600" dirty="0" smtClean="0"/>
              <a:t>Prepaying a return</a:t>
            </a:r>
          </a:p>
          <a:p>
            <a:pPr lvl="1"/>
            <a:r>
              <a:rPr lang="en-US" sz="1600" dirty="0" smtClean="0"/>
              <a:t>Big rebates – requires big drug spend</a:t>
            </a:r>
          </a:p>
          <a:p>
            <a:r>
              <a:rPr lang="en-US" sz="1600" dirty="0" smtClean="0"/>
              <a:t>Data belongs to the employer</a:t>
            </a:r>
          </a:p>
          <a:p>
            <a:pPr lvl="1"/>
            <a:r>
              <a:rPr lang="en-US" sz="1600" dirty="0" smtClean="0"/>
              <a:t>You get a receipt at the grocery store</a:t>
            </a:r>
          </a:p>
          <a:p>
            <a:pPr lvl="1"/>
            <a:r>
              <a:rPr lang="en-US" sz="1600" dirty="0" smtClean="0"/>
              <a:t>You know exactly what a carton of milk costs and you can tell a competitor how much you paid to try and get a better deal</a:t>
            </a:r>
          </a:p>
          <a:p>
            <a:r>
              <a:rPr lang="en-US" sz="1600" dirty="0" smtClean="0"/>
              <a:t>Win/Win</a:t>
            </a:r>
          </a:p>
          <a:p>
            <a:pPr lvl="1"/>
            <a:r>
              <a:rPr lang="en-US" sz="1600" dirty="0" smtClean="0"/>
              <a:t>Does not mean the PBM won twice</a:t>
            </a:r>
          </a:p>
          <a:p>
            <a:pPr lvl="1"/>
            <a:endParaRPr lang="en-US" sz="1200" dirty="0" smtClean="0"/>
          </a:p>
          <a:p>
            <a:pPr lvl="1"/>
            <a:endParaRPr lang="en-US" sz="1200" dirty="0"/>
          </a:p>
          <a:p>
            <a:pPr lvl="1"/>
            <a:endParaRPr lang="en-US" sz="1200" dirty="0" smtClean="0"/>
          </a:p>
          <a:p>
            <a:endParaRPr lang="en-US" sz="1600" dirty="0" smtClean="0"/>
          </a:p>
          <a:p>
            <a:endParaRPr lang="en-US" sz="1600" dirty="0" smtClean="0"/>
          </a:p>
          <a:p>
            <a:endParaRPr lang="en-US" sz="1600" dirty="0"/>
          </a:p>
        </p:txBody>
      </p:sp>
      <p:sp>
        <p:nvSpPr>
          <p:cNvPr id="5" name="Slide Number Placeholder 4">
            <a:extLst>
              <a:ext uri="{FF2B5EF4-FFF2-40B4-BE49-F238E27FC236}">
                <a16:creationId xmlns:a16="http://schemas.microsoft.com/office/drawing/2014/main" id="{71F48FE9-CA62-42A6-93F5-4E35E14E271A}"/>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686802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7515-B5A0-4DB2-8497-C7062261FC97}"/>
              </a:ext>
            </a:extLst>
          </p:cNvPr>
          <p:cNvSpPr>
            <a:spLocks noGrp="1"/>
          </p:cNvSpPr>
          <p:nvPr>
            <p:ph type="title"/>
          </p:nvPr>
        </p:nvSpPr>
        <p:spPr/>
        <p:txBody>
          <a:bodyPr/>
          <a:lstStyle/>
          <a:p>
            <a:r>
              <a:rPr lang="en-US" dirty="0" smtClean="0"/>
              <a:t>Navitus Contractual Wording</a:t>
            </a:r>
            <a:endParaRPr lang="en-US" dirty="0"/>
          </a:p>
        </p:txBody>
      </p:sp>
      <p:sp>
        <p:nvSpPr>
          <p:cNvPr id="5" name="Slide Number Placeholder 4">
            <a:extLst>
              <a:ext uri="{FF2B5EF4-FFF2-40B4-BE49-F238E27FC236}">
                <a16:creationId xmlns:a16="http://schemas.microsoft.com/office/drawing/2014/main" id="{71F48FE9-CA62-42A6-93F5-4E35E14E271A}"/>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7</a:t>
            </a:fld>
            <a:endParaRPr lang="en-US">
              <a:solidFill>
                <a:prstClr val="black">
                  <a:tint val="75000"/>
                </a:prstClr>
              </a:solidFill>
            </a:endParaRPr>
          </a:p>
        </p:txBody>
      </p:sp>
      <p:sp>
        <p:nvSpPr>
          <p:cNvPr id="7" name="Rectangle 6"/>
          <p:cNvSpPr/>
          <p:nvPr/>
        </p:nvSpPr>
        <p:spPr>
          <a:xfrm>
            <a:off x="375138" y="1676400"/>
            <a:ext cx="3282462" cy="4401205"/>
          </a:xfrm>
          <a:prstGeom prst="rect">
            <a:avLst/>
          </a:prstGeom>
        </p:spPr>
        <p:txBody>
          <a:bodyPr wrap="square">
            <a:spAutoFit/>
          </a:bodyPr>
          <a:lstStyle/>
          <a:p>
            <a:r>
              <a:rPr lang="en-US" sz="1400" b="1" spc="-15" dirty="0">
                <a:latin typeface="Arial" panose="020B0604020202020204" pitchFamily="34" charset="0"/>
                <a:ea typeface="Times New Roman" panose="02020603050405020304" pitchFamily="18" charset="0"/>
                <a:cs typeface="Times New Roman" panose="02020603050405020304" pitchFamily="18" charset="0"/>
              </a:rPr>
              <a:t>Navitus passes through all pharmacy discounts to Client. Navitus does not assess network fees or any other forms of revenue from the pharmacies that participate in its network. Navitus will pass through the amount paid to the Participating Pharmacy, which will be the same amount that is invoiced to Client. The network guarantees are representative pharmacy reimbursement amounts (including AWP discount and MAC) and dispensing fees. Under the Navitus transparent, full pass-through model, Client pays the actual reimbursement rate (discounts and dispense fees) paid to the pharmacy from which the Claim originates, less the Member Copay or Coinsurance.</a:t>
            </a:r>
            <a:endParaRPr lang="en-US" sz="1400" dirty="0"/>
          </a:p>
        </p:txBody>
      </p:sp>
      <p:sp>
        <p:nvSpPr>
          <p:cNvPr id="8" name="Rectangle 7"/>
          <p:cNvSpPr/>
          <p:nvPr/>
        </p:nvSpPr>
        <p:spPr>
          <a:xfrm>
            <a:off x="3962400" y="1752600"/>
            <a:ext cx="4572000" cy="1785104"/>
          </a:xfrm>
          <a:prstGeom prst="rect">
            <a:avLst/>
          </a:prstGeom>
        </p:spPr>
        <p:txBody>
          <a:bodyPr>
            <a:spAutoFit/>
          </a:bodyPr>
          <a:lstStyle/>
          <a:p>
            <a:pPr algn="just"/>
            <a:r>
              <a:rPr lang="en-US" sz="1200" b="1" spc="-15" dirty="0">
                <a:latin typeface="Arial" panose="020B0604020202020204" pitchFamily="34" charset="0"/>
                <a:ea typeface="Times New Roman" panose="02020603050405020304" pitchFamily="18" charset="0"/>
                <a:cs typeface="Times New Roman" panose="02020603050405020304" pitchFamily="18" charset="0"/>
              </a:rPr>
              <a:t>Rebates</a:t>
            </a:r>
            <a:r>
              <a:rPr lang="en-US" sz="1200" spc="-15" dirty="0">
                <a:latin typeface="Arial" panose="020B0604020202020204" pitchFamily="34" charset="0"/>
                <a:ea typeface="Times New Roman" panose="02020603050405020304" pitchFamily="18" charset="0"/>
                <a:cs typeface="Times New Roman" panose="02020603050405020304" pitchFamily="18" charset="0"/>
              </a:rPr>
              <a:t> means rebates, discounts, or other amounts received by Navitus pursuant to a contract with a pharmaceutical manufacturer, and directly attributable to the Formulary and Covered Product utilization by Eligible Persons. "Rebates" shall also include any other form of revenue received from a pharmaceutical manufacturer directly attributable to the Formulary or Covered Product utilization by Eligible Persons however such revenue is labeled (including but not limited to "administrative fees", "management fees", "program fees" or "educational fees"). </a:t>
            </a:r>
            <a:endParaRPr lang="en-US" sz="12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3962400" y="3561150"/>
            <a:ext cx="4572000" cy="2308324"/>
          </a:xfrm>
          <a:prstGeom prst="rect">
            <a:avLst/>
          </a:prstGeom>
        </p:spPr>
        <p:txBody>
          <a:bodyPr>
            <a:spAutoFit/>
          </a:bodyPr>
          <a:lstStyle/>
          <a:p>
            <a:pPr algn="just"/>
            <a:r>
              <a:rPr lang="en-US" sz="1200" b="1" spc="-15" dirty="0">
                <a:latin typeface="Arial" panose="020B0604020202020204" pitchFamily="34" charset="0"/>
                <a:ea typeface="Times New Roman" panose="02020603050405020304" pitchFamily="18" charset="0"/>
                <a:cs typeface="Times New Roman" panose="02020603050405020304" pitchFamily="18" charset="0"/>
              </a:rPr>
              <a:t>Pass-Through </a:t>
            </a:r>
            <a:r>
              <a:rPr lang="en-US" sz="1200" spc="-15" dirty="0">
                <a:latin typeface="Arial" panose="020B0604020202020204" pitchFamily="34" charset="0"/>
                <a:ea typeface="Times New Roman" panose="02020603050405020304" pitchFamily="18" charset="0"/>
                <a:cs typeface="Times New Roman" panose="02020603050405020304" pitchFamily="18" charset="0"/>
              </a:rPr>
              <a:t>means that all Claims are invoiced to Client at the net amount Navitus pays the Participating Pharmacy for such Claims, and Rebates are provided to Client in accordance with </a:t>
            </a:r>
            <a:r>
              <a:rPr lang="en-US" sz="1200" u="sng" spc="-15" dirty="0">
                <a:latin typeface="Arial" panose="020B0604020202020204" pitchFamily="34" charset="0"/>
                <a:ea typeface="Times New Roman" panose="02020603050405020304" pitchFamily="18" charset="0"/>
                <a:cs typeface="Times New Roman" panose="02020603050405020304" pitchFamily="18" charset="0"/>
              </a:rPr>
              <a:t>Article IV</a:t>
            </a:r>
            <a:r>
              <a:rPr lang="en-US" sz="1200" spc="-15" dirty="0">
                <a:latin typeface="Arial" panose="020B0604020202020204" pitchFamily="34" charset="0"/>
                <a:ea typeface="Times New Roman" panose="02020603050405020304" pitchFamily="18" charset="0"/>
                <a:cs typeface="Times New Roman" panose="02020603050405020304" pitchFamily="18" charset="0"/>
              </a:rPr>
              <a:t>, below, and Navitus does not retain any Rebates or any other direct financial benefits or funds from drug manufacturers or pharmacies, regardless of how they are categorized by the manufacturer or Navitus and pays all such amounts to Client. In addition, Pass-Through also includes all other revenue related to Client, however labeled (including but not limited to "administrative fees", "management fees", "program fees" or "educational fees") from manufacturers or other third parties which relate to Navitus' services to Client.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0699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8C44-C5E8-4F27-8812-3F31C5D446F2}"/>
              </a:ext>
            </a:extLst>
          </p:cNvPr>
          <p:cNvSpPr>
            <a:spLocks noGrp="1"/>
          </p:cNvSpPr>
          <p:nvPr>
            <p:ph type="title"/>
          </p:nvPr>
        </p:nvSpPr>
        <p:spPr/>
        <p:txBody>
          <a:bodyPr/>
          <a:lstStyle/>
          <a:p>
            <a:r>
              <a:rPr lang="en-US" dirty="0" smtClean="0"/>
              <a:t>BHCG Journey to Date</a:t>
            </a:r>
            <a:endParaRPr lang="en-US" dirty="0"/>
          </a:p>
        </p:txBody>
      </p:sp>
      <p:sp>
        <p:nvSpPr>
          <p:cNvPr id="4" name="Content Placeholder 3"/>
          <p:cNvSpPr>
            <a:spLocks noGrp="1"/>
          </p:cNvSpPr>
          <p:nvPr>
            <p:ph sz="half" idx="1"/>
          </p:nvPr>
        </p:nvSpPr>
        <p:spPr/>
        <p:txBody>
          <a:bodyPr/>
          <a:lstStyle/>
          <a:p>
            <a:r>
              <a:rPr lang="en-US" dirty="0" smtClean="0"/>
              <a:t>Positives</a:t>
            </a:r>
          </a:p>
          <a:p>
            <a:pPr lvl="1"/>
            <a:r>
              <a:rPr lang="en-US" dirty="0" smtClean="0"/>
              <a:t>June 1 Decision Date</a:t>
            </a:r>
          </a:p>
          <a:p>
            <a:pPr lvl="1"/>
            <a:r>
              <a:rPr lang="en-US" dirty="0" smtClean="0"/>
              <a:t>Five </a:t>
            </a:r>
            <a:r>
              <a:rPr lang="en-US" dirty="0" smtClean="0"/>
              <a:t>Employer Groups</a:t>
            </a:r>
          </a:p>
          <a:p>
            <a:pPr lvl="1"/>
            <a:r>
              <a:rPr lang="en-US" dirty="0" smtClean="0"/>
              <a:t>Excellent Results</a:t>
            </a:r>
          </a:p>
          <a:p>
            <a:pPr lvl="1"/>
            <a:r>
              <a:rPr lang="en-US" dirty="0" smtClean="0"/>
              <a:t>Full Pipeline of Prospects</a:t>
            </a:r>
          </a:p>
          <a:p>
            <a:pPr lvl="1"/>
            <a:r>
              <a:rPr lang="en-US" dirty="0" smtClean="0"/>
              <a:t>Lowering Administrative Fee</a:t>
            </a:r>
          </a:p>
          <a:p>
            <a:pPr lvl="1"/>
            <a:r>
              <a:rPr lang="en-US" dirty="0" smtClean="0"/>
              <a:t>Navitus/BHCG Data Initiative</a:t>
            </a:r>
            <a:endParaRPr lang="en-US" dirty="0"/>
          </a:p>
        </p:txBody>
      </p:sp>
      <p:sp>
        <p:nvSpPr>
          <p:cNvPr id="7" name="Content Placeholder 6"/>
          <p:cNvSpPr>
            <a:spLocks noGrp="1"/>
          </p:cNvSpPr>
          <p:nvPr>
            <p:ph sz="half" idx="2"/>
          </p:nvPr>
        </p:nvSpPr>
        <p:spPr/>
        <p:txBody>
          <a:bodyPr/>
          <a:lstStyle/>
          <a:p>
            <a:r>
              <a:rPr lang="en-US" dirty="0" smtClean="0"/>
              <a:t>Challenges</a:t>
            </a:r>
          </a:p>
          <a:p>
            <a:pPr lvl="1"/>
            <a:r>
              <a:rPr lang="en-US" dirty="0" smtClean="0"/>
              <a:t>Access to Data</a:t>
            </a:r>
          </a:p>
          <a:p>
            <a:pPr lvl="1"/>
            <a:r>
              <a:rPr lang="en-US" dirty="0" smtClean="0"/>
              <a:t>Spreadsheet </a:t>
            </a:r>
            <a:r>
              <a:rPr lang="en-US" dirty="0" smtClean="0"/>
              <a:t>Flaws</a:t>
            </a:r>
          </a:p>
          <a:p>
            <a:pPr lvl="2"/>
            <a:r>
              <a:rPr lang="en-US" dirty="0" smtClean="0"/>
              <a:t>PBM Definitions</a:t>
            </a:r>
          </a:p>
          <a:p>
            <a:pPr lvl="2"/>
            <a:r>
              <a:rPr lang="en-US" dirty="0" smtClean="0"/>
              <a:t>Business Model Difference</a:t>
            </a:r>
            <a:endParaRPr lang="en-US" dirty="0" smtClean="0"/>
          </a:p>
          <a:p>
            <a:pPr lvl="1"/>
            <a:r>
              <a:rPr lang="en-US" dirty="0" smtClean="0"/>
              <a:t>Advocacy from Consultant Community</a:t>
            </a:r>
            <a:endParaRPr lang="en-US" dirty="0"/>
          </a:p>
        </p:txBody>
      </p:sp>
      <p:sp>
        <p:nvSpPr>
          <p:cNvPr id="5" name="Slide Number Placeholder 4">
            <a:extLst>
              <a:ext uri="{FF2B5EF4-FFF2-40B4-BE49-F238E27FC236}">
                <a16:creationId xmlns:a16="http://schemas.microsoft.com/office/drawing/2014/main" id="{BF7C2FAC-2844-4070-988B-31DC60106FF9}"/>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814202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D7C3-9FAB-4EED-A1DA-694FEE99D41E}"/>
              </a:ext>
            </a:extLst>
          </p:cNvPr>
          <p:cNvSpPr>
            <a:spLocks noGrp="1"/>
          </p:cNvSpPr>
          <p:nvPr>
            <p:ph type="title"/>
          </p:nvPr>
        </p:nvSpPr>
        <p:spPr>
          <a:xfrm>
            <a:off x="685800" y="990600"/>
            <a:ext cx="7620000" cy="1242060"/>
          </a:xfrm>
        </p:spPr>
        <p:txBody>
          <a:bodyPr/>
          <a:lstStyle/>
          <a:p>
            <a:r>
              <a:rPr lang="en-US" dirty="0"/>
              <a:t>Questions?</a:t>
            </a:r>
          </a:p>
        </p:txBody>
      </p:sp>
      <p:sp>
        <p:nvSpPr>
          <p:cNvPr id="4" name="Footer Placeholder 3">
            <a:extLst>
              <a:ext uri="{FF2B5EF4-FFF2-40B4-BE49-F238E27FC236}">
                <a16:creationId xmlns:a16="http://schemas.microsoft.com/office/drawing/2014/main" id="{2C1F5F08-0B4F-41BE-BCFA-8490656D22FC}"/>
              </a:ext>
            </a:extLst>
          </p:cNvPr>
          <p:cNvSpPr>
            <a:spLocks noGrp="1"/>
          </p:cNvSpPr>
          <p:nvPr>
            <p:ph type="ftr" sz="quarter" idx="11"/>
          </p:nvPr>
        </p:nvSpPr>
        <p:spPr/>
        <p:txBody>
          <a:bodyPr/>
          <a:lstStyle/>
          <a:p>
            <a:r>
              <a:rPr lang="en-US"/>
              <a:t>Business Health Care Group Presentation | 041317</a:t>
            </a:r>
          </a:p>
        </p:txBody>
      </p:sp>
      <p:sp>
        <p:nvSpPr>
          <p:cNvPr id="5" name="Slide Number Placeholder 4">
            <a:extLst>
              <a:ext uri="{FF2B5EF4-FFF2-40B4-BE49-F238E27FC236}">
                <a16:creationId xmlns:a16="http://schemas.microsoft.com/office/drawing/2014/main" id="{91E41923-7737-4327-BBCE-D66F9D4CE67A}"/>
              </a:ext>
            </a:extLst>
          </p:cNvPr>
          <p:cNvSpPr>
            <a:spLocks noGrp="1"/>
          </p:cNvSpPr>
          <p:nvPr>
            <p:ph type="sldNum" sz="quarter" idx="12"/>
          </p:nvPr>
        </p:nvSpPr>
        <p:spPr/>
        <p:txBody>
          <a:bodyPr/>
          <a:lstStyle/>
          <a:p>
            <a:fld id="{0627CD93-DB7E-4722-9CC1-C5F1E2275160}" type="slidenum">
              <a:rPr lang="en-US" smtClean="0"/>
              <a:t>9</a:t>
            </a:fld>
            <a:endParaRPr lang="en-US"/>
          </a:p>
        </p:txBody>
      </p:sp>
    </p:spTree>
    <p:extLst>
      <p:ext uri="{BB962C8B-B14F-4D97-AF65-F5344CB8AC3E}">
        <p14:creationId xmlns:p14="http://schemas.microsoft.com/office/powerpoint/2010/main" val="944230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BHCG 2017">
      <a:dk1>
        <a:sysClr val="windowText" lastClr="000000"/>
      </a:dk1>
      <a:lt1>
        <a:sysClr val="window" lastClr="FFFFFF"/>
      </a:lt1>
      <a:dk2>
        <a:srgbClr val="212C65"/>
      </a:dk2>
      <a:lt2>
        <a:srgbClr val="EB9322"/>
      </a:lt2>
      <a:accent1>
        <a:srgbClr val="9BBB59"/>
      </a:accent1>
      <a:accent2>
        <a:srgbClr val="6E925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TotalTime>
  <Words>738</Words>
  <Application>Microsoft Office PowerPoint</Application>
  <PresentationFormat>On-screen Show (4:3)</PresentationFormat>
  <Paragraphs>88</Paragraphs>
  <Slides>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Footlight MT Light</vt:lpstr>
      <vt:lpstr>Merriweather</vt:lpstr>
      <vt:lpstr>MS Mincho</vt:lpstr>
      <vt:lpstr>Muli</vt:lpstr>
      <vt:lpstr>nyt-cheltenham</vt:lpstr>
      <vt:lpstr>Oswald</vt:lpstr>
      <vt:lpstr>Sitka Text</vt:lpstr>
      <vt:lpstr>Times New Roman</vt:lpstr>
      <vt:lpstr>1_Office Theme</vt:lpstr>
      <vt:lpstr>BHCG Delivering Value Series Navitus Partnership</vt:lpstr>
      <vt:lpstr>Agenda</vt:lpstr>
      <vt:lpstr>State of the Industry</vt:lpstr>
      <vt:lpstr>BHCG Position Statement</vt:lpstr>
      <vt:lpstr>BHCG PBM Objectives</vt:lpstr>
      <vt:lpstr>The Flawed Model</vt:lpstr>
      <vt:lpstr>Navitus Contractual Wording</vt:lpstr>
      <vt:lpstr>BHCG Journey to Date</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dc:title>
  <dc:creator>Traci Brice</dc:creator>
  <cp:lastModifiedBy>Chris Robbins</cp:lastModifiedBy>
  <cp:revision>88</cp:revision>
  <cp:lastPrinted>2019-04-09T17:59:24Z</cp:lastPrinted>
  <dcterms:created xsi:type="dcterms:W3CDTF">2017-04-05T21:49:05Z</dcterms:created>
  <dcterms:modified xsi:type="dcterms:W3CDTF">2019-06-19T00:16:32Z</dcterms:modified>
</cp:coreProperties>
</file>