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5" r:id="rId6"/>
    <p:sldId id="266" r:id="rId7"/>
    <p:sldId id="295" r:id="rId8"/>
    <p:sldId id="299" r:id="rId9"/>
    <p:sldId id="261" r:id="rId10"/>
    <p:sldId id="263" r:id="rId11"/>
    <p:sldId id="270" r:id="rId12"/>
    <p:sldId id="298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94" r:id="rId21"/>
    <p:sldId id="279" r:id="rId22"/>
    <p:sldId id="280" r:id="rId23"/>
    <p:sldId id="282" r:id="rId24"/>
    <p:sldId id="288" r:id="rId25"/>
    <p:sldId id="284" r:id="rId2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13" autoAdjust="0"/>
    <p:restoredTop sz="94678"/>
  </p:normalViewPr>
  <p:slideViewPr>
    <p:cSldViewPr snapToGrid="0" snapToObjects="1" showGuides="1">
      <p:cViewPr>
        <p:scale>
          <a:sx n="111" d="100"/>
          <a:sy n="111" d="100"/>
        </p:scale>
        <p:origin x="-7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Allowed PMPM</c:v>
                </c:pt>
              </c:strCache>
            </c:strRef>
          </c:tx>
          <c:spPr>
            <a:solidFill>
              <a:srgbClr val="00B050"/>
            </a:solidFill>
            <a:ln w="25402">
              <a:noFill/>
            </a:ln>
          </c:spPr>
          <c:dPt>
            <c:idx val="0"/>
            <c:spPr>
              <a:solidFill>
                <a:schemeClr val="accent1"/>
              </a:solidFill>
              <a:ln w="2540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776-4D91-9909-FA2B205942F8}"/>
              </c:ext>
            </c:extLst>
          </c:dPt>
          <c:dPt>
            <c:idx val="1"/>
            <c:spPr>
              <a:solidFill>
                <a:schemeClr val="accent1"/>
              </a:solidFill>
              <a:ln w="2540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76-4D91-9909-FA2B205942F8}"/>
              </c:ext>
            </c:extLst>
          </c:dPt>
          <c:dPt>
            <c:idx val="2"/>
            <c:spPr>
              <a:solidFill>
                <a:schemeClr val="tx2"/>
              </a:solidFill>
              <a:ln w="2540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2D-4AE1-B1E4-85197129E069}"/>
              </c:ext>
            </c:extLst>
          </c:dPt>
          <c:dPt>
            <c:idx val="3"/>
            <c:spPr>
              <a:solidFill>
                <a:schemeClr val="tx2"/>
              </a:solidFill>
              <a:ln w="2540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2D-4AE1-B1E4-85197129E069}"/>
              </c:ext>
            </c:extLst>
          </c:dPt>
          <c:dPt>
            <c:idx val="4"/>
            <c:spPr>
              <a:solidFill>
                <a:schemeClr val="tx2"/>
              </a:solidFill>
              <a:ln w="2540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72D-4AE1-B1E4-85197129E069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406.68</c:v>
                </c:pt>
                <c:pt idx="1">
                  <c:v>426</c:v>
                </c:pt>
                <c:pt idx="2">
                  <c:v>383.37</c:v>
                </c:pt>
                <c:pt idx="3">
                  <c:v>399.67</c:v>
                </c:pt>
                <c:pt idx="4">
                  <c:v>430.1500000000002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2D-4AE1-B1E4-85197129E069}"/>
            </c:ext>
          </c:extLst>
        </c:ser>
        <c:gapWidth val="75"/>
        <c:axId val="79344384"/>
        <c:axId val="79345920"/>
      </c:barChart>
      <c:catAx>
        <c:axId val="793443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666699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79345920"/>
        <c:crosses val="autoZero"/>
        <c:auto val="1"/>
        <c:lblAlgn val="ctr"/>
        <c:lblOffset val="100"/>
      </c:catAx>
      <c:valAx>
        <c:axId val="79345920"/>
        <c:scaling>
          <c:orientation val="minMax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&quot;$&quot;#,##0.00_);[Red]\(&quot;$&quot;#,##0.00\)" sourceLinked="1"/>
        <c:tickLblPos val="none"/>
        <c:crossAx val="7934438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7CB68EE-66F1-49ED-825F-FDAD43B29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945113-B5F9-4FDB-83F6-EDF626F887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21448-5C7B-4650-8333-1CAC91691629}" type="datetimeFigureOut">
              <a:rPr lang="en-US" altLang="en-US"/>
              <a:pPr/>
              <a:t>3/13/2019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957F23BF-93B3-4054-948B-A1401DE88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3FE3C06-33E3-4C71-90E0-72AC65089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F42528-CAB3-4DED-8236-62CC334C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636C6-4215-4DA8-B1AA-D8D3D332A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D1C6D6-4F07-4674-A555-90B9A9F67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3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="" xmlns:a16="http://schemas.microsoft.com/office/drawing/2014/main" id="{E8B14BF0-8706-4A7E-8EFE-180B47D6D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="" xmlns:a16="http://schemas.microsoft.com/office/drawing/2014/main" id="{6E691E81-5C41-4178-B211-858FF10E3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="" xmlns:a16="http://schemas.microsoft.com/office/drawing/2014/main" id="{509B9B47-A14C-4382-9523-10EF216A4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8B655D-DB30-4A89-9543-1CBBAD21D42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F9D51646-6AB7-424B-8B78-61EECAD948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CC095539-8432-4866-AC51-039963962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="" xmlns:a16="http://schemas.microsoft.com/office/drawing/2014/main" id="{3D97B2F7-7D03-44BA-A0D8-2B2A8657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2A85BCD-5BD3-4404-AC6B-EB886FDA252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B375C8-4C43-4B68-AF88-EF50467B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DBA0-7CEA-420A-A615-8FECF5E47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099286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531223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4125" y="4146115"/>
            <a:ext cx="4379795" cy="125900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C1DD17B-7925-4A26-9407-005302FC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40E6F-F2F9-4C3C-A9EA-19B7F8938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7572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07C708-20AE-450D-9478-DD8098249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370" y="5181760"/>
            <a:ext cx="1567089" cy="1096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917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782702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7B04AC-9F82-4A4F-9A5D-38A11AEE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EB43-087D-4C3C-9611-B1A9F0B78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4132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98BB7F-56A2-4938-AB0A-62A26FB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5586-0FBD-458A-BD23-749D9987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539921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6EBFCF-EB70-4393-A252-F132C9A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5DE-E47D-48A1-BEBD-AA21AFD05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476946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C37F13A0-2059-4CB4-AD66-2DA7343FA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40A1C-4BD0-4D50-8539-A0E0F18B3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849178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HC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10363200" cy="571500"/>
          </a:xfrm>
          <a:noFill/>
        </p:spPr>
        <p:style>
          <a:lnRef idx="0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/>
          <a:lstStyle>
            <a:lvl1pPr algn="r">
              <a:defRPr lang="en-US" sz="1600" b="1" kern="1200" baseline="0" smtId="4294967295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="" xmlns:a16="http://schemas.microsoft.com/office/drawing/2014/main" id="{2E9F5F2E-84B4-4E7B-A1B1-96005CF916C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D37AD-B063-4171-AC49-F12B32BB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192001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1920202F-3B4A-4FD4-983E-02566BBCC2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0" y="274638"/>
            <a:ext cx="1097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D66E017-1FDF-419C-A5E2-8806D060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728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5FCFC1-F331-433C-A8B1-23CD57FB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0" y="6431280"/>
            <a:ext cx="78588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777427-258A-4353-8E07-15BF5E8166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5" r:id="rId3"/>
    <p:sldLayoutId id="2147483744" r:id="rId4"/>
    <p:sldLayoutId id="2147483740" r:id="rId5"/>
    <p:sldLayoutId id="2147483741" r:id="rId6"/>
    <p:sldLayoutId id="2147483742" r:id="rId7"/>
    <p:sldLayoutId id="2147483736" r:id="rId8"/>
    <p:sldLayoutId id="2147483743" r:id="rId9"/>
  </p:sldLayoutIdLst>
  <p:transition>
    <p:fade/>
  </p:transition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9pPr>
    </p:titleStyle>
    <p:bodyStyle>
      <a:lvl1pPr marL="231775" indent="-231775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DAEE5829-9EA2-4E0E-95A4-F6962400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err="1"/>
              <a:t>Navitus</a:t>
            </a:r>
            <a:r>
              <a:rPr lang="en-US" altLang="en-US" sz="2800" b="1" dirty="0"/>
              <a:t> Health Solutions: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Industry-Leading </a:t>
            </a:r>
            <a:r>
              <a:rPr lang="en-US" altLang="en-US" dirty="0" err="1"/>
              <a:t>PMPM</a:t>
            </a:r>
            <a:endParaRPr lang="en-US" altLang="en-US" dirty="0"/>
          </a:p>
        </p:txBody>
      </p:sp>
      <p:pic>
        <p:nvPicPr>
          <p:cNvPr id="24580" name="Picture 9">
            <a:extLst>
              <a:ext uri="{FF2B5EF4-FFF2-40B4-BE49-F238E27FC236}">
                <a16:creationId xmlns="" xmlns:a16="http://schemas.microsoft.com/office/drawing/2014/main" id="{2124C4BE-76D6-4D20-9549-B110049F3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48" b="16559"/>
          <a:stretch/>
        </p:blipFill>
        <p:spPr bwMode="auto">
          <a:xfrm>
            <a:off x="863370" y="1920240"/>
            <a:ext cx="9713189" cy="42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85E3B2D-E32E-4C83-934F-5D9C9F9F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85DE-E47D-48A1-BEBD-AA21AFD05C9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6F9EB22A-2559-4FEA-817C-E0630454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Consumer Engagement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3568A64-C8D1-4435-A821-3790BE50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>
            <a:extLst>
              <a:ext uri="{FF2B5EF4-FFF2-40B4-BE49-F238E27FC236}">
                <a16:creationId xmlns="" xmlns:a16="http://schemas.microsoft.com/office/drawing/2014/main" id="{8090B5C1-4E21-4F34-AD71-ABD365412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8261" t="8353" r="-15315" b="-10534"/>
          <a:stretch/>
        </p:blipFill>
        <p:spPr bwMode="auto">
          <a:xfrm>
            <a:off x="1209040" y="1578517"/>
            <a:ext cx="9001761" cy="3487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481EEDB-DA87-473D-84E4-6BFC29BF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Business Health Care Group – </a:t>
            </a:r>
            <a:br>
              <a:rPr lang="en-US" altLang="en-US" dirty="0"/>
            </a:br>
            <a:r>
              <a:rPr lang="en-US" altLang="en-US" dirty="0"/>
              <a:t>Medically Homeless in Eastern Wisconsin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="" xmlns:a16="http://schemas.microsoft.com/office/drawing/2014/main" id="{5075757F-29CC-439A-ADB6-6BEE3004B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53" b="-10534"/>
          <a:stretch/>
        </p:blipFill>
        <p:spPr bwMode="auto">
          <a:xfrm>
            <a:off x="1409771" y="1578517"/>
            <a:ext cx="3695700" cy="3487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0DE7DB88-16C1-4437-82E7-1CFB19DCDDB6}"/>
              </a:ext>
            </a:extLst>
          </p:cNvPr>
          <p:cNvSpPr txBox="1">
            <a:spLocks noChangeArrowheads="1"/>
          </p:cNvSpPr>
          <p:nvPr/>
        </p:nvSpPr>
        <p:spPr>
          <a:xfrm>
            <a:off x="2106613" y="1316039"/>
            <a:ext cx="8369300" cy="35242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>
                <a:solidFill>
                  <a:srgbClr val="444444"/>
                </a:solidFill>
                <a:latin typeface="+mn-lt"/>
                <a:ea typeface="+mn-ea"/>
                <a:cs typeface="+mn-cs"/>
              </a:defRPr>
            </a:lvl1pPr>
            <a:lvl2pPr marL="34925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rgbClr val="444444"/>
                </a:solidFill>
                <a:latin typeface="+mn-lt"/>
                <a:ea typeface="+mn-ea"/>
              </a:defRPr>
            </a:lvl2pPr>
            <a:lvl3pPr marL="577850" indent="-17462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rgbClr val="444444"/>
                </a:solidFill>
                <a:latin typeface="+mn-lt"/>
                <a:ea typeface="+mn-ea"/>
              </a:defRPr>
            </a:lvl3pPr>
            <a:lvl4pPr marL="860425" indent="-168275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44444"/>
                </a:solidFill>
                <a:latin typeface="+mn-lt"/>
                <a:ea typeface="+mn-ea"/>
              </a:defRPr>
            </a:lvl4pPr>
            <a:lvl5pPr marL="1089025" indent="-12065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rgbClr val="444444"/>
                </a:solidFill>
                <a:latin typeface="+mn-lt"/>
                <a:ea typeface="+mn-ea"/>
              </a:defRPr>
            </a:lvl5pPr>
            <a:lvl6pPr marL="19431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6pPr>
            <a:lvl7pPr marL="24003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7pPr>
            <a:lvl8pPr marL="28575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8pPr>
            <a:lvl9pPr marL="3314700" indent="-17145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46D72"/>
                </a:solidFill>
                <a:latin typeface="+mn-lt"/>
                <a:ea typeface="+mn-ea"/>
              </a:defRPr>
            </a:lvl9pPr>
          </a:lstStyle>
          <a:p>
            <a:pPr marL="120650" lvl="1" indent="0">
              <a:buClr>
                <a:srgbClr val="122377"/>
              </a:buClr>
              <a:buNone/>
              <a:defRPr/>
            </a:pPr>
            <a:endParaRPr lang="en-US" sz="1800" kern="0" dirty="0">
              <a:solidFill>
                <a:schemeClr val="bg1"/>
              </a:solidFill>
              <a:cs typeface="MS PGothic" charset="0"/>
            </a:endParaRPr>
          </a:p>
        </p:txBody>
      </p:sp>
      <p:sp>
        <p:nvSpPr>
          <p:cNvPr id="29703" name="TextBox 10">
            <a:extLst>
              <a:ext uri="{FF2B5EF4-FFF2-40B4-BE49-F238E27FC236}">
                <a16:creationId xmlns="" xmlns:a16="http://schemas.microsoft.com/office/drawing/2014/main" id="{A26AD4B9-E37E-4FE5-81F0-E5F53055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022" y="1579772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949"/>
                </a:solidFill>
              </a:rPr>
              <a:t>54%</a:t>
            </a:r>
          </a:p>
        </p:txBody>
      </p:sp>
      <p:sp>
        <p:nvSpPr>
          <p:cNvPr id="29704" name="TextBox 11">
            <a:extLst>
              <a:ext uri="{FF2B5EF4-FFF2-40B4-BE49-F238E27FC236}">
                <a16:creationId xmlns="" xmlns:a16="http://schemas.microsoft.com/office/drawing/2014/main" id="{BAF679CC-2147-45F1-955C-F5DE0FA1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722" y="1825214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48%</a:t>
            </a:r>
          </a:p>
        </p:txBody>
      </p:sp>
      <p:sp>
        <p:nvSpPr>
          <p:cNvPr id="29705" name="TextBox 12">
            <a:extLst>
              <a:ext uri="{FF2B5EF4-FFF2-40B4-BE49-F238E27FC236}">
                <a16:creationId xmlns="" xmlns:a16="http://schemas.microsoft.com/office/drawing/2014/main" id="{DDF9E4DB-0488-4280-A545-A197171B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647" y="2217326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39%</a:t>
            </a:r>
          </a:p>
        </p:txBody>
      </p:sp>
      <p:sp>
        <p:nvSpPr>
          <p:cNvPr id="29706" name="TextBox 13">
            <a:extLst>
              <a:ext uri="{FF2B5EF4-FFF2-40B4-BE49-F238E27FC236}">
                <a16:creationId xmlns="" xmlns:a16="http://schemas.microsoft.com/office/drawing/2014/main" id="{ECDDB1DB-5B6A-42DC-95C4-40E39CBE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7" y="2671351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949"/>
                </a:solidFill>
              </a:rPr>
              <a:t>29%</a:t>
            </a:r>
          </a:p>
        </p:txBody>
      </p:sp>
      <p:sp>
        <p:nvSpPr>
          <p:cNvPr id="29707" name="TextBox 14">
            <a:extLst>
              <a:ext uri="{FF2B5EF4-FFF2-40B4-BE49-F238E27FC236}">
                <a16:creationId xmlns="" xmlns:a16="http://schemas.microsoft.com/office/drawing/2014/main" id="{F8DD5C2D-B80D-4822-91D9-521DD066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334" y="3060289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949"/>
                </a:solidFill>
              </a:rPr>
              <a:t>20%</a:t>
            </a:r>
          </a:p>
        </p:txBody>
      </p:sp>
      <p:sp>
        <p:nvSpPr>
          <p:cNvPr id="29708" name="TextBox 15">
            <a:extLst>
              <a:ext uri="{FF2B5EF4-FFF2-40B4-BE49-F238E27FC236}">
                <a16:creationId xmlns="" xmlns:a16="http://schemas.microsoft.com/office/drawing/2014/main" id="{EB101906-FF5E-47EE-887E-AAC16A4D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70" y="3049176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949"/>
                </a:solidFill>
              </a:rPr>
              <a:t>20%</a:t>
            </a:r>
          </a:p>
        </p:txBody>
      </p:sp>
      <p:sp>
        <p:nvSpPr>
          <p:cNvPr id="29709" name="TextBox 16">
            <a:extLst>
              <a:ext uri="{FF2B5EF4-FFF2-40B4-BE49-F238E27FC236}">
                <a16:creationId xmlns="" xmlns:a16="http://schemas.microsoft.com/office/drawing/2014/main" id="{B191F474-62A0-4B82-9A79-8AAC48E8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282" y="3215864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16%</a:t>
            </a:r>
          </a:p>
        </p:txBody>
      </p:sp>
      <p:sp>
        <p:nvSpPr>
          <p:cNvPr id="29710" name="TextBox 17">
            <a:extLst>
              <a:ext uri="{FF2B5EF4-FFF2-40B4-BE49-F238E27FC236}">
                <a16:creationId xmlns="" xmlns:a16="http://schemas.microsoft.com/office/drawing/2014/main" id="{DB36192D-1065-431B-B063-B34175FD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445" y="3080926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19%</a:t>
            </a:r>
          </a:p>
        </p:txBody>
      </p:sp>
      <p:sp>
        <p:nvSpPr>
          <p:cNvPr id="29711" name="TextBox 18">
            <a:extLst>
              <a:ext uri="{FF2B5EF4-FFF2-40B4-BE49-F238E27FC236}">
                <a16:creationId xmlns="" xmlns:a16="http://schemas.microsoft.com/office/drawing/2014/main" id="{8D3E393F-1AAD-4BFB-A34F-93C69402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307" y="3109501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18%</a:t>
            </a:r>
          </a:p>
        </p:txBody>
      </p:sp>
      <p:sp>
        <p:nvSpPr>
          <p:cNvPr id="29712" name="TextBox 19">
            <a:extLst>
              <a:ext uri="{FF2B5EF4-FFF2-40B4-BE49-F238E27FC236}">
                <a16:creationId xmlns="" xmlns:a16="http://schemas.microsoft.com/office/drawing/2014/main" id="{D32ABF37-31EB-44C4-A40E-399C014A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645" y="3166651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949"/>
                </a:solidFill>
              </a:rPr>
              <a:t>17%</a:t>
            </a:r>
          </a:p>
        </p:txBody>
      </p:sp>
      <p:sp>
        <p:nvSpPr>
          <p:cNvPr id="29713" name="TextBox 20">
            <a:extLst>
              <a:ext uri="{FF2B5EF4-FFF2-40B4-BE49-F238E27FC236}">
                <a16:creationId xmlns="" xmlns:a16="http://schemas.microsoft.com/office/drawing/2014/main" id="{EE3FF409-E882-42FB-92C1-57DA35D4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70" y="1936565"/>
            <a:ext cx="547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294A"/>
                </a:solidFill>
              </a:rPr>
              <a:t>Continuously Enrolled Adults (4/16 – 3/18)</a:t>
            </a:r>
          </a:p>
          <a:p>
            <a:pPr eaLnBrk="1" hangingPunct="1"/>
            <a:r>
              <a:rPr lang="en-US" altLang="en-US" sz="1600" b="1" dirty="0">
                <a:solidFill>
                  <a:srgbClr val="00294A"/>
                </a:solidFill>
              </a:rPr>
              <a:t>Percent with 0-1 PCP visits, with no wellness visits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FDB42B5-3FFA-4481-8489-40EAECF5CE41}"/>
              </a:ext>
            </a:extLst>
          </p:cNvPr>
          <p:cNvSpPr txBox="1"/>
          <p:nvPr/>
        </p:nvSpPr>
        <p:spPr>
          <a:xfrm>
            <a:off x="6096000" y="5279483"/>
            <a:ext cx="430695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9BBB59"/>
              </a:buClr>
            </a:pPr>
            <a:r>
              <a:rPr lang="en-US" altLang="en-US" sz="1000" dirty="0">
                <a:solidFill>
                  <a:srgbClr val="4D4D4D"/>
                </a:solidFill>
              </a:rPr>
              <a:t>* Adults = Subscribers + Spouse. Excludes dependents.</a:t>
            </a:r>
          </a:p>
          <a:p>
            <a:pPr eaLnBrk="1" hangingPunct="1">
              <a:spcAft>
                <a:spcPts val="400"/>
              </a:spcAft>
              <a:buClr>
                <a:srgbClr val="9BBB59"/>
              </a:buClr>
            </a:pPr>
            <a:r>
              <a:rPr lang="en-US" altLang="en-US" sz="1000" dirty="0">
                <a:solidFill>
                  <a:srgbClr val="4D4D4D"/>
                </a:solidFill>
              </a:rPr>
              <a:t>** PCP visits: Office visits where the provider specialty is Family Medicine, Internal Medicine, Pediatrics, Ob/Gyn, Nurse Practitioner, or Physician Assistants. Excludes office visits with $0 eligible spend. Excludes members with wellness visits from other physician specialties (ex. Endocrinology)</a:t>
            </a:r>
          </a:p>
        </p:txBody>
      </p:sp>
      <p:sp>
        <p:nvSpPr>
          <p:cNvPr id="29715" name="TextBox 22">
            <a:extLst>
              <a:ext uri="{FF2B5EF4-FFF2-40B4-BE49-F238E27FC236}">
                <a16:creationId xmlns="" xmlns:a16="http://schemas.microsoft.com/office/drawing/2014/main" id="{2635D31F-D224-41C7-A744-C21B59E6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647" y="4658889"/>
            <a:ext cx="699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53565A"/>
                </a:solidFill>
              </a:rPr>
              <a:t>Males</a:t>
            </a:r>
          </a:p>
        </p:txBody>
      </p:sp>
      <p:sp>
        <p:nvSpPr>
          <p:cNvPr id="29716" name="TextBox 23">
            <a:extLst>
              <a:ext uri="{FF2B5EF4-FFF2-40B4-BE49-F238E27FC236}">
                <a16:creationId xmlns="" xmlns:a16="http://schemas.microsoft.com/office/drawing/2014/main" id="{4A7B9884-1E44-4AAB-A31B-14F9277BC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13" y="4628528"/>
            <a:ext cx="880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53565A"/>
                </a:solidFill>
              </a:rPr>
              <a:t>Females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3404CA-E94F-4A0F-ABD0-CF4D12CA9FAB}"/>
              </a:ext>
            </a:extLst>
          </p:cNvPr>
          <p:cNvSpPr txBox="1"/>
          <p:nvPr/>
        </p:nvSpPr>
        <p:spPr>
          <a:xfrm>
            <a:off x="9566856" y="3884237"/>
            <a:ext cx="643945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/>
                </a:solidFill>
                <a:latin typeface="+mn-lt"/>
                <a:ea typeface="+mn-ea"/>
                <a:sym typeface="Helvetica"/>
              </a:rPr>
              <a:t>0 PCP visits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459C7AC-D629-4EAF-83E1-ED79F1C9B19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9124123" y="4099678"/>
            <a:ext cx="442733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: Diagonal Corners Rounded 29">
            <a:extLst>
              <a:ext uri="{FF2B5EF4-FFF2-40B4-BE49-F238E27FC236}">
                <a16:creationId xmlns="" xmlns:a16="http://schemas.microsoft.com/office/drawing/2014/main" id="{D21E28EB-0532-4853-A0D9-8C3ACE7E0568}"/>
              </a:ext>
            </a:extLst>
          </p:cNvPr>
          <p:cNvSpPr/>
          <p:nvPr/>
        </p:nvSpPr>
        <p:spPr>
          <a:xfrm>
            <a:off x="1485811" y="5184250"/>
            <a:ext cx="3461585" cy="1024394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ED4A3AF-E9C2-43E5-AF48-F3BB8A52AE51}"/>
              </a:ext>
            </a:extLst>
          </p:cNvPr>
          <p:cNvSpPr txBox="1"/>
          <p:nvPr/>
        </p:nvSpPr>
        <p:spPr>
          <a:xfrm>
            <a:off x="1512481" y="5184251"/>
            <a:ext cx="34349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US" sz="2000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Males over age 40, </a:t>
            </a:r>
            <a:br>
              <a:rPr lang="en-US" sz="2000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30% of them had </a:t>
            </a:r>
            <a:br>
              <a:rPr lang="en-US" sz="2000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0 or only 1 PCP visit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0F23D03-2898-4948-AFF6-D97F03C0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85DE-E47D-48A1-BEBD-AA21AFD05C92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128F31F-B6F5-4B09-B435-834DDCD316E1}"/>
              </a:ext>
            </a:extLst>
          </p:cNvPr>
          <p:cNvSpPr txBox="1"/>
          <p:nvPr/>
        </p:nvSpPr>
        <p:spPr>
          <a:xfrm>
            <a:off x="9566856" y="3449227"/>
            <a:ext cx="643945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/>
                </a:solidFill>
                <a:latin typeface="+mn-lt"/>
                <a:ea typeface="+mn-ea"/>
                <a:sym typeface="Helvetica"/>
              </a:rPr>
              <a:t>1 PCP visits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EA99064-CE9C-4FF7-8D01-0AF65697CB55}"/>
              </a:ext>
            </a:extLst>
          </p:cNvPr>
          <p:cNvCxnSpPr>
            <a:cxnSpLocks/>
          </p:cNvCxnSpPr>
          <p:nvPr/>
        </p:nvCxnSpPr>
        <p:spPr>
          <a:xfrm>
            <a:off x="9124123" y="3653800"/>
            <a:ext cx="442733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8A67DF01-7771-4358-A615-406AA5E5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Consumer Engagement Support:</a:t>
            </a:r>
            <a:br>
              <a:rPr lang="en-US" altLang="en-US"/>
            </a:br>
            <a:r>
              <a:rPr lang="en-US" altLang="en-US"/>
              <a:t>Engagement Solutions Campaigns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="" xmlns:a16="http://schemas.microsoft.com/office/drawing/2014/main" id="{68065B21-CBD8-40E9-AF6E-F2242E69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Multi-media marketing and communication strategies</a:t>
            </a:r>
          </a:p>
          <a:p>
            <a:pPr lvl="1" eaLnBrk="1" hangingPunct="1"/>
            <a:r>
              <a:rPr lang="en-US" altLang="en-US" dirty="0"/>
              <a:t>Premium designation/tiering communications to drive utilization to high value providers</a:t>
            </a:r>
          </a:p>
          <a:p>
            <a:pPr lvl="2" eaLnBrk="1" hangingPunct="1"/>
            <a:r>
              <a:rPr lang="en-US" altLang="en-US" dirty="0"/>
              <a:t>Video, print, electronic media, microsite</a:t>
            </a:r>
          </a:p>
          <a:p>
            <a:pPr lvl="1" eaLnBrk="1" hangingPunct="1"/>
            <a:r>
              <a:rPr lang="en-US" altLang="en-US" dirty="0"/>
              <a:t>Change management toolkit to transform employees into </a:t>
            </a:r>
            <a:br>
              <a:rPr lang="en-US" altLang="en-US" dirty="0"/>
            </a:br>
            <a:r>
              <a:rPr lang="en-US" altLang="en-US" dirty="0"/>
              <a:t>active consumers</a:t>
            </a:r>
          </a:p>
          <a:p>
            <a:pPr lvl="1" eaLnBrk="1" hangingPunct="1"/>
            <a:r>
              <a:rPr lang="en-US" altLang="en-US" dirty="0"/>
              <a:t>Coming in 2019</a:t>
            </a:r>
          </a:p>
          <a:p>
            <a:pPr lvl="2" eaLnBrk="1" hangingPunct="1"/>
            <a:r>
              <a:rPr lang="en-US" altLang="en-US" dirty="0"/>
              <a:t>Medically homeless campaign to encourage PCP relationships</a:t>
            </a:r>
          </a:p>
          <a:p>
            <a:pPr lvl="2" eaLnBrk="1" hangingPunct="1"/>
            <a:r>
              <a:rPr lang="en-US" altLang="en-US" dirty="0"/>
              <a:t>Pharmacy benefits change management campaign (</a:t>
            </a:r>
            <a:r>
              <a:rPr lang="en-US" altLang="en-US" dirty="0" err="1"/>
              <a:t>Navitus</a:t>
            </a:r>
            <a:r>
              <a:rPr lang="en-US" alt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4090C05-D926-4B71-9ADC-B15CD05E6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F2C55FF8-0C1B-4085-84BB-3FC34E15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altLang="en-US" sz="2800" b="1" dirty="0"/>
              <a:t>Consumer Engagement Support: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Workplace Opioid Awareness/Prevention Communication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F37CD2-AA4A-4974-A255-AC8F11941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6624320" cy="4678679"/>
          </a:xfrm>
        </p:spPr>
        <p:txBody>
          <a:bodyPr/>
          <a:lstStyle/>
          <a:p>
            <a:r>
              <a:rPr lang="en-US" sz="2400" dirty="0"/>
              <a:t>BHCG members </a:t>
            </a:r>
          </a:p>
          <a:p>
            <a:pPr lvl="1"/>
            <a:r>
              <a:rPr lang="en-US" sz="2000" dirty="0"/>
              <a:t>Downloadable and </a:t>
            </a:r>
            <a:br>
              <a:rPr lang="en-US" sz="2000" dirty="0"/>
            </a:br>
            <a:r>
              <a:rPr lang="en-US" sz="2000" dirty="0"/>
              <a:t>customizable</a:t>
            </a:r>
          </a:p>
          <a:p>
            <a:r>
              <a:rPr lang="en-US" sz="2400" dirty="0"/>
              <a:t>Multi-media materials, </a:t>
            </a:r>
            <a:br>
              <a:rPr lang="en-US" sz="2400" dirty="0"/>
            </a:br>
            <a:r>
              <a:rPr lang="en-US" sz="2400" dirty="0"/>
              <a:t>including</a:t>
            </a:r>
          </a:p>
          <a:p>
            <a:pPr lvl="1"/>
            <a:r>
              <a:rPr lang="en-US" sz="2000" dirty="0"/>
              <a:t>worksite posters</a:t>
            </a:r>
          </a:p>
          <a:p>
            <a:pPr lvl="1"/>
            <a:r>
              <a:rPr lang="en-US" sz="2000" dirty="0"/>
              <a:t>table tents</a:t>
            </a:r>
          </a:p>
          <a:p>
            <a:pPr lvl="1"/>
            <a:r>
              <a:rPr lang="en-US" sz="2000" dirty="0"/>
              <a:t>PPT modules</a:t>
            </a:r>
          </a:p>
          <a:p>
            <a:pPr lvl="1"/>
            <a:r>
              <a:rPr lang="en-US" sz="2000" dirty="0"/>
              <a:t>window clings</a:t>
            </a:r>
          </a:p>
          <a:p>
            <a:pPr lvl="1"/>
            <a:r>
              <a:rPr lang="en-US" sz="2000" dirty="0"/>
              <a:t>online graphics</a:t>
            </a:r>
          </a:p>
          <a:p>
            <a:r>
              <a:rPr lang="en-US" sz="2400" dirty="0"/>
              <a:t>Community-at-large worksite </a:t>
            </a:r>
            <a:br>
              <a:rPr lang="en-US" sz="2400" dirty="0"/>
            </a:br>
            <a:r>
              <a:rPr lang="en-US" sz="2400" dirty="0"/>
              <a:t>posters for employers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01FD7D9-69ED-4362-9782-632C64056B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1D5FBF-EA9A-4D0A-99D7-3A4B6445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76" y="2955625"/>
            <a:ext cx="1376525" cy="1835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CCB1D-19FF-494D-A4AA-4094D1B2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279" y="4311050"/>
            <a:ext cx="1376525" cy="1835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32D7E62-F8E8-4F2F-A93A-265CF94D3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80" y="1600200"/>
            <a:ext cx="1376525" cy="1835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3744BD-395D-4D5A-A2F8-3AE1A47C6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665" y="1770152"/>
            <a:ext cx="3139546" cy="418606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A4CCD4B-FFE3-437E-A114-3706F8B9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B43-087D-4C3C-9611-B1A9F0B781C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="" xmlns:a16="http://schemas.microsoft.com/office/drawing/2014/main" id="{E898EB20-D3B2-41F3-AB4D-3A018C56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Ahead?</a:t>
            </a:r>
            <a:br>
              <a:rPr lang="en-US" altLang="en-US"/>
            </a:br>
            <a:r>
              <a:rPr lang="en-US" altLang="en-US"/>
              <a:t>Strategic Planning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6773533-FF36-4FA1-944F-9B561CB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="" xmlns:a16="http://schemas.microsoft.com/office/drawing/2014/main" id="{E348107F-C077-4EE5-AB58-E260306F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Quantum Health:</a:t>
            </a:r>
            <a:br>
              <a:rPr lang="en-US" altLang="en-US" dirty="0"/>
            </a:br>
            <a:r>
              <a:rPr lang="en-US" altLang="en-US" dirty="0"/>
              <a:t>Consumer Health Care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41FA1D-CB4A-4DBF-A95F-8AC7D22E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60320"/>
            <a:ext cx="10972800" cy="3565844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ea typeface="+mn-ea"/>
                <a:cs typeface="+mn-cs"/>
              </a:rPr>
              <a:t>Care and medical management</a:t>
            </a:r>
          </a:p>
          <a:p>
            <a:pPr eaLnBrk="1" fontAlgn="auto" hangingPunct="1">
              <a:defRPr/>
            </a:pPr>
            <a:r>
              <a:rPr lang="en-US" dirty="0">
                <a:ea typeface="+mn-ea"/>
                <a:cs typeface="+mn-cs"/>
              </a:rPr>
              <a:t>Advocacy and customer service</a:t>
            </a:r>
          </a:p>
          <a:p>
            <a:pPr lvl="1" eaLnBrk="1" fontAlgn="auto" hangingPunct="1">
              <a:defRPr/>
            </a:pPr>
            <a:r>
              <a:rPr lang="en-US" dirty="0">
                <a:ea typeface="+mn-ea"/>
                <a:cs typeface="+mn-cs"/>
              </a:rPr>
              <a:t>Members and providers</a:t>
            </a:r>
          </a:p>
          <a:p>
            <a:pPr eaLnBrk="1" fontAlgn="auto" hangingPunct="1">
              <a:defRPr/>
            </a:pPr>
            <a:r>
              <a:rPr lang="en-US" dirty="0">
                <a:ea typeface="+mn-ea"/>
                <a:cs typeface="+mn-cs"/>
              </a:rPr>
              <a:t>BHCG preferred rate and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dedicated services</a:t>
            </a:r>
          </a:p>
          <a:p>
            <a:pPr marL="457200" lvl="1" indent="0" eaLnBrk="1" fontAlgn="auto" hangingPunct="1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00ED636-3EEF-498A-A35B-FB7599EA8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2D65AE-297F-4FFA-8604-DD3AE7B7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1930401"/>
            <a:ext cx="5079736" cy="253986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="" xmlns:a16="http://schemas.microsoft.com/office/drawing/2014/main" id="{E7DEEF60-C624-4FB1-883B-C6DF02A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Physician Data Study:</a:t>
            </a:r>
            <a:br>
              <a:rPr lang="en-US" altLang="en-US" dirty="0"/>
            </a:br>
            <a:r>
              <a:rPr lang="en-US" altLang="en-US" dirty="0"/>
              <a:t>Identifying the Best Providers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="" xmlns:a16="http://schemas.microsoft.com/office/drawing/2014/main" id="{E475080B-2A7E-4F50-9983-79DB1663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48" y="2499678"/>
            <a:ext cx="8053532" cy="4373563"/>
          </a:xfrm>
        </p:spPr>
        <p:txBody>
          <a:bodyPr/>
          <a:lstStyle/>
          <a:p>
            <a:pPr eaLnBrk="1" hangingPunct="1"/>
            <a:r>
              <a:rPr lang="en-US" altLang="en-US" dirty="0"/>
              <a:t>Studying the quality and cost effectiveness </a:t>
            </a:r>
            <a:br>
              <a:rPr lang="en-US" altLang="en-US" dirty="0"/>
            </a:br>
            <a:r>
              <a:rPr lang="en-US" altLang="en-US" dirty="0"/>
              <a:t>of eastern WI physicians</a:t>
            </a:r>
          </a:p>
          <a:p>
            <a:pPr eaLnBrk="1" hangingPunct="1"/>
            <a:r>
              <a:rPr lang="en-US" altLang="en-US" dirty="0"/>
              <a:t>GNS Healthcare uses AI learning processes</a:t>
            </a:r>
          </a:p>
          <a:p>
            <a:pPr eaLnBrk="1" hangingPunct="1"/>
            <a:r>
              <a:rPr lang="en-US" altLang="en-US" dirty="0"/>
              <a:t>Coordination with health systems</a:t>
            </a:r>
          </a:p>
          <a:p>
            <a:pPr eaLnBrk="1" hangingPunct="1"/>
            <a:r>
              <a:rPr lang="en-US" altLang="en-US" dirty="0"/>
              <a:t>Spring Learning Event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E9DB065-2325-4F5A-8521-D1D52D1FC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29B95F-B72F-47CE-942F-8EA7C93D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0" y="2570798"/>
            <a:ext cx="3546118" cy="17730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="" xmlns:a16="http://schemas.microsoft.com/office/drawing/2014/main" id="{1FA1657A-CA0D-477E-AC99-68BF8353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636" y="1219201"/>
            <a:ext cx="3613011" cy="2339009"/>
          </a:xfrm>
        </p:spPr>
        <p:txBody>
          <a:bodyPr/>
          <a:lstStyle/>
          <a:p>
            <a:r>
              <a:rPr lang="en-US" altLang="en-US" dirty="0"/>
              <a:t>Strengthening Our Voice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44B5C24-CD51-44FF-8E03-DCC61ED9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="" xmlns:a16="http://schemas.microsoft.com/office/drawing/2014/main" id="{092DE1B0-C755-41C2-BE94-B9700224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2018 &amp; 2019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New </a:t>
            </a:r>
            <a:r>
              <a:rPr lang="en-US" altLang="en-US" dirty="0" err="1"/>
              <a:t>BHCG</a:t>
            </a:r>
            <a:r>
              <a:rPr lang="en-US" altLang="en-US" dirty="0"/>
              <a:t> Member Employers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D9AA21A-5373-434F-A769-21DEE6F4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16" y="2225260"/>
            <a:ext cx="4746489" cy="4373563"/>
          </a:xfrm>
        </p:spPr>
        <p:txBody>
          <a:bodyPr/>
          <a:lstStyle/>
          <a:p>
            <a:pPr lvl="0"/>
            <a:r>
              <a:rPr lang="en-US" altLang="en-US" dirty="0"/>
              <a:t>Associated Banc-Corp.</a:t>
            </a:r>
          </a:p>
          <a:p>
            <a:pPr lvl="0"/>
            <a:r>
              <a:rPr lang="en-US" altLang="en-US" dirty="0"/>
              <a:t>Goodwill Industries of North Central Wisconsin, Inc.</a:t>
            </a:r>
          </a:p>
          <a:p>
            <a:pPr lvl="0"/>
            <a:r>
              <a:rPr lang="en-US" altLang="en-US" dirty="0"/>
              <a:t>Goodwill Industries of Southeastern Wisconsin, Inc.</a:t>
            </a:r>
          </a:p>
          <a:p>
            <a:pPr lvl="0"/>
            <a:r>
              <a:rPr lang="en-US" altLang="en-US" dirty="0"/>
              <a:t>Kohler Co., Inc.</a:t>
            </a:r>
          </a:p>
          <a:p>
            <a:pPr lvl="0"/>
            <a:r>
              <a:rPr lang="en-US" altLang="en-US" dirty="0"/>
              <a:t>R</a:t>
            </a:r>
            <a:r>
              <a:rPr lang="nl-NL" altLang="en-US" dirty="0"/>
              <a:t>einhart Boerner Van Deuren S.C.</a:t>
            </a:r>
            <a:endParaRPr lang="en-US" altLang="en-US" dirty="0"/>
          </a:p>
          <a:p>
            <a:pPr lvl="0"/>
            <a:r>
              <a:rPr lang="en-US" altLang="en-US" dirty="0" err="1"/>
              <a:t>Sendik’s</a:t>
            </a:r>
            <a:r>
              <a:rPr lang="en-US" altLang="en-US" dirty="0"/>
              <a:t> Food Markets</a:t>
            </a:r>
          </a:p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242BB018-C056-4262-9BC4-2EA271B8F7BA}"/>
              </a:ext>
            </a:extLst>
          </p:cNvPr>
          <p:cNvSpPr txBox="1">
            <a:spLocks/>
          </p:cNvSpPr>
          <p:nvPr/>
        </p:nvSpPr>
        <p:spPr bwMode="auto">
          <a:xfrm>
            <a:off x="6374295" y="2225260"/>
            <a:ext cx="398227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/>
              <a:t>Creative Technologies LP</a:t>
            </a:r>
          </a:p>
          <a:p>
            <a:pPr defTabSz="914400"/>
            <a:r>
              <a:rPr lang="en-US" altLang="en-US" dirty="0"/>
              <a:t>NPS Corporation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="" xmlns:a16="http://schemas.microsoft.com/office/drawing/2014/main" id="{AD094C16-17B3-4F1A-9381-FE1B652A5E7A}"/>
              </a:ext>
            </a:extLst>
          </p:cNvPr>
          <p:cNvSpPr/>
          <p:nvPr/>
        </p:nvSpPr>
        <p:spPr>
          <a:xfrm>
            <a:off x="1176903" y="1712733"/>
            <a:ext cx="3683114" cy="399884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4C58E8-A6B6-4D36-BF36-BC7889BD7911}"/>
              </a:ext>
            </a:extLst>
          </p:cNvPr>
          <p:cNvSpPr txBox="1"/>
          <p:nvPr/>
        </p:nvSpPr>
        <p:spPr>
          <a:xfrm>
            <a:off x="1210366" y="1650811"/>
            <a:ext cx="361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2018</a:t>
            </a:r>
            <a:endParaRPr lang="en-US" sz="4400" b="1" dirty="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="" xmlns:a16="http://schemas.microsoft.com/office/drawing/2014/main" id="{7DC9D35E-23B3-4723-BB6A-9BD84795DAE1}"/>
              </a:ext>
            </a:extLst>
          </p:cNvPr>
          <p:cNvSpPr/>
          <p:nvPr/>
        </p:nvSpPr>
        <p:spPr>
          <a:xfrm>
            <a:off x="6448174" y="1712733"/>
            <a:ext cx="3683113" cy="399884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ABCEE8-6663-4ED4-AE95-77FD98009B5F}"/>
              </a:ext>
            </a:extLst>
          </p:cNvPr>
          <p:cNvSpPr txBox="1"/>
          <p:nvPr/>
        </p:nvSpPr>
        <p:spPr>
          <a:xfrm>
            <a:off x="6481636" y="1650811"/>
            <a:ext cx="361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2019</a:t>
            </a:r>
            <a:endParaRPr lang="en-US" sz="4400" b="1" dirty="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6395D4E-450B-427D-B446-188820FF0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="" xmlns:a16="http://schemas.microsoft.com/office/drawing/2014/main" id="{DFFDFA28-7C4B-4D48-AF1D-1C70171D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Agenda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="" xmlns:a16="http://schemas.microsoft.com/office/drawing/2014/main" id="{E3C565EF-CFEB-4A46-B6EC-31EC6AAA7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6619202"/>
              </p:ext>
            </p:extLst>
          </p:nvPr>
        </p:nvGraphicFramePr>
        <p:xfrm>
          <a:off x="1096963" y="1681480"/>
          <a:ext cx="9957117" cy="4476170"/>
        </p:xfrm>
        <a:graphic>
          <a:graphicData uri="http://schemas.openxmlformats.org/drawingml/2006/table">
            <a:tbl>
              <a:tblPr/>
              <a:tblGrid>
                <a:gridCol w="2923579">
                  <a:extLst>
                    <a:ext uri="{9D8B030D-6E8A-4147-A177-3AD203B41FA5}">
                      <a16:colId xmlns="" xmlns:a16="http://schemas.microsoft.com/office/drawing/2014/main" val="2842310342"/>
                    </a:ext>
                  </a:extLst>
                </a:gridCol>
                <a:gridCol w="7033538">
                  <a:extLst>
                    <a:ext uri="{9D8B030D-6E8A-4147-A177-3AD203B41FA5}">
                      <a16:colId xmlns="" xmlns:a16="http://schemas.microsoft.com/office/drawing/2014/main" val="2960931661"/>
                    </a:ext>
                  </a:extLst>
                </a:gridCol>
              </a:tblGrid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8:00-8:30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Registration/Breakfast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155024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8:30-8:35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Welcome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1589630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8:35-8:50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BHCG Year in Review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80912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8:50-9:00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Leading Change, Creating Value Award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5459537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9:00-9:30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BHCG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Strategic Plan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0790181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9:30-9:40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Networking &amp; Exhibit Break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2337015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9:40-9:50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Measuring Our Success </a:t>
                      </a:r>
                      <a:r>
                        <a:rPr kumimoji="0" lang="mr-IN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panose="02040503050203030202" pitchFamily="18" charset="0"/>
                          <a:ea typeface="MS PGothic" panose="020B0600070205080204" pitchFamily="34" charset="-128"/>
                          <a:cs typeface="Mangal" panose="02040503050203030202" pitchFamily="18" charset="0"/>
                        </a:rPr>
                        <a:t>–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By the Numbers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556828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9:50-10:20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Advisory Panel: UnitedHealthcare Premium® Designation/Tier 1 Programs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3840291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10:20-10:50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Advisory Panel: Navitus Health Solutions 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7654355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10:50-11:00</a:t>
                      </a:r>
                    </a:p>
                  </a:txBody>
                  <a:tcPr marL="120419" marR="12041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Recognition, Drawing &amp; Closing Remarks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37813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43E2DC6-45A2-491B-93E2-40E94EB44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="" xmlns:a16="http://schemas.microsoft.com/office/drawing/2014/main" id="{335125AF-5B24-423C-ADFC-10A928C2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2019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New </a:t>
            </a:r>
            <a:r>
              <a:rPr lang="en-US" altLang="en-US" dirty="0" err="1"/>
              <a:t>BHCG</a:t>
            </a:r>
            <a:r>
              <a:rPr lang="en-US" altLang="en-US" dirty="0"/>
              <a:t> Pharmacy Member Employers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6BF2012-EB76-4966-BAAC-B7706EC2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470" y="2235954"/>
            <a:ext cx="6586330" cy="3991810"/>
          </a:xfrm>
        </p:spPr>
        <p:txBody>
          <a:bodyPr/>
          <a:lstStyle/>
          <a:p>
            <a:r>
              <a:rPr lang="en-US" altLang="en-US" dirty="0"/>
              <a:t>Baird</a:t>
            </a:r>
          </a:p>
          <a:p>
            <a:r>
              <a:rPr lang="en-US" altLang="en-US" dirty="0"/>
              <a:t>City of Kenosha</a:t>
            </a:r>
          </a:p>
          <a:p>
            <a:r>
              <a:rPr lang="en-US" altLang="en-US" dirty="0"/>
              <a:t>Masters Gallery Foods</a:t>
            </a:r>
          </a:p>
          <a:p>
            <a:r>
              <a:rPr lang="en-US" altLang="en-US" dirty="0"/>
              <a:t>Paragon Development Systems</a:t>
            </a:r>
          </a:p>
          <a:p>
            <a:r>
              <a:rPr lang="en-US" altLang="en-US" dirty="0" err="1"/>
              <a:t>Sargento</a:t>
            </a:r>
            <a:r>
              <a:rPr lang="en-US" altLang="en-US" dirty="0"/>
              <a:t> Foods</a:t>
            </a:r>
          </a:p>
          <a:p>
            <a:endParaRPr lang="en-US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="" xmlns:a16="http://schemas.microsoft.com/office/drawing/2014/main" id="{A37612BE-B46D-4E6B-A140-589A7F130F4D}"/>
              </a:ext>
            </a:extLst>
          </p:cNvPr>
          <p:cNvSpPr/>
          <p:nvPr/>
        </p:nvSpPr>
        <p:spPr>
          <a:xfrm>
            <a:off x="2082406" y="1712733"/>
            <a:ext cx="8048881" cy="399884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961E2C-B015-45D8-94C6-8571100CFE5C}"/>
              </a:ext>
            </a:extLst>
          </p:cNvPr>
          <p:cNvSpPr txBox="1"/>
          <p:nvPr/>
        </p:nvSpPr>
        <p:spPr>
          <a:xfrm>
            <a:off x="2193236" y="1630491"/>
            <a:ext cx="7906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2019</a:t>
            </a:r>
            <a:endParaRPr lang="en-US" sz="4400" b="1" dirty="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26F445-3644-44CC-A7E0-9EB3803E3D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="" xmlns:a16="http://schemas.microsoft.com/office/drawing/2014/main" id="{4C262B6B-13BB-4768-8315-D22D970B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Supporting Community Health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="" xmlns:a16="http://schemas.microsoft.com/office/drawing/2014/main" id="{20A3834C-F94C-4098-AC9B-B09B8494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3114040"/>
            <a:ext cx="7637250" cy="13717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Offering free BHCG membership to all Federally Qualified Health Centers in eastern Wisconsin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A368E54-9D1F-4820-9C0C-4F5B9DC0B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07CBA6-A6A9-4A22-A0D9-3E7BB7F3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0" y="2575560"/>
            <a:ext cx="3546118" cy="17730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="" xmlns:a16="http://schemas.microsoft.com/office/drawing/2014/main" id="{6556C9D3-3EC2-4D61-89AD-62CDD4E7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Did You Know?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BD88777A-1A1B-4E2D-94B7-B6A6C7CB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548" y="1930400"/>
            <a:ext cx="4707172" cy="4195763"/>
          </a:xfrm>
        </p:spPr>
        <p:txBody>
          <a:bodyPr/>
          <a:lstStyle/>
          <a:p>
            <a:pPr eaLnBrk="1" hangingPunct="1"/>
            <a:r>
              <a:rPr lang="en-US" altLang="en-US" dirty="0"/>
              <a:t>All </a:t>
            </a:r>
            <a:r>
              <a:rPr lang="en-US" altLang="en-US" dirty="0" err="1"/>
              <a:t>BHCG</a:t>
            </a:r>
            <a:r>
              <a:rPr lang="en-US" altLang="en-US" dirty="0"/>
              <a:t>-related services and products are optional</a:t>
            </a:r>
          </a:p>
          <a:p>
            <a:pPr eaLnBrk="1" hangingPunct="1"/>
            <a:r>
              <a:rPr lang="en-US" altLang="en-US" dirty="0" err="1"/>
              <a:t>BHCG’s</a:t>
            </a:r>
            <a:r>
              <a:rPr lang="en-US" altLang="en-US" dirty="0"/>
              <a:t> service area: 22 counties in eastern WI</a:t>
            </a:r>
          </a:p>
          <a:p>
            <a:pPr marL="231775" lvl="1" indent="-231775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Membership exceeds 200,000 covered lives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A37EA3-8F24-4585-8EF2-EBB8EEEA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6" y="1282149"/>
            <a:ext cx="6645965" cy="4984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65F237E-8B7A-4F68-BCAE-3F759A279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="" xmlns:a16="http://schemas.microsoft.com/office/drawing/2014/main" id="{5D1A1901-C797-491E-B7A2-4F603E1D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Join Us!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="" xmlns:a16="http://schemas.microsoft.com/office/drawing/2014/main" id="{2D438938-2706-4FFA-A4E1-844A5FE8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1"/>
            <a:ext cx="4998720" cy="4373563"/>
          </a:xfrm>
        </p:spPr>
        <p:txBody>
          <a:bodyPr/>
          <a:lstStyle/>
          <a:p>
            <a:pPr eaLnBrk="1" hangingPunct="1"/>
            <a:r>
              <a:rPr lang="en-US" altLang="en-US" dirty="0"/>
              <a:t>A growing portfolio of employer solutions</a:t>
            </a:r>
          </a:p>
          <a:p>
            <a:pPr eaLnBrk="1" hangingPunct="1"/>
            <a:r>
              <a:rPr lang="en-US" altLang="en-US" dirty="0"/>
              <a:t>Significant support from member employers</a:t>
            </a:r>
          </a:p>
          <a:p>
            <a:pPr eaLnBrk="1" hangingPunct="1"/>
            <a:r>
              <a:rPr lang="en-US" altLang="en-US" dirty="0"/>
              <a:t>Active involvement of employer representatives drives BHCG success</a:t>
            </a:r>
          </a:p>
          <a:p>
            <a:pPr eaLnBrk="1" hangingPunct="1"/>
            <a:r>
              <a:rPr lang="en-US" altLang="en-US" dirty="0"/>
              <a:t>Community initiative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5151C4A-D0F1-4511-A561-F21326F89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40D305-BE6F-4226-8D1F-8BB1BE83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18" y="1960810"/>
            <a:ext cx="4856759" cy="24283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="" xmlns:a16="http://schemas.microsoft.com/office/drawing/2014/main" id="{7F5B87E4-CB77-4935-832D-0E8F94D1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Leading Change, Creating Value Award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0D3E000-CCE3-4BAF-AF36-C9B1B0F4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8C12-D1BF-4C24-A6F2-4F28A6DA5A1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E72F1F8B-EEAA-4CF2-967F-EAE37B6D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Leading Change, Creating Value Award</a:t>
            </a:r>
          </a:p>
        </p:txBody>
      </p:sp>
      <p:sp>
        <p:nvSpPr>
          <p:cNvPr id="46082" name="TextBox 2">
            <a:extLst>
              <a:ext uri="{FF2B5EF4-FFF2-40B4-BE49-F238E27FC236}">
                <a16:creationId xmlns="" xmlns:a16="http://schemas.microsoft.com/office/drawing/2014/main" id="{8AFBF333-4D0F-4082-8698-84A7F47F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6" y="1731963"/>
            <a:ext cx="5097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/>
              <a:t>Congratulations to:</a:t>
            </a:r>
          </a:p>
        </p:txBody>
      </p:sp>
      <p:sp>
        <p:nvSpPr>
          <p:cNvPr id="46083" name="TextBox 3">
            <a:extLst>
              <a:ext uri="{FF2B5EF4-FFF2-40B4-BE49-F238E27FC236}">
                <a16:creationId xmlns="" xmlns:a16="http://schemas.microsoft.com/office/drawing/2014/main" id="{19781AAC-9560-439D-B1F0-34C5831D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403520"/>
            <a:ext cx="70596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Accepting the award:</a:t>
            </a:r>
          </a:p>
          <a:p>
            <a:pPr algn="ctr" eaLnBrk="1" hangingPunct="1"/>
            <a:r>
              <a:rPr lang="en-US" altLang="en-US" sz="3600" b="1" dirty="0"/>
              <a:t>Cindy Kazan, 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i="1" dirty="0"/>
              <a:t>Vice President, Advancement</a:t>
            </a:r>
            <a:endParaRPr lang="en-US" alt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017CDBC-7796-4151-8F10-C9E5C710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85DE-E47D-48A1-BEBD-AA21AFD05C92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C3B32E-9613-463E-B865-1F649958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12" y="2013894"/>
            <a:ext cx="4637013" cy="2318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="" xmlns:a16="http://schemas.microsoft.com/office/drawing/2014/main" id="{1AA7F2AC-4B8D-42F7-9766-0F878746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Sponsors/Exhibitors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A64BB-E79B-4868-81F0-24EBB90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6C93477-00CC-4363-AAD8-E31DAF2942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7490" y="546893"/>
            <a:ext cx="12158982" cy="683942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="" xmlns:a16="http://schemas.microsoft.com/office/drawing/2014/main" id="{2F6592D1-313E-49B6-A859-7140D3C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722879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Year in Review:</a:t>
            </a:r>
            <a:br>
              <a:rPr lang="en-US" altLang="en-US" dirty="0"/>
            </a:br>
            <a:r>
              <a:rPr lang="en-US" altLang="en-US" dirty="0"/>
              <a:t>Continuing Results and Emerging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E58ED7-43ED-4997-98F3-C49473BC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="" xmlns:a16="http://schemas.microsoft.com/office/drawing/2014/main" id="{5FA189B3-865B-42E4-807D-9C45D54F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UnitedHealthcare: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Medical Administrator Partnership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="" xmlns:a16="http://schemas.microsoft.com/office/drawing/2014/main" id="{1A46DFD0-3089-43E1-998D-F83D77CA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Three-year extension signed in 2018 (through 2021)</a:t>
            </a:r>
          </a:p>
          <a:p>
            <a:pPr lvl="1"/>
            <a:r>
              <a:rPr lang="en-US" altLang="en-US" dirty="0"/>
              <a:t>Preferred pricing, credits and performance guarantees</a:t>
            </a:r>
          </a:p>
          <a:p>
            <a:pPr lvl="1"/>
            <a:r>
              <a:rPr lang="en-US" altLang="en-US" dirty="0"/>
              <a:t>Vendor management and administrative oversight</a:t>
            </a:r>
          </a:p>
          <a:p>
            <a:pPr lvl="1"/>
            <a:r>
              <a:rPr lang="en-US" altLang="en-US" dirty="0"/>
              <a:t>Exclusive access to innovative programs and solutions</a:t>
            </a:r>
          </a:p>
          <a:p>
            <a:r>
              <a:rPr lang="en-US" altLang="en-US" dirty="0" err="1"/>
              <a:t>BHCG</a:t>
            </a:r>
            <a:r>
              <a:rPr lang="en-US" altLang="en-US" dirty="0"/>
              <a:t>-dedicated/enhanced customer service and designated clinical team </a:t>
            </a:r>
          </a:p>
          <a:p>
            <a:pPr lvl="1"/>
            <a:r>
              <a:rPr lang="en-US" altLang="en-US" dirty="0"/>
              <a:t>Regionally based, single point of 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3B22D29-A39B-4B26-8BF4-A1A00EC53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A4AA39-BF93-664B-9854-71B22B6F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456DF56D-F68C-4776-B442-39E40E5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UnitedHealthcare:</a:t>
            </a:r>
            <a:br>
              <a:rPr lang="en-US" altLang="en-US" dirty="0"/>
            </a:br>
            <a:r>
              <a:rPr lang="en-US" altLang="en-US" dirty="0"/>
              <a:t>Promoting High Value Providers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="" xmlns:a16="http://schemas.microsoft.com/office/drawing/2014/main" id="{166DBDA7-5DC6-4D6C-BA61-E27090A8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Helping employers identify high value providers to</a:t>
            </a:r>
          </a:p>
          <a:p>
            <a:pPr lvl="1"/>
            <a:r>
              <a:rPr lang="en-US" altLang="en-US" dirty="0"/>
              <a:t>Impact health care costs</a:t>
            </a:r>
          </a:p>
          <a:p>
            <a:pPr lvl="1"/>
            <a:r>
              <a:rPr lang="en-US" altLang="en-US" dirty="0"/>
              <a:t>Improve health and outcomes</a:t>
            </a:r>
          </a:p>
          <a:p>
            <a:r>
              <a:rPr lang="en-US" altLang="en-US" dirty="0"/>
              <a:t>UnitedHealth Premium® designation program</a:t>
            </a:r>
          </a:p>
          <a:p>
            <a:pPr lvl="1"/>
            <a:r>
              <a:rPr lang="en-US" altLang="en-US" dirty="0"/>
              <a:t>Identify quality, cost-effective physicians</a:t>
            </a:r>
          </a:p>
          <a:p>
            <a:pPr lvl="1"/>
            <a:r>
              <a:rPr lang="en-US" altLang="en-US" dirty="0"/>
              <a:t>Supports BHCG-exclusive benefit </a:t>
            </a:r>
            <a:r>
              <a:rPr lang="en-US" altLang="en-US" dirty="0" err="1"/>
              <a:t>tiering</a:t>
            </a:r>
            <a:r>
              <a:rPr lang="en-US" altLang="en-US" dirty="0"/>
              <a:t> opportunity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534F4FE-FA2B-436A-837F-F117213F2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1824323"/>
              </p:ext>
            </p:extLst>
          </p:nvPr>
        </p:nvGraphicFramePr>
        <p:xfrm>
          <a:off x="1594890" y="4413575"/>
          <a:ext cx="8961350" cy="179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675">
                  <a:extLst>
                    <a:ext uri="{9D8B030D-6E8A-4147-A177-3AD203B41FA5}">
                      <a16:colId xmlns="" xmlns:a16="http://schemas.microsoft.com/office/drawing/2014/main" val="3695144123"/>
                    </a:ext>
                  </a:extLst>
                </a:gridCol>
                <a:gridCol w="4480675">
                  <a:extLst>
                    <a:ext uri="{9D8B030D-6E8A-4147-A177-3AD203B41FA5}">
                      <a16:colId xmlns="" xmlns:a16="http://schemas.microsoft.com/office/drawing/2014/main" val="2614748657"/>
                    </a:ext>
                  </a:extLst>
                </a:gridCol>
              </a:tblGrid>
              <a:tr h="4669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BHCG</a:t>
                      </a:r>
                      <a:r>
                        <a:rPr lang="en-US" dirty="0"/>
                        <a:t> Member Company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1590311"/>
                  </a:ext>
                </a:extLst>
              </a:tr>
              <a:tr h="1327206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1800" dirty="0"/>
                        <a:t>Premium Utilization Tiered: </a:t>
                      </a:r>
                      <a:r>
                        <a:rPr lang="en-US" sz="2000" b="1" dirty="0"/>
                        <a:t>43.6%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vs.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Premium Utilization Non-Tiered: </a:t>
                      </a:r>
                      <a:r>
                        <a:rPr lang="en-US" sz="2000" b="1" dirty="0"/>
                        <a:t>36.2%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1800" dirty="0"/>
                        <a:t>Every 1% increase in Premium Utilization </a:t>
                      </a:r>
                      <a:br>
                        <a:rPr lang="en-US" sz="1800" dirty="0"/>
                      </a:br>
                      <a:r>
                        <a:rPr lang="en-US" sz="3600" dirty="0"/>
                        <a:t>= $610,059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 in reduced costs for all of </a:t>
                      </a:r>
                      <a:r>
                        <a:rPr lang="en-US" sz="1800" dirty="0" err="1"/>
                        <a:t>BHCG</a:t>
                      </a:r>
                      <a:endParaRPr lang="en-US" sz="18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356785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CF6794-7528-4E06-93D0-93AEE0351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2AAFAD9-A303-4907-981C-CB8295BC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latin typeface="Arial" panose="020B0604020202020204" pitchFamily="34" charset="0"/>
              </a:rPr>
              <a:t>Business Health Care Group –</a:t>
            </a:r>
            <a:r>
              <a:rPr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Historical Results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8A4F5967-7982-4554-A0B1-6C61AC4AA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5883854"/>
              </p:ext>
            </p:extLst>
          </p:nvPr>
        </p:nvGraphicFramePr>
        <p:xfrm>
          <a:off x="1463040" y="2014967"/>
          <a:ext cx="9154160" cy="346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006951-9637-44B7-8D8A-BBB295E40FA4}"/>
              </a:ext>
            </a:extLst>
          </p:cNvPr>
          <p:cNvSpPr txBox="1"/>
          <p:nvPr/>
        </p:nvSpPr>
        <p:spPr>
          <a:xfrm>
            <a:off x="4254898" y="1637227"/>
            <a:ext cx="367843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sym typeface="Helvetica"/>
              </a:rPr>
              <a:t>Allowed PMPM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ABE00A-4201-458A-A56D-F6707B875B9B}"/>
              </a:ext>
            </a:extLst>
          </p:cNvPr>
          <p:cNvSpPr txBox="1"/>
          <p:nvPr/>
        </p:nvSpPr>
        <p:spPr>
          <a:xfrm>
            <a:off x="5165377" y="5589382"/>
            <a:ext cx="308610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sym typeface="Helvetica"/>
              </a:rPr>
              <a:t>UnitedHealthcare</a:t>
            </a:r>
          </a:p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  <a:sym typeface="Helvetica"/>
              </a:rPr>
              <a:t>Effective 1/1/2016</a:t>
            </a:r>
            <a:endParaRPr lang="en-US" sz="1800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5F4EA60-EDFC-4B70-B5B1-87B1D2D94458}"/>
              </a:ext>
            </a:extLst>
          </p:cNvPr>
          <p:cNvCxnSpPr>
            <a:cxnSpLocks/>
          </p:cNvCxnSpPr>
          <p:nvPr/>
        </p:nvCxnSpPr>
        <p:spPr>
          <a:xfrm>
            <a:off x="5161280" y="5487065"/>
            <a:ext cx="5344160" cy="15332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39416-7CE0-4D1A-8F10-9F4CBD1C650B}"/>
              </a:ext>
            </a:extLst>
          </p:cNvPr>
          <p:cNvSpPr txBox="1"/>
          <p:nvPr/>
        </p:nvSpPr>
        <p:spPr>
          <a:xfrm>
            <a:off x="1501519" y="5503779"/>
            <a:ext cx="3234597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ea typeface="+mn-ea"/>
                <a:sym typeface="Helvetica"/>
              </a:rPr>
              <a:t>2018 is estimated based on existing BHCG customers’ Covered claims incurred and paid through December 2018 with estimated completion, based on BHCG’s historical completion.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ADE524-7D7F-4B8E-A257-14799F23602B}"/>
              </a:ext>
            </a:extLst>
          </p:cNvPr>
          <p:cNvSpPr txBox="1"/>
          <p:nvPr/>
        </p:nvSpPr>
        <p:spPr>
          <a:xfrm>
            <a:off x="1990311" y="2343869"/>
            <a:ext cx="96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F971BFE-9B4A-4649-9EE0-CEF7DCA213E6}" type="VALUE">
              <a:rPr lang="en-US" sz="1800" b="1">
                <a:solidFill>
                  <a:schemeClr val="accent2"/>
                </a:solidFill>
              </a:rPr>
              <a:pPr algn="ctr"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$406.68 </a:t>
            </a:fld>
            <a:endParaRPr lang="en-US" sz="1800" b="1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9420EF-7C32-4C61-A6FE-359148374D30}"/>
              </a:ext>
            </a:extLst>
          </p:cNvPr>
          <p:cNvSpPr txBox="1"/>
          <p:nvPr/>
        </p:nvSpPr>
        <p:spPr>
          <a:xfrm>
            <a:off x="3773678" y="2225465"/>
            <a:ext cx="96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2E7B4BF-A296-4049-A4A1-A02E0A169CC2}" type="VALUE">
              <a:rPr lang="en-US" sz="1800" b="1">
                <a:solidFill>
                  <a:schemeClr val="accent2"/>
                </a:solidFill>
              </a:rPr>
              <a:pPr algn="ctr"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$426.00 </a:t>
            </a:fld>
            <a:endParaRPr lang="en-US" sz="1800" b="1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AF3CB5-22FF-40B1-824F-B6CDB145E40A}"/>
              </a:ext>
            </a:extLst>
          </p:cNvPr>
          <p:cNvSpPr txBox="1"/>
          <p:nvPr/>
        </p:nvSpPr>
        <p:spPr>
          <a:xfrm>
            <a:off x="5505671" y="2469763"/>
            <a:ext cx="96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3F8A672-451D-4132-ADD9-EE163C4305B0}" type="VALUE">
              <a:rPr lang="en-US" sz="1800" b="1">
                <a:solidFill>
                  <a:schemeClr val="tx2"/>
                </a:solidFill>
              </a:rPr>
              <a:pPr algn="ctr"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$383.37 </a:t>
            </a:fld>
            <a:endParaRPr lang="en-US" sz="1800" b="1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D19D30-5429-4AAE-83A5-5F7D50B79187}"/>
              </a:ext>
            </a:extLst>
          </p:cNvPr>
          <p:cNvSpPr txBox="1"/>
          <p:nvPr/>
        </p:nvSpPr>
        <p:spPr>
          <a:xfrm>
            <a:off x="7289038" y="2376999"/>
            <a:ext cx="96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$399.67 </a:t>
            </a:r>
            <a:endParaRPr lang="en-US" sz="1800" b="1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9B66152-46E9-427F-9D88-A3036A9F52A2}"/>
              </a:ext>
            </a:extLst>
          </p:cNvPr>
          <p:cNvSpPr txBox="1"/>
          <p:nvPr/>
        </p:nvSpPr>
        <p:spPr>
          <a:xfrm>
            <a:off x="9072405" y="2204137"/>
            <a:ext cx="96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$430.15 </a:t>
            </a:r>
            <a:endParaRPr lang="en-US" sz="1800" b="1" dirty="0">
              <a:solidFill>
                <a:schemeClr val="tx2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3241DDA4-4B74-45EC-9200-63B93798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85DE-E47D-48A1-BEBD-AA21AFD05C9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="" xmlns:a16="http://schemas.microsoft.com/office/drawing/2014/main" id="{456738B1-5853-4E5C-8540-B0D5FEC1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Emerging Issue: ERISA Compliance </a:t>
            </a:r>
            <a:r>
              <a:rPr lang="mr-IN" altLang="en-US" dirty="0"/>
              <a:t>–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What Does It Mean to Be a Fiduciary?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="" xmlns:a16="http://schemas.microsoft.com/office/drawing/2014/main" id="{1A1260C1-93B8-4EBB-B627-735E5F04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1"/>
            <a:ext cx="9926320" cy="4373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ERISA requires fiduciaries to discharge their duties with respect to employee benefit plans:</a:t>
            </a:r>
          </a:p>
          <a:p>
            <a:pPr lvl="1"/>
            <a:r>
              <a:rPr lang="en-US" altLang="en-US" dirty="0"/>
              <a:t>Solely in the interest of plan participants and their beneficiaries;</a:t>
            </a:r>
          </a:p>
          <a:p>
            <a:pPr lvl="1"/>
            <a:r>
              <a:rPr lang="en-US" altLang="en-US" dirty="0"/>
              <a:t>For the exclusive purpose of providing plan benefits, or for defraying reasonable expenses of plan administration;</a:t>
            </a:r>
          </a:p>
          <a:p>
            <a:pPr lvl="1"/>
            <a:r>
              <a:rPr lang="en-US" altLang="en-US" dirty="0"/>
              <a:t>With the care, skill, prudence and diligence that a prudent person in similar circumstances would use;</a:t>
            </a:r>
          </a:p>
          <a:p>
            <a:r>
              <a:rPr lang="en-US" altLang="en-US" dirty="0"/>
              <a:t>Greater participant cost-sharing in contemporary plan designs increases focus on employer decisions, especially regarding:</a:t>
            </a:r>
          </a:p>
          <a:p>
            <a:pPr lvl="1"/>
            <a:r>
              <a:rPr lang="en-US" altLang="en-US" dirty="0"/>
              <a:t>Vendors;</a:t>
            </a:r>
          </a:p>
          <a:p>
            <a:pPr lvl="1"/>
            <a:r>
              <a:rPr lang="en-US" altLang="en-US" dirty="0"/>
              <a:t>Rx program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B337FE-2ABD-4065-AA1D-EA8B72364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D0E2721B-76C6-4FA6-890F-20A46B94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Navitus</a:t>
            </a:r>
            <a:r>
              <a:rPr lang="en-US" altLang="en-US" dirty="0"/>
              <a:t> Health Solutions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="" xmlns:a16="http://schemas.microsoft.com/office/drawing/2014/main" id="{C5B66E0E-C910-4A35-9470-46863960B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Transformative pharmacy benefit management aligned </a:t>
            </a:r>
            <a:br>
              <a:rPr lang="en-US" altLang="en-US" dirty="0"/>
            </a:br>
            <a:r>
              <a:rPr lang="en-US" altLang="en-US" dirty="0"/>
              <a:t>with employer needs</a:t>
            </a:r>
          </a:p>
          <a:p>
            <a:pPr lvl="1"/>
            <a:r>
              <a:rPr lang="en-US" altLang="en-US" dirty="0"/>
              <a:t>100% pass-through of all rebates and revenue</a:t>
            </a:r>
          </a:p>
          <a:p>
            <a:pPr lvl="1"/>
            <a:r>
              <a:rPr lang="en-US" altLang="en-US" dirty="0"/>
              <a:t>Lowest net cost in the industry </a:t>
            </a:r>
          </a:p>
          <a:p>
            <a:r>
              <a:rPr lang="en-US" altLang="en-US" dirty="0"/>
              <a:t>Available to </a:t>
            </a:r>
            <a:r>
              <a:rPr lang="en-US" altLang="en-US" dirty="0" err="1"/>
              <a:t>BHCG</a:t>
            </a:r>
            <a:r>
              <a:rPr lang="en-US" altLang="en-US" dirty="0"/>
              <a:t> member employers </a:t>
            </a:r>
          </a:p>
          <a:p>
            <a:pPr lvl="1"/>
            <a:r>
              <a:rPr lang="en-US" altLang="en-US" dirty="0"/>
              <a:t>Stand alone memberships locally &amp; nationally</a:t>
            </a:r>
          </a:p>
          <a:p>
            <a:r>
              <a:rPr lang="en-US" altLang="en-US" dirty="0"/>
              <a:t>Preferred pricing/performance guarantees</a:t>
            </a:r>
          </a:p>
          <a:p>
            <a:pPr lvl="1"/>
            <a:r>
              <a:rPr lang="en-US" altLang="en-US" dirty="0"/>
              <a:t>Optional services included as standard</a:t>
            </a:r>
          </a:p>
          <a:p>
            <a:pPr lvl="1"/>
            <a:r>
              <a:rPr lang="en-US" altLang="en-US" dirty="0"/>
              <a:t>Data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3D7DF-6F07-46A7-BDCA-CE8C25CFCD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HCG">
  <a:themeElements>
    <a:clrScheme name="BHCG 2017">
      <a:dk1>
        <a:sysClr val="windowText" lastClr="000000"/>
      </a:dk1>
      <a:lt1>
        <a:sysClr val="window" lastClr="FFFFFF"/>
      </a:lt1>
      <a:dk2>
        <a:srgbClr val="212C65"/>
      </a:dk2>
      <a:lt2>
        <a:srgbClr val="EB9322"/>
      </a:lt2>
      <a:accent1>
        <a:srgbClr val="9BBB59"/>
      </a:accent1>
      <a:accent2>
        <a:srgbClr val="6E925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BHCG.thmx</Template>
  <TotalTime>9471</TotalTime>
  <Words>675</Words>
  <Application>Microsoft Office PowerPoint</Application>
  <PresentationFormat>Custom</PresentationFormat>
  <Paragraphs>182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BHCG</vt:lpstr>
      <vt:lpstr>Slide 1</vt:lpstr>
      <vt:lpstr>Today’s Agenda</vt:lpstr>
      <vt:lpstr>Sponsors/Exhibitors</vt:lpstr>
      <vt:lpstr> Year in Review: Continuing Results and Emerging Solutions</vt:lpstr>
      <vt:lpstr>UnitedHealthcare: Medical Administrator Partnership</vt:lpstr>
      <vt:lpstr>UnitedHealthcare: Promoting High Value Providers</vt:lpstr>
      <vt:lpstr>Business Health Care Group –  Historical Results</vt:lpstr>
      <vt:lpstr>Emerging Issue: ERISA Compliance –  What Does It Mean to Be a Fiduciary?</vt:lpstr>
      <vt:lpstr>Navitus Health Solutions</vt:lpstr>
      <vt:lpstr>Navitus Health Solutions: Industry-Leading PMPM</vt:lpstr>
      <vt:lpstr>Consumer Engagement Support</vt:lpstr>
      <vt:lpstr>Business Health Care Group –  Medically Homeless in Eastern Wisconsin</vt:lpstr>
      <vt:lpstr>Consumer Engagement Support: Engagement Solutions Campaigns</vt:lpstr>
      <vt:lpstr>Consumer Engagement Support: Workplace Opioid Awareness/Prevention Communication Toolkit</vt:lpstr>
      <vt:lpstr>What’s Ahead? Strategic Planning</vt:lpstr>
      <vt:lpstr>Quantum Health: Consumer Health Care Advocacy</vt:lpstr>
      <vt:lpstr>Physician Data Study: Identifying the Best Providers</vt:lpstr>
      <vt:lpstr>Strengthening Our Voice</vt:lpstr>
      <vt:lpstr>2018 &amp; 2019  New BHCG Member Employers</vt:lpstr>
      <vt:lpstr>2019  New BHCG Pharmacy Member Employers</vt:lpstr>
      <vt:lpstr>Supporting Community Health</vt:lpstr>
      <vt:lpstr>Did You Know?</vt:lpstr>
      <vt:lpstr>Join Us!</vt:lpstr>
      <vt:lpstr>Leading Change, Creating Value Award</vt:lpstr>
      <vt:lpstr>Leading Change, Creating Value Award</vt:lpstr>
    </vt:vector>
  </TitlesOfParts>
  <Company>The Write Source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Rode</dc:creator>
  <cp:lastModifiedBy>Michael Rode</cp:lastModifiedBy>
  <cp:revision>165</cp:revision>
  <dcterms:created xsi:type="dcterms:W3CDTF">2019-01-09T17:32:29Z</dcterms:created>
  <dcterms:modified xsi:type="dcterms:W3CDTF">2019-03-13T16:23:31Z</dcterms:modified>
</cp:coreProperties>
</file>