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13"/>
  </p:notesMasterIdLst>
  <p:sldIdLst>
    <p:sldId id="258" r:id="rId2"/>
    <p:sldId id="259" r:id="rId3"/>
    <p:sldId id="260" r:id="rId4"/>
    <p:sldId id="265" r:id="rId5"/>
    <p:sldId id="266" r:id="rId6"/>
    <p:sldId id="284" r:id="rId7"/>
    <p:sldId id="302" r:id="rId8"/>
    <p:sldId id="349" r:id="rId9"/>
    <p:sldId id="343" r:id="rId10"/>
    <p:sldId id="344" r:id="rId11"/>
    <p:sldId id="351" r:id="rId12"/>
  </p:sldIdLst>
  <p:sldSz cx="12192000" cy="6858000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4336"/>
    <p:restoredTop sz="94678"/>
  </p:normalViewPr>
  <p:slideViewPr>
    <p:cSldViewPr snapToGrid="0" snapToObjects="1" showGuides="1">
      <p:cViewPr>
        <p:scale>
          <a:sx n="111" d="100"/>
          <a:sy n="111" d="100"/>
        </p:scale>
        <p:origin x="-72" y="14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3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81B02F-B558-431E-8F56-48AC4AB97108}" type="doc">
      <dgm:prSet loTypeId="urn:microsoft.com/office/officeart/2009/layout/CircleArrowProcess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8219242-5663-4A4A-92E4-010C781CBD85}">
      <dgm:prSet phldrT="[Text]"/>
      <dgm:spPr/>
      <dgm:t>
        <a:bodyPr/>
        <a:lstStyle/>
        <a:p>
          <a:r>
            <a:rPr lang="en-US" dirty="0"/>
            <a:t>Analytics</a:t>
          </a:r>
        </a:p>
      </dgm:t>
    </dgm:pt>
    <dgm:pt modelId="{16FE7F9B-5455-4E63-B285-A060354CE1FD}" type="parTrans" cxnId="{166BC075-DD2D-40E9-93E0-FA40C1D0C0BF}">
      <dgm:prSet/>
      <dgm:spPr/>
      <dgm:t>
        <a:bodyPr/>
        <a:lstStyle/>
        <a:p>
          <a:endParaRPr lang="en-US"/>
        </a:p>
      </dgm:t>
    </dgm:pt>
    <dgm:pt modelId="{7CB563A4-FA1C-4D64-8331-F0F8345B9600}" type="sibTrans" cxnId="{166BC075-DD2D-40E9-93E0-FA40C1D0C0BF}">
      <dgm:prSet/>
      <dgm:spPr/>
      <dgm:t>
        <a:bodyPr/>
        <a:lstStyle/>
        <a:p>
          <a:endParaRPr lang="en-US"/>
        </a:p>
      </dgm:t>
    </dgm:pt>
    <dgm:pt modelId="{11D08554-1727-4803-8B86-7C00D1EF1A9C}">
      <dgm:prSet phldrT="[Text]"/>
      <dgm:spPr/>
      <dgm:t>
        <a:bodyPr/>
        <a:lstStyle/>
        <a:p>
          <a:r>
            <a:rPr lang="en-US" dirty="0"/>
            <a:t>Informed Guidance</a:t>
          </a:r>
        </a:p>
      </dgm:t>
    </dgm:pt>
    <dgm:pt modelId="{8A119501-C137-43E6-BBA8-0006D0A54745}" type="parTrans" cxnId="{8E88757D-63AB-4ACE-BD3F-945751E1889D}">
      <dgm:prSet/>
      <dgm:spPr/>
      <dgm:t>
        <a:bodyPr/>
        <a:lstStyle/>
        <a:p>
          <a:endParaRPr lang="en-US"/>
        </a:p>
      </dgm:t>
    </dgm:pt>
    <dgm:pt modelId="{EE04788D-51D4-4472-B1CC-EC3D5A9E1A60}" type="sibTrans" cxnId="{8E88757D-63AB-4ACE-BD3F-945751E1889D}">
      <dgm:prSet/>
      <dgm:spPr/>
      <dgm:t>
        <a:bodyPr/>
        <a:lstStyle/>
        <a:p>
          <a:endParaRPr lang="en-US"/>
        </a:p>
      </dgm:t>
    </dgm:pt>
    <dgm:pt modelId="{82AFD850-FB6B-42D3-BDA3-9A7469756C92}">
      <dgm:prSet phldrT="[Text]"/>
      <dgm:spPr/>
      <dgm:t>
        <a:bodyPr/>
        <a:lstStyle/>
        <a:p>
          <a:r>
            <a:rPr lang="en-US" dirty="0"/>
            <a:t>Increased Value</a:t>
          </a:r>
        </a:p>
      </dgm:t>
    </dgm:pt>
    <dgm:pt modelId="{01084EF7-BE3D-41CC-9543-476E9407E2E3}" type="parTrans" cxnId="{F0078C12-B47F-437E-BE24-10E967BEB858}">
      <dgm:prSet/>
      <dgm:spPr/>
      <dgm:t>
        <a:bodyPr/>
        <a:lstStyle/>
        <a:p>
          <a:endParaRPr lang="en-US"/>
        </a:p>
      </dgm:t>
    </dgm:pt>
    <dgm:pt modelId="{858CAEF7-B288-471C-AB1B-C1CC35667DE9}" type="sibTrans" cxnId="{F0078C12-B47F-437E-BE24-10E967BEB858}">
      <dgm:prSet/>
      <dgm:spPr/>
      <dgm:t>
        <a:bodyPr/>
        <a:lstStyle/>
        <a:p>
          <a:endParaRPr lang="en-US"/>
        </a:p>
      </dgm:t>
    </dgm:pt>
    <dgm:pt modelId="{EBFBC8B6-EFFD-499F-AFBF-D374565AEFED}" type="pres">
      <dgm:prSet presAssocID="{4881B02F-B558-431E-8F56-48AC4AB97108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A0855C9C-FDB2-4257-AE93-3792C765C299}" type="pres">
      <dgm:prSet presAssocID="{08219242-5663-4A4A-92E4-010C781CBD85}" presName="Accent1" presStyleCnt="0"/>
      <dgm:spPr/>
    </dgm:pt>
    <dgm:pt modelId="{93616C4E-069D-4040-826C-16D170CBF9DE}" type="pres">
      <dgm:prSet presAssocID="{08219242-5663-4A4A-92E4-010C781CBD85}" presName="Accent" presStyleLbl="node1" presStyleIdx="0" presStyleCnt="3"/>
      <dgm:spPr/>
    </dgm:pt>
    <dgm:pt modelId="{4028CC31-CA58-4294-88AC-59D235B682EB}" type="pres">
      <dgm:prSet presAssocID="{08219242-5663-4A4A-92E4-010C781CBD85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B968CD-C0CC-4A6C-AD87-E7B523C21F2D}" type="pres">
      <dgm:prSet presAssocID="{11D08554-1727-4803-8B86-7C00D1EF1A9C}" presName="Accent2" presStyleCnt="0"/>
      <dgm:spPr/>
    </dgm:pt>
    <dgm:pt modelId="{7E2D7E59-ACC7-437A-BC6B-5C81E474B111}" type="pres">
      <dgm:prSet presAssocID="{11D08554-1727-4803-8B86-7C00D1EF1A9C}" presName="Accent" presStyleLbl="node1" presStyleIdx="1" presStyleCnt="3"/>
      <dgm:spPr/>
    </dgm:pt>
    <dgm:pt modelId="{E0C5095C-10B6-468C-8890-7A028D90CEB7}" type="pres">
      <dgm:prSet presAssocID="{11D08554-1727-4803-8B86-7C00D1EF1A9C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C80A43-97C9-4CAC-8E98-F12F8B63DC79}" type="pres">
      <dgm:prSet presAssocID="{82AFD850-FB6B-42D3-BDA3-9A7469756C92}" presName="Accent3" presStyleCnt="0"/>
      <dgm:spPr/>
    </dgm:pt>
    <dgm:pt modelId="{BE42E34C-C059-48D6-928E-CA1CC01A5024}" type="pres">
      <dgm:prSet presAssocID="{82AFD850-FB6B-42D3-BDA3-9A7469756C92}" presName="Accent" presStyleLbl="node1" presStyleIdx="2" presStyleCnt="3"/>
      <dgm:spPr/>
    </dgm:pt>
    <dgm:pt modelId="{191B1261-28A7-4E29-ABF1-15DCE31F1A1B}" type="pres">
      <dgm:prSet presAssocID="{82AFD850-FB6B-42D3-BDA3-9A7469756C92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50F0ADC-50F7-B240-AA31-C431381EF5E9}" type="presOf" srcId="{11D08554-1727-4803-8B86-7C00D1EF1A9C}" destId="{E0C5095C-10B6-468C-8890-7A028D90CEB7}" srcOrd="0" destOrd="0" presId="urn:microsoft.com/office/officeart/2009/layout/CircleArrowProcess"/>
    <dgm:cxn modelId="{CA3BF0B2-5E74-6F43-B2B2-253FD2178D5D}" type="presOf" srcId="{08219242-5663-4A4A-92E4-010C781CBD85}" destId="{4028CC31-CA58-4294-88AC-59D235B682EB}" srcOrd="0" destOrd="0" presId="urn:microsoft.com/office/officeart/2009/layout/CircleArrowProcess"/>
    <dgm:cxn modelId="{F0078C12-B47F-437E-BE24-10E967BEB858}" srcId="{4881B02F-B558-431E-8F56-48AC4AB97108}" destId="{82AFD850-FB6B-42D3-BDA3-9A7469756C92}" srcOrd="2" destOrd="0" parTransId="{01084EF7-BE3D-41CC-9543-476E9407E2E3}" sibTransId="{858CAEF7-B288-471C-AB1B-C1CC35667DE9}"/>
    <dgm:cxn modelId="{8E88757D-63AB-4ACE-BD3F-945751E1889D}" srcId="{4881B02F-B558-431E-8F56-48AC4AB97108}" destId="{11D08554-1727-4803-8B86-7C00D1EF1A9C}" srcOrd="1" destOrd="0" parTransId="{8A119501-C137-43E6-BBA8-0006D0A54745}" sibTransId="{EE04788D-51D4-4472-B1CC-EC3D5A9E1A60}"/>
    <dgm:cxn modelId="{D2E84EEA-9CB0-3E45-9CBC-657D95A9D58C}" type="presOf" srcId="{4881B02F-B558-431E-8F56-48AC4AB97108}" destId="{EBFBC8B6-EFFD-499F-AFBF-D374565AEFED}" srcOrd="0" destOrd="0" presId="urn:microsoft.com/office/officeart/2009/layout/CircleArrowProcess"/>
    <dgm:cxn modelId="{7BEC4659-472C-ED47-9B95-EDC104C147B3}" type="presOf" srcId="{82AFD850-FB6B-42D3-BDA3-9A7469756C92}" destId="{191B1261-28A7-4E29-ABF1-15DCE31F1A1B}" srcOrd="0" destOrd="0" presId="urn:microsoft.com/office/officeart/2009/layout/CircleArrowProcess"/>
    <dgm:cxn modelId="{166BC075-DD2D-40E9-93E0-FA40C1D0C0BF}" srcId="{4881B02F-B558-431E-8F56-48AC4AB97108}" destId="{08219242-5663-4A4A-92E4-010C781CBD85}" srcOrd="0" destOrd="0" parTransId="{16FE7F9B-5455-4E63-B285-A060354CE1FD}" sibTransId="{7CB563A4-FA1C-4D64-8331-F0F8345B9600}"/>
    <dgm:cxn modelId="{A6C0E4FF-035B-D743-AD3E-21E61A109114}" type="presParOf" srcId="{EBFBC8B6-EFFD-499F-AFBF-D374565AEFED}" destId="{A0855C9C-FDB2-4257-AE93-3792C765C299}" srcOrd="0" destOrd="0" presId="urn:microsoft.com/office/officeart/2009/layout/CircleArrowProcess"/>
    <dgm:cxn modelId="{247D0361-939F-364E-8821-B94003F41BA0}" type="presParOf" srcId="{A0855C9C-FDB2-4257-AE93-3792C765C299}" destId="{93616C4E-069D-4040-826C-16D170CBF9DE}" srcOrd="0" destOrd="0" presId="urn:microsoft.com/office/officeart/2009/layout/CircleArrowProcess"/>
    <dgm:cxn modelId="{B48BF5CB-4913-0549-AC1F-24262A3D369E}" type="presParOf" srcId="{EBFBC8B6-EFFD-499F-AFBF-D374565AEFED}" destId="{4028CC31-CA58-4294-88AC-59D235B682EB}" srcOrd="1" destOrd="0" presId="urn:microsoft.com/office/officeart/2009/layout/CircleArrowProcess"/>
    <dgm:cxn modelId="{1EA8A57C-05F3-5C4A-A78B-099B6806F0FF}" type="presParOf" srcId="{EBFBC8B6-EFFD-499F-AFBF-D374565AEFED}" destId="{1FB968CD-C0CC-4A6C-AD87-E7B523C21F2D}" srcOrd="2" destOrd="0" presId="urn:microsoft.com/office/officeart/2009/layout/CircleArrowProcess"/>
    <dgm:cxn modelId="{D1A74105-09A9-024C-BE58-CB46E5659EF6}" type="presParOf" srcId="{1FB968CD-C0CC-4A6C-AD87-E7B523C21F2D}" destId="{7E2D7E59-ACC7-437A-BC6B-5C81E474B111}" srcOrd="0" destOrd="0" presId="urn:microsoft.com/office/officeart/2009/layout/CircleArrowProcess"/>
    <dgm:cxn modelId="{10A6CE2A-4279-E74F-89B3-5B38976D7676}" type="presParOf" srcId="{EBFBC8B6-EFFD-499F-AFBF-D374565AEFED}" destId="{E0C5095C-10B6-468C-8890-7A028D90CEB7}" srcOrd="3" destOrd="0" presId="urn:microsoft.com/office/officeart/2009/layout/CircleArrowProcess"/>
    <dgm:cxn modelId="{36459573-F985-DA41-A7A9-D2A9A1AB9528}" type="presParOf" srcId="{EBFBC8B6-EFFD-499F-AFBF-D374565AEFED}" destId="{F0C80A43-97C9-4CAC-8E98-F12F8B63DC79}" srcOrd="4" destOrd="0" presId="urn:microsoft.com/office/officeart/2009/layout/CircleArrowProcess"/>
    <dgm:cxn modelId="{57FA7645-77F5-6E47-A0B2-7ADE6C753F09}" type="presParOf" srcId="{F0C80A43-97C9-4CAC-8E98-F12F8B63DC79}" destId="{BE42E34C-C059-48D6-928E-CA1CC01A5024}" srcOrd="0" destOrd="0" presId="urn:microsoft.com/office/officeart/2009/layout/CircleArrowProcess"/>
    <dgm:cxn modelId="{A0B2E0B7-97DB-454B-BE3E-C81845FCB76C}" type="presParOf" srcId="{EBFBC8B6-EFFD-499F-AFBF-D374565AEFED}" destId="{191B1261-28A7-4E29-ABF1-15DCE31F1A1B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3616C4E-069D-4040-826C-16D170CBF9DE}">
      <dsp:nvSpPr>
        <dsp:cNvPr id="0" name=""/>
        <dsp:cNvSpPr/>
      </dsp:nvSpPr>
      <dsp:spPr>
        <a:xfrm>
          <a:off x="2586302" y="0"/>
          <a:ext cx="2330855" cy="2331209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28CC31-CA58-4294-88AC-59D235B682EB}">
      <dsp:nvSpPr>
        <dsp:cNvPr id="0" name=""/>
        <dsp:cNvSpPr/>
      </dsp:nvSpPr>
      <dsp:spPr>
        <a:xfrm>
          <a:off x="3101497" y="841637"/>
          <a:ext cx="1295211" cy="6474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/>
            <a:t>Analytics</a:t>
          </a:r>
        </a:p>
      </dsp:txBody>
      <dsp:txXfrm>
        <a:off x="3101497" y="841637"/>
        <a:ext cx="1295211" cy="647450"/>
      </dsp:txXfrm>
    </dsp:sp>
    <dsp:sp modelId="{7E2D7E59-ACC7-437A-BC6B-5C81E474B111}">
      <dsp:nvSpPr>
        <dsp:cNvPr id="0" name=""/>
        <dsp:cNvSpPr/>
      </dsp:nvSpPr>
      <dsp:spPr>
        <a:xfrm>
          <a:off x="1938915" y="1339452"/>
          <a:ext cx="2330855" cy="2331209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C5095C-10B6-468C-8890-7A028D90CEB7}">
      <dsp:nvSpPr>
        <dsp:cNvPr id="0" name=""/>
        <dsp:cNvSpPr/>
      </dsp:nvSpPr>
      <dsp:spPr>
        <a:xfrm>
          <a:off x="2456737" y="2188838"/>
          <a:ext cx="1295211" cy="6474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/>
            <a:t>Informed Guidance</a:t>
          </a:r>
        </a:p>
      </dsp:txBody>
      <dsp:txXfrm>
        <a:off x="2456737" y="2188838"/>
        <a:ext cx="1295211" cy="647450"/>
      </dsp:txXfrm>
    </dsp:sp>
    <dsp:sp modelId="{BE42E34C-C059-48D6-928E-CA1CC01A5024}">
      <dsp:nvSpPr>
        <dsp:cNvPr id="0" name=""/>
        <dsp:cNvSpPr/>
      </dsp:nvSpPr>
      <dsp:spPr>
        <a:xfrm>
          <a:off x="2752197" y="2839194"/>
          <a:ext cx="2002565" cy="2003368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1B1261-28A7-4E29-ABF1-15DCE31F1A1B}">
      <dsp:nvSpPr>
        <dsp:cNvPr id="0" name=""/>
        <dsp:cNvSpPr/>
      </dsp:nvSpPr>
      <dsp:spPr>
        <a:xfrm>
          <a:off x="3104561" y="3537976"/>
          <a:ext cx="1295211" cy="6474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/>
            <a:t>Increased Value</a:t>
          </a:r>
        </a:p>
      </dsp:txBody>
      <dsp:txXfrm>
        <a:off x="3104561" y="3537976"/>
        <a:ext cx="1295211" cy="6474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37CB68EE-66F1-49ED-825F-FDAD43B2916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F5945113-B5F9-4FDB-83F6-EDF626F887DB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8B21448-5C7B-4650-8333-1CAC91691629}" type="datetimeFigureOut">
              <a:rPr lang="en-US" altLang="en-US"/>
              <a:pPr/>
              <a:t>3/13/2019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xmlns="" id="{957F23BF-93B3-4054-948B-A1401DE8850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xmlns="" id="{73FE3C06-33E3-4C71-90E0-72AC650890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0F42528-CAB3-4DED-8236-62CC334C5F1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2F636C6-4215-4DA8-B1AA-D8D3D332AA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6D1C6D6-4F07-4674-A555-90B9A9F6763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6243302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>
            <a:extLst>
              <a:ext uri="{FF2B5EF4-FFF2-40B4-BE49-F238E27FC236}">
                <a16:creationId xmlns:a16="http://schemas.microsoft.com/office/drawing/2014/main" xmlns="" id="{E8B14BF0-8706-4A7E-8EFE-180B47D6D90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4" name="Notes Placeholder 2">
            <a:extLst>
              <a:ext uri="{FF2B5EF4-FFF2-40B4-BE49-F238E27FC236}">
                <a16:creationId xmlns:a16="http://schemas.microsoft.com/office/drawing/2014/main" xmlns="" id="{6E691E81-5C41-4178-B211-858FF10E30B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8435" name="Slide Number Placeholder 3">
            <a:extLst>
              <a:ext uri="{FF2B5EF4-FFF2-40B4-BE49-F238E27FC236}">
                <a16:creationId xmlns:a16="http://schemas.microsoft.com/office/drawing/2014/main" xmlns="" id="{509B9B47-A14C-4382-9523-10EF216A443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6E8B655D-DB30-4A89-9543-1CBBAD21D423}" type="slidenum">
              <a:rPr lang="en-US" altLang="en-US" sz="1200"/>
              <a:pPr eaLnBrk="1" hangingPunct="1"/>
              <a:t>5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>
            <a:extLst>
              <a:ext uri="{FF2B5EF4-FFF2-40B4-BE49-F238E27FC236}">
                <a16:creationId xmlns:a16="http://schemas.microsoft.com/office/drawing/2014/main" xmlns="" id="{0C08AEA6-8337-4D6F-B181-327932A4CDE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6672BEAF-7589-4EBA-A69C-0104F0D7B6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  <a:p>
            <a:pPr marL="171450" indent="-171450">
              <a:buFontTx/>
              <a:buChar char="-"/>
              <a:defRPr/>
            </a:pPr>
            <a:endParaRPr lang="en-US" dirty="0"/>
          </a:p>
        </p:txBody>
      </p:sp>
      <p:sp>
        <p:nvSpPr>
          <p:cNvPr id="23555" name="Slide Number Placeholder 3">
            <a:extLst>
              <a:ext uri="{FF2B5EF4-FFF2-40B4-BE49-F238E27FC236}">
                <a16:creationId xmlns:a16="http://schemas.microsoft.com/office/drawing/2014/main" xmlns="" id="{9E484A36-AB96-47D4-AB80-CCD3410F456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D627E0FD-F3A9-4F8F-89D2-509380CFB958}" type="slidenum">
              <a:rPr lang="en-US" altLang="en-US" sz="1200"/>
              <a:pPr/>
              <a:t>9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xmlns="" val="11596489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>
            <a:extLst>
              <a:ext uri="{FF2B5EF4-FFF2-40B4-BE49-F238E27FC236}">
                <a16:creationId xmlns:a16="http://schemas.microsoft.com/office/drawing/2014/main" xmlns="" id="{8BBD0D94-0550-4BF9-9D8C-EACD63286A0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5602" name="Notes Placeholder 2">
            <a:extLst>
              <a:ext uri="{FF2B5EF4-FFF2-40B4-BE49-F238E27FC236}">
                <a16:creationId xmlns:a16="http://schemas.microsoft.com/office/drawing/2014/main" xmlns="" id="{E79E3583-A472-4357-8D0B-FDA3EE2026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>
              <a:buFontTx/>
              <a:buChar char="-"/>
            </a:pPr>
            <a:endParaRPr lang="en-US" altLang="en-US"/>
          </a:p>
        </p:txBody>
      </p:sp>
      <p:sp>
        <p:nvSpPr>
          <p:cNvPr id="25603" name="Slide Number Placeholder 3">
            <a:extLst>
              <a:ext uri="{FF2B5EF4-FFF2-40B4-BE49-F238E27FC236}">
                <a16:creationId xmlns:a16="http://schemas.microsoft.com/office/drawing/2014/main" xmlns="" id="{5D80C527-23A2-488B-8D7F-999520BC845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1AA48427-2DC1-4A8A-A45E-837850FE5968}" type="slidenum">
              <a:rPr lang="en-US" altLang="en-US" sz="1200"/>
              <a:pPr/>
              <a:t>10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xmlns="" val="12867386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>
            <a:extLst>
              <a:ext uri="{FF2B5EF4-FFF2-40B4-BE49-F238E27FC236}">
                <a16:creationId xmlns:a16="http://schemas.microsoft.com/office/drawing/2014/main" xmlns="" id="{8BBD0D94-0550-4BF9-9D8C-EACD63286A0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5602" name="Notes Placeholder 2">
            <a:extLst>
              <a:ext uri="{FF2B5EF4-FFF2-40B4-BE49-F238E27FC236}">
                <a16:creationId xmlns:a16="http://schemas.microsoft.com/office/drawing/2014/main" xmlns="" id="{E79E3583-A472-4357-8D0B-FDA3EE2026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>
              <a:buFontTx/>
              <a:buChar char="-"/>
            </a:pPr>
            <a:endParaRPr lang="en-US" altLang="en-US"/>
          </a:p>
        </p:txBody>
      </p:sp>
      <p:sp>
        <p:nvSpPr>
          <p:cNvPr id="25603" name="Slide Number Placeholder 3">
            <a:extLst>
              <a:ext uri="{FF2B5EF4-FFF2-40B4-BE49-F238E27FC236}">
                <a16:creationId xmlns:a16="http://schemas.microsoft.com/office/drawing/2014/main" xmlns="" id="{5D80C527-23A2-488B-8D7F-999520BC845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1AA48427-2DC1-4A8A-A45E-837850FE5968}" type="slidenum">
              <a:rPr lang="en-US" altLang="en-US" sz="1200"/>
              <a:pPr/>
              <a:t>11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xmlns="" val="22564348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BB375C8-4C43-4B68-AF88-EF50467B1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80DBA0-7CEA-420A-A615-8FECF5E47EC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4109928635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48421" y="1219201"/>
            <a:ext cx="4395499" cy="2531223"/>
          </a:xfrm>
        </p:spPr>
        <p:txBody>
          <a:bodyPr anchor="b"/>
          <a:lstStyle>
            <a:lvl1pPr algn="l">
              <a:defRPr sz="4000" b="0" cap="none" baseline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64125" y="4146115"/>
            <a:ext cx="4379795" cy="1259005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FC1DD17B-7925-4A26-9407-005302FC3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840E6F-F2F9-4C3C-A9EA-19B7F89385F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375724023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74638"/>
            <a:ext cx="10972800" cy="109696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752601"/>
            <a:ext cx="10972800" cy="4373563"/>
          </a:xfrm>
        </p:spPr>
        <p:txBody>
          <a:bodyPr/>
          <a:lstStyle>
            <a:lvl1pPr>
              <a:spcBef>
                <a:spcPts val="600"/>
              </a:spcBef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E4B7A8BA-C34D-4D5D-AEB3-4F1C3500975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54235AD-07B3-448F-9BCC-59AFFD7381AD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C07C708-20AE-450D-9478-DD8098249B3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587370" y="5181760"/>
            <a:ext cx="1567089" cy="1096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84917729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74638"/>
            <a:ext cx="10972800" cy="109696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752601"/>
            <a:ext cx="10972800" cy="4373563"/>
          </a:xfrm>
        </p:spPr>
        <p:txBody>
          <a:bodyPr/>
          <a:lstStyle>
            <a:lvl1pPr>
              <a:spcBef>
                <a:spcPts val="600"/>
              </a:spcBef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E4B7A8BA-C34D-4D5D-AEB3-4F1C3500975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54235AD-07B3-448F-9BCC-59AFFD7381A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778270213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416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D7B04AC-9F82-4A4F-9A5D-38A11AEEE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DEEB43-087D-4C3C-9611-B1A9F0B781C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84413286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AB98BB7F-56A2-4938-AB0A-62A26FBD1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A25586-0FBD-458A-BD23-749D99870DB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353992174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B6EBFCF-EB70-4393-A252-F132C9A4F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6D85DE-E47D-48A1-BEBD-AA21AFD05C9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547694633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xmlns="" id="{C37F13A0-2059-4CB4-AD66-2DA7343FA12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1C40A1C-4BD0-4D50-8539-A0E0F18B30A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584917876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UHC The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685800"/>
            <a:ext cx="10363200" cy="571500"/>
          </a:xfrm>
          <a:noFill/>
        </p:spPr>
        <p:style>
          <a:lnRef idx="0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bIns="0" rtlCol="0"/>
          <a:lstStyle>
            <a:lvl1pPr algn="r">
              <a:defRPr lang="en-US" sz="1600" b="1" kern="1200" baseline="0" smtId="4294967295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">
            <a:extLst>
              <a:ext uri="{FF2B5EF4-FFF2-40B4-BE49-F238E27FC236}">
                <a16:creationId xmlns:a16="http://schemas.microsoft.com/office/drawing/2014/main" xmlns="" id="{2E9F5F2E-84B4-4E7B-A1B1-96005CF916C6}"/>
              </a:ext>
            </a:extLst>
          </p:cNvPr>
          <p:cNvSpPr txBox="1"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2DD37AD-B063-4171-AC49-F12B32BBED2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319200140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xmlns="" id="{1920202F-3B4A-4FD4-983E-02566BBCC2B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097280" y="274638"/>
            <a:ext cx="10972800" cy="109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xmlns="" id="{AD66E017-1FDF-419C-A5E2-8806D060D77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097280" y="1752601"/>
            <a:ext cx="10972800" cy="437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C5FCFC1-F331-433C-A8B1-23CD57FB2A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7490" y="6431280"/>
            <a:ext cx="785881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 b="1">
                <a:solidFill>
                  <a:schemeClr val="bg1"/>
                </a:solidFill>
              </a:defRPr>
            </a:lvl1pPr>
          </a:lstStyle>
          <a:p>
            <a:fld id="{D6777427-258A-4353-8E07-15BF5E81665A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5" r:id="rId3"/>
    <p:sldLayoutId id="2147483744" r:id="rId4"/>
    <p:sldLayoutId id="2147483740" r:id="rId5"/>
    <p:sldLayoutId id="2147483741" r:id="rId6"/>
    <p:sldLayoutId id="2147483742" r:id="rId7"/>
    <p:sldLayoutId id="2147483736" r:id="rId8"/>
    <p:sldLayoutId id="2147483743" r:id="rId9"/>
  </p:sldLayoutIdLst>
  <p:transition>
    <p:fade/>
  </p:transition>
  <p:hf hdr="0" ftr="0" dt="0"/>
  <p:txStyles>
    <p:titleStyle>
      <a:lvl1pPr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600" kern="1200">
          <a:solidFill>
            <a:schemeClr val="bg1"/>
          </a:solidFill>
          <a:latin typeface="+mj-lt"/>
          <a:ea typeface="MS PGothic" pitchFamily="34" charset="-128"/>
          <a:cs typeface="MS PGothic" charset="0"/>
        </a:defRPr>
      </a:lvl1pPr>
      <a:lvl2pPr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itchFamily="34" charset="0"/>
          <a:ea typeface="MS PGothic" pitchFamily="34" charset="-128"/>
          <a:cs typeface="MS PGothic" charset="0"/>
        </a:defRPr>
      </a:lvl2pPr>
      <a:lvl3pPr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itchFamily="34" charset="0"/>
          <a:ea typeface="MS PGothic" pitchFamily="34" charset="-128"/>
          <a:cs typeface="MS PGothic" charset="0"/>
        </a:defRPr>
      </a:lvl3pPr>
      <a:lvl4pPr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itchFamily="34" charset="0"/>
          <a:ea typeface="MS PGothic" pitchFamily="34" charset="-128"/>
          <a:cs typeface="MS PGothic" charset="0"/>
        </a:defRPr>
      </a:lvl4pPr>
      <a:lvl5pPr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itchFamily="34" charset="0"/>
          <a:ea typeface="MS PGothic" pitchFamily="34" charset="-128"/>
          <a:cs typeface="MS PGothic" charset="0"/>
        </a:defRPr>
      </a:lvl5pPr>
      <a:lvl6pPr marL="457200" algn="l" rtl="0" fontAlgn="base">
        <a:lnSpc>
          <a:spcPts val="4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itchFamily="34" charset="0"/>
          <a:ea typeface="MS PGothic" pitchFamily="34" charset="-128"/>
        </a:defRPr>
      </a:lvl6pPr>
      <a:lvl7pPr marL="914400" algn="l" rtl="0" fontAlgn="base">
        <a:lnSpc>
          <a:spcPts val="4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itchFamily="34" charset="0"/>
          <a:ea typeface="MS PGothic" pitchFamily="34" charset="-128"/>
        </a:defRPr>
      </a:lvl7pPr>
      <a:lvl8pPr marL="1371600" algn="l" rtl="0" fontAlgn="base">
        <a:lnSpc>
          <a:spcPts val="4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itchFamily="34" charset="0"/>
          <a:ea typeface="MS PGothic" pitchFamily="34" charset="-128"/>
        </a:defRPr>
      </a:lvl8pPr>
      <a:lvl9pPr marL="1828800" algn="l" rtl="0" fontAlgn="base">
        <a:lnSpc>
          <a:spcPts val="4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itchFamily="34" charset="0"/>
          <a:ea typeface="MS PGothic" pitchFamily="34" charset="-128"/>
        </a:defRPr>
      </a:lvl9pPr>
    </p:titleStyle>
    <p:bodyStyle>
      <a:lvl1pPr marL="231775" indent="-231775" algn="l" rtl="0" eaLnBrk="0" fontAlgn="base" hangingPunct="0">
        <a:spcBef>
          <a:spcPts val="300"/>
        </a:spcBef>
        <a:spcAft>
          <a:spcPts val="300"/>
        </a:spcAft>
        <a:buClr>
          <a:schemeClr val="bg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ts val="300"/>
        </a:spcBef>
        <a:spcAft>
          <a:spcPts val="300"/>
        </a:spcAft>
        <a:buClr>
          <a:schemeClr val="bg2"/>
        </a:buClr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ts val="200"/>
        </a:spcBef>
        <a:spcAft>
          <a:spcPts val="200"/>
        </a:spcAft>
        <a:buClr>
          <a:schemeClr val="bg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Arial" panose="020B0604020202020204" pitchFamily="34" charset="0"/>
        <a:buChar char="–"/>
        <a:defRPr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Arial" panose="020B0604020202020204" pitchFamily="34" charset="0"/>
        <a:buChar char="»"/>
        <a:defRPr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>
            <a:extLst>
              <a:ext uri="{FF2B5EF4-FFF2-40B4-BE49-F238E27FC236}">
                <a16:creationId xmlns:a16="http://schemas.microsoft.com/office/drawing/2014/main" xmlns="" id="{DFFDFA28-7C4B-4D48-AF1D-1C70171DD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Today’s Agenda</a:t>
            </a:r>
          </a:p>
        </p:txBody>
      </p:sp>
      <p:graphicFrame>
        <p:nvGraphicFramePr>
          <p:cNvPr id="6" name="Content Placeholder 4">
            <a:extLst>
              <a:ext uri="{FF2B5EF4-FFF2-40B4-BE49-F238E27FC236}">
                <a16:creationId xmlns:a16="http://schemas.microsoft.com/office/drawing/2014/main" xmlns="" id="{E3C565EF-CFEB-4A46-B6EC-31EC6AAA753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616619202"/>
              </p:ext>
            </p:extLst>
          </p:nvPr>
        </p:nvGraphicFramePr>
        <p:xfrm>
          <a:off x="1096963" y="1681480"/>
          <a:ext cx="9957117" cy="4476170"/>
        </p:xfrm>
        <a:graphic>
          <a:graphicData uri="http://schemas.openxmlformats.org/drawingml/2006/table">
            <a:tbl>
              <a:tblPr/>
              <a:tblGrid>
                <a:gridCol w="2923579">
                  <a:extLst>
                    <a:ext uri="{9D8B030D-6E8A-4147-A177-3AD203B41FA5}">
                      <a16:colId xmlns:a16="http://schemas.microsoft.com/office/drawing/2014/main" xmlns="" val="2842310342"/>
                    </a:ext>
                  </a:extLst>
                </a:gridCol>
                <a:gridCol w="7033538">
                  <a:extLst>
                    <a:ext uri="{9D8B030D-6E8A-4147-A177-3AD203B41FA5}">
                      <a16:colId xmlns:a16="http://schemas.microsoft.com/office/drawing/2014/main" xmlns="" val="2960931661"/>
                    </a:ext>
                  </a:extLst>
                </a:gridCol>
              </a:tblGrid>
              <a:tr h="447617">
                <a:tc>
                  <a:txBody>
                    <a:bodyPr/>
                    <a:lstStyle>
                      <a:lvl1pPr eaLnBrk="0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chemeClr val="bg2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chemeClr val="bg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Clr>
                          <a:schemeClr val="bg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8:00-8:30</a:t>
                      </a:r>
                    </a:p>
                  </a:txBody>
                  <a:tcPr marL="120419" marR="12041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9D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chemeClr val="bg2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chemeClr val="bg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Clr>
                          <a:schemeClr val="bg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Registration/Breakfast</a:t>
                      </a:r>
                    </a:p>
                  </a:txBody>
                  <a:tcPr marL="120419" marR="120419" marT="0" marB="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57155024"/>
                  </a:ext>
                </a:extLst>
              </a:tr>
              <a:tr h="447617">
                <a:tc>
                  <a:txBody>
                    <a:bodyPr/>
                    <a:lstStyle>
                      <a:lvl1pPr eaLnBrk="0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chemeClr val="bg2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chemeClr val="bg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Clr>
                          <a:schemeClr val="bg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8:30-8:35</a:t>
                      </a:r>
                    </a:p>
                  </a:txBody>
                  <a:tcPr marL="120419" marR="12041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9D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chemeClr val="bg2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chemeClr val="bg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Clr>
                          <a:schemeClr val="bg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Welcome</a:t>
                      </a:r>
                    </a:p>
                  </a:txBody>
                  <a:tcPr marL="120419" marR="120419" marT="0" marB="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71589630"/>
                  </a:ext>
                </a:extLst>
              </a:tr>
              <a:tr h="447617">
                <a:tc>
                  <a:txBody>
                    <a:bodyPr/>
                    <a:lstStyle>
                      <a:lvl1pPr eaLnBrk="0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chemeClr val="bg2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chemeClr val="bg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Clr>
                          <a:schemeClr val="bg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8:35-8:50</a:t>
                      </a:r>
                    </a:p>
                  </a:txBody>
                  <a:tcPr marL="120419" marR="12041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9D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chemeClr val="bg2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chemeClr val="bg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Clr>
                          <a:schemeClr val="bg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BHCG Year in Review</a:t>
                      </a:r>
                    </a:p>
                  </a:txBody>
                  <a:tcPr marL="120419" marR="120419" marT="0" marB="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5580912"/>
                  </a:ext>
                </a:extLst>
              </a:tr>
              <a:tr h="447617">
                <a:tc>
                  <a:txBody>
                    <a:bodyPr/>
                    <a:lstStyle>
                      <a:lvl1pPr eaLnBrk="0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chemeClr val="bg2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chemeClr val="bg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Clr>
                          <a:schemeClr val="bg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8:50-9:00</a:t>
                      </a:r>
                    </a:p>
                  </a:txBody>
                  <a:tcPr marL="120419" marR="12041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9D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chemeClr val="bg2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chemeClr val="bg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Clr>
                          <a:schemeClr val="bg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Leading Change, Creating Value Award</a:t>
                      </a:r>
                    </a:p>
                  </a:txBody>
                  <a:tcPr marL="120419" marR="120419" marT="0" marB="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35459537"/>
                  </a:ext>
                </a:extLst>
              </a:tr>
              <a:tr h="447617">
                <a:tc>
                  <a:txBody>
                    <a:bodyPr/>
                    <a:lstStyle>
                      <a:lvl1pPr eaLnBrk="0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chemeClr val="bg2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chemeClr val="bg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Clr>
                          <a:schemeClr val="bg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9:00-9:30</a:t>
                      </a:r>
                    </a:p>
                  </a:txBody>
                  <a:tcPr marL="120419" marR="12041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9D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chemeClr val="bg2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chemeClr val="bg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Clr>
                          <a:schemeClr val="bg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BHCG</a:t>
                      </a:r>
                      <a:r>
                        <a:rPr kumimoji="0" lang="en-US" alt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 Strategic Plan</a:t>
                      </a:r>
                    </a:p>
                  </a:txBody>
                  <a:tcPr marL="120419" marR="120419" marT="0" marB="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80790181"/>
                  </a:ext>
                </a:extLst>
              </a:tr>
              <a:tr h="447617">
                <a:tc>
                  <a:txBody>
                    <a:bodyPr/>
                    <a:lstStyle>
                      <a:lvl1pPr eaLnBrk="0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chemeClr val="bg2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chemeClr val="bg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Clr>
                          <a:schemeClr val="bg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9:30-9:40</a:t>
                      </a:r>
                    </a:p>
                  </a:txBody>
                  <a:tcPr marL="120419" marR="12041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9D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chemeClr val="bg2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chemeClr val="bg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Clr>
                          <a:schemeClr val="bg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Networking &amp; Exhibit Break</a:t>
                      </a:r>
                    </a:p>
                  </a:txBody>
                  <a:tcPr marL="120419" marR="120419" marT="0" marB="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72337015"/>
                  </a:ext>
                </a:extLst>
              </a:tr>
              <a:tr h="447617">
                <a:tc>
                  <a:txBody>
                    <a:bodyPr/>
                    <a:lstStyle>
                      <a:lvl1pPr eaLnBrk="0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chemeClr val="bg2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chemeClr val="bg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Clr>
                          <a:schemeClr val="bg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9:40-9:50</a:t>
                      </a:r>
                    </a:p>
                  </a:txBody>
                  <a:tcPr marL="120419" marR="12041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9D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chemeClr val="bg2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chemeClr val="bg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Clr>
                          <a:schemeClr val="bg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Measuring Our Success </a:t>
                      </a:r>
                      <a:r>
                        <a:rPr kumimoji="0" lang="mr-IN" alt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angal" panose="02040503050203030202" pitchFamily="18" charset="0"/>
                          <a:ea typeface="MS PGothic" panose="020B0600070205080204" pitchFamily="34" charset="-128"/>
                          <a:cs typeface="Mangal" panose="02040503050203030202" pitchFamily="18" charset="0"/>
                        </a:rPr>
                        <a:t>–</a:t>
                      </a:r>
                      <a:r>
                        <a:rPr kumimoji="0" lang="en-US" alt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 By the Numbers</a:t>
                      </a:r>
                    </a:p>
                  </a:txBody>
                  <a:tcPr marL="120419" marR="120419" marT="0" marB="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57556828"/>
                  </a:ext>
                </a:extLst>
              </a:tr>
              <a:tr h="447617">
                <a:tc>
                  <a:txBody>
                    <a:bodyPr/>
                    <a:lstStyle>
                      <a:lvl1pPr eaLnBrk="0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chemeClr val="bg2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chemeClr val="bg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Clr>
                          <a:schemeClr val="bg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9:50-10:20</a:t>
                      </a:r>
                    </a:p>
                  </a:txBody>
                  <a:tcPr marL="120419" marR="12041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9D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chemeClr val="bg2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chemeClr val="bg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Clr>
                          <a:schemeClr val="bg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Advisory Panel: UnitedHealthcare Premium® Designation/Tier 1 Programs</a:t>
                      </a:r>
                    </a:p>
                  </a:txBody>
                  <a:tcPr marL="120419" marR="120419" marT="0" marB="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63840291"/>
                  </a:ext>
                </a:extLst>
              </a:tr>
              <a:tr h="447617">
                <a:tc>
                  <a:txBody>
                    <a:bodyPr/>
                    <a:lstStyle>
                      <a:lvl1pPr eaLnBrk="0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chemeClr val="bg2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chemeClr val="bg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Clr>
                          <a:schemeClr val="bg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10:20-10:50</a:t>
                      </a:r>
                    </a:p>
                  </a:txBody>
                  <a:tcPr marL="120419" marR="12041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9D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chemeClr val="bg2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chemeClr val="bg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Clr>
                          <a:schemeClr val="bg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Advisory Panel: Navitus Health Solutions </a:t>
                      </a:r>
                    </a:p>
                  </a:txBody>
                  <a:tcPr marL="120419" marR="120419" marT="0" marB="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27654355"/>
                  </a:ext>
                </a:extLst>
              </a:tr>
              <a:tr h="447617">
                <a:tc>
                  <a:txBody>
                    <a:bodyPr/>
                    <a:lstStyle>
                      <a:lvl1pPr eaLnBrk="0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chemeClr val="bg2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chemeClr val="bg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Clr>
                          <a:schemeClr val="bg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10:50-11:00</a:t>
                      </a:r>
                    </a:p>
                  </a:txBody>
                  <a:tcPr marL="120419" marR="120419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9D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chemeClr val="bg2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chemeClr val="bg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Clr>
                          <a:schemeClr val="bg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Recognition, Drawing &amp; Closing Remarks</a:t>
                      </a:r>
                    </a:p>
                  </a:txBody>
                  <a:tcPr marL="120419" marR="120419" marT="0" marB="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63781316"/>
                  </a:ext>
                </a:extLst>
              </a:tr>
            </a:tbl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E43E2DC6-45A2-491B-93E2-40E94EB4454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4235AD-07B3-448F-9BCC-59AFFD7381AD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>
            <a:extLst>
              <a:ext uri="{FF2B5EF4-FFF2-40B4-BE49-F238E27FC236}">
                <a16:creationId xmlns:a16="http://schemas.microsoft.com/office/drawing/2014/main" xmlns="" id="{CB2000A9-7A31-4765-883D-C8B0CD355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Strategic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93F09E4-7971-4BDB-A2EC-77462D2D04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620521"/>
            <a:ext cx="10149840" cy="452681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en-US" b="1" dirty="0" err="1"/>
              <a:t>BHCG</a:t>
            </a:r>
            <a:r>
              <a:rPr lang="en-US" altLang="en-US" b="1" dirty="0"/>
              <a:t> actions and initiatives over next 3-5 years are focused on:</a:t>
            </a:r>
          </a:p>
          <a:p>
            <a:endParaRPr lang="en-US" dirty="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25327DE9-AF2B-43B2-BB2D-ED1889955149}"/>
              </a:ext>
            </a:extLst>
          </p:cNvPr>
          <p:cNvSpPr/>
          <p:nvPr/>
        </p:nvSpPr>
        <p:spPr>
          <a:xfrm>
            <a:off x="1546100" y="2964358"/>
            <a:ext cx="4515927" cy="1746504"/>
          </a:xfrm>
          <a:prstGeom prst="round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Identification of High and Low Value Providers and Services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781302B8-C560-4112-AF50-3EB1EB7D0D91}"/>
              </a:ext>
            </a:extLst>
          </p:cNvPr>
          <p:cNvSpPr/>
          <p:nvPr/>
        </p:nvSpPr>
        <p:spPr>
          <a:xfrm>
            <a:off x="6195352" y="2963625"/>
            <a:ext cx="4515927" cy="1747237"/>
          </a:xfrm>
          <a:prstGeom prst="round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Actions to Get Patients to Consume (or Providers to Supply) Only Necessary,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High Value Services</a:t>
            </a:r>
          </a:p>
        </p:txBody>
      </p:sp>
      <p:sp>
        <p:nvSpPr>
          <p:cNvPr id="7" name="Rectangle: Diagonal Corners Rounded 6">
            <a:extLst>
              <a:ext uri="{FF2B5EF4-FFF2-40B4-BE49-F238E27FC236}">
                <a16:creationId xmlns:a16="http://schemas.microsoft.com/office/drawing/2014/main" xmlns="" id="{5CDE8051-6FAB-47FF-864E-C10C9B79ED8F}"/>
              </a:ext>
            </a:extLst>
          </p:cNvPr>
          <p:cNvSpPr/>
          <p:nvPr/>
        </p:nvSpPr>
        <p:spPr>
          <a:xfrm>
            <a:off x="2491899" y="2298066"/>
            <a:ext cx="2624328" cy="565828"/>
          </a:xfrm>
          <a:prstGeom prst="round2Diag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Analytics</a:t>
            </a:r>
          </a:p>
        </p:txBody>
      </p:sp>
      <p:sp>
        <p:nvSpPr>
          <p:cNvPr id="8" name="Rectangle: Diagonal Corners Rounded 7">
            <a:extLst>
              <a:ext uri="{FF2B5EF4-FFF2-40B4-BE49-F238E27FC236}">
                <a16:creationId xmlns:a16="http://schemas.microsoft.com/office/drawing/2014/main" xmlns="" id="{6E9B6C28-BBE0-4BBA-81E1-5704B24386B2}"/>
              </a:ext>
            </a:extLst>
          </p:cNvPr>
          <p:cNvSpPr/>
          <p:nvPr/>
        </p:nvSpPr>
        <p:spPr>
          <a:xfrm>
            <a:off x="7143139" y="2298066"/>
            <a:ext cx="2620353" cy="565828"/>
          </a:xfrm>
          <a:prstGeom prst="round2Diag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Guidance</a:t>
            </a:r>
          </a:p>
        </p:txBody>
      </p:sp>
      <p:sp>
        <p:nvSpPr>
          <p:cNvPr id="4" name="Arrow: Left-Right 3">
            <a:extLst>
              <a:ext uri="{FF2B5EF4-FFF2-40B4-BE49-F238E27FC236}">
                <a16:creationId xmlns:a16="http://schemas.microsoft.com/office/drawing/2014/main" xmlns="" id="{41912728-AED1-4131-8E1D-79DCF47D9B53}"/>
              </a:ext>
            </a:extLst>
          </p:cNvPr>
          <p:cNvSpPr/>
          <p:nvPr/>
        </p:nvSpPr>
        <p:spPr>
          <a:xfrm>
            <a:off x="5282264" y="2354640"/>
            <a:ext cx="1707816" cy="452680"/>
          </a:xfrm>
          <a:prstGeom prst="leftRightArrow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D78E25D4-9223-4BC7-B4E7-7A8AB81C33F6}"/>
              </a:ext>
            </a:extLst>
          </p:cNvPr>
          <p:cNvGrpSpPr/>
          <p:nvPr/>
        </p:nvGrpSpPr>
        <p:grpSpPr>
          <a:xfrm>
            <a:off x="1527961" y="4811654"/>
            <a:ext cx="4552204" cy="1384494"/>
            <a:chOff x="851483" y="4344294"/>
            <a:chExt cx="4552204" cy="1384494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xmlns="" id="{5A34D522-0F4C-42AE-A263-715A8E574AEC}"/>
                </a:ext>
              </a:extLst>
            </p:cNvPr>
            <p:cNvSpPr/>
            <p:nvPr/>
          </p:nvSpPr>
          <p:spPr>
            <a:xfrm>
              <a:off x="851483" y="4344294"/>
              <a:ext cx="2224040" cy="1384072"/>
            </a:xfrm>
            <a:prstGeom prst="round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Quality Differentiated Services</a:t>
              </a:r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xmlns="" id="{BFE32488-8B28-4BF7-964C-3714CA7798DE}"/>
                </a:ext>
              </a:extLst>
            </p:cNvPr>
            <p:cNvSpPr/>
            <p:nvPr/>
          </p:nvSpPr>
          <p:spPr>
            <a:xfrm>
              <a:off x="3179647" y="4346480"/>
              <a:ext cx="2224040" cy="1382308"/>
            </a:xfrm>
            <a:prstGeom prst="round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Commodity Services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D6A0B004-2060-44F5-B15C-EF1C4C032129}"/>
              </a:ext>
            </a:extLst>
          </p:cNvPr>
          <p:cNvGrpSpPr/>
          <p:nvPr/>
        </p:nvGrpSpPr>
        <p:grpSpPr>
          <a:xfrm>
            <a:off x="6177215" y="4835614"/>
            <a:ext cx="4552201" cy="1382308"/>
            <a:chOff x="5507811" y="4368254"/>
            <a:chExt cx="4552201" cy="1382308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xmlns="" id="{5624DB12-69D9-4F3D-AC86-DA9C7E36AFCC}"/>
                </a:ext>
              </a:extLst>
            </p:cNvPr>
            <p:cNvSpPr/>
            <p:nvPr/>
          </p:nvSpPr>
          <p:spPr>
            <a:xfrm>
              <a:off x="5507811" y="4368254"/>
              <a:ext cx="2224039" cy="1382306"/>
            </a:xfrm>
            <a:prstGeom prst="round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Physician Directed Advocacy</a:t>
              </a: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xmlns="" id="{9BC5A123-8B36-4929-929C-49FD4A7310B9}"/>
                </a:ext>
              </a:extLst>
            </p:cNvPr>
            <p:cNvSpPr/>
            <p:nvPr/>
          </p:nvSpPr>
          <p:spPr>
            <a:xfrm>
              <a:off x="7835974" y="4368254"/>
              <a:ext cx="2224038" cy="1382308"/>
            </a:xfrm>
            <a:prstGeom prst="round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Third-party Directed Advocacy</a:t>
              </a:r>
            </a:p>
          </p:txBody>
        </p:sp>
      </p:grp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xmlns="" id="{F07FDD26-755A-4C02-832F-CA4DB6E31FE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4235AD-07B3-448F-9BCC-59AFFD7381AD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244071345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>
            <a:extLst>
              <a:ext uri="{FF2B5EF4-FFF2-40B4-BE49-F238E27FC236}">
                <a16:creationId xmlns:a16="http://schemas.microsoft.com/office/drawing/2014/main" xmlns="" id="{CB2000A9-7A31-4765-883D-C8B0CD355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Strategic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93F09E4-7971-4BDB-A2EC-77462D2D04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5877282"/>
            <a:ext cx="10556240" cy="563840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Continuous Measurement and Refinement (</a:t>
            </a:r>
            <a:r>
              <a:rPr lang="en-US" b="1" dirty="0" err="1"/>
              <a:t>BHCG</a:t>
            </a:r>
            <a:r>
              <a:rPr lang="en-US" b="1" dirty="0"/>
              <a:t> and/or marketplace driven)</a:t>
            </a:r>
          </a:p>
          <a:p>
            <a:endParaRPr lang="en-US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xmlns="" id="{F07FDD26-755A-4C02-832F-CA4DB6E31FE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4235AD-07B3-448F-9BCC-59AFFD7381AD}" type="slidenum">
              <a:rPr lang="en-US" altLang="en-US" smtClean="0"/>
              <a:pPr/>
              <a:t>11</a:t>
            </a:fld>
            <a:endParaRPr lang="en-US" altLang="en-US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25327DE9-AF2B-43B2-BB2D-ED1889955149}"/>
              </a:ext>
            </a:extLst>
          </p:cNvPr>
          <p:cNvSpPr/>
          <p:nvPr/>
        </p:nvSpPr>
        <p:spPr>
          <a:xfrm>
            <a:off x="1546100" y="2176879"/>
            <a:ext cx="4515927" cy="1134934"/>
          </a:xfrm>
          <a:prstGeom prst="round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tx1"/>
                </a:solidFill>
              </a:rPr>
              <a:t>Identification of High and Low Value Providers and Services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781302B8-C560-4112-AF50-3EB1EB7D0D91}"/>
              </a:ext>
            </a:extLst>
          </p:cNvPr>
          <p:cNvSpPr/>
          <p:nvPr/>
        </p:nvSpPr>
        <p:spPr>
          <a:xfrm>
            <a:off x="6195352" y="2176147"/>
            <a:ext cx="4515927" cy="1135411"/>
          </a:xfrm>
          <a:prstGeom prst="round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tx1"/>
                </a:solidFill>
              </a:rPr>
              <a:t>Actions to Get Patients to Consume 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(or Providers to Supply) Only Necessary, 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High Value Services</a:t>
            </a:r>
          </a:p>
        </p:txBody>
      </p:sp>
      <p:sp>
        <p:nvSpPr>
          <p:cNvPr id="7" name="Rectangle: Diagonal Corners Rounded 6">
            <a:extLst>
              <a:ext uri="{FF2B5EF4-FFF2-40B4-BE49-F238E27FC236}">
                <a16:creationId xmlns:a16="http://schemas.microsoft.com/office/drawing/2014/main" xmlns="" id="{5CDE8051-6FAB-47FF-864E-C10C9B79ED8F}"/>
              </a:ext>
            </a:extLst>
          </p:cNvPr>
          <p:cNvSpPr/>
          <p:nvPr/>
        </p:nvSpPr>
        <p:spPr>
          <a:xfrm>
            <a:off x="2491899" y="1632507"/>
            <a:ext cx="2624328" cy="449026"/>
          </a:xfrm>
          <a:prstGeom prst="round2Diag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Analytics</a:t>
            </a:r>
          </a:p>
        </p:txBody>
      </p:sp>
      <p:sp>
        <p:nvSpPr>
          <p:cNvPr id="8" name="Rectangle: Diagonal Corners Rounded 7">
            <a:extLst>
              <a:ext uri="{FF2B5EF4-FFF2-40B4-BE49-F238E27FC236}">
                <a16:creationId xmlns:a16="http://schemas.microsoft.com/office/drawing/2014/main" xmlns="" id="{6E9B6C28-BBE0-4BBA-81E1-5704B24386B2}"/>
              </a:ext>
            </a:extLst>
          </p:cNvPr>
          <p:cNvSpPr/>
          <p:nvPr/>
        </p:nvSpPr>
        <p:spPr>
          <a:xfrm>
            <a:off x="7143139" y="1632507"/>
            <a:ext cx="2620353" cy="449026"/>
          </a:xfrm>
          <a:prstGeom prst="round2Diag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Guidance</a:t>
            </a:r>
          </a:p>
        </p:txBody>
      </p:sp>
      <p:sp>
        <p:nvSpPr>
          <p:cNvPr id="4" name="Arrow: Left-Right 3">
            <a:extLst>
              <a:ext uri="{FF2B5EF4-FFF2-40B4-BE49-F238E27FC236}">
                <a16:creationId xmlns:a16="http://schemas.microsoft.com/office/drawing/2014/main" xmlns="" id="{41912728-AED1-4131-8E1D-79DCF47D9B53}"/>
              </a:ext>
            </a:extLst>
          </p:cNvPr>
          <p:cNvSpPr/>
          <p:nvPr/>
        </p:nvSpPr>
        <p:spPr>
          <a:xfrm>
            <a:off x="5282264" y="1689081"/>
            <a:ext cx="1707816" cy="359235"/>
          </a:xfrm>
          <a:prstGeom prst="leftRightArrow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D78E25D4-9223-4BC7-B4E7-7A8AB81C33F6}"/>
              </a:ext>
            </a:extLst>
          </p:cNvPr>
          <p:cNvGrpSpPr/>
          <p:nvPr/>
        </p:nvGrpSpPr>
        <p:grpSpPr>
          <a:xfrm>
            <a:off x="1527961" y="3424735"/>
            <a:ext cx="4552204" cy="1098697"/>
            <a:chOff x="851483" y="4344294"/>
            <a:chExt cx="4552204" cy="1384494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xmlns="" id="{5A34D522-0F4C-42AE-A263-715A8E574AEC}"/>
                </a:ext>
              </a:extLst>
            </p:cNvPr>
            <p:cNvSpPr/>
            <p:nvPr/>
          </p:nvSpPr>
          <p:spPr>
            <a:xfrm>
              <a:off x="851483" y="4344294"/>
              <a:ext cx="2224040" cy="1384072"/>
            </a:xfrm>
            <a:prstGeom prst="round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dirty="0"/>
                <a:t>Quality Differentiated Services</a:t>
              </a:r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xmlns="" id="{BFE32488-8B28-4BF7-964C-3714CA7798DE}"/>
                </a:ext>
              </a:extLst>
            </p:cNvPr>
            <p:cNvSpPr/>
            <p:nvPr/>
          </p:nvSpPr>
          <p:spPr>
            <a:xfrm>
              <a:off x="3179647" y="4346480"/>
              <a:ext cx="2224040" cy="1382308"/>
            </a:xfrm>
            <a:prstGeom prst="round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dirty="0"/>
                <a:t>Commodity Services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D6A0B004-2060-44F5-B15C-EF1C4C032129}"/>
              </a:ext>
            </a:extLst>
          </p:cNvPr>
          <p:cNvGrpSpPr/>
          <p:nvPr/>
        </p:nvGrpSpPr>
        <p:grpSpPr>
          <a:xfrm>
            <a:off x="6177215" y="3448695"/>
            <a:ext cx="4552201" cy="1096962"/>
            <a:chOff x="5507811" y="4368254"/>
            <a:chExt cx="4552201" cy="1382308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xmlns="" id="{5624DB12-69D9-4F3D-AC86-DA9C7E36AFCC}"/>
                </a:ext>
              </a:extLst>
            </p:cNvPr>
            <p:cNvSpPr/>
            <p:nvPr/>
          </p:nvSpPr>
          <p:spPr>
            <a:xfrm>
              <a:off x="5507811" y="4368254"/>
              <a:ext cx="2224039" cy="1382306"/>
            </a:xfrm>
            <a:prstGeom prst="round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dirty="0"/>
                <a:t>Physician Directed Advocacy</a:t>
              </a: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xmlns="" id="{9BC5A123-8B36-4929-929C-49FD4A7310B9}"/>
                </a:ext>
              </a:extLst>
            </p:cNvPr>
            <p:cNvSpPr/>
            <p:nvPr/>
          </p:nvSpPr>
          <p:spPr>
            <a:xfrm>
              <a:off x="7835974" y="4368254"/>
              <a:ext cx="2224038" cy="1382308"/>
            </a:xfrm>
            <a:prstGeom prst="round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dirty="0"/>
                <a:t>Third-party Directed Advocacy</a:t>
              </a:r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D7E90E80-00AA-4C7C-BAAC-522BE9917467}"/>
              </a:ext>
            </a:extLst>
          </p:cNvPr>
          <p:cNvSpPr/>
          <p:nvPr/>
        </p:nvSpPr>
        <p:spPr>
          <a:xfrm>
            <a:off x="1527961" y="4647861"/>
            <a:ext cx="1774508" cy="1181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2000"/>
              </a:lnSpc>
              <a:defRPr/>
            </a:pPr>
            <a:r>
              <a:rPr lang="en-US" sz="2100" dirty="0"/>
              <a:t>Network Configuration/ Contracting Input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6C63E52D-3503-4006-9E45-4DF650C7C796}"/>
              </a:ext>
            </a:extLst>
          </p:cNvPr>
          <p:cNvSpPr/>
          <p:nvPr/>
        </p:nvSpPr>
        <p:spPr>
          <a:xfrm>
            <a:off x="3381346" y="4647861"/>
            <a:ext cx="1738313" cy="11795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100" dirty="0"/>
              <a:t>Provider Relationships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7B032ED0-9587-4C5D-A420-9292FC32BA70}"/>
              </a:ext>
            </a:extLst>
          </p:cNvPr>
          <p:cNvSpPr/>
          <p:nvPr/>
        </p:nvSpPr>
        <p:spPr>
          <a:xfrm>
            <a:off x="5198536" y="4647861"/>
            <a:ext cx="1394067" cy="1181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100" dirty="0"/>
              <a:t>Clinical Initiatives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3DBDAC95-143C-49A7-9A29-CA66899BEA87}"/>
              </a:ext>
            </a:extLst>
          </p:cNvPr>
          <p:cNvSpPr/>
          <p:nvPr/>
        </p:nvSpPr>
        <p:spPr>
          <a:xfrm>
            <a:off x="6671480" y="4647861"/>
            <a:ext cx="1888339" cy="1179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100" dirty="0"/>
              <a:t>Claims Administration Alignment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95A8B899-3A27-4216-98CC-F7CFAF12AF0F}"/>
              </a:ext>
            </a:extLst>
          </p:cNvPr>
          <p:cNvSpPr/>
          <p:nvPr/>
        </p:nvSpPr>
        <p:spPr>
          <a:xfrm>
            <a:off x="8638694" y="4647861"/>
            <a:ext cx="2085694" cy="1179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100" dirty="0"/>
              <a:t>Patient Communications</a:t>
            </a:r>
          </a:p>
        </p:txBody>
      </p:sp>
    </p:spTree>
    <p:extLst>
      <p:ext uri="{BB962C8B-B14F-4D97-AF65-F5344CB8AC3E}">
        <p14:creationId xmlns:p14="http://schemas.microsoft.com/office/powerpoint/2010/main" xmlns="" val="2977424234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>
            <a:extLst>
              <a:ext uri="{FF2B5EF4-FFF2-40B4-BE49-F238E27FC236}">
                <a16:creationId xmlns:a16="http://schemas.microsoft.com/office/drawing/2014/main" xmlns="" id="{1AA7F2AC-4B8D-42F7-9766-0F878746CC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Sponsors/Exhibitors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55A64BB-E79B-4868-81F0-24EBB90EA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235AD-07B3-448F-9BCC-59AFFD7381AD}" type="slidenum">
              <a:rPr lang="en-US" altLang="en-US" smtClean="0"/>
              <a:pPr/>
              <a:t>2</a:t>
            </a:fld>
            <a:endParaRPr lang="en-US" alt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D6C93477-00CC-4363-AAD8-E31DAF2942D5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77490" y="546893"/>
            <a:ext cx="12158982" cy="6839427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>
            <a:extLst>
              <a:ext uri="{FF2B5EF4-FFF2-40B4-BE49-F238E27FC236}">
                <a16:creationId xmlns:a16="http://schemas.microsoft.com/office/drawing/2014/main" xmlns="" id="{2F6592D1-313E-49B6-A859-7140D3CFE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8421" y="1219201"/>
            <a:ext cx="4395499" cy="2722879"/>
          </a:xfrm>
        </p:spPr>
        <p:txBody>
          <a:bodyPr/>
          <a:lstStyle/>
          <a:p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>Year in Review:</a:t>
            </a:r>
            <a:br>
              <a:rPr lang="en-US" altLang="en-US" dirty="0"/>
            </a:br>
            <a:r>
              <a:rPr lang="en-US" altLang="en-US" dirty="0"/>
              <a:t>Continuing Results and Emerging Solutions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2E58ED7-43ED-4997-98F3-C49473BCF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40E6F-F2F9-4C3C-A9EA-19B7F89385F6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>
            <a:extLst>
              <a:ext uri="{FF2B5EF4-FFF2-40B4-BE49-F238E27FC236}">
                <a16:creationId xmlns:a16="http://schemas.microsoft.com/office/drawing/2014/main" xmlns="" id="{5FA189B3-865B-42E4-807D-9C45D54FD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b="1" dirty="0"/>
              <a:t>UnitedHealthcare: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>Medical Administrator Partnership</a:t>
            </a:r>
          </a:p>
        </p:txBody>
      </p:sp>
      <p:sp>
        <p:nvSpPr>
          <p:cNvPr id="16386" name="Content Placeholder 2">
            <a:extLst>
              <a:ext uri="{FF2B5EF4-FFF2-40B4-BE49-F238E27FC236}">
                <a16:creationId xmlns:a16="http://schemas.microsoft.com/office/drawing/2014/main" xmlns="" id="{1A46DFD0-3089-43E1-998D-F83D77CA12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Three-year extension signed in 2018 (through 2021)</a:t>
            </a:r>
          </a:p>
          <a:p>
            <a:pPr lvl="1"/>
            <a:r>
              <a:rPr lang="en-US" altLang="en-US" dirty="0"/>
              <a:t>Preferred pricing, credits and performance guarantees</a:t>
            </a:r>
          </a:p>
          <a:p>
            <a:pPr lvl="1"/>
            <a:r>
              <a:rPr lang="en-US" altLang="en-US" dirty="0"/>
              <a:t>Vendor management and administrative oversight</a:t>
            </a:r>
          </a:p>
          <a:p>
            <a:pPr lvl="1"/>
            <a:r>
              <a:rPr lang="en-US" altLang="en-US" dirty="0"/>
              <a:t>Exclusive access to innovative programs and solutions</a:t>
            </a:r>
          </a:p>
          <a:p>
            <a:r>
              <a:rPr lang="en-US" altLang="en-US" dirty="0" err="1"/>
              <a:t>BHCG</a:t>
            </a:r>
            <a:r>
              <a:rPr lang="en-US" altLang="en-US" dirty="0"/>
              <a:t>-dedicated/enhanced customer service and designated clinical team </a:t>
            </a:r>
          </a:p>
          <a:p>
            <a:pPr lvl="1"/>
            <a:r>
              <a:rPr lang="en-US" altLang="en-US" dirty="0"/>
              <a:t>Regionally based, single point of contact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C3B22D29-A39B-4B26-8BF4-A1A00EC53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4235AD-07B3-448F-9BCC-59AFFD7381AD}" type="slidenum">
              <a:rPr lang="en-US" altLang="en-US" smtClean="0"/>
              <a:pPr/>
              <a:t>4</a:t>
            </a:fld>
            <a:endParaRPr lang="en-US" alt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CA4AA39-BF93-664B-9854-71B22B6F1E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>
            <a:extLst>
              <a:ext uri="{FF2B5EF4-FFF2-40B4-BE49-F238E27FC236}">
                <a16:creationId xmlns:a16="http://schemas.microsoft.com/office/drawing/2014/main" xmlns="" id="{456DF56D-F68C-4776-B442-39E40E5FCD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UnitedHealthcare:</a:t>
            </a:r>
            <a:br>
              <a:rPr lang="en-US" altLang="en-US" dirty="0"/>
            </a:br>
            <a:r>
              <a:rPr lang="en-US" altLang="en-US" dirty="0"/>
              <a:t>Promoting High Value Providers</a:t>
            </a:r>
          </a:p>
        </p:txBody>
      </p:sp>
      <p:sp>
        <p:nvSpPr>
          <p:cNvPr id="17410" name="Content Placeholder 2">
            <a:extLst>
              <a:ext uri="{FF2B5EF4-FFF2-40B4-BE49-F238E27FC236}">
                <a16:creationId xmlns:a16="http://schemas.microsoft.com/office/drawing/2014/main" xmlns="" id="{166DBDA7-5DC6-4D6C-BA61-E27090A856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Helping employers identify high value providers to</a:t>
            </a:r>
          </a:p>
          <a:p>
            <a:pPr lvl="1"/>
            <a:r>
              <a:rPr lang="en-US" altLang="en-US" dirty="0"/>
              <a:t>Impact health care costs</a:t>
            </a:r>
          </a:p>
          <a:p>
            <a:pPr lvl="1"/>
            <a:r>
              <a:rPr lang="en-US" altLang="en-US" dirty="0"/>
              <a:t>Improve health and outcomes</a:t>
            </a:r>
          </a:p>
          <a:p>
            <a:r>
              <a:rPr lang="en-US" altLang="en-US" dirty="0"/>
              <a:t>UnitedHealth Premium® designation program</a:t>
            </a:r>
          </a:p>
          <a:p>
            <a:pPr lvl="1"/>
            <a:r>
              <a:rPr lang="en-US" altLang="en-US" dirty="0"/>
              <a:t>Identify quality, cost-effective physicians</a:t>
            </a:r>
          </a:p>
          <a:p>
            <a:pPr lvl="1"/>
            <a:r>
              <a:rPr lang="en-US" altLang="en-US" dirty="0"/>
              <a:t>Supports BHCG-exclusive benefit </a:t>
            </a:r>
            <a:r>
              <a:rPr lang="en-US" altLang="en-US" dirty="0" err="1"/>
              <a:t>tiering</a:t>
            </a:r>
            <a:r>
              <a:rPr lang="en-US" altLang="en-US" dirty="0"/>
              <a:t> opportunity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xmlns="" id="{6534F4FE-FA2B-436A-837F-F117213F29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51824323"/>
              </p:ext>
            </p:extLst>
          </p:nvPr>
        </p:nvGraphicFramePr>
        <p:xfrm>
          <a:off x="1594890" y="4413575"/>
          <a:ext cx="8961350" cy="17941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80675">
                  <a:extLst>
                    <a:ext uri="{9D8B030D-6E8A-4147-A177-3AD203B41FA5}">
                      <a16:colId xmlns:a16="http://schemas.microsoft.com/office/drawing/2014/main" xmlns="" val="3695144123"/>
                    </a:ext>
                  </a:extLst>
                </a:gridCol>
                <a:gridCol w="4480675">
                  <a:extLst>
                    <a:ext uri="{9D8B030D-6E8A-4147-A177-3AD203B41FA5}">
                      <a16:colId xmlns:a16="http://schemas.microsoft.com/office/drawing/2014/main" xmlns="" val="2614748657"/>
                    </a:ext>
                  </a:extLst>
                </a:gridCol>
              </a:tblGrid>
              <a:tr h="46698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/>
                        <a:t>BHCG</a:t>
                      </a:r>
                      <a:r>
                        <a:rPr lang="en-US" dirty="0"/>
                        <a:t> Member Company Impact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31590311"/>
                  </a:ext>
                </a:extLst>
              </a:tr>
              <a:tr h="1327206">
                <a:tc>
                  <a:txBody>
                    <a:bodyPr/>
                    <a:lstStyle/>
                    <a:p>
                      <a:pPr algn="ctr" eaLnBrk="1" hangingPunct="1"/>
                      <a:r>
                        <a:rPr lang="en-US" sz="1800" dirty="0"/>
                        <a:t>Premium Utilization Tiered: </a:t>
                      </a:r>
                      <a:r>
                        <a:rPr lang="en-US" sz="2000" b="1" dirty="0"/>
                        <a:t>43.6%</a:t>
                      </a:r>
                    </a:p>
                    <a:p>
                      <a:pPr algn="ctr" eaLnBrk="1" hangingPunct="1"/>
                      <a:r>
                        <a:rPr lang="en-US" sz="1800" dirty="0"/>
                        <a:t>vs.</a:t>
                      </a:r>
                    </a:p>
                    <a:p>
                      <a:pPr algn="ctr" eaLnBrk="1" hangingPunct="1"/>
                      <a:r>
                        <a:rPr lang="en-US" sz="1800" dirty="0"/>
                        <a:t>Premium Utilization Non-Tiered: </a:t>
                      </a:r>
                      <a:r>
                        <a:rPr lang="en-US" sz="2000" b="1" dirty="0"/>
                        <a:t>36.2%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1" hangingPunct="1"/>
                      <a:r>
                        <a:rPr lang="en-US" sz="1800" dirty="0"/>
                        <a:t>Every 1% increase in Premium Utilization </a:t>
                      </a:r>
                      <a:br>
                        <a:rPr lang="en-US" sz="1800" dirty="0"/>
                      </a:br>
                      <a:r>
                        <a:rPr lang="en-US" sz="3600" dirty="0"/>
                        <a:t>= $610,059</a:t>
                      </a:r>
                    </a:p>
                    <a:p>
                      <a:pPr algn="ctr" eaLnBrk="1" hangingPunct="1"/>
                      <a:r>
                        <a:rPr lang="en-US" sz="1800" dirty="0"/>
                        <a:t> in reduced costs for all of </a:t>
                      </a:r>
                      <a:r>
                        <a:rPr lang="en-US" sz="1800" dirty="0" err="1"/>
                        <a:t>BHCG</a:t>
                      </a:r>
                      <a:endParaRPr lang="en-US" sz="1800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92356785"/>
                  </a:ext>
                </a:extLst>
              </a:tr>
            </a:tbl>
          </a:graphicData>
        </a:graphic>
      </p:graphicFrame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7ACF6794-7528-4E06-93D0-93AEE0351AF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4235AD-07B3-448F-9BCC-59AFFD7381AD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>
            <a:extLst>
              <a:ext uri="{FF2B5EF4-FFF2-40B4-BE49-F238E27FC236}">
                <a16:creationId xmlns:a16="http://schemas.microsoft.com/office/drawing/2014/main" xmlns="" id="{E72F1F8B-EEAA-4CF2-967F-EAE37B6D3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Leading Change, Creating Value Award</a:t>
            </a:r>
          </a:p>
        </p:txBody>
      </p:sp>
      <p:sp>
        <p:nvSpPr>
          <p:cNvPr id="46082" name="TextBox 2">
            <a:extLst>
              <a:ext uri="{FF2B5EF4-FFF2-40B4-BE49-F238E27FC236}">
                <a16:creationId xmlns:a16="http://schemas.microsoft.com/office/drawing/2014/main" xmlns="" id="{8AFBF333-4D0F-4082-8698-84A7F47FD1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2826" y="1731963"/>
            <a:ext cx="50974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800" b="1" dirty="0"/>
              <a:t>Congratulations to:</a:t>
            </a:r>
          </a:p>
        </p:txBody>
      </p:sp>
      <p:sp>
        <p:nvSpPr>
          <p:cNvPr id="46083" name="TextBox 3">
            <a:extLst>
              <a:ext uri="{FF2B5EF4-FFF2-40B4-BE49-F238E27FC236}">
                <a16:creationId xmlns:a16="http://schemas.microsoft.com/office/drawing/2014/main" xmlns="" id="{19781AAC-9560-439D-B1F0-34C5831DBA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3813" y="4403520"/>
            <a:ext cx="7059612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800" dirty="0"/>
              <a:t>Accepting the award:</a:t>
            </a:r>
          </a:p>
          <a:p>
            <a:pPr algn="ctr" eaLnBrk="1" hangingPunct="1"/>
            <a:r>
              <a:rPr lang="en-US" altLang="en-US" sz="3600" b="1" dirty="0"/>
              <a:t>Cindy Kazan, </a:t>
            </a:r>
            <a:r>
              <a:rPr lang="en-US" altLang="en-US" sz="2800" b="1" dirty="0"/>
              <a:t/>
            </a:r>
            <a:br>
              <a:rPr lang="en-US" altLang="en-US" sz="2800" b="1" dirty="0"/>
            </a:br>
            <a:r>
              <a:rPr lang="en-US" altLang="en-US" sz="2800" i="1" dirty="0"/>
              <a:t>Vice President, Advancement</a:t>
            </a:r>
            <a:endParaRPr lang="en-US" altLang="en-US" sz="2800" b="1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6017CDBC-7796-4151-8F10-C9E5C710D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D85DE-E47D-48A1-BEBD-AA21AFD05C92}" type="slidenum">
              <a:rPr lang="en-US" altLang="en-US" smtClean="0"/>
              <a:pPr/>
              <a:t>6</a:t>
            </a:fld>
            <a:endParaRPr lang="en-US" alt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9C3B32E-9613-463E-B865-1F649958F6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5112" y="2013894"/>
            <a:ext cx="4637013" cy="231850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7F11AA0-68DD-4CBE-81C7-835314DBB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8421" y="1219201"/>
            <a:ext cx="4395499" cy="2031999"/>
          </a:xfrm>
        </p:spPr>
        <p:txBody>
          <a:bodyPr/>
          <a:lstStyle/>
          <a:p>
            <a:r>
              <a:rPr lang="en-US" altLang="en-US" dirty="0"/>
              <a:t>Strategic Plan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D8B2CC3-337D-41E5-9547-E35B69370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40E6F-F2F9-4C3C-A9EA-19B7F89385F6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942824965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>
            <a:extLst>
              <a:ext uri="{FF2B5EF4-FFF2-40B4-BE49-F238E27FC236}">
                <a16:creationId xmlns:a16="http://schemas.microsoft.com/office/drawing/2014/main" xmlns="" id="{87889FA9-A940-4281-8FDE-415189378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Strategic Plan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xmlns="" id="{1CFE951E-1DBC-4BB6-AAFE-CBC174734D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366598652"/>
              </p:ext>
            </p:extLst>
          </p:nvPr>
        </p:nvGraphicFramePr>
        <p:xfrm>
          <a:off x="2318406" y="1371600"/>
          <a:ext cx="6856073" cy="4842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D70597E8-FB53-4A07-969F-E0B4F3E9C7D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4235AD-07B3-448F-9BCC-59AFFD7381AD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4047256207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>
            <a:extLst>
              <a:ext uri="{FF2B5EF4-FFF2-40B4-BE49-F238E27FC236}">
                <a16:creationId xmlns:a16="http://schemas.microsoft.com/office/drawing/2014/main" xmlns="" id="{F76CBE9B-91AF-477E-829C-0226EDA4B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Updated Position Statement</a:t>
            </a:r>
          </a:p>
        </p:txBody>
      </p:sp>
      <p:sp>
        <p:nvSpPr>
          <p:cNvPr id="22530" name="Content Placeholder 2">
            <a:extLst>
              <a:ext uri="{FF2B5EF4-FFF2-40B4-BE49-F238E27FC236}">
                <a16:creationId xmlns:a16="http://schemas.microsoft.com/office/drawing/2014/main" xmlns="" id="{3D0C96FE-C215-49C8-B9EA-1C7EF439AD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752601"/>
            <a:ext cx="10749280" cy="4373563"/>
          </a:xfrm>
        </p:spPr>
        <p:txBody>
          <a:bodyPr/>
          <a:lstStyle/>
          <a:p>
            <a:pPr marL="0" indent="0">
              <a:buNone/>
            </a:pPr>
            <a:r>
              <a:rPr lang="en-US" altLang="en-US" b="1"/>
              <a:t>BHCG’</a:t>
            </a:r>
            <a:r>
              <a:rPr lang="en-US" altLang="ja-JP" b="1"/>
              <a:t>s </a:t>
            </a:r>
            <a:r>
              <a:rPr lang="en-US" altLang="ja-JP" b="1" dirty="0"/>
              <a:t>role includes:</a:t>
            </a:r>
          </a:p>
          <a:p>
            <a:r>
              <a:rPr lang="en-US" altLang="en-US" sz="2300" dirty="0"/>
              <a:t>Securing alignment among employers in the community and </a:t>
            </a:r>
            <a:r>
              <a:rPr lang="en-US" altLang="en-US" sz="2300" dirty="0" err="1"/>
              <a:t>BHCG</a:t>
            </a:r>
            <a:r>
              <a:rPr lang="en-US" altLang="en-US" sz="2300" dirty="0"/>
              <a:t> vendors/partners</a:t>
            </a:r>
          </a:p>
          <a:p>
            <a:r>
              <a:rPr lang="en-US" altLang="en-US" sz="2300" dirty="0"/>
              <a:t>Recognition that health care is local, but best practices may be transferrable to many other markets</a:t>
            </a:r>
          </a:p>
          <a:p>
            <a:r>
              <a:rPr lang="en-US" altLang="en-US" sz="2300" dirty="0"/>
              <a:t>Identifying and promoting high value providers and facilities, including collaboration with health systems to adopt more effective practice patterns and value-based pricing</a:t>
            </a:r>
          </a:p>
          <a:p>
            <a:r>
              <a:rPr lang="en-US" altLang="en-US" sz="2300" dirty="0"/>
              <a:t>Providing diverse employer solutions in benefit delivery, advocacy and patient decision-making</a:t>
            </a:r>
          </a:p>
          <a:p>
            <a:r>
              <a:rPr lang="en-US" altLang="en-US" sz="2300" dirty="0"/>
              <a:t>Focusing on measurable solutions to improve healthcare in </a:t>
            </a:r>
            <a:br>
              <a:rPr lang="en-US" altLang="en-US" sz="2300" dirty="0"/>
            </a:br>
            <a:r>
              <a:rPr lang="en-US" altLang="en-US" sz="2300" dirty="0"/>
              <a:t>eastern WI – and, as appropriate, nationally </a:t>
            </a:r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32F4CEC-09ED-4546-BA5C-B93BEAC5AE6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4235AD-07B3-448F-9BCC-59AFFD7381AD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309421662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BHCG">
  <a:themeElements>
    <a:clrScheme name="BHCG 2017">
      <a:dk1>
        <a:sysClr val="windowText" lastClr="000000"/>
      </a:dk1>
      <a:lt1>
        <a:sysClr val="window" lastClr="FFFFFF"/>
      </a:lt1>
      <a:dk2>
        <a:srgbClr val="212C65"/>
      </a:dk2>
      <a:lt2>
        <a:srgbClr val="EB9322"/>
      </a:lt2>
      <a:accent1>
        <a:srgbClr val="9BBB59"/>
      </a:accent1>
      <a:accent2>
        <a:srgbClr val="6E925E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BHCG.thmx</Template>
  <TotalTime>9468</TotalTime>
  <Words>383</Words>
  <Application>Microsoft Office PowerPoint</Application>
  <PresentationFormat>Custom</PresentationFormat>
  <Paragraphs>100</Paragraphs>
  <Slides>11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BHCG</vt:lpstr>
      <vt:lpstr>Today’s Agenda</vt:lpstr>
      <vt:lpstr>Sponsors/Exhibitors</vt:lpstr>
      <vt:lpstr> Year in Review: Continuing Results and Emerging Solutions</vt:lpstr>
      <vt:lpstr>UnitedHealthcare: Medical Administrator Partnership</vt:lpstr>
      <vt:lpstr>UnitedHealthcare: Promoting High Value Providers</vt:lpstr>
      <vt:lpstr>Leading Change, Creating Value Award</vt:lpstr>
      <vt:lpstr>Strategic Plan</vt:lpstr>
      <vt:lpstr>Strategic Plan</vt:lpstr>
      <vt:lpstr>Updated Position Statement</vt:lpstr>
      <vt:lpstr>Strategic Plan</vt:lpstr>
      <vt:lpstr>Strategic Plan</vt:lpstr>
    </vt:vector>
  </TitlesOfParts>
  <Company>The Write Source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Mary Rode</dc:creator>
  <cp:lastModifiedBy>Michael Rode</cp:lastModifiedBy>
  <cp:revision>165</cp:revision>
  <dcterms:created xsi:type="dcterms:W3CDTF">2019-01-09T17:32:29Z</dcterms:created>
  <dcterms:modified xsi:type="dcterms:W3CDTF">2019-03-13T16:28:45Z</dcterms:modified>
</cp:coreProperties>
</file>