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45" r:id="rId2"/>
  </p:sldMasterIdLst>
  <p:notesMasterIdLst>
    <p:notesMasterId r:id="rId9"/>
  </p:notesMasterIdLst>
  <p:sldIdLst>
    <p:sldId id="356" r:id="rId3"/>
    <p:sldId id="272" r:id="rId4"/>
    <p:sldId id="352" r:id="rId5"/>
    <p:sldId id="353" r:id="rId6"/>
    <p:sldId id="354" r:id="rId7"/>
    <p:sldId id="355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336"/>
    <p:restoredTop sz="94678"/>
  </p:normalViewPr>
  <p:slideViewPr>
    <p:cSldViewPr snapToGrid="0" snapToObjects="1" showGuides="1">
      <p:cViewPr>
        <p:scale>
          <a:sx n="111" d="100"/>
          <a:sy n="111" d="100"/>
        </p:scale>
        <p:origin x="-7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mit57\Documents\_HAC\_Cust\BHCG\Ad%20Hocs%202019\Annual%20Meeting%2002-2019\HPM%20CAI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1093216671446506E-2"/>
          <c:y val="0"/>
          <c:w val="0.94647377301086555"/>
          <c:h val="0.8245517335723517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Covered PMPM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chemeClr val="tx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B-4161-BC37-D478E3AF9C4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426</c:v>
                </c:pt>
                <c:pt idx="1">
                  <c:v>383.37</c:v>
                </c:pt>
                <c:pt idx="2">
                  <c:v>399.67</c:v>
                </c:pt>
                <c:pt idx="3">
                  <c:v>428.42341491699727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3B-4161-BC37-D478E3AF9C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"$"#,##0.00_);[Red]\("$"#,##0.00\)</c:formatCode>
                <c:ptCount val="4"/>
                <c:pt idx="1">
                  <c:v>52.853999999999985</c:v>
                </c:pt>
                <c:pt idx="2">
                  <c:v>47.895824000000005</c:v>
                </c:pt>
                <c:pt idx="3">
                  <c:v>37.940173691002407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3B-4161-BC37-D478E3AF9C41}"/>
            </c:ext>
          </c:extLst>
        </c:ser>
        <c:dLbls/>
        <c:gapWidth val="75"/>
        <c:overlap val="100"/>
        <c:axId val="98227328"/>
        <c:axId val="98228864"/>
      </c:barChart>
      <c:catAx>
        <c:axId val="9822732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en-US"/>
          </a:p>
        </c:txPr>
        <c:crossAx val="98228864"/>
        <c:crosses val="autoZero"/>
        <c:auto val="1"/>
        <c:lblAlgn val="ctr"/>
        <c:lblOffset val="100"/>
      </c:catAx>
      <c:valAx>
        <c:axId val="98228864"/>
        <c:scaling>
          <c:orientation val="minMax"/>
        </c:scaling>
        <c:delete val="1"/>
        <c:axPos val="l"/>
        <c:numFmt formatCode="&quot;$&quot;#,##0_);[Red]\(&quot;$&quot;#,##0\)" sourceLinked="1"/>
        <c:tickLblPos val="none"/>
        <c:crossAx val="98227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Allowed PMPM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96-4C6D-A95F-0516BD790E64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96-4C6D-A95F-0516BD790E64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96-4C6D-A95F-0516BD790E64}"/>
              </c:ext>
            </c:extLst>
          </c:dPt>
          <c:dPt>
            <c:idx val="3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96-4C6D-A95F-0516BD790E64}"/>
              </c:ext>
            </c:extLst>
          </c:dPt>
          <c:dPt>
            <c:idx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96-4C6D-A95F-0516BD790E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incentive plan design</c:v>
                </c:pt>
                <c:pt idx="1">
                  <c:v>Tiered/incented plan design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0.36200000000000021</c:v>
                </c:pt>
                <c:pt idx="1">
                  <c:v>0.43600000000000017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96-4C6D-A95F-0516BD790E64}"/>
            </c:ext>
          </c:extLst>
        </c:ser>
        <c:dLbls/>
        <c:gapWidth val="75"/>
        <c:axId val="107533440"/>
        <c:axId val="107534976"/>
      </c:barChart>
      <c:catAx>
        <c:axId val="1075334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4"/>
            </a:solidFill>
          </a:ln>
        </c:spPr>
        <c:txPr>
          <a:bodyPr/>
          <a:lstStyle/>
          <a:p>
            <a:pPr>
              <a:defRPr sz="2000">
                <a:solidFill>
                  <a:schemeClr val="accent4"/>
                </a:solidFill>
              </a:defRPr>
            </a:pPr>
            <a:endParaRPr lang="en-US"/>
          </a:p>
        </c:txPr>
        <c:crossAx val="107534976"/>
        <c:crosses val="autoZero"/>
        <c:auto val="1"/>
        <c:lblAlgn val="ctr"/>
        <c:lblOffset val="100"/>
      </c:catAx>
      <c:valAx>
        <c:axId val="107534976"/>
        <c:scaling>
          <c:orientation val="minMax"/>
          <c:min val="0"/>
        </c:scaling>
        <c:delete val="1"/>
        <c:axPos val="l"/>
        <c:majorGridlines/>
        <c:numFmt formatCode="0.0%" sourceLinked="1"/>
        <c:tickLblPos val="none"/>
        <c:crossAx val="107533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2.1588609497288275E-2"/>
          <c:y val="5.2525252525252503E-2"/>
          <c:w val="0.9568227810054234"/>
          <c:h val="0.80959940613483972"/>
        </c:manualLayout>
      </c:layout>
      <c:barChart>
        <c:barDir val="col"/>
        <c:grouping val="clustered"/>
        <c:ser>
          <c:idx val="0"/>
          <c:order val="0"/>
          <c:tx>
            <c:strRef>
              <c:f>Sheet2!$F$13</c:f>
              <c:strCache>
                <c:ptCount val="1"/>
                <c:pt idx="0">
                  <c:v>Risk Adjusted PMPM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Sheet2!$B$15:$B$18</c:f>
              <c:strCache>
                <c:ptCount val="4"/>
                <c:pt idx="0">
                  <c:v>Below Average</c:v>
                </c:pt>
                <c:pt idx="1">
                  <c:v>Average</c:v>
                </c:pt>
                <c:pt idx="2">
                  <c:v>Above Average</c:v>
                </c:pt>
                <c:pt idx="3">
                  <c:v>Highly Activated</c:v>
                </c:pt>
              </c:strCache>
            </c:strRef>
          </c:cat>
          <c:val>
            <c:numRef>
              <c:f>Sheet2!$F$15:$F$18</c:f>
              <c:numCache>
                <c:formatCode>"$"#,##0.00_);[Red]\("$"#,##0.00\)</c:formatCode>
                <c:ptCount val="4"/>
                <c:pt idx="0">
                  <c:v>506.1582324212884</c:v>
                </c:pt>
                <c:pt idx="1">
                  <c:v>399.75611888950863</c:v>
                </c:pt>
                <c:pt idx="2">
                  <c:v>378.61778989615277</c:v>
                </c:pt>
                <c:pt idx="3">
                  <c:v>334.66213680435675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B8-4A38-A88C-438788CCD26D}"/>
            </c:ext>
          </c:extLst>
        </c:ser>
        <c:dLbls/>
        <c:axId val="128133376"/>
        <c:axId val="128180992"/>
      </c:barChart>
      <c:catAx>
        <c:axId val="128133376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8180992"/>
        <c:crosses val="autoZero"/>
        <c:auto val="1"/>
        <c:lblAlgn val="ctr"/>
        <c:lblOffset val="100"/>
      </c:catAx>
      <c:valAx>
        <c:axId val="128180992"/>
        <c:scaling>
          <c:orientation val="minMax"/>
        </c:scaling>
        <c:delete val="1"/>
        <c:axPos val="l"/>
        <c:numFmt formatCode="&quot;$&quot;#,##0.00_);[Red]\(&quot;$&quot;#,##0.00\)" sourceLinked="1"/>
        <c:tickLblPos val="none"/>
        <c:crossAx val="1281333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A46AA-EB56-4210-A70D-DF5A4085850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DB08DD-9F49-431F-A7B5-E4F624751D2E}" type="pres">
      <dgm:prSet presAssocID="{183A46AA-EB56-4210-A70D-DF5A408585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814F5-0BF9-42FA-91AA-FA5439641A8C}" type="presOf" srcId="{183A46AA-EB56-4210-A70D-DF5A40858504}" destId="{9ADB08DD-9F49-431F-A7B5-E4F624751D2E}" srcOrd="0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7CB68EE-66F1-49ED-825F-FDAD43B29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945113-B5F9-4FDB-83F6-EDF626F887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21448-5C7B-4650-8333-1CAC91691629}" type="datetimeFigureOut">
              <a:rPr lang="en-US" altLang="en-US"/>
              <a:pPr/>
              <a:t>3/13/2019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57F23BF-93B3-4054-948B-A1401DE88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3FE3C06-33E3-4C71-90E0-72AC65089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F42528-CAB3-4DED-8236-62CC334C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636C6-4215-4DA8-B1AA-D8D3D332A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D1C6D6-4F07-4674-A555-90B9A9F67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3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C6D6-4F07-4674-A555-90B9A9F676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419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B375C8-4C43-4B68-AF88-EF50467B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DBA0-7CEA-420A-A615-8FECF5E47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99286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HC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10363200" cy="571500"/>
          </a:xfrm>
          <a:noFill/>
        </p:spPr>
        <p:style>
          <a:lnRef idx="0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>
            <a:lvl1pPr algn="r">
              <a:defRPr lang="en-US" sz="1600" b="1" kern="1200" baseline="0" smtId="4294967295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 algn="r" eaLnBrk="1" hangingPunct="1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559449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531223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4125" y="4146115"/>
            <a:ext cx="4379795" cy="125900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1DD17B-7925-4A26-9407-005302FC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40E6F-F2F9-4C3C-A9EA-19B7F8938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572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07C708-20AE-450D-9478-DD8098249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370" y="5181760"/>
            <a:ext cx="1567089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917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82702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7B04AC-9F82-4A4F-9A5D-38A11AEE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EB43-087D-4C3C-9611-B1A9F0B78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4132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98BB7F-56A2-4938-AB0A-62A26FB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5586-0FBD-458A-BD23-749D9987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39921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6EBFCF-EB70-4393-A252-F132C9A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5DE-E47D-48A1-BEBD-AA21AFD05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76946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37F13A0-2059-4CB4-AD66-2DA7343FA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40A1C-4BD0-4D50-8539-A0E0F18B3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49178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HC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10363200" cy="571500"/>
          </a:xfrm>
          <a:noFill/>
        </p:spPr>
        <p:style>
          <a:lnRef idx="0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/>
          <a:lstStyle>
            <a:lvl1pPr algn="r">
              <a:defRPr lang="en-US" sz="1600" b="1" kern="1200" baseline="0" smtId="4294967295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xmlns="" id="{2E9F5F2E-84B4-4E7B-A1B1-96005CF916C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D37AD-B063-4171-AC49-F12B32BB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92001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920202F-3B4A-4FD4-983E-02566BBCC2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0" y="274638"/>
            <a:ext cx="1097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D66E017-1FDF-419C-A5E2-8806D060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728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5FCFC1-F331-433C-A8B1-23CD57FB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0" y="6431280"/>
            <a:ext cx="78588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777427-258A-4353-8E07-15BF5E8166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5" r:id="rId3"/>
    <p:sldLayoutId id="2147483744" r:id="rId4"/>
    <p:sldLayoutId id="2147483740" r:id="rId5"/>
    <p:sldLayoutId id="2147483741" r:id="rId6"/>
    <p:sldLayoutId id="2147483742" r:id="rId7"/>
    <p:sldLayoutId id="2147483736" r:id="rId8"/>
    <p:sldLayoutId id="2147483743" r:id="rId9"/>
  </p:sldLayoutIdLst>
  <p:transition>
    <p:fade/>
  </p:transition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9pPr>
    </p:titleStyle>
    <p:bodyStyle>
      <a:lvl1pPr marL="231775" indent="-231775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/>
          <p:nvPr/>
        </p:nvSpPr>
        <p:spPr>
          <a:xfrm>
            <a:off x="-2" y="1130215"/>
            <a:ext cx="570526" cy="572778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 smtId="4294967295">
                <a:ln>
                  <a:noFill/>
                </a:ln>
                <a:solidFill>
                  <a:srgbClr val="000000"/>
                </a:solidFill>
                <a:uFillTx/>
              </a:defRPr>
            </a:defPPr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</a:lstStyle>
          <a:p>
            <a:pPr algn="ctr">
              <a:defRPr sz="2200">
                <a:solidFill>
                  <a:srgbClr val="646D72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2200"/>
          </a:p>
        </p:txBody>
      </p:sp>
      <p:sp>
        <p:nvSpPr>
          <p:cNvPr id="3" name="Google Shape;11;p1"/>
          <p:cNvSpPr/>
          <p:nvPr/>
        </p:nvSpPr>
        <p:spPr>
          <a:xfrm>
            <a:off x="0" y="685798"/>
            <a:ext cx="12192000" cy="576076"/>
          </a:xfrm>
          <a:prstGeom prst="rect">
            <a:avLst/>
          </a:prstGeom>
          <a:solidFill>
            <a:srgbClr val="083491"/>
          </a:solidFill>
          <a:ln w="12700"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 smtId="4294967295">
                <a:ln>
                  <a:noFill/>
                </a:ln>
                <a:solidFill>
                  <a:srgbClr val="000000"/>
                </a:solidFill>
                <a:uFillTx/>
              </a:defRPr>
            </a:defPPr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</a:lstStyle>
          <a:p>
            <a:pPr algn="ctr">
              <a:defRPr sz="2200">
                <a:solidFill>
                  <a:srgbClr val="646D72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220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p14="http://schemas.microsoft.com/office/powerpoint/2010/main" xmlns="" val="1"/>
            </a:ext>
          </a:extLst>
        </p:spPr>
        <p:txBody>
          <a:bodyPr lIns="45718" tIns="45718" rIns="45718" bIns="45718" anchor="ctr"/>
          <a:lstStyle/>
          <a:p>
            <a:r>
              <a:rPr dirty="0"/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3886200"/>
            <a:ext cx="8534400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p14="http://schemas.microsoft.com/office/powerpoint/2010/main" xmlns="" val="1"/>
            </a:ext>
          </a:extLst>
        </p:spPr>
        <p:txBody>
          <a:bodyPr lIns="45718" tIns="45718" rIns="45718" bIns="45718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0753" y="6601371"/>
            <a:ext cx="233355" cy="230790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 smtId="4294967295">
                <a:ln>
                  <a:noFill/>
                </a:ln>
                <a:solidFill>
                  <a:srgbClr val="000000"/>
                </a:solidFill>
                <a:uFillTx/>
              </a:defRPr>
            </a:defPPr>
            <a:lvl1pPr marL="0" marR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kern="1200" cap="none" spc="0" normalizeH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1200" cap="none" spc="0" normalizeH="0" baseline="0" smtId="4294967295">
                <a:ln>
                  <a:noFill/>
                </a:ln>
                <a:solidFill>
                  <a:srgbClr val="083B9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7" name="New shape"/>
          <p:cNvSpPr/>
          <p:nvPr userDrawn="1"/>
        </p:nvSpPr>
        <p:spPr>
          <a:xfrm>
            <a:off x="8636000" y="355600"/>
            <a:ext cx="3386667" cy="152400"/>
          </a:xfrm>
          <a:prstGeom prst="rect">
            <a:avLst/>
          </a:prstGeom>
          <a:noFill/>
        </p:spPr>
        <p:style>
          <a:lnRef idx="0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sz="1050" b="0" dirty="0">
                <a:solidFill>
                  <a:srgbClr val="444444"/>
                </a:solidFill>
                <a:latin typeface="Arial"/>
              </a:rPr>
              <a:t>The Power of</a:t>
            </a:r>
            <a:r>
              <a:rPr sz="1050" b="1" dirty="0">
                <a:solidFill>
                  <a:srgbClr val="444444"/>
                </a:solidFill>
                <a:latin typeface="Arial"/>
              </a:rPr>
              <a:t> Partnership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2800" y="6705601"/>
            <a:ext cx="7789333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Arial"/>
                <a:cs typeface="Arial"/>
              </a:rPr>
              <a:t>Proprietary information of UnitedHealth Group. Do not distribute or reproduce without express permission of UnitedHealth Group.</a:t>
            </a:r>
          </a:p>
        </p:txBody>
      </p:sp>
      <p:pic>
        <p:nvPicPr>
          <p:cNvPr id="9" name="New picture">
            <a:hlinkClick r:id="" action="ppaction://noaction"/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54000" y="177800"/>
            <a:ext cx="2051538" cy="4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670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11AA0-68DD-4CBE-81C7-835314DB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/>
              <a:t>Measuring Our Success </a:t>
            </a:r>
            <a:r>
              <a:rPr lang="mr-IN" altLang="en-US" dirty="0"/>
              <a:t>–</a:t>
            </a:r>
            <a:r>
              <a:rPr lang="en-US" altLang="en-US" dirty="0"/>
              <a:t> By the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B2CC3-337D-41E5-9547-E35B6937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68971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Business Health Care Group – Historical Results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Total ASO Employers – Medical Allowed PMPM Cost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249225" y="6601371"/>
            <a:ext cx="156411" cy="23079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314144" y="1333177"/>
            <a:ext cx="0" cy="869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012016" y="3041650"/>
            <a:ext cx="0" cy="40020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372573" y="4576332"/>
            <a:ext cx="11762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9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Pct val="60000"/>
              <a:buFontTx/>
              <a:buNone/>
              <a:tabLst/>
              <a:defRPr/>
            </a:pPr>
            <a:endParaRPr kumimoji="0" lang="en-US" altLang="en-US" sz="9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60239" y="4560461"/>
            <a:ext cx="110520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9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Pct val="60000"/>
              <a:buFontTx/>
              <a:buNone/>
              <a:tabLst/>
              <a:defRPr/>
            </a:pPr>
            <a:endParaRPr kumimoji="0" lang="en-US" altLang="en-US" sz="9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843183" y="897545"/>
            <a:ext cx="1174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9231992" y="3041650"/>
            <a:ext cx="0" cy="40020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9" name="Control 532"/>
          <p:cNvSpPr>
            <a:spLocks noRot="1" noChangeArrowheads="1" noChangeShapeType="1" noTextEdit="1"/>
          </p:cNvSpPr>
          <p:nvPr/>
        </p:nvSpPr>
        <p:spPr bwMode="auto">
          <a:xfrm>
            <a:off x="3420231" y="1065824"/>
            <a:ext cx="4993821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graphicFrame>
        <p:nvGraphicFramePr>
          <p:cNvPr id="20" name="Group 998"/>
          <p:cNvGraphicFramePr>
            <a:graphicFrameLocks noGrp="1"/>
          </p:cNvGraphicFramePr>
          <p:nvPr>
            <p:extLst/>
          </p:nvPr>
        </p:nvGraphicFramePr>
        <p:xfrm>
          <a:off x="3376385" y="938824"/>
          <a:ext cx="291798" cy="233363"/>
        </p:xfrm>
        <a:graphic>
          <a:graphicData uri="http://schemas.openxmlformats.org/drawingml/2006/table">
            <a:tbl>
              <a:tblPr/>
              <a:tblGrid>
                <a:gridCol w="291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398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Control 1012"/>
          <p:cNvSpPr>
            <a:spLocks noRot="1" noChangeArrowheads="1" noChangeShapeType="1" noTextEdit="1"/>
          </p:cNvSpPr>
          <p:nvPr/>
        </p:nvSpPr>
        <p:spPr bwMode="auto">
          <a:xfrm>
            <a:off x="3420231" y="1065824"/>
            <a:ext cx="4993821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graphicFrame>
        <p:nvGraphicFramePr>
          <p:cNvPr id="22" name="Group 1478"/>
          <p:cNvGraphicFramePr>
            <a:graphicFrameLocks noGrp="1"/>
          </p:cNvGraphicFramePr>
          <p:nvPr>
            <p:extLst/>
          </p:nvPr>
        </p:nvGraphicFramePr>
        <p:xfrm>
          <a:off x="3376385" y="938824"/>
          <a:ext cx="291798" cy="233363"/>
        </p:xfrm>
        <a:graphic>
          <a:graphicData uri="http://schemas.openxmlformats.org/drawingml/2006/table">
            <a:tbl>
              <a:tblPr/>
              <a:tblGrid>
                <a:gridCol w="291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398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2555110" y="5946159"/>
            <a:ext cx="85534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0292" marR="0" lvl="0" indent="-290292" algn="l" defTabSz="895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600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Notes:</a:t>
            </a:r>
          </a:p>
          <a:p>
            <a:pPr marL="228600" marR="0" lvl="0" indent="-228600" algn="l" defTabSz="895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Baseline costs in 2005 include only those 14 companies where 2005 data was received. These 14 groups represented 88% of the 2006 membership and 74% of the total groups.</a:t>
            </a:r>
          </a:p>
          <a:p>
            <a:pPr marL="0" marR="0" lvl="0" indent="0" algn="l" defTabSz="895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600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Source: Third-party validation of Total ASO Group PMPMs. Core ASO Group trends calculated by Humana.   Includes medical costs only, not pharmacy costs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897" y="1372864"/>
            <a:ext cx="7162346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499783" y="2557619"/>
            <a:ext cx="500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$383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59870" y="2773063"/>
            <a:ext cx="219075" cy="11634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99060" y="3943582"/>
            <a:ext cx="559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</a:rPr>
              <a:t>2016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3889154" y="5092380"/>
          <a:ext cx="5293180" cy="60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03162" y="6398704"/>
            <a:ext cx="8454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3DA1">
                    <a:lumMod val="50000"/>
                  </a:srgbClr>
                </a:solidFill>
                <a:effectLst/>
                <a:uLnTx/>
                <a:uFillTx/>
                <a:latin typeface="Helvetica"/>
                <a:cs typeface="Helvetica"/>
              </a:rPr>
              <a:t>*2015 estimated. Pulled from BHCG website.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3675" y="2529791"/>
            <a:ext cx="500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$400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99732" y="3946340"/>
            <a:ext cx="559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</a:rPr>
              <a:t>2017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85631" y="3945625"/>
            <a:ext cx="559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2015*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122377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72381" y="2715925"/>
            <a:ext cx="219075" cy="12205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cxnSp>
        <p:nvCxnSpPr>
          <p:cNvPr id="36" name="Straight Connector 35"/>
          <p:cNvCxnSpPr>
            <a:stCxn id="35" idx="0"/>
          </p:cNvCxnSpPr>
          <p:nvPr/>
        </p:nvCxnSpPr>
        <p:spPr>
          <a:xfrm flipH="1">
            <a:off x="9749814" y="2715925"/>
            <a:ext cx="432104" cy="450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53044" y="2608203"/>
            <a:ext cx="219075" cy="133922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35257" y="2392806"/>
            <a:ext cx="643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$426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8891783" y="2618000"/>
            <a:ext cx="438141" cy="13193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>
            <a:outerShdw blurRad="50800" dist="12700" dir="5400000" algn="ctr" rotWithShape="0">
              <a:schemeClr val="bg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7" idx="2"/>
            <a:endCxn id="38" idx="2"/>
          </p:cNvCxnSpPr>
          <p:nvPr/>
        </p:nvCxnSpPr>
        <p:spPr>
          <a:xfrm flipH="1" flipV="1">
            <a:off x="9357156" y="2608251"/>
            <a:ext cx="392659" cy="164813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53697" y="1768152"/>
            <a:ext cx="8058" cy="239363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39174" y="4112892"/>
            <a:ext cx="1391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1/2016 BHCG effective with UHC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457588" y="2604356"/>
            <a:ext cx="219075" cy="13392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13215" y="2422069"/>
            <a:ext cx="500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$430</a:t>
            </a:r>
          </a:p>
        </p:txBody>
      </p:sp>
      <p:cxnSp>
        <p:nvCxnSpPr>
          <p:cNvPr id="48" name="Straight Connector 47"/>
          <p:cNvCxnSpPr>
            <a:stCxn id="47" idx="2"/>
            <a:endCxn id="35" idx="0"/>
          </p:cNvCxnSpPr>
          <p:nvPr/>
        </p:nvCxnSpPr>
        <p:spPr>
          <a:xfrm flipH="1">
            <a:off x="10181918" y="2637513"/>
            <a:ext cx="381328" cy="78412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651" y="4708469"/>
            <a:ext cx="6853688" cy="10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0291455" y="3946340"/>
            <a:ext cx="559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1803080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Health Care Group – Historical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249225" y="6601371"/>
            <a:ext cx="156411" cy="23079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449449"/>
            <a:ext cx="883920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2018 is estimated based on existing BHCG customers’ Covered claims incurred and paid through December 2018 with estimated completion, based on BHCG’s historical completion.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89036" y="1299263"/>
            <a:ext cx="0" cy="869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2" name="Control 532"/>
          <p:cNvSpPr>
            <a:spLocks noRot="1" noChangeArrowheads="1" noChangeShapeType="1" noTextEdit="1"/>
          </p:cNvSpPr>
          <p:nvPr/>
        </p:nvSpPr>
        <p:spPr bwMode="auto">
          <a:xfrm>
            <a:off x="3463775" y="1275454"/>
            <a:ext cx="4993821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3" name="Control 1012"/>
          <p:cNvSpPr>
            <a:spLocks noRot="1" noChangeArrowheads="1" noChangeShapeType="1" noTextEdit="1"/>
          </p:cNvSpPr>
          <p:nvPr/>
        </p:nvSpPr>
        <p:spPr bwMode="auto">
          <a:xfrm>
            <a:off x="3463775" y="1275454"/>
            <a:ext cx="4993821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501" y="5927140"/>
            <a:ext cx="93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</a:rPr>
              <a:t>2015 estimated. Pulled from BHCG website.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</a:rPr>
              <a:t>2016 = (2016 Covered PMPM * 128,470 average members in 2016 * 12 months) – (Estimated spend of $436.22 * 128,470 average members in 2017 * 12 months)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017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</a:rPr>
              <a:t>= (2017 Covered PMPM * 130,439 average members in 2017 * 12 months) – (Estimated spend of $447.57 * 130,439 average members in 2017 * 12 months)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</a:rPr>
              <a:t>2018  = (2018 Estimated Covered PMPM * 170,358 average members in 2018 * 12 months) – (Estimated spend of $462.78 * 170,358 average members in 2018 * 12 months)</a:t>
            </a: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2254232" y="2137398"/>
          <a:ext cx="5219871" cy="350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4151" y="215181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/>
                <a:cs typeface="Helvetica"/>
              </a:rPr>
              <a:t>$426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2534" y="211199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/>
                <a:cs typeface="Helvetica"/>
              </a:rPr>
              <a:t>$436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0720" y="202646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/>
                <a:cs typeface="Helvetica"/>
              </a:rPr>
              <a:t>$448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3587" y="3131000"/>
            <a:ext cx="2610908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$234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Three-year savings for beating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lowest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 consultant trend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0624" y="1381813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/>
                <a:cs typeface="Helvetica"/>
              </a:rPr>
              <a:t>BHCG Covered PMPM 2015 - 2018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38199" y="1932281"/>
            <a:ext cx="0" cy="37887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0721" y="5466414"/>
            <a:ext cx="278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Effective with UHC 1/1/2016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0113" y="546641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Prior to UHC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1658" y="193734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/>
                <a:cs typeface="Helvetica"/>
              </a:rPr>
              <a:t>$466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25422" y="2503640"/>
            <a:ext cx="705458" cy="3135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60718" y="2442680"/>
            <a:ext cx="705458" cy="275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96595" y="2333643"/>
            <a:ext cx="705458" cy="214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7330512" y="1990516"/>
            <a:ext cx="475022" cy="35199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5987" y="1887635"/>
            <a:ext cx="261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Estimated costs based on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lowest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 consultant net trend*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8335" y="5404859"/>
            <a:ext cx="2126212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*Annual consultant survey of 5 of the largest consulting groups</a:t>
            </a:r>
          </a:p>
        </p:txBody>
      </p:sp>
    </p:spTree>
    <p:extLst>
      <p:ext uri="{BB962C8B-B14F-4D97-AF65-F5344CB8AC3E}">
        <p14:creationId xmlns:p14="http://schemas.microsoft.com/office/powerpoint/2010/main" xmlns="" val="3065545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Premium Utilization – Total Population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249225" y="6601371"/>
            <a:ext cx="156411" cy="23079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2392519" y="1729040"/>
          <a:ext cx="4674540" cy="38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0121" y="1458686"/>
            <a:ext cx="473302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Premium Care Provider Utilization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274717"/>
            <a:ext cx="7696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C959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2018 is estimated based on existing BHCG customers’ Covered claims incurred and paid through December 2018 with estimated completion, based on BHCG’s historical completion.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5" y="3306045"/>
            <a:ext cx="2895600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</a:rPr>
              <a:t>$5.5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22377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0E0E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Annual savings if each BHCG group achieved at least 45.0% Premium Care Utilization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76034" y="2361710"/>
            <a:ext cx="2724150" cy="2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V="1">
            <a:off x="6238384" y="2361711"/>
            <a:ext cx="723900" cy="9529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315703" y="2130880"/>
            <a:ext cx="258980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F0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Improve to 45.0% </a:t>
            </a:r>
          </a:p>
        </p:txBody>
      </p:sp>
    </p:spTree>
    <p:extLst>
      <p:ext uri="{BB962C8B-B14F-4D97-AF65-F5344CB8AC3E}">
        <p14:creationId xmlns:p14="http://schemas.microsoft.com/office/powerpoint/2010/main" xmlns="" val="2550054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Health Care Group – Total Population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249225" y="6601371"/>
            <a:ext cx="156411" cy="23079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06783" y="1510629"/>
            <a:ext cx="8368703" cy="352718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>
                <a:solidFill>
                  <a:srgbClr val="444444"/>
                </a:solidFill>
                <a:latin typeface="+mn-lt"/>
                <a:ea typeface="+mn-ea"/>
                <a:cs typeface="+mn-cs"/>
              </a:defRPr>
            </a:lvl1pPr>
            <a:lvl2pPr marL="34925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rgbClr val="444444"/>
                </a:solidFill>
                <a:latin typeface="+mn-lt"/>
                <a:ea typeface="+mn-ea"/>
              </a:defRPr>
            </a:lvl2pPr>
            <a:lvl3pPr marL="577850" indent="-17462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rgbClr val="444444"/>
                </a:solidFill>
                <a:latin typeface="+mn-lt"/>
                <a:ea typeface="+mn-ea"/>
              </a:defRPr>
            </a:lvl3pPr>
            <a:lvl4pPr marL="860425" indent="-16827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44444"/>
                </a:solidFill>
                <a:latin typeface="+mn-lt"/>
                <a:ea typeface="+mn-ea"/>
              </a:defRPr>
            </a:lvl4pPr>
            <a:lvl5pPr marL="1089025" indent="-12065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rgbClr val="444444"/>
                </a:solidFill>
                <a:latin typeface="+mn-lt"/>
                <a:ea typeface="+mn-ea"/>
              </a:defRPr>
            </a:lvl5pPr>
            <a:lvl6pPr marL="19431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6pPr>
            <a:lvl7pPr marL="24003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7pPr>
            <a:lvl8pPr marL="28575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8pPr>
            <a:lvl9pPr marL="33147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9pPr>
          </a:lstStyle>
          <a:p>
            <a:pPr marL="12065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237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DA1"/>
                </a:solidFill>
                <a:effectLst/>
                <a:uLnTx/>
                <a:uFillTx/>
                <a:latin typeface="Helvetica"/>
                <a:cs typeface="Helvetica"/>
              </a:rPr>
              <a:t>Members with high use of Premium Care Physicians cost 14% less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7436" y="2144750"/>
            <a:ext cx="547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3">
                    <a:lumMod val="50000"/>
                  </a:srgbClr>
                </a:solidFill>
                <a:effectLst/>
                <a:uLnTx/>
                <a:uFillTx/>
                <a:latin typeface="Helvetica"/>
                <a:cs typeface="Helvetica"/>
              </a:rPr>
              <a:t>Premium Tier 1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3">
                    <a:lumMod val="50000"/>
                  </a:srgbClr>
                </a:solidFill>
                <a:effectLst/>
                <a:uLnTx/>
                <a:uFillTx/>
                <a:latin typeface="Helvetica"/>
                <a:cs typeface="Helvetica"/>
              </a:rPr>
              <a:t>Use of Premium Care Physicians – High vs. Low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408239" y="2879725"/>
          <a:ext cx="7646987" cy="2546350"/>
        </p:xfrm>
        <a:graphic>
          <a:graphicData uri="http://schemas.openxmlformats.org/presentationml/2006/ole">
            <p:oleObj spid="_x0000_s1029" name="Worksheet" r:id="rId3" imgW="5250113" imgH="1843944" progId="Excel.Sheet.12">
              <p:embed/>
            </p:oleObj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524124" y="5943600"/>
            <a:ext cx="7724775" cy="685800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>
                <a:solidFill>
                  <a:srgbClr val="444444"/>
                </a:solidFill>
                <a:latin typeface="+mn-lt"/>
                <a:ea typeface="+mn-ea"/>
                <a:cs typeface="+mn-cs"/>
              </a:defRPr>
            </a:lvl1pPr>
            <a:lvl2pPr marL="34925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rgbClr val="444444"/>
                </a:solidFill>
                <a:latin typeface="+mn-lt"/>
                <a:ea typeface="+mn-ea"/>
              </a:defRPr>
            </a:lvl2pPr>
            <a:lvl3pPr marL="577850" indent="-17462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rgbClr val="444444"/>
                </a:solidFill>
                <a:latin typeface="+mn-lt"/>
                <a:ea typeface="+mn-ea"/>
              </a:defRPr>
            </a:lvl3pPr>
            <a:lvl4pPr marL="860425" indent="-16827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44444"/>
                </a:solidFill>
                <a:latin typeface="+mn-lt"/>
                <a:ea typeface="+mn-ea"/>
              </a:defRPr>
            </a:lvl4pPr>
            <a:lvl5pPr marL="1089025" indent="-12065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rgbClr val="444444"/>
                </a:solidFill>
                <a:latin typeface="+mn-lt"/>
                <a:ea typeface="+mn-ea"/>
              </a:defRPr>
            </a:lvl5pPr>
            <a:lvl6pPr marL="19431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6pPr>
            <a:lvl7pPr marL="24003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7pPr>
            <a:lvl8pPr marL="28575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8pPr>
            <a:lvl9pPr marL="33147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2C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Helvetica"/>
              </a:rPr>
              <a:t>Low Use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Helvetica"/>
              </a:rPr>
              <a:t>= Members with less than 75% of all eligible charges for Premium Care providers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2C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Helvetica"/>
              </a:rPr>
              <a:t>Highly Use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Helvetica"/>
              </a:rPr>
              <a:t>= Members with 75% or more of all eligible charges for Premium Care providers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2C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Helvetica"/>
              </a:rPr>
              <a:t>Analysis includes Continuously Enrolled members, excludes dependents, excludes claimants with $100K+ in medical spend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20150" y="4829175"/>
            <a:ext cx="904875" cy="323850"/>
          </a:xfrm>
          <a:prstGeom prst="rect">
            <a:avLst/>
          </a:prstGeom>
          <a:noFill/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83B91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560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Health Care Group – Consumer Activation 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249225" y="6601371"/>
            <a:ext cx="156411" cy="23079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636" y="1268449"/>
            <a:ext cx="547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2377"/>
                </a:solidFill>
                <a:effectLst/>
                <a:uLnTx/>
                <a:uFillTx/>
                <a:latin typeface="Helvetica"/>
                <a:cs typeface="Helvetica"/>
              </a:rPr>
              <a:t>Consumer Activation Index - % of Membership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794328" y="3314944"/>
          <a:ext cx="6471005" cy="293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33675" y="1637781"/>
          <a:ext cx="73152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Activation</a:t>
                      </a:r>
                      <a:r>
                        <a:rPr lang="en-US" sz="1600" baseline="0" dirty="0">
                          <a:latin typeface="+mj-lt"/>
                        </a:rPr>
                        <a:t> Level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Below Average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Above</a:t>
                      </a:r>
                      <a:r>
                        <a:rPr lang="en-US" sz="1600" baseline="0" dirty="0">
                          <a:latin typeface="+mj-lt"/>
                        </a:rPr>
                        <a:t> Average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Highl</a:t>
                      </a:r>
                      <a:r>
                        <a:rPr lang="en-US" sz="1600" baseline="0" dirty="0">
                          <a:latin typeface="+mj-lt"/>
                        </a:rPr>
                        <a:t>y Activated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</a:rPr>
                        <a:t>34.0%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</a:rPr>
                        <a:t>24.6%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</a:rPr>
                        <a:t>24.4%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</a:rPr>
                        <a:t>17.0%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2309" y="3958492"/>
            <a:ext cx="3047268" cy="187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Consumer Activation Includes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Wellness visits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Use of Premium Care MDs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EBM compliance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Clinical engagement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Consumer tools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733675" y="2590281"/>
          <a:ext cx="731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31.7%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24.9%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25.8%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17.7%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733675" y="2953385"/>
          <a:ext cx="731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Premium use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37%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2"/>
                          </a:solidFill>
                          <a:latin typeface="+mj-lt"/>
                        </a:rPr>
                        <a:t>58%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72%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0" y="2257425"/>
            <a:ext cx="685800" cy="647700"/>
          </a:xfrm>
          <a:prstGeom prst="rect">
            <a:avLst/>
          </a:prstGeom>
          <a:noFill/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83B91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6175" y="2257425"/>
            <a:ext cx="685800" cy="647700"/>
          </a:xfrm>
          <a:prstGeom prst="rect">
            <a:avLst/>
          </a:prstGeom>
          <a:noFill/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83B91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24475" y="2628900"/>
            <a:ext cx="247650" cy="285750"/>
          </a:xfrm>
          <a:prstGeom prst="downArrow">
            <a:avLst/>
          </a:prstGeom>
          <a:solidFill>
            <a:schemeClr val="accent6"/>
          </a:solidFill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83B91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8286750" y="2621280"/>
            <a:ext cx="247650" cy="285750"/>
          </a:xfrm>
          <a:prstGeom prst="downArrow">
            <a:avLst/>
          </a:prstGeom>
          <a:solidFill>
            <a:schemeClr val="accent6"/>
          </a:solidFill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83B91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4327" y="6191184"/>
            <a:ext cx="210233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3B9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Limited to continuously enrolled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3855050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  <p:bldP spid="14" grpId="0" animBg="1"/>
      <p:bldP spid="9" grpId="0" animBg="1"/>
      <p:bldP spid="16" grpId="0" animBg="1"/>
      <p:bldP spid="15" grpId="0"/>
    </p:bldLst>
  </p:timing>
</p:sld>
</file>

<file path=ppt/theme/theme1.xml><?xml version="1.0" encoding="utf-8"?>
<a:theme xmlns:a="http://schemas.openxmlformats.org/drawingml/2006/main" name="BHCG">
  <a:themeElements>
    <a:clrScheme name="BHCG 2017">
      <a:dk1>
        <a:sysClr val="windowText" lastClr="000000"/>
      </a:dk1>
      <a:lt1>
        <a:sysClr val="window" lastClr="FFFFFF"/>
      </a:lt1>
      <a:dk2>
        <a:srgbClr val="212C65"/>
      </a:dk2>
      <a:lt2>
        <a:srgbClr val="EB9322"/>
      </a:lt2>
      <a:accent1>
        <a:srgbClr val="9BBB59"/>
      </a:accent1>
      <a:accent2>
        <a:srgbClr val="6E925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HC  Theme">
  <a:themeElements>
    <a:clrScheme name="CAS 2019">
      <a:dk1>
        <a:srgbClr val="003DA1"/>
      </a:dk1>
      <a:lt1>
        <a:srgbClr val="FFFFFF"/>
      </a:lt1>
      <a:dk2>
        <a:srgbClr val="C0E9FF"/>
      </a:dk2>
      <a:lt2>
        <a:srgbClr val="122377"/>
      </a:lt2>
      <a:accent1>
        <a:srgbClr val="00A8F7"/>
      </a:accent1>
      <a:accent2>
        <a:srgbClr val="8C9599"/>
      </a:accent2>
      <a:accent3>
        <a:srgbClr val="E0E0E0"/>
      </a:accent3>
      <a:accent4>
        <a:srgbClr val="444444"/>
      </a:accent4>
      <a:accent5>
        <a:srgbClr val="FFC9B6"/>
      </a:accent5>
      <a:accent6>
        <a:srgbClr val="FF5F0E"/>
      </a:accent6>
      <a:hlink>
        <a:srgbClr val="FFAA25"/>
      </a:hlink>
      <a:folHlink>
        <a:srgbClr val="444444"/>
      </a:folHlink>
    </a:clrScheme>
    <a:fontScheme name="UHC 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UHC 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noFill/>
        <a:ln w="25400" cap="flat">
          <a:solidFill>
            <a:schemeClr val="accent6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83B9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83B9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BHCG.thmx</Template>
  <TotalTime>9467</TotalTime>
  <Words>522</Words>
  <Application>Microsoft Office PowerPoint</Application>
  <PresentationFormat>Custom</PresentationFormat>
  <Paragraphs>84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BHCG</vt:lpstr>
      <vt:lpstr>UHC  Theme</vt:lpstr>
      <vt:lpstr>Worksheet</vt:lpstr>
      <vt:lpstr>Measuring Our Success – By the Numbers</vt:lpstr>
      <vt:lpstr>Business Health Care Group – Historical Results Total ASO Employers – Medical Allowed PMPM Cost</vt:lpstr>
      <vt:lpstr>Business Health Care Group – Historical Results</vt:lpstr>
      <vt:lpstr>Premium Utilization – Total Population</vt:lpstr>
      <vt:lpstr>Business Health Care Group – Total Population</vt:lpstr>
      <vt:lpstr>Business Health Care Group – Consumer Activation Index</vt:lpstr>
    </vt:vector>
  </TitlesOfParts>
  <Company>The Write Source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Rode</dc:creator>
  <cp:lastModifiedBy>Michael Rode</cp:lastModifiedBy>
  <cp:revision>165</cp:revision>
  <dcterms:created xsi:type="dcterms:W3CDTF">2019-01-09T17:32:29Z</dcterms:created>
  <dcterms:modified xsi:type="dcterms:W3CDTF">2019-03-13T16:34:11Z</dcterms:modified>
</cp:coreProperties>
</file>