
<file path=[Content_Types].xml><?xml version="1.0" encoding="utf-8"?>
<Types xmlns="http://schemas.openxmlformats.org/package/2006/content-types">
  <Override PartName="/customXml/itemProps3.xml" ContentType="application/vnd.openxmlformats-officedocument.customXmlProperties+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4"/>
  </p:sldMasterIdLst>
  <p:notesMasterIdLst>
    <p:notesMasterId r:id="rId9"/>
  </p:notesMasterIdLst>
  <p:handoutMasterIdLst>
    <p:handoutMasterId r:id="rId10"/>
  </p:handoutMasterIdLst>
  <p:sldIdLst>
    <p:sldId id="417" r:id="rId5"/>
    <p:sldId id="418" r:id="rId6"/>
    <p:sldId id="419" r:id="rId7"/>
    <p:sldId id="42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600">
          <p15:clr>
            <a:srgbClr val="A4A3A4"/>
          </p15:clr>
        </p15:guide>
        <p15:guide id="2" orient="horz" pos="477">
          <p15:clr>
            <a:srgbClr val="A4A3A4"/>
          </p15:clr>
        </p15:guide>
        <p15:guide id="3" orient="horz" pos="864">
          <p15:clr>
            <a:srgbClr val="A4A3A4"/>
          </p15:clr>
        </p15:guide>
        <p15:guide id="4" orient="horz" pos="4080">
          <p15:clr>
            <a:srgbClr val="A4A3A4"/>
          </p15:clr>
        </p15:guide>
        <p15:guide id="5" orient="horz" pos="3888">
          <p15:clr>
            <a:srgbClr val="A4A3A4"/>
          </p15:clr>
        </p15:guide>
        <p15:guide id="6" orient="horz" pos="629">
          <p15:clr>
            <a:srgbClr val="A4A3A4"/>
          </p15:clr>
        </p15:guide>
        <p15:guide id="7" orient="horz" pos="647">
          <p15:clr>
            <a:srgbClr val="A4A3A4"/>
          </p15:clr>
        </p15:guide>
        <p15:guide id="8" orient="horz" pos="2160">
          <p15:clr>
            <a:srgbClr val="A4A3A4"/>
          </p15:clr>
        </p15:guide>
        <p15:guide id="9" pos="2880">
          <p15:clr>
            <a:srgbClr val="A4A3A4"/>
          </p15:clr>
        </p15:guide>
        <p15:guide id="10" pos="5472">
          <p15:clr>
            <a:srgbClr val="A4A3A4"/>
          </p15:clr>
        </p15:guide>
        <p15:guide id="11" pos="404">
          <p15:clr>
            <a:srgbClr val="A4A3A4"/>
          </p15:clr>
        </p15:guide>
        <p15:guide id="12" pos="467">
          <p15:clr>
            <a:srgbClr val="A4A3A4"/>
          </p15:clr>
        </p15:guide>
        <p15:guide id="13" pos="4344">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lson, Jesse" initials="" lastIdx="3" clrIdx="0"/>
  <p:cmAuthor id="1" name="Periscope"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73392"/>
    <a:srgbClr val="073293"/>
    <a:srgbClr val="4D4D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89855" autoAdjust="0"/>
  </p:normalViewPr>
  <p:slideViewPr>
    <p:cSldViewPr snapToGrid="0" snapToObjects="1" showGuides="1">
      <p:cViewPr>
        <p:scale>
          <a:sx n="80" d="100"/>
          <a:sy n="80" d="100"/>
        </p:scale>
        <p:origin x="-1734" y="-126"/>
      </p:cViewPr>
      <p:guideLst>
        <p:guide orient="horz" pos="3600"/>
        <p:guide orient="horz" pos="477"/>
        <p:guide orient="horz" pos="864"/>
        <p:guide orient="horz" pos="4080"/>
        <p:guide orient="horz" pos="3888"/>
        <p:guide orient="horz" pos="629"/>
        <p:guide orient="horz" pos="647"/>
        <p:guide orient="horz" pos="2160"/>
        <p:guide pos="2880"/>
        <p:guide pos="5472"/>
        <p:guide pos="404"/>
        <p:guide pos="467"/>
        <p:guide pos="4344"/>
      </p:guideLst>
    </p:cSldViewPr>
  </p:slideViewPr>
  <p:notesTextViewPr>
    <p:cViewPr>
      <p:scale>
        <a:sx n="1" d="1"/>
        <a:sy n="1" d="1"/>
      </p:scale>
      <p:origin x="0" y="0"/>
    </p:cViewPr>
  </p:notesTextViewPr>
  <p:sorterViewPr>
    <p:cViewPr>
      <p:scale>
        <a:sx n="66" d="100"/>
        <a:sy n="66" d="100"/>
      </p:scale>
      <p:origin x="0" y="0"/>
    </p:cViewPr>
  </p:sorterViewPr>
  <p:notesViewPr>
    <p:cSldViewPr showGuides="1">
      <p:cViewPr>
        <p:scale>
          <a:sx n="150" d="100"/>
          <a:sy n="150" d="100"/>
        </p:scale>
        <p:origin x="-2388"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7"/>
  <c:chart>
    <c:title>
      <c:tx>
        <c:rich>
          <a:bodyPr/>
          <a:lstStyle/>
          <a:p>
            <a:pPr>
              <a:defRPr sz="1400" b="0">
                <a:solidFill>
                  <a:srgbClr val="4D4D4D"/>
                </a:solidFill>
              </a:defRPr>
            </a:pPr>
            <a:r>
              <a:rPr lang="en-US" sz="1400" b="0" dirty="0" smtClean="0">
                <a:solidFill>
                  <a:srgbClr val="4D4D4D"/>
                </a:solidFill>
              </a:rPr>
              <a:t>Market Physicians Meeting Quality</a:t>
            </a:r>
            <a:endParaRPr lang="en-US" sz="1400" b="0" dirty="0">
              <a:solidFill>
                <a:srgbClr val="4D4D4D"/>
              </a:solidFill>
            </a:endParaRPr>
          </a:p>
        </c:rich>
      </c:tx>
      <c:layout/>
    </c:title>
    <c:plotArea>
      <c:layout/>
      <c:barChart>
        <c:barDir val="col"/>
        <c:grouping val="clustered"/>
        <c:ser>
          <c:idx val="0"/>
          <c:order val="0"/>
          <c:tx>
            <c:strRef>
              <c:f>Sheet1!$B$1</c:f>
              <c:strCache>
                <c:ptCount val="1"/>
                <c:pt idx="0">
                  <c:v>Series 1</c:v>
                </c:pt>
              </c:strCache>
            </c:strRef>
          </c:tx>
          <c:dPt>
            <c:idx val="1"/>
            <c:spPr>
              <a:solidFill>
                <a:schemeClr val="tx2"/>
              </a:solidFill>
            </c:spPr>
          </c:dPt>
          <c:dPt>
            <c:idx val="2"/>
            <c:spPr>
              <a:solidFill>
                <a:schemeClr val="accent1"/>
              </a:solidFill>
            </c:spPr>
          </c:dPt>
          <c:dLbls>
            <c:txPr>
              <a:bodyPr/>
              <a:lstStyle/>
              <a:p>
                <a:pPr>
                  <a:defRPr sz="1400">
                    <a:solidFill>
                      <a:srgbClr val="4D4D4D"/>
                    </a:solidFill>
                  </a:defRPr>
                </a:pPr>
                <a:endParaRPr lang="en-US"/>
              </a:p>
            </c:txPr>
            <c:showVal val="1"/>
          </c:dLbls>
          <c:cat>
            <c:strRef>
              <c:f>Sheet1!$A$2:$A$4</c:f>
              <c:strCache>
                <c:ptCount val="3"/>
                <c:pt idx="0">
                  <c:v>Highest</c:v>
                </c:pt>
                <c:pt idx="1">
                  <c:v>National Average</c:v>
                </c:pt>
                <c:pt idx="2">
                  <c:v>Lowest</c:v>
                </c:pt>
              </c:strCache>
            </c:strRef>
          </c:cat>
          <c:val>
            <c:numRef>
              <c:f>Sheet1!$B$2:$B$4</c:f>
              <c:numCache>
                <c:formatCode>0%</c:formatCode>
                <c:ptCount val="3"/>
                <c:pt idx="0">
                  <c:v>0.91</c:v>
                </c:pt>
                <c:pt idx="1">
                  <c:v>0.83000000000000007</c:v>
                </c:pt>
                <c:pt idx="2">
                  <c:v>0.56999999999999995</c:v>
                </c:pt>
              </c:numCache>
            </c:numRef>
          </c:val>
        </c:ser>
        <c:dLbls>
          <c:showVal val="1"/>
        </c:dLbls>
        <c:overlap val="-25"/>
        <c:axId val="153955712"/>
        <c:axId val="155805568"/>
      </c:barChart>
      <c:catAx>
        <c:axId val="153955712"/>
        <c:scaling>
          <c:orientation val="minMax"/>
        </c:scaling>
        <c:axPos val="b"/>
        <c:majorTickMark val="none"/>
        <c:tickLblPos val="nextTo"/>
        <c:txPr>
          <a:bodyPr/>
          <a:lstStyle/>
          <a:p>
            <a:pPr>
              <a:defRPr sz="1200">
                <a:solidFill>
                  <a:srgbClr val="4D4D4D"/>
                </a:solidFill>
              </a:defRPr>
            </a:pPr>
            <a:endParaRPr lang="en-US"/>
          </a:p>
        </c:txPr>
        <c:crossAx val="155805568"/>
        <c:crosses val="autoZero"/>
        <c:auto val="1"/>
        <c:lblAlgn val="ctr"/>
        <c:lblOffset val="100"/>
      </c:catAx>
      <c:valAx>
        <c:axId val="155805568"/>
        <c:scaling>
          <c:orientation val="minMax"/>
        </c:scaling>
        <c:delete val="1"/>
        <c:axPos val="l"/>
        <c:numFmt formatCode="0%" sourceLinked="1"/>
        <c:majorTickMark val="none"/>
        <c:tickLblPos val="none"/>
        <c:crossAx val="153955712"/>
        <c:crosses val="autoZero"/>
        <c:crossBetween val="between"/>
      </c:valAx>
    </c:plotArea>
    <c:plotVisOnly val="1"/>
    <c:dispBlanksAs val="gap"/>
  </c:chart>
  <c:spPr>
    <a:ln>
      <a:solidFill>
        <a:srgbClr val="4D4D4D"/>
      </a:solidFill>
    </a:ln>
  </c:spPr>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915399"/>
            <a:ext cx="2971800" cy="123111"/>
          </a:xfrm>
          <a:prstGeom prst="rect">
            <a:avLst/>
          </a:prstGeom>
        </p:spPr>
        <p:txBody>
          <a:bodyPr vert="horz" lIns="0" tIns="0" rIns="0" bIns="0" rtlCol="0" anchor="ctr"/>
          <a:lstStyle>
            <a:lvl1pPr algn="r">
              <a:defRPr sz="1200"/>
            </a:lvl1pPr>
          </a:lstStyle>
          <a:p>
            <a:fld id="{728205D9-018B-42B6-AD28-F57F62B837CA}" type="slidenum">
              <a:rPr lang="en-US" sz="900" smtClean="0"/>
              <a:pPr/>
              <a:t>‹#›</a:t>
            </a:fld>
            <a:endParaRPr lang="en-US" sz="900" dirty="0"/>
          </a:p>
        </p:txBody>
      </p:sp>
      <p:sp>
        <p:nvSpPr>
          <p:cNvPr id="6" name="TextBox 5"/>
          <p:cNvSpPr txBox="1"/>
          <p:nvPr/>
        </p:nvSpPr>
        <p:spPr>
          <a:xfrm>
            <a:off x="0" y="8915400"/>
            <a:ext cx="5842000" cy="123111"/>
          </a:xfrm>
          <a:prstGeom prst="rect">
            <a:avLst/>
          </a:prstGeom>
          <a:noFill/>
        </p:spPr>
        <p:txBody>
          <a:bodyPr wrap="square" lIns="0" tIns="0" rIns="0" bIns="0" rtlCol="0" anchor="b">
            <a:spAutoFit/>
          </a:bodyPr>
          <a:lstStyle/>
          <a:p>
            <a:r>
              <a:rPr lang="en-US" sz="800" dirty="0">
                <a:solidFill>
                  <a:schemeClr val="tx1"/>
                </a:solidFill>
                <a:latin typeface="Arial"/>
                <a:cs typeface="Arial"/>
              </a:rPr>
              <a:t>Proprietary </a:t>
            </a:r>
            <a:r>
              <a:rPr lang="en-US" sz="800" dirty="0" smtClean="0">
                <a:solidFill>
                  <a:schemeClr val="tx1"/>
                </a:solidFill>
                <a:latin typeface="Arial"/>
                <a:cs typeface="Arial"/>
              </a:rPr>
              <a:t>information </a:t>
            </a:r>
            <a:r>
              <a:rPr lang="en-US" sz="800" dirty="0">
                <a:solidFill>
                  <a:schemeClr val="tx1"/>
                </a:solidFill>
                <a:latin typeface="Arial"/>
                <a:cs typeface="Arial"/>
              </a:rPr>
              <a:t>of UnitedHealth </a:t>
            </a:r>
            <a:r>
              <a:rPr lang="en-US" sz="800" dirty="0" smtClean="0">
                <a:solidFill>
                  <a:schemeClr val="tx1"/>
                </a:solidFill>
                <a:latin typeface="Arial"/>
                <a:cs typeface="Arial"/>
              </a:rPr>
              <a:t>Group. Do </a:t>
            </a:r>
            <a:r>
              <a:rPr lang="en-US" sz="800" dirty="0">
                <a:solidFill>
                  <a:schemeClr val="tx1"/>
                </a:solidFill>
                <a:latin typeface="Arial"/>
                <a:cs typeface="Arial"/>
              </a:rPr>
              <a:t>not distribute or reproduce without express permission of UnitedHealth Group.</a:t>
            </a:r>
          </a:p>
        </p:txBody>
      </p:sp>
      <p:pic>
        <p:nvPicPr>
          <p:cNvPr id="8" name="Picture 7" descr="2015_UHC_Logo_RGB.ep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35600" y="0"/>
            <a:ext cx="1422400" cy="291335"/>
          </a:xfrm>
          <a:prstGeom prst="rect">
            <a:avLst/>
          </a:prstGeom>
        </p:spPr>
      </p:pic>
    </p:spTree>
    <p:extLst>
      <p:ext uri="{BB962C8B-B14F-4D97-AF65-F5344CB8AC3E}">
        <p14:creationId xmlns:p14="http://schemas.microsoft.com/office/powerpoint/2010/main" xmlns="" val="1192713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915400"/>
            <a:ext cx="2971800" cy="123112"/>
          </a:xfrm>
          <a:prstGeom prst="rect">
            <a:avLst/>
          </a:prstGeom>
        </p:spPr>
        <p:txBody>
          <a:bodyPr vert="horz" lIns="0" tIns="45720" rIns="0" bIns="45720" rtlCol="0" anchor="ctr"/>
          <a:lstStyle>
            <a:lvl1pPr algn="r">
              <a:defRPr sz="900"/>
            </a:lvl1pPr>
          </a:lstStyle>
          <a:p>
            <a:fld id="{AB487858-B996-4291-96F9-A7500760731E}" type="slidenum">
              <a:rPr lang="en-US" smtClean="0"/>
              <a:pPr/>
              <a:t>‹#›</a:t>
            </a:fld>
            <a:endParaRPr lang="en-US"/>
          </a:p>
        </p:txBody>
      </p:sp>
      <p:sp>
        <p:nvSpPr>
          <p:cNvPr id="8" name="TextBox 7"/>
          <p:cNvSpPr txBox="1"/>
          <p:nvPr/>
        </p:nvSpPr>
        <p:spPr>
          <a:xfrm>
            <a:off x="0" y="8915400"/>
            <a:ext cx="5842000" cy="123111"/>
          </a:xfrm>
          <a:prstGeom prst="rect">
            <a:avLst/>
          </a:prstGeom>
          <a:noFill/>
        </p:spPr>
        <p:txBody>
          <a:bodyPr wrap="square" lIns="0" tIns="0" rIns="0" bIns="0" rtlCol="0" anchor="b">
            <a:spAutoFit/>
          </a:bodyPr>
          <a:lstStyle/>
          <a:p>
            <a:r>
              <a:rPr lang="en-US" sz="800" dirty="0">
                <a:solidFill>
                  <a:schemeClr val="tx1"/>
                </a:solidFill>
                <a:latin typeface="Arial"/>
                <a:cs typeface="Arial"/>
              </a:rPr>
              <a:t>Proprietary </a:t>
            </a:r>
            <a:r>
              <a:rPr lang="en-US" sz="800" dirty="0" smtClean="0">
                <a:solidFill>
                  <a:schemeClr val="tx1"/>
                </a:solidFill>
                <a:latin typeface="Arial"/>
                <a:cs typeface="Arial"/>
              </a:rPr>
              <a:t>information </a:t>
            </a:r>
            <a:r>
              <a:rPr lang="en-US" sz="800" dirty="0">
                <a:solidFill>
                  <a:schemeClr val="tx1"/>
                </a:solidFill>
                <a:latin typeface="Arial"/>
                <a:cs typeface="Arial"/>
              </a:rPr>
              <a:t>of UnitedHealth </a:t>
            </a:r>
            <a:r>
              <a:rPr lang="en-US" sz="800" dirty="0" smtClean="0">
                <a:solidFill>
                  <a:schemeClr val="tx1"/>
                </a:solidFill>
                <a:latin typeface="Arial"/>
                <a:cs typeface="Arial"/>
              </a:rPr>
              <a:t>Group. Do </a:t>
            </a:r>
            <a:r>
              <a:rPr lang="en-US" sz="800" dirty="0">
                <a:solidFill>
                  <a:schemeClr val="tx1"/>
                </a:solidFill>
                <a:latin typeface="Arial"/>
                <a:cs typeface="Arial"/>
              </a:rPr>
              <a:t>not distribute or reproduce without express permission of UnitedHealth Group.</a:t>
            </a:r>
          </a:p>
        </p:txBody>
      </p:sp>
      <p:pic>
        <p:nvPicPr>
          <p:cNvPr id="9" name="Picture 8" descr="2015_UHC_Logo_RGB.ep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35600" y="0"/>
            <a:ext cx="1422400" cy="291335"/>
          </a:xfrm>
          <a:prstGeom prst="rect">
            <a:avLst/>
          </a:prstGeom>
        </p:spPr>
      </p:pic>
    </p:spTree>
    <p:extLst>
      <p:ext uri="{BB962C8B-B14F-4D97-AF65-F5344CB8AC3E}">
        <p14:creationId xmlns:p14="http://schemas.microsoft.com/office/powerpoint/2010/main" xmlns="" val="2703806767"/>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1pPr>
    <a:lvl2pPr marL="34290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2pPr>
    <a:lvl3pPr marL="51435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3pPr>
    <a:lvl4pPr marL="68580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4pPr>
    <a:lvl5pPr marL="85725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176213" algn="l" defTabSz="914400" rtl="0" eaLnBrk="1" fontAlgn="auto" latinLnBrk="0" hangingPunct="1">
              <a:lnSpc>
                <a:spcPct val="100000"/>
              </a:lnSpc>
              <a:spcBef>
                <a:spcPts val="0"/>
              </a:spcBef>
              <a:spcAft>
                <a:spcPts val="0"/>
              </a:spcAft>
              <a:buClr>
                <a:srgbClr val="00A8F7"/>
              </a:buClr>
              <a:buSzTx/>
              <a:buFont typeface="Arial" panose="020B0604020202020204" pitchFamily="34" charset="0"/>
              <a:buNone/>
              <a:tabLst/>
              <a:defRPr/>
            </a:pPr>
            <a:endParaRPr lang="en-US" dirty="0" smtClean="0"/>
          </a:p>
        </p:txBody>
      </p:sp>
      <p:sp>
        <p:nvSpPr>
          <p:cNvPr id="4" name="Slide Number Placeholder 3"/>
          <p:cNvSpPr>
            <a:spLocks noGrp="1"/>
          </p:cNvSpPr>
          <p:nvPr>
            <p:ph type="sldNum" sz="quarter" idx="10"/>
          </p:nvPr>
        </p:nvSpPr>
        <p:spPr/>
        <p:txBody>
          <a:bodyPr/>
          <a:lstStyle/>
          <a:p>
            <a:fld id="{AB487858-B996-4291-96F9-A7500760731E}"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xmlns="" val="166624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17" descr="Tinted_U"/>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8913" b="5128"/>
          <a:stretch>
            <a:fillRect/>
          </a:stretch>
        </p:blipFill>
        <p:spPr bwMode="auto">
          <a:xfrm>
            <a:off x="0" y="0"/>
            <a:ext cx="2890838" cy="6477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1444752" y="1444752"/>
            <a:ext cx="7269480" cy="758952"/>
          </a:xfrm>
        </p:spPr>
        <p:txBody>
          <a:bodyPr lIns="0" tIns="0" rIns="0" bIns="0">
            <a:normAutofit/>
          </a:bodyPr>
          <a:lstStyle>
            <a:lvl1pPr>
              <a:lnSpc>
                <a:spcPts val="3400"/>
              </a:lnSpc>
              <a:spcBef>
                <a:spcPts val="0"/>
              </a:spcBef>
              <a:defRPr sz="3200">
                <a:solidFill>
                  <a:srgbClr val="00529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44752" y="2286000"/>
            <a:ext cx="7269480" cy="612648"/>
          </a:xfrm>
        </p:spPr>
        <p:txBody>
          <a:bodyPr lIns="0" tIns="0" rIns="0" bIns="0"/>
          <a:lstStyle>
            <a:lvl1pPr marL="0" indent="0" algn="l">
              <a:buNone/>
              <a:defRPr>
                <a:solidFill>
                  <a:srgbClr val="00529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userDrawn="1"/>
        </p:nvSpPr>
        <p:spPr>
          <a:xfrm>
            <a:off x="1097280" y="1216152"/>
            <a:ext cx="804672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7" name="Picture 2" descr="\\SVR-MT-CORP\Clients\UnitedHealthcare\_global_assets\00_2011_Brand_Guidelines\06_logos\Logos\UHC_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5809672" y="5804830"/>
            <a:ext cx="2927350" cy="5966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64329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5486400" cy="758952"/>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3291840" y="1527047"/>
            <a:ext cx="5394960" cy="4754880"/>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1527047"/>
            <a:ext cx="2286000" cy="47548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7"/>
          <p:cNvSpPr>
            <a:spLocks noGrp="1"/>
          </p:cNvSpPr>
          <p:nvPr>
            <p:ph type="ftr" sz="quarter" idx="10"/>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1"/>
          </p:nvPr>
        </p:nvSpPr>
        <p:spPr/>
        <p:txBody>
          <a:bodyPr/>
          <a:lstStyle/>
          <a:p>
            <a:fld id="{D6A7528E-CAB1-453F-838C-107CE350F004}" type="slidenum">
              <a:rPr lang="en-US" smtClean="0"/>
              <a:pPr/>
              <a:t>‹#›</a:t>
            </a:fld>
            <a:endParaRPr lang="en-US" dirty="0"/>
          </a:p>
        </p:txBody>
      </p:sp>
    </p:spTree>
    <p:extLst>
      <p:ext uri="{BB962C8B-B14F-4D97-AF65-F5344CB8AC3E}">
        <p14:creationId xmlns:p14="http://schemas.microsoft.com/office/powerpoint/2010/main" xmlns="" val="182700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53000"/>
            <a:ext cx="73152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hasCustomPrompt="1"/>
          </p:nvPr>
        </p:nvSpPr>
        <p:spPr>
          <a:xfrm>
            <a:off x="914400" y="1066799"/>
            <a:ext cx="7315200" cy="3813175"/>
          </a:xfrm>
        </p:spPr>
        <p:txBody>
          <a:bodyPr>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1"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prstClr val="black"/>
                </a:solidFill>
                <a:effectLst/>
                <a:uLnTx/>
                <a:uFillTx/>
                <a:latin typeface="+mn-lt"/>
              </a:rPr>
              <a:t>Paste an image here</a:t>
            </a:r>
            <a:br>
              <a:rPr kumimoji="0" lang="en-US" sz="2000" b="0" i="0" u="none" strike="noStrike" kern="1200" cap="none" spc="0" normalizeH="0" baseline="0" noProof="0" dirty="0" smtClean="0">
                <a:ln>
                  <a:noFill/>
                </a:ln>
                <a:solidFill>
                  <a:prstClr val="black"/>
                </a:solidFill>
                <a:effectLst/>
                <a:uLnTx/>
                <a:uFillTx/>
                <a:latin typeface="+mn-lt"/>
              </a:rPr>
            </a:br>
            <a:r>
              <a:rPr kumimoji="0" lang="en-US" sz="2000" b="0" i="0" u="none" strike="noStrike" kern="1200" cap="none" spc="0" normalizeH="0" baseline="0" noProof="0" dirty="0" smtClean="0">
                <a:ln>
                  <a:noFill/>
                </a:ln>
                <a:solidFill>
                  <a:prstClr val="black"/>
                </a:solidFill>
                <a:effectLst/>
                <a:uLnTx/>
                <a:uFillTx/>
                <a:latin typeface="+mn-lt"/>
              </a:rPr>
              <a:t>–or–</a:t>
            </a:r>
            <a:br>
              <a:rPr kumimoji="0" lang="en-US" sz="2000" b="0" i="0" u="none" strike="noStrike" kern="1200" cap="none" spc="0" normalizeH="0" baseline="0" noProof="0" dirty="0" smtClean="0">
                <a:ln>
                  <a:noFill/>
                </a:ln>
                <a:solidFill>
                  <a:prstClr val="black"/>
                </a:solidFill>
                <a:effectLst/>
                <a:uLnTx/>
                <a:uFillTx/>
                <a:latin typeface="+mn-lt"/>
              </a:rPr>
            </a:br>
            <a:r>
              <a:rPr kumimoji="0" lang="en-US" sz="2000" b="0" i="0" u="none" strike="noStrike" kern="1200" cap="none" spc="0" normalizeH="0" baseline="0" noProof="0" dirty="0" smtClean="0">
                <a:ln>
                  <a:noFill/>
                </a:ln>
                <a:solidFill>
                  <a:prstClr val="black"/>
                </a:solidFill>
                <a:effectLst/>
                <a:uLnTx/>
                <a:uFillTx/>
                <a:latin typeface="+mn-lt"/>
              </a:rPr>
              <a:t>Click once on the picture icon to select a picture file.</a:t>
            </a:r>
            <a:br>
              <a:rPr kumimoji="0" lang="en-US" sz="2000" b="0" i="0" u="none" strike="noStrike" kern="1200" cap="none" spc="0" normalizeH="0" baseline="0" noProof="0" dirty="0" smtClean="0">
                <a:ln>
                  <a:noFill/>
                </a:ln>
                <a:solidFill>
                  <a:prstClr val="black"/>
                </a:solidFill>
                <a:effectLst/>
                <a:uLnTx/>
                <a:uFillTx/>
                <a:latin typeface="+mn-lt"/>
              </a:rPr>
            </a:br>
            <a:r>
              <a:rPr kumimoji="0" lang="en-US" sz="2000" b="0" i="0" u="none" strike="noStrike" kern="1200" cap="none" spc="0" normalizeH="0" baseline="0" noProof="0" dirty="0" smtClean="0">
                <a:ln>
                  <a:noFill/>
                </a:ln>
                <a:solidFill>
                  <a:prstClr val="black"/>
                </a:solidFill>
                <a:effectLst/>
                <a:uLnTx/>
                <a:uFillTx/>
                <a:latin typeface="+mn-lt"/>
              </a:rPr>
              <a:t/>
            </a:r>
            <a:br>
              <a:rPr kumimoji="0" lang="en-US" sz="2000" b="0" i="0" u="none" strike="noStrike" kern="1200" cap="none" spc="0" normalizeH="0" baseline="0" noProof="0" dirty="0" smtClean="0">
                <a:ln>
                  <a:noFill/>
                </a:ln>
                <a:solidFill>
                  <a:prstClr val="black"/>
                </a:solidFill>
                <a:effectLst/>
                <a:uLnTx/>
                <a:uFillTx/>
                <a:latin typeface="+mn-lt"/>
              </a:rPr>
            </a:br>
            <a:r>
              <a:rPr kumimoji="0" lang="en-US" sz="2000" b="0" i="0" u="none" strike="noStrike" kern="1200" cap="none" spc="0" normalizeH="0" baseline="0" noProof="0" dirty="0" smtClean="0">
                <a:ln>
                  <a:noFill/>
                </a:ln>
                <a:solidFill>
                  <a:prstClr val="black"/>
                </a:solidFill>
                <a:effectLst/>
                <a:uLnTx/>
                <a:uFillTx/>
                <a:latin typeface="+mn-lt"/>
              </a:rPr>
              <a:t>Note: Use the Crop tool (Drawing Tools &gt; Format &gt; Crop) to adjust the picture, if desired.</a:t>
            </a:r>
          </a:p>
        </p:txBody>
      </p:sp>
      <p:sp>
        <p:nvSpPr>
          <p:cNvPr id="4" name="Text Placeholder 3"/>
          <p:cNvSpPr>
            <a:spLocks noGrp="1"/>
          </p:cNvSpPr>
          <p:nvPr>
            <p:ph type="body" sz="half" idx="2"/>
          </p:nvPr>
        </p:nvSpPr>
        <p:spPr>
          <a:xfrm>
            <a:off x="914400" y="55197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7"/>
          <p:cNvSpPr>
            <a:spLocks noGrp="1"/>
          </p:cNvSpPr>
          <p:nvPr>
            <p:ph type="ftr" sz="quarter" idx="10"/>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1"/>
          </p:nvPr>
        </p:nvSpPr>
        <p:spPr/>
        <p:txBody>
          <a:bodyPr/>
          <a:lstStyle/>
          <a:p>
            <a:fld id="{D6A7528E-CAB1-453F-838C-107CE350F004}" type="slidenum">
              <a:rPr lang="en-US" smtClean="0"/>
              <a:pPr/>
              <a:t>‹#›</a:t>
            </a:fld>
            <a:endParaRPr lang="en-US" dirty="0"/>
          </a:p>
        </p:txBody>
      </p:sp>
    </p:spTree>
    <p:extLst>
      <p:ext uri="{BB962C8B-B14F-4D97-AF65-F5344CB8AC3E}">
        <p14:creationId xmlns:p14="http://schemas.microsoft.com/office/powerpoint/2010/main" xmlns="" val="1042671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139738"/>
            <a:ext cx="7772400" cy="615553"/>
          </a:xfrm>
        </p:spPr>
        <p:txBody>
          <a:bodyPr anchor="b" anchorCtr="0">
            <a:spAutoFit/>
          </a:bodyPr>
          <a:lstStyle>
            <a:lvl1pPr algn="l">
              <a:defRPr sz="4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85800" y="3749040"/>
            <a:ext cx="7772400" cy="276999"/>
          </a:xfrm>
        </p:spPr>
        <p:txBody>
          <a:bodyPr anchor="t" anchorCtr="0">
            <a:sp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BF54CE27-973A-44AE-9DEB-6532A81978A7}" type="slidenum">
              <a:rPr lang="en-US" smtClean="0"/>
              <a:pPr/>
              <a:t>‹#›</a:t>
            </a:fld>
            <a:endParaRPr lang="en-US" dirty="0"/>
          </a:p>
        </p:txBody>
      </p:sp>
      <p:sp>
        <p:nvSpPr>
          <p:cNvPr id="4" name="Footer Placeholder 3"/>
          <p:cNvSpPr>
            <a:spLocks noGrp="1"/>
          </p:cNvSpPr>
          <p:nvPr>
            <p:ph type="ftr" sz="quarter" idx="13"/>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xmlns="" val="2390121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debar, Title and Content">
    <p:spTree>
      <p:nvGrpSpPr>
        <p:cNvPr id="1" name=""/>
        <p:cNvGrpSpPr/>
        <p:nvPr/>
      </p:nvGrpSpPr>
      <p:grpSpPr>
        <a:xfrm>
          <a:off x="0" y="0"/>
          <a:ext cx="0" cy="0"/>
          <a:chOff x="0" y="0"/>
          <a:chExt cx="0" cy="0"/>
        </a:xfrm>
      </p:grpSpPr>
      <p:sp>
        <p:nvSpPr>
          <p:cNvPr id="4" name="Rectangle 3"/>
          <p:cNvSpPr/>
          <p:nvPr userDrawn="1"/>
        </p:nvSpPr>
        <p:spPr bwMode="auto">
          <a:xfrm>
            <a:off x="6400800" y="990600"/>
            <a:ext cx="2514600" cy="5410200"/>
          </a:xfrm>
          <a:prstGeom prst="rect">
            <a:avLst/>
          </a:prstGeom>
          <a:solidFill>
            <a:srgbClr val="F0F0F0"/>
          </a:solidFill>
          <a:ln>
            <a:noFill/>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endParaRPr lang="en-US" sz="2200" dirty="0">
              <a:solidFill>
                <a:srgbClr val="646D72"/>
              </a:solidFill>
              <a:ea typeface="ＭＳ Ｐゴシック" pitchFamily="34" charset="-128"/>
            </a:endParaRPr>
          </a:p>
        </p:txBody>
      </p:sp>
      <p:sp>
        <p:nvSpPr>
          <p:cNvPr id="6" name="Text Placeholder 5"/>
          <p:cNvSpPr>
            <a:spLocks noGrp="1"/>
          </p:cNvSpPr>
          <p:nvPr>
            <p:ph type="body" sz="quarter" idx="12"/>
          </p:nvPr>
        </p:nvSpPr>
        <p:spPr>
          <a:xfrm>
            <a:off x="6400800" y="990600"/>
            <a:ext cx="2514600" cy="5413248"/>
          </a:xfrm>
          <a:solidFill>
            <a:schemeClr val="accent1">
              <a:lumMod val="40000"/>
              <a:lumOff val="60000"/>
              <a:alpha val="10196"/>
            </a:schemeClr>
          </a:solidFill>
        </p:spPr>
        <p:txBody>
          <a:bodyPr lIns="91440" tIns="548640" rIns="182880" bIns="548640">
            <a:noAutofit/>
          </a:bodyPr>
          <a:lstStyle>
            <a:lvl1pPr marL="233363" indent="-233363">
              <a:buFont typeface="Arial" panose="020B0604020202020204" pitchFamily="34" charset="0"/>
              <a:buChar char="•"/>
              <a:defRPr sz="1600" b="1">
                <a:solidFill>
                  <a:schemeClr val="accent1"/>
                </a:solidFill>
              </a:defRPr>
            </a:lvl1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914400" y="1527048"/>
            <a:ext cx="4800600" cy="42062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10"/>
          </p:nvPr>
        </p:nvSpPr>
        <p:spPr/>
        <p:txBody>
          <a:bodyPr/>
          <a:lstStyle/>
          <a:p>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p>
            <a:fld id="{D6A7528E-CAB1-453F-838C-107CE350F004}" type="slidenum">
              <a:rPr lang="en-US" smtClean="0"/>
              <a:pPr/>
              <a:t>‹#›</a:t>
            </a:fld>
            <a:endParaRPr lang="en-US" dirty="0"/>
          </a:p>
        </p:txBody>
      </p:sp>
    </p:spTree>
    <p:extLst>
      <p:ext uri="{BB962C8B-B14F-4D97-AF65-F5344CB8AC3E}">
        <p14:creationId xmlns:p14="http://schemas.microsoft.com/office/powerpoint/2010/main" xmlns="" val="118270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bar,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Footer Placeholder 6"/>
          <p:cNvSpPr>
            <a:spLocks noGrp="1"/>
          </p:cNvSpPr>
          <p:nvPr>
            <p:ph type="ftr" sz="quarter" idx="10"/>
          </p:nvPr>
        </p:nvSpPr>
        <p:spPr/>
        <p:txBody>
          <a:bodyPr/>
          <a:lstStyle/>
          <a:p>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p>
            <a:fld id="{D6A7528E-CAB1-453F-838C-107CE350F004}" type="slidenum">
              <a:rPr lang="en-US" smtClean="0"/>
              <a:pPr/>
              <a:t>‹#›</a:t>
            </a:fld>
            <a:endParaRPr lang="en-US" dirty="0"/>
          </a:p>
        </p:txBody>
      </p:sp>
      <p:sp>
        <p:nvSpPr>
          <p:cNvPr id="9" name="Rectangle 8"/>
          <p:cNvSpPr/>
          <p:nvPr userDrawn="1"/>
        </p:nvSpPr>
        <p:spPr bwMode="auto">
          <a:xfrm>
            <a:off x="6400800" y="990600"/>
            <a:ext cx="2514600" cy="5410200"/>
          </a:xfrm>
          <a:prstGeom prst="rect">
            <a:avLst/>
          </a:prstGeom>
          <a:solidFill>
            <a:srgbClr val="F0F0F0"/>
          </a:solidFill>
          <a:ln>
            <a:noFill/>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endParaRPr lang="en-US" sz="2200" dirty="0">
              <a:solidFill>
                <a:srgbClr val="646D72"/>
              </a:solidFill>
              <a:ea typeface="ＭＳ Ｐゴシック" pitchFamily="34" charset="-128"/>
            </a:endParaRPr>
          </a:p>
        </p:txBody>
      </p:sp>
      <p:sp>
        <p:nvSpPr>
          <p:cNvPr id="10" name="Text Placeholder 5"/>
          <p:cNvSpPr>
            <a:spLocks noGrp="1"/>
          </p:cNvSpPr>
          <p:nvPr>
            <p:ph type="body" sz="quarter" idx="12"/>
          </p:nvPr>
        </p:nvSpPr>
        <p:spPr>
          <a:xfrm>
            <a:off x="6400800" y="990600"/>
            <a:ext cx="2514600" cy="5413248"/>
          </a:xfrm>
          <a:solidFill>
            <a:schemeClr val="accent1">
              <a:lumMod val="40000"/>
              <a:lumOff val="60000"/>
              <a:alpha val="10196"/>
            </a:schemeClr>
          </a:solidFill>
        </p:spPr>
        <p:txBody>
          <a:bodyPr lIns="91440" tIns="548640" rIns="182880" bIns="548640">
            <a:noAutofit/>
          </a:bodyPr>
          <a:lstStyle>
            <a:lvl1pPr marL="233363" indent="-233363">
              <a:buFont typeface="Arial" panose="020B0604020202020204" pitchFamily="34" charset="0"/>
              <a:buChar char="•"/>
              <a:defRPr sz="1600" b="1">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xmlns="" val="3523232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debar Filmstrip,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914400" y="1527048"/>
            <a:ext cx="4800600" cy="42062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10"/>
          </p:nvPr>
        </p:nvSpPr>
        <p:spPr/>
        <p:txBody>
          <a:bodyPr/>
          <a:lstStyle/>
          <a:p>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p>
            <a:fld id="{D6A7528E-CAB1-453F-838C-107CE350F004}" type="slidenum">
              <a:rPr lang="en-US" smtClean="0"/>
              <a:pPr/>
              <a:t>‹#›</a:t>
            </a:fld>
            <a:endParaRPr lang="en-US" dirty="0"/>
          </a:p>
        </p:txBody>
      </p:sp>
      <p:sp>
        <p:nvSpPr>
          <p:cNvPr id="9" name="Picture Placeholder 4"/>
          <p:cNvSpPr>
            <a:spLocks noGrp="1"/>
          </p:cNvSpPr>
          <p:nvPr>
            <p:ph type="pic" sz="quarter" idx="12" hasCustomPrompt="1"/>
          </p:nvPr>
        </p:nvSpPr>
        <p:spPr>
          <a:xfrm>
            <a:off x="6400800" y="990600"/>
            <a:ext cx="2514600" cy="1737360"/>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
        <p:nvSpPr>
          <p:cNvPr id="10" name="Picture Placeholder 4"/>
          <p:cNvSpPr>
            <a:spLocks noGrp="1"/>
          </p:cNvSpPr>
          <p:nvPr>
            <p:ph type="pic" sz="quarter" idx="13" hasCustomPrompt="1"/>
          </p:nvPr>
        </p:nvSpPr>
        <p:spPr>
          <a:xfrm>
            <a:off x="6400800" y="2823972"/>
            <a:ext cx="2514600" cy="1737360"/>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
        <p:nvSpPr>
          <p:cNvPr id="11" name="Picture Placeholder 4"/>
          <p:cNvSpPr>
            <a:spLocks noGrp="1"/>
          </p:cNvSpPr>
          <p:nvPr>
            <p:ph type="pic" sz="quarter" idx="14" hasCustomPrompt="1"/>
          </p:nvPr>
        </p:nvSpPr>
        <p:spPr>
          <a:xfrm>
            <a:off x="6400800" y="4657344"/>
            <a:ext cx="2514600" cy="1737360"/>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Tree>
    <p:extLst>
      <p:ext uri="{BB962C8B-B14F-4D97-AF65-F5344CB8AC3E}">
        <p14:creationId xmlns:p14="http://schemas.microsoft.com/office/powerpoint/2010/main" xmlns="" val="2724113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bar Filmstrip,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Footer Placeholder 6"/>
          <p:cNvSpPr>
            <a:spLocks noGrp="1"/>
          </p:cNvSpPr>
          <p:nvPr>
            <p:ph type="ftr" sz="quarter" idx="10"/>
          </p:nvPr>
        </p:nvSpPr>
        <p:spPr/>
        <p:txBody>
          <a:bodyPr/>
          <a:lstStyle/>
          <a:p>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p>
            <a:fld id="{D6A7528E-CAB1-453F-838C-107CE350F004}" type="slidenum">
              <a:rPr lang="en-US" smtClean="0"/>
              <a:pPr/>
              <a:t>‹#›</a:t>
            </a:fld>
            <a:endParaRPr lang="en-US" dirty="0"/>
          </a:p>
        </p:txBody>
      </p:sp>
      <p:sp>
        <p:nvSpPr>
          <p:cNvPr id="9" name="Picture Placeholder 4"/>
          <p:cNvSpPr>
            <a:spLocks noGrp="1"/>
          </p:cNvSpPr>
          <p:nvPr>
            <p:ph type="pic" sz="quarter" idx="12" hasCustomPrompt="1"/>
          </p:nvPr>
        </p:nvSpPr>
        <p:spPr>
          <a:xfrm>
            <a:off x="6400800" y="990600"/>
            <a:ext cx="2514600" cy="1737360"/>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
        <p:nvSpPr>
          <p:cNvPr id="10" name="Picture Placeholder 4"/>
          <p:cNvSpPr>
            <a:spLocks noGrp="1"/>
          </p:cNvSpPr>
          <p:nvPr>
            <p:ph type="pic" sz="quarter" idx="13" hasCustomPrompt="1"/>
          </p:nvPr>
        </p:nvSpPr>
        <p:spPr>
          <a:xfrm>
            <a:off x="6400800" y="2823972"/>
            <a:ext cx="2514600" cy="1737360"/>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
        <p:nvSpPr>
          <p:cNvPr id="11" name="Picture Placeholder 4"/>
          <p:cNvSpPr>
            <a:spLocks noGrp="1"/>
          </p:cNvSpPr>
          <p:nvPr>
            <p:ph type="pic" sz="quarter" idx="14" hasCustomPrompt="1"/>
          </p:nvPr>
        </p:nvSpPr>
        <p:spPr>
          <a:xfrm>
            <a:off x="6400800" y="4657344"/>
            <a:ext cx="2514600" cy="1737360"/>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Tree>
    <p:extLst>
      <p:ext uri="{BB962C8B-B14F-4D97-AF65-F5344CB8AC3E}">
        <p14:creationId xmlns:p14="http://schemas.microsoft.com/office/powerpoint/2010/main" xmlns="" val="2981970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Imag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914400" y="1527048"/>
            <a:ext cx="4800600" cy="42062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10"/>
          </p:nvPr>
        </p:nvSpPr>
        <p:spPr/>
        <p:txBody>
          <a:bodyPr/>
          <a:lstStyle/>
          <a:p>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p>
            <a:fld id="{D6A7528E-CAB1-453F-838C-107CE350F004}" type="slidenum">
              <a:rPr lang="en-US" smtClean="0"/>
              <a:pPr/>
              <a:t>‹#›</a:t>
            </a:fld>
            <a:endParaRPr lang="en-US" dirty="0"/>
          </a:p>
        </p:txBody>
      </p:sp>
      <p:sp>
        <p:nvSpPr>
          <p:cNvPr id="9" name="Picture Placeholder 4"/>
          <p:cNvSpPr>
            <a:spLocks noGrp="1"/>
          </p:cNvSpPr>
          <p:nvPr>
            <p:ph type="pic" sz="quarter" idx="12" hasCustomPrompt="1"/>
          </p:nvPr>
        </p:nvSpPr>
        <p:spPr>
          <a:xfrm>
            <a:off x="6400800" y="990600"/>
            <a:ext cx="2514600" cy="5410200"/>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Tree>
    <p:extLst>
      <p:ext uri="{BB962C8B-B14F-4D97-AF65-F5344CB8AC3E}">
        <p14:creationId xmlns:p14="http://schemas.microsoft.com/office/powerpoint/2010/main" xmlns="" val="585340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bar Image,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Footer Placeholder 6"/>
          <p:cNvSpPr>
            <a:spLocks noGrp="1"/>
          </p:cNvSpPr>
          <p:nvPr>
            <p:ph type="ftr" sz="quarter" idx="10"/>
          </p:nvPr>
        </p:nvSpPr>
        <p:spPr/>
        <p:txBody>
          <a:bodyPr/>
          <a:lstStyle/>
          <a:p>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p>
            <a:fld id="{D6A7528E-CAB1-453F-838C-107CE350F004}" type="slidenum">
              <a:rPr lang="en-US" smtClean="0"/>
              <a:pPr/>
              <a:t>‹#›</a:t>
            </a:fld>
            <a:endParaRPr lang="en-US" dirty="0"/>
          </a:p>
        </p:txBody>
      </p:sp>
      <p:sp>
        <p:nvSpPr>
          <p:cNvPr id="9" name="Picture Placeholder 4"/>
          <p:cNvSpPr>
            <a:spLocks noGrp="1"/>
          </p:cNvSpPr>
          <p:nvPr>
            <p:ph type="pic" sz="quarter" idx="12" hasCustomPrompt="1"/>
          </p:nvPr>
        </p:nvSpPr>
        <p:spPr>
          <a:xfrm>
            <a:off x="6400800" y="990600"/>
            <a:ext cx="2514600" cy="5410200"/>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Tree>
    <p:extLst>
      <p:ext uri="{BB962C8B-B14F-4D97-AF65-F5344CB8AC3E}">
        <p14:creationId xmlns:p14="http://schemas.microsoft.com/office/powerpoint/2010/main" xmlns="" val="4042694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Extra Larg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5720"/>
            <a:ext cx="7040880" cy="548640"/>
          </a:xfrm>
        </p:spPr>
        <p:txBody>
          <a:bodyPr lIns="91440"/>
          <a:lstStyle>
            <a:lvl1pPr>
              <a:defRPr sz="2400"/>
            </a:lvl1pPr>
          </a:lstStyle>
          <a:p>
            <a:r>
              <a:rPr lang="en-US" smtClean="0"/>
              <a:t>Click to edit Master title style</a:t>
            </a:r>
            <a:endParaRPr lang="en-US" dirty="0"/>
          </a:p>
        </p:txBody>
      </p:sp>
      <p:sp>
        <p:nvSpPr>
          <p:cNvPr id="6" name="Footer Placeholder 5"/>
          <p:cNvSpPr>
            <a:spLocks noGrp="1"/>
          </p:cNvSpPr>
          <p:nvPr>
            <p:ph type="ftr" sz="quarter" idx="10"/>
          </p:nvPr>
        </p:nvSpPr>
        <p:spPr>
          <a:xfrm>
            <a:off x="731520" y="6629400"/>
            <a:ext cx="8412480" cy="228600"/>
          </a:xfrm>
        </p:spPr>
        <p:txBody>
          <a:bodyPr/>
          <a:lstStyle>
            <a:lvl1pPr algn="r">
              <a:defRPr>
                <a:solidFill>
                  <a:srgbClr val="000000"/>
                </a:solidFill>
              </a:defRPr>
            </a:lvl1pPr>
          </a:lstStyle>
          <a:p>
            <a:endParaRPr lang="en-US" dirty="0"/>
          </a:p>
        </p:txBody>
      </p:sp>
      <p:sp>
        <p:nvSpPr>
          <p:cNvPr id="7" name="Slide Number Placeholder 6"/>
          <p:cNvSpPr>
            <a:spLocks noGrp="1"/>
          </p:cNvSpPr>
          <p:nvPr>
            <p:ph type="sldNum" sz="quarter" idx="11"/>
          </p:nvPr>
        </p:nvSpPr>
        <p:spPr>
          <a:xfrm>
            <a:off x="0" y="6629400"/>
            <a:ext cx="548640" cy="228600"/>
          </a:xfrm>
        </p:spPr>
        <p:txBody>
          <a:bodyPr/>
          <a:lstStyle>
            <a:lvl1pPr algn="l">
              <a:defRPr lang="en-US" sz="800" kern="1200" smtClean="0">
                <a:solidFill>
                  <a:srgbClr val="000000"/>
                </a:solidFill>
                <a:latin typeface="+mn-lt"/>
                <a:ea typeface="+mn-ea"/>
                <a:cs typeface="+mn-cs"/>
              </a:defRPr>
            </a:lvl1pPr>
          </a:lstStyle>
          <a:p>
            <a:fld id="{D6A7528E-CAB1-453F-838C-107CE350F004}" type="slidenum">
              <a:rPr/>
              <a:pPr/>
              <a:t>‹#›</a:t>
            </a:fld>
            <a:endParaRPr dirty="0"/>
          </a:p>
        </p:txBody>
      </p:sp>
      <p:pic>
        <p:nvPicPr>
          <p:cNvPr id="5" name="Picture 2" descr="C:\Users\cwagner\Desktop\UHC_ID_MedicAndRetire_logo.png"/>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32019" b="32019"/>
          <a:stretch/>
        </p:blipFill>
        <p:spPr bwMode="auto">
          <a:xfrm>
            <a:off x="7175489" y="46523"/>
            <a:ext cx="1968511" cy="547034"/>
          </a:xfrm>
          <a:prstGeom prst="rect">
            <a:avLst/>
          </a:prstGeom>
          <a:noFill/>
          <a:extLst>
            <a:ext uri="{909E8E84-426E-40DD-AFC4-6F175D3DCCD1}">
              <a14:hiddenFill xmlns:a14="http://schemas.microsoft.com/office/drawing/2010/main" xmlns="">
                <a:solidFill>
                  <a:srgbClr val="FFFFFF"/>
                </a:solidFill>
              </a14:hiddenFill>
            </a:ext>
          </a:extLst>
        </p:spPr>
      </p:pic>
      <p:sp>
        <p:nvSpPr>
          <p:cNvPr id="8" name="Content Placeholder 2"/>
          <p:cNvSpPr>
            <a:spLocks noGrp="1"/>
          </p:cNvSpPr>
          <p:nvPr>
            <p:ph idx="1"/>
          </p:nvPr>
        </p:nvSpPr>
        <p:spPr>
          <a:xfrm>
            <a:off x="0" y="685800"/>
            <a:ext cx="9144000" cy="5852160"/>
          </a:xfrm>
        </p:spPr>
        <p:txBody>
          <a:bodyPr lIns="91440" r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1045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10"/>
          </p:nvPr>
        </p:nvSpPr>
        <p:spPr/>
        <p:txBody>
          <a:bodyPr/>
          <a:lstStyle/>
          <a:p>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p>
            <a:fld id="{D6A7528E-CAB1-453F-838C-107CE350F004}" type="slidenum">
              <a:rPr lang="en-US" smtClean="0"/>
              <a:pPr/>
              <a:t>‹#›</a:t>
            </a:fld>
            <a:endParaRPr lang="en-US" dirty="0"/>
          </a:p>
        </p:txBody>
      </p:sp>
    </p:spTree>
    <p:extLst>
      <p:ext uri="{BB962C8B-B14F-4D97-AF65-F5344CB8AC3E}">
        <p14:creationId xmlns:p14="http://schemas.microsoft.com/office/powerpoint/2010/main" xmlns="" val="3330358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Extra Large 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45720"/>
            <a:ext cx="7040880" cy="548640"/>
          </a:xfrm>
        </p:spPr>
        <p:txBody>
          <a:bodyPr lIns="91440"/>
          <a:lstStyle>
            <a:lvl1pPr>
              <a:defRPr sz="2400"/>
            </a:lvl1pPr>
          </a:lstStyle>
          <a:p>
            <a:r>
              <a:rPr lang="en-US" smtClean="0"/>
              <a:t>Click to edit Master title style</a:t>
            </a:r>
            <a:endParaRPr lang="en-US" dirty="0"/>
          </a:p>
        </p:txBody>
      </p:sp>
      <p:sp>
        <p:nvSpPr>
          <p:cNvPr id="6" name="Footer Placeholder 5"/>
          <p:cNvSpPr>
            <a:spLocks noGrp="1"/>
          </p:cNvSpPr>
          <p:nvPr>
            <p:ph type="ftr" sz="quarter" idx="10"/>
          </p:nvPr>
        </p:nvSpPr>
        <p:spPr>
          <a:xfrm>
            <a:off x="731520" y="6629400"/>
            <a:ext cx="8412480" cy="228600"/>
          </a:xfrm>
        </p:spPr>
        <p:txBody>
          <a:bodyPr/>
          <a:lstStyle>
            <a:lvl1pPr algn="r">
              <a:defRPr>
                <a:solidFill>
                  <a:srgbClr val="000000"/>
                </a:solidFill>
              </a:defRPr>
            </a:lvl1pPr>
          </a:lstStyle>
          <a:p>
            <a:endParaRPr lang="en-US" dirty="0"/>
          </a:p>
        </p:txBody>
      </p:sp>
      <p:sp>
        <p:nvSpPr>
          <p:cNvPr id="7" name="Slide Number Placeholder 6"/>
          <p:cNvSpPr>
            <a:spLocks noGrp="1"/>
          </p:cNvSpPr>
          <p:nvPr>
            <p:ph type="sldNum" sz="quarter" idx="11"/>
          </p:nvPr>
        </p:nvSpPr>
        <p:spPr>
          <a:xfrm>
            <a:off x="0" y="6629400"/>
            <a:ext cx="548640" cy="228600"/>
          </a:xfrm>
        </p:spPr>
        <p:txBody>
          <a:bodyPr/>
          <a:lstStyle>
            <a:lvl1pPr algn="l">
              <a:defRPr lang="en-US" sz="800" kern="1200" smtClean="0">
                <a:solidFill>
                  <a:srgbClr val="000000"/>
                </a:solidFill>
                <a:latin typeface="+mn-lt"/>
                <a:ea typeface="+mn-ea"/>
                <a:cs typeface="+mn-cs"/>
              </a:defRPr>
            </a:lvl1pPr>
          </a:lstStyle>
          <a:p>
            <a:fld id="{D6A7528E-CAB1-453F-838C-107CE350F004}" type="slidenum">
              <a:rPr/>
              <a:pPr/>
              <a:t>‹#›</a:t>
            </a:fld>
            <a:endParaRPr dirty="0"/>
          </a:p>
        </p:txBody>
      </p:sp>
      <p:pic>
        <p:nvPicPr>
          <p:cNvPr id="5" name="Picture 2" descr="C:\Users\cwagner\Desktop\UHC_ID_MedicAndRetire_logo.png"/>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32019" b="32019"/>
          <a:stretch/>
        </p:blipFill>
        <p:spPr bwMode="auto">
          <a:xfrm>
            <a:off x="7175489" y="46523"/>
            <a:ext cx="1968511" cy="54703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147452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Content Photo">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570663" y="996950"/>
            <a:ext cx="2573337" cy="5462588"/>
          </a:xfrm>
        </p:spPr>
        <p:txBody>
          <a:bodyPr anchor="ctr"/>
          <a:lstStyle>
            <a:lvl1pPr marL="0" indent="0" algn="ctr">
              <a:buNone/>
              <a:defRPr/>
            </a:lvl1pPr>
          </a:lstStyle>
          <a:p>
            <a:endParaRPr lang="en-US" dirty="0"/>
          </a:p>
        </p:txBody>
      </p:sp>
      <p:sp>
        <p:nvSpPr>
          <p:cNvPr id="2" name="Title 1"/>
          <p:cNvSpPr>
            <a:spLocks noGrp="1"/>
          </p:cNvSpPr>
          <p:nvPr>
            <p:ph type="title"/>
          </p:nvPr>
        </p:nvSpPr>
        <p:spPr/>
        <p:txBody>
          <a:bodyPr vert="horz" lIns="91440" tIns="45720" rIns="91440" bIns="45720" rtlCol="0" anchor="ctr">
            <a:normAutofit/>
          </a:bodyPr>
          <a:lstStyle>
            <a:lvl1pPr>
              <a:defRPr lang="en-US"/>
            </a:lvl1pPr>
          </a:lstStyle>
          <a:p>
            <a:pPr lvl="0"/>
            <a:r>
              <a:rPr lang="en-US" dirty="0" smtClean="0"/>
              <a:t>Click to edit Master title style</a:t>
            </a:r>
            <a:endParaRPr lang="en-US" dirty="0"/>
          </a:p>
        </p:txBody>
      </p:sp>
      <p:sp>
        <p:nvSpPr>
          <p:cNvPr id="3" name="Content Placeholder 2"/>
          <p:cNvSpPr>
            <a:spLocks noGrp="1"/>
          </p:cNvSpPr>
          <p:nvPr>
            <p:ph idx="1"/>
          </p:nvPr>
        </p:nvSpPr>
        <p:spPr>
          <a:xfrm>
            <a:off x="641350" y="1371600"/>
            <a:ext cx="5929434" cy="4800600"/>
          </a:xfrm>
        </p:spPr>
        <p:txBody>
          <a:bodyPr>
            <a:noAutofit/>
          </a:bodyPr>
          <a:lstStyle>
            <a:lvl2pPr marL="342900" indent="-152400">
              <a:buFont typeface="Arial" panose="020B0604020202020204" pitchFamily="34" charset="0"/>
              <a:buChar char="-"/>
              <a:defRPr/>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12"/>
          </p:nvPr>
        </p:nvSpPr>
        <p:spPr/>
        <p:txBody>
          <a:bodyPr/>
          <a:lstStyle/>
          <a:p>
            <a:fld id="{90F9BDA0-AF0E-4BA8-B742-3B9C92A3E6FE}" type="slidenum">
              <a:rPr lang="en-US" smtClean="0"/>
              <a:pPr/>
              <a:t>‹#›</a:t>
            </a:fld>
            <a:endParaRPr lang="en-US" dirty="0"/>
          </a:p>
        </p:txBody>
      </p:sp>
    </p:spTree>
    <p:extLst>
      <p:ext uri="{BB962C8B-B14F-4D97-AF65-F5344CB8AC3E}">
        <p14:creationId xmlns:p14="http://schemas.microsoft.com/office/powerpoint/2010/main" xmlns="" val="2498315439"/>
      </p:ext>
    </p:extLst>
  </p:cSld>
  <p:clrMapOvr>
    <a:masterClrMapping/>
  </p:clrMapOvr>
  <mc:AlternateContent xmlns:mc="http://schemas.openxmlformats.org/markup-compatibility/2006">
    <mc:Choice xmlns:p14="http://schemas.microsoft.com/office/powerpoint/2010/main" xmlns="" Requires="p14">
      <p:transition p14:dur="300">
        <p:fad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Picture">
    <p:spTree>
      <p:nvGrpSpPr>
        <p:cNvPr id="1" name=""/>
        <p:cNvGrpSpPr/>
        <p:nvPr/>
      </p:nvGrpSpPr>
      <p:grpSpPr>
        <a:xfrm>
          <a:off x="0" y="0"/>
          <a:ext cx="0" cy="0"/>
          <a:chOff x="0" y="0"/>
          <a:chExt cx="0" cy="0"/>
        </a:xfrm>
      </p:grpSpPr>
      <p:pic>
        <p:nvPicPr>
          <p:cNvPr id="6" name="Picture 17" descr="Tinted_U"/>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8913" b="5128"/>
          <a:stretch>
            <a:fillRect/>
          </a:stretch>
        </p:blipFill>
        <p:spPr bwMode="auto">
          <a:xfrm>
            <a:off x="0" y="0"/>
            <a:ext cx="2414588" cy="54102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3200400" y="3200400"/>
            <a:ext cx="5486400" cy="960120"/>
          </a:xfrm>
        </p:spPr>
        <p:txBody>
          <a:bodyPr lIns="0" tIns="0" rIns="0" bIns="0">
            <a:normAutofit/>
          </a:bodyPr>
          <a:lstStyle>
            <a:lvl1pPr>
              <a:lnSpc>
                <a:spcPts val="3400"/>
              </a:lnSpc>
              <a:spcBef>
                <a:spcPts val="0"/>
              </a:spcBef>
              <a:defRPr sz="3200">
                <a:solidFill>
                  <a:srgbClr val="00529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200400" y="4242816"/>
            <a:ext cx="5486400" cy="548640"/>
          </a:xfrm>
        </p:spPr>
        <p:txBody>
          <a:bodyPr lIns="0" tIns="0" rIns="0" bIns="0"/>
          <a:lstStyle>
            <a:lvl1pPr marL="0" indent="0" algn="l">
              <a:buNone/>
              <a:defRPr>
                <a:solidFill>
                  <a:srgbClr val="00529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Picture Placeholder 4"/>
          <p:cNvSpPr>
            <a:spLocks noGrp="1"/>
          </p:cNvSpPr>
          <p:nvPr>
            <p:ph type="pic" sz="quarter" idx="10" hasCustomPrompt="1"/>
          </p:nvPr>
        </p:nvSpPr>
        <p:spPr>
          <a:xfrm>
            <a:off x="3200400" y="228600"/>
            <a:ext cx="5486400" cy="2971800"/>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
        <p:nvSpPr>
          <p:cNvPr id="10" name="Rectangle 9"/>
          <p:cNvSpPr/>
          <p:nvPr userDrawn="1"/>
        </p:nvSpPr>
        <p:spPr>
          <a:xfrm>
            <a:off x="0" y="0"/>
            <a:ext cx="914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2" descr="\\SVR-MT-CORP\Clients\UnitedHealthcare\_global_assets\00_2011_Brand_Guidelines\06_logos\Logos\UHC_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5809672" y="5804830"/>
            <a:ext cx="2927350" cy="5966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254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3 Pictures">
    <p:spTree>
      <p:nvGrpSpPr>
        <p:cNvPr id="1" name=""/>
        <p:cNvGrpSpPr/>
        <p:nvPr/>
      </p:nvGrpSpPr>
      <p:grpSpPr>
        <a:xfrm>
          <a:off x="0" y="0"/>
          <a:ext cx="0" cy="0"/>
          <a:chOff x="0" y="0"/>
          <a:chExt cx="0" cy="0"/>
        </a:xfrm>
      </p:grpSpPr>
      <p:pic>
        <p:nvPicPr>
          <p:cNvPr id="6" name="Picture 17" descr="Tinted_U"/>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8913" b="5128"/>
          <a:stretch>
            <a:fillRect/>
          </a:stretch>
        </p:blipFill>
        <p:spPr bwMode="auto">
          <a:xfrm>
            <a:off x="0" y="0"/>
            <a:ext cx="2414588" cy="54102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914400" y="2926080"/>
            <a:ext cx="6345936" cy="804672"/>
          </a:xfrm>
        </p:spPr>
        <p:txBody>
          <a:bodyPr lIns="0" tIns="0" rIns="0" bIns="0">
            <a:normAutofit/>
          </a:bodyPr>
          <a:lstStyle>
            <a:lvl1pPr>
              <a:lnSpc>
                <a:spcPts val="3400"/>
              </a:lnSpc>
              <a:spcBef>
                <a:spcPts val="0"/>
              </a:spcBef>
              <a:defRPr sz="3200">
                <a:solidFill>
                  <a:srgbClr val="00529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3813048"/>
            <a:ext cx="6345936" cy="612648"/>
          </a:xfrm>
        </p:spPr>
        <p:txBody>
          <a:bodyPr lIns="0" tIns="0" rIns="0" bIns="0"/>
          <a:lstStyle>
            <a:lvl1pPr marL="0" indent="0" algn="l">
              <a:buNone/>
              <a:defRPr>
                <a:solidFill>
                  <a:srgbClr val="00529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Picture Placeholder 4"/>
          <p:cNvSpPr>
            <a:spLocks noGrp="1"/>
          </p:cNvSpPr>
          <p:nvPr>
            <p:ph type="pic" sz="quarter" idx="10" hasCustomPrompt="1"/>
          </p:nvPr>
        </p:nvSpPr>
        <p:spPr>
          <a:xfrm>
            <a:off x="914400" y="804672"/>
            <a:ext cx="2057400" cy="1901952"/>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
        <p:nvSpPr>
          <p:cNvPr id="11" name="Picture Placeholder 4"/>
          <p:cNvSpPr>
            <a:spLocks noGrp="1"/>
          </p:cNvSpPr>
          <p:nvPr>
            <p:ph type="pic" sz="quarter" idx="11" hasCustomPrompt="1"/>
          </p:nvPr>
        </p:nvSpPr>
        <p:spPr>
          <a:xfrm>
            <a:off x="3058668" y="804672"/>
            <a:ext cx="2057400" cy="1901952"/>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
        <p:nvSpPr>
          <p:cNvPr id="12" name="Picture Placeholder 4"/>
          <p:cNvSpPr>
            <a:spLocks noGrp="1"/>
          </p:cNvSpPr>
          <p:nvPr>
            <p:ph type="pic" sz="quarter" idx="12" hasCustomPrompt="1"/>
          </p:nvPr>
        </p:nvSpPr>
        <p:spPr>
          <a:xfrm>
            <a:off x="5202936" y="804672"/>
            <a:ext cx="2057400" cy="1901952"/>
          </a:xfrm>
          <a:solidFill>
            <a:srgbClr val="879196"/>
          </a:solidFill>
          <a:ln>
            <a:noFill/>
          </a:ln>
        </p:spPr>
        <p:txBody>
          <a:bodyPr lIns="91440" tIns="91440" rIns="91440" bIns="91440">
            <a:normAutofit/>
          </a:bodyPr>
          <a:lstStyle>
            <a:lvl1pPr marL="0" indent="0">
              <a:buNone/>
              <a:defRPr sz="1000" i="1" baseline="0"/>
            </a:lvl1pPr>
          </a:lstStyle>
          <a:p>
            <a:r>
              <a:rPr lang="en-US" dirty="0" smtClean="0"/>
              <a:t>Paste an image here.</a:t>
            </a:r>
            <a:br>
              <a:rPr lang="en-US" dirty="0" smtClean="0"/>
            </a:br>
            <a:r>
              <a:rPr lang="en-US" dirty="0" smtClean="0"/>
              <a:t>–or–</a:t>
            </a:r>
            <a:br>
              <a:rPr lang="en-US" dirty="0" smtClean="0"/>
            </a:br>
            <a:r>
              <a:rPr lang="en-US" dirty="0" smtClean="0"/>
              <a:t>Click once on the picture icon to select a picture file.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Note: Use the Crop tool (Drawing Tools &gt; Format &gt; Crop) to adjust the picture, if desired.</a:t>
            </a:r>
            <a:endParaRPr lang="en-US" dirty="0"/>
          </a:p>
        </p:txBody>
      </p:sp>
      <p:sp>
        <p:nvSpPr>
          <p:cNvPr id="10" name="Rectangle 9"/>
          <p:cNvSpPr/>
          <p:nvPr userDrawn="1"/>
        </p:nvSpPr>
        <p:spPr>
          <a:xfrm>
            <a:off x="914400" y="2706624"/>
            <a:ext cx="82296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3" name="Picture 2" descr="\\SVR-MT-CORP\Clients\UnitedHealthcare\_global_assets\00_2011_Brand_Guidelines\06_logos\Logos\UHC_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5809672" y="5804830"/>
            <a:ext cx="2927350" cy="5966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2712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bg>
      <p:bgPr>
        <a:solidFill>
          <a:schemeClr val="accent1"/>
        </a:solidFill>
        <a:effectLst/>
      </p:bgPr>
    </p:bg>
    <p:spTree>
      <p:nvGrpSpPr>
        <p:cNvPr id="1" name=""/>
        <p:cNvGrpSpPr/>
        <p:nvPr/>
      </p:nvGrpSpPr>
      <p:grpSpPr>
        <a:xfrm>
          <a:off x="0" y="0"/>
          <a:ext cx="0" cy="0"/>
          <a:chOff x="0" y="0"/>
          <a:chExt cx="0" cy="0"/>
        </a:xfrm>
      </p:grpSpPr>
      <p:pic>
        <p:nvPicPr>
          <p:cNvPr id="10" name="Picture 7" descr="C:\Users\cwagner\Desktop\Flying_U_25transparent.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2419350" cy="5410200"/>
          </a:xfrm>
          <a:prstGeom prst="rect">
            <a:avLst/>
          </a:prstGeom>
          <a:noFill/>
          <a:ln>
            <a:noFill/>
          </a:ln>
          <a:extLst>
            <a:ext uri="{909E8E84-426E-40DD-AFC4-6F175D3DCCD1}">
              <a14:hiddenFill xmlns:a14="http://schemas.microsoft.com/office/drawing/2010/main" xmlns="">
                <a:solidFill>
                  <a:srgbClr val="FFFFFF"/>
                </a:solidFill>
              </a14:hiddenFill>
            </a:ext>
          </a:extLst>
        </p:spPr>
      </p:pic>
      <p:sp useBgFill="1">
        <p:nvSpPr>
          <p:cNvPr id="12" name="Rectangle 11"/>
          <p:cNvSpPr/>
          <p:nvPr userDrawn="1"/>
        </p:nvSpPr>
        <p:spPr bwMode="auto">
          <a:xfrm flipV="1">
            <a:off x="914400" y="1448934"/>
            <a:ext cx="1504950" cy="2284863"/>
          </a:xfrm>
          <a:prstGeom prst="rect">
            <a:avLst/>
          </a:prstGeom>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endParaRPr lang="en-US" sz="2200" dirty="0">
              <a:solidFill>
                <a:srgbClr val="646D72"/>
              </a:solidFill>
              <a:ea typeface="ＭＳ Ｐゴシック" pitchFamily="34" charset="-128"/>
            </a:endParaRPr>
          </a:p>
        </p:txBody>
      </p:sp>
      <p:sp>
        <p:nvSpPr>
          <p:cNvPr id="11" name="Round Single Corner Rectangle 10"/>
          <p:cNvSpPr/>
          <p:nvPr userDrawn="1"/>
        </p:nvSpPr>
        <p:spPr bwMode="auto">
          <a:xfrm flipV="1">
            <a:off x="914400" y="1448935"/>
            <a:ext cx="6858000" cy="2284863"/>
          </a:xfrm>
          <a:prstGeom prst="round1Rect">
            <a:avLst>
              <a:gd name="adj" fmla="val 29610"/>
            </a:avLst>
          </a:prstGeom>
          <a:solidFill>
            <a:srgbClr val="C0C0C0">
              <a:alpha val="25000"/>
            </a:srgb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endParaRPr lang="en-US" sz="2200" dirty="0">
              <a:solidFill>
                <a:srgbClr val="646D72"/>
              </a:solidFill>
              <a:ea typeface="ＭＳ Ｐゴシック" pitchFamily="34" charset="-128"/>
            </a:endParaRPr>
          </a:p>
        </p:txBody>
      </p:sp>
      <p:sp>
        <p:nvSpPr>
          <p:cNvPr id="2" name="Title 1"/>
          <p:cNvSpPr>
            <a:spLocks noGrp="1"/>
          </p:cNvSpPr>
          <p:nvPr>
            <p:ph type="title"/>
          </p:nvPr>
        </p:nvSpPr>
        <p:spPr>
          <a:xfrm>
            <a:off x="1207008" y="1527048"/>
            <a:ext cx="6309360" cy="457200"/>
          </a:xfrm>
        </p:spPr>
        <p:txBody>
          <a:bodyPr lIns="0" tIns="0" rIns="0" bIns="0" anchor="t">
            <a:noAutofit/>
          </a:bodyPr>
          <a:lstStyle>
            <a:lvl1pPr algn="l">
              <a:lnSpc>
                <a:spcPts val="3400"/>
              </a:lnSpc>
              <a:spcBef>
                <a:spcPts val="0"/>
              </a:spcBef>
              <a:defRPr sz="3200" b="1" cap="none" baseline="0">
                <a:solidFill>
                  <a:srgbClr val="FFFFFF"/>
                </a:solidFill>
              </a:defRPr>
            </a:lvl1pPr>
          </a:lstStyle>
          <a:p>
            <a:r>
              <a:rPr lang="en-US" smtClean="0"/>
              <a:t>Click to edit Master title style</a:t>
            </a:r>
            <a:endParaRPr lang="en-US" dirty="0"/>
          </a:p>
        </p:txBody>
      </p:sp>
      <p:sp>
        <p:nvSpPr>
          <p:cNvPr id="8" name="Slide Number Placeholder 7"/>
          <p:cNvSpPr>
            <a:spLocks noGrp="1"/>
          </p:cNvSpPr>
          <p:nvPr>
            <p:ph type="sldNum" sz="quarter" idx="11"/>
          </p:nvPr>
        </p:nvSpPr>
        <p:spPr/>
        <p:txBody>
          <a:bodyPr/>
          <a:lstStyle/>
          <a:p>
            <a:fld id="{D6A7528E-CAB1-453F-838C-107CE350F004}" type="slidenum">
              <a:rPr lang="en-US" smtClean="0"/>
              <a:pPr/>
              <a:t>‹#›</a:t>
            </a:fld>
            <a:endParaRPr lang="en-US" dirty="0"/>
          </a:p>
        </p:txBody>
      </p:sp>
      <p:sp>
        <p:nvSpPr>
          <p:cNvPr id="6" name="Rectangle 5"/>
          <p:cNvSpPr/>
          <p:nvPr userDrawn="1"/>
        </p:nvSpPr>
        <p:spPr>
          <a:xfrm>
            <a:off x="914400" y="1216152"/>
            <a:ext cx="82296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Subtitle 2"/>
          <p:cNvSpPr>
            <a:spLocks noGrp="1"/>
          </p:cNvSpPr>
          <p:nvPr>
            <p:ph type="subTitle" idx="1"/>
          </p:nvPr>
        </p:nvSpPr>
        <p:spPr>
          <a:xfrm>
            <a:off x="1209675" y="2083487"/>
            <a:ext cx="6309360" cy="1554480"/>
          </a:xfrm>
        </p:spPr>
        <p:txBody>
          <a:bodyPr lIns="0" tIns="0" rIns="0" bIns="0">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xmlns="" val="274895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4400" y="1527048"/>
            <a:ext cx="3566160" cy="4206240"/>
          </a:xfrm>
        </p:spPr>
        <p:txBody>
          <a:bodyPr/>
          <a:lstStyle>
            <a:lvl1pPr marL="228600" indent="-228600">
              <a:buFont typeface="Arial" panose="020B0604020202020204" pitchFamily="34" charset="0"/>
              <a:buChar char="•"/>
              <a:defRPr sz="2000"/>
            </a:lvl1pPr>
            <a:lvl2pPr marL="484632" indent="-228600">
              <a:buFont typeface="Arial" panose="020B0604020202020204" pitchFamily="34" charset="0"/>
              <a:buChar char="•"/>
              <a:defRPr sz="1800"/>
            </a:lvl2pPr>
            <a:lvl3pPr marL="685800" indent="-182880">
              <a:buFont typeface="Arial" panose="020B0604020202020204" pitchFamily="34" charset="0"/>
              <a:buChar char="•"/>
              <a:defRPr sz="1600"/>
            </a:lvl3pPr>
            <a:lvl4pPr marL="896112" indent="-182880">
              <a:buFont typeface="Arial" panose="020B0604020202020204" pitchFamily="34" charset="0"/>
              <a:buChar char="•"/>
              <a:defRPr sz="1400"/>
            </a:lvl4pPr>
            <a:lvl5pPr marL="1042416" indent="-137160">
              <a:buFont typeface="Arial" panose="020B0604020202020204" pitchFamily="34" charset="0"/>
              <a:buChar cha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27048"/>
            <a:ext cx="3566160" cy="4206240"/>
          </a:xfrm>
        </p:spPr>
        <p:txBody>
          <a:bodyPr/>
          <a:lstStyle>
            <a:lvl1pPr marL="228600" indent="-228600">
              <a:buFont typeface="Arial" panose="020B0604020202020204" pitchFamily="34" charset="0"/>
              <a:buChar char="•"/>
              <a:defRPr lang="en-US" sz="2000" kern="1200" dirty="0" smtClean="0">
                <a:solidFill>
                  <a:schemeClr val="tx1"/>
                </a:solidFill>
                <a:latin typeface="+mn-lt"/>
                <a:ea typeface="+mn-ea"/>
                <a:cs typeface="+mn-cs"/>
              </a:defRPr>
            </a:lvl1pPr>
            <a:lvl2pPr marL="541782" indent="-285750">
              <a:defRPr lang="en-US" sz="1800" kern="1200" dirty="0" smtClean="0">
                <a:solidFill>
                  <a:schemeClr val="tx1"/>
                </a:solidFill>
                <a:latin typeface="+mn-lt"/>
                <a:ea typeface="+mn-ea"/>
                <a:cs typeface="+mn-cs"/>
              </a:defRPr>
            </a:lvl2pPr>
            <a:lvl3pPr marL="788670" indent="-285750">
              <a:defRPr lang="en-US" sz="1600" kern="1200" dirty="0" smtClean="0">
                <a:solidFill>
                  <a:schemeClr val="tx1"/>
                </a:solidFill>
                <a:latin typeface="+mn-lt"/>
                <a:ea typeface="+mn-ea"/>
                <a:cs typeface="+mn-cs"/>
              </a:defRPr>
            </a:lvl3pPr>
            <a:lvl4pPr marL="998982" indent="-285750">
              <a:defRPr lang="en-US" sz="1400" kern="1200" dirty="0" smtClean="0">
                <a:solidFill>
                  <a:schemeClr val="tx1"/>
                </a:solidFill>
                <a:latin typeface="+mn-lt"/>
                <a:ea typeface="+mn-ea"/>
                <a:cs typeface="+mn-cs"/>
              </a:defRPr>
            </a:lvl4pPr>
            <a:lvl5pPr marL="1076706" indent="-171450">
              <a:defRPr lang="en-US" sz="12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228600" lvl="0" indent="-228600" algn="l" defTabSz="914400" rtl="0" eaLnBrk="1" latinLnBrk="0" hangingPunct="1">
              <a:spcBef>
                <a:spcPct val="20000"/>
              </a:spcBef>
              <a:buFont typeface="Arial" panose="020B0604020202020204" pitchFamily="34" charset="0"/>
              <a:buChar char="•"/>
            </a:pPr>
            <a:r>
              <a:rPr lang="en-US" smtClean="0"/>
              <a:t>Click to edit Master text styles</a:t>
            </a:r>
          </a:p>
          <a:p>
            <a:pPr marL="228600" lvl="1" indent="-228600" algn="l" defTabSz="914400" rtl="0" eaLnBrk="1" latinLnBrk="0" hangingPunct="1">
              <a:spcBef>
                <a:spcPct val="20000"/>
              </a:spcBef>
              <a:buFont typeface="Arial" panose="020B0604020202020204" pitchFamily="34" charset="0"/>
              <a:buChar char="•"/>
            </a:pPr>
            <a:r>
              <a:rPr lang="en-US" smtClean="0"/>
              <a:t>Second level</a:t>
            </a:r>
          </a:p>
          <a:p>
            <a:pPr marL="228600" lvl="2" indent="-228600" algn="l" defTabSz="914400" rtl="0" eaLnBrk="1" latinLnBrk="0" hangingPunct="1">
              <a:spcBef>
                <a:spcPct val="20000"/>
              </a:spcBef>
              <a:buFont typeface="Arial" panose="020B0604020202020204" pitchFamily="34" charset="0"/>
              <a:buChar char="•"/>
            </a:pPr>
            <a:r>
              <a:rPr lang="en-US" smtClean="0"/>
              <a:t>Third level</a:t>
            </a:r>
          </a:p>
          <a:p>
            <a:pPr marL="228600" lvl="3" indent="-228600" algn="l" defTabSz="914400" rtl="0" eaLnBrk="1" latinLnBrk="0" hangingPunct="1">
              <a:spcBef>
                <a:spcPct val="20000"/>
              </a:spcBef>
              <a:buFont typeface="Arial" panose="020B0604020202020204" pitchFamily="34" charset="0"/>
              <a:buChar char="•"/>
            </a:pPr>
            <a:r>
              <a:rPr lang="en-US" smtClean="0"/>
              <a:t>Fourth level</a:t>
            </a:r>
          </a:p>
          <a:p>
            <a:pPr marL="228600" lvl="4" indent="-228600" algn="l" defTabSz="914400" rtl="0" eaLnBrk="1" latinLnBrk="0" hangingPunct="1">
              <a:spcBef>
                <a:spcPct val="20000"/>
              </a:spcBef>
              <a:buFont typeface="Arial" panose="020B0604020202020204" pitchFamily="34" charset="0"/>
              <a:buChar char="•"/>
            </a:pPr>
            <a:r>
              <a:rPr lang="en-US" smtClean="0"/>
              <a:t>Fifth level</a:t>
            </a:r>
            <a:endParaRPr lang="en-US" dirty="0"/>
          </a:p>
        </p:txBody>
      </p:sp>
      <p:sp>
        <p:nvSpPr>
          <p:cNvPr id="8" name="Footer Placeholder 7"/>
          <p:cNvSpPr>
            <a:spLocks noGrp="1"/>
          </p:cNvSpPr>
          <p:nvPr>
            <p:ph type="ftr" sz="quarter" idx="10"/>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1"/>
          </p:nvPr>
        </p:nvSpPr>
        <p:spPr/>
        <p:txBody>
          <a:bodyPr/>
          <a:lstStyle/>
          <a:p>
            <a:fld id="{D6A7528E-CAB1-453F-838C-107CE350F004}" type="slidenum">
              <a:rPr lang="en-US" smtClean="0"/>
              <a:pPr/>
              <a:t>‹#›</a:t>
            </a:fld>
            <a:endParaRPr lang="en-US" dirty="0"/>
          </a:p>
        </p:txBody>
      </p:sp>
    </p:spTree>
    <p:extLst>
      <p:ext uri="{BB962C8B-B14F-4D97-AF65-F5344CB8AC3E}">
        <p14:creationId xmlns:p14="http://schemas.microsoft.com/office/powerpoint/2010/main" xmlns="" val="4025397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463040"/>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4023360"/>
          </a:xfrm>
        </p:spPr>
        <p:txBody>
          <a:bodyPr/>
          <a:lstStyle>
            <a:lvl1pPr marL="228600" indent="-228600">
              <a:buFont typeface="Arial" panose="020B0604020202020204" pitchFamily="34" charset="0"/>
              <a:buChar char="•"/>
              <a:defRPr lang="en-US" sz="2000" kern="1200" dirty="0" smtClean="0">
                <a:solidFill>
                  <a:schemeClr val="tx1"/>
                </a:solidFill>
                <a:latin typeface="+mn-lt"/>
                <a:ea typeface="+mn-ea"/>
                <a:cs typeface="+mn-cs"/>
              </a:defRPr>
            </a:lvl1pPr>
            <a:lvl2pPr marL="541782" indent="-285750">
              <a:buFont typeface="Arial" panose="020B0604020202020204" pitchFamily="34" charset="0"/>
              <a:buChar char="•"/>
              <a:defRPr lang="en-US" sz="1800" kern="1200" dirty="0" smtClean="0">
                <a:solidFill>
                  <a:schemeClr val="tx1"/>
                </a:solidFill>
                <a:latin typeface="+mn-lt"/>
                <a:ea typeface="+mn-ea"/>
                <a:cs typeface="+mn-cs"/>
              </a:defRPr>
            </a:lvl2pPr>
            <a:lvl3pPr marL="788670" indent="-285750">
              <a:buFont typeface="Arial" panose="020B0604020202020204" pitchFamily="34" charset="0"/>
              <a:buChar char="•"/>
              <a:defRPr lang="en-US" sz="1600" kern="1200" dirty="0" smtClean="0">
                <a:solidFill>
                  <a:schemeClr val="tx1"/>
                </a:solidFill>
                <a:latin typeface="+mn-lt"/>
                <a:ea typeface="+mn-ea"/>
                <a:cs typeface="+mn-cs"/>
              </a:defRPr>
            </a:lvl3pPr>
            <a:lvl4pPr marL="998982" indent="-285750">
              <a:buFont typeface="Arial" panose="020B0604020202020204" pitchFamily="34" charset="0"/>
              <a:buChar char="•"/>
              <a:defRPr lang="en-US" sz="1400" kern="1200" dirty="0" smtClean="0">
                <a:solidFill>
                  <a:schemeClr val="tx1"/>
                </a:solidFill>
                <a:latin typeface="+mn-lt"/>
                <a:ea typeface="+mn-ea"/>
                <a:cs typeface="+mn-cs"/>
              </a:defRPr>
            </a:lvl4pPr>
            <a:lvl5pPr marL="1076706" indent="-171450">
              <a:buFont typeface="Arial" panose="020B0604020202020204" pitchFamily="34" charset="0"/>
              <a:buChar char="•"/>
              <a:tabLst/>
              <a:defRPr lang="en-US" sz="12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228600" lvl="0" indent="-228600" algn="l" defTabSz="914400" rtl="0" eaLnBrk="1" latinLnBrk="0" hangingPunct="1">
              <a:spcBef>
                <a:spcPct val="20000"/>
              </a:spcBef>
              <a:buFont typeface="Arial" panose="020B0604020202020204" pitchFamily="34" charset="0"/>
              <a:buChar char="•"/>
            </a:pPr>
            <a:r>
              <a:rPr lang="en-US" smtClean="0"/>
              <a:t>Click to edit Master text styles</a:t>
            </a:r>
          </a:p>
          <a:p>
            <a:pPr marL="228600" lvl="1" indent="-228600" algn="l" defTabSz="914400" rtl="0" eaLnBrk="1" latinLnBrk="0" hangingPunct="1">
              <a:spcBef>
                <a:spcPct val="20000"/>
              </a:spcBef>
              <a:buFont typeface="Arial" panose="020B0604020202020204" pitchFamily="34" charset="0"/>
              <a:buChar char="•"/>
            </a:pPr>
            <a:r>
              <a:rPr lang="en-US" smtClean="0"/>
              <a:t>Second level</a:t>
            </a:r>
          </a:p>
          <a:p>
            <a:pPr marL="228600" lvl="2" indent="-228600" algn="l" defTabSz="914400" rtl="0" eaLnBrk="1" latinLnBrk="0" hangingPunct="1">
              <a:spcBef>
                <a:spcPct val="20000"/>
              </a:spcBef>
              <a:buFont typeface="Arial" panose="020B0604020202020204" pitchFamily="34" charset="0"/>
              <a:buChar char="•"/>
            </a:pPr>
            <a:r>
              <a:rPr lang="en-US" smtClean="0"/>
              <a:t>Third level</a:t>
            </a:r>
          </a:p>
          <a:p>
            <a:pPr marL="228600" lvl="3" indent="-228600" algn="l" defTabSz="914400" rtl="0" eaLnBrk="1" latinLnBrk="0" hangingPunct="1">
              <a:spcBef>
                <a:spcPct val="20000"/>
              </a:spcBef>
              <a:buFont typeface="Arial" panose="020B0604020202020204" pitchFamily="34" charset="0"/>
              <a:buChar char="•"/>
            </a:pPr>
            <a:r>
              <a:rPr lang="en-US" smtClean="0"/>
              <a:t>Fourth level</a:t>
            </a:r>
          </a:p>
          <a:p>
            <a:pPr marL="228600" lvl="4" indent="-228600" algn="l" defTabSz="914400" rtl="0" eaLnBrk="1" latinLnBrk="0" hangingPunct="1">
              <a:spcBef>
                <a:spcPct val="20000"/>
              </a:spcBef>
              <a:buFont typeface="Arial" panose="020B0604020202020204" pitchFamily="34" charset="0"/>
              <a:buChar char="•"/>
            </a:pPr>
            <a:r>
              <a:rPr lang="en-US" smtClean="0"/>
              <a:t>Fifth level</a:t>
            </a:r>
            <a:endParaRPr lang="en-US" dirty="0"/>
          </a:p>
        </p:txBody>
      </p:sp>
      <p:sp>
        <p:nvSpPr>
          <p:cNvPr id="5" name="Text Placeholder 4"/>
          <p:cNvSpPr>
            <a:spLocks noGrp="1"/>
          </p:cNvSpPr>
          <p:nvPr>
            <p:ph type="body" sz="quarter" idx="3"/>
          </p:nvPr>
        </p:nvSpPr>
        <p:spPr>
          <a:xfrm>
            <a:off x="4645025" y="1463040"/>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4023360"/>
          </a:xfrm>
        </p:spPr>
        <p:txBody>
          <a:bodyPr/>
          <a:lstStyle>
            <a:lvl1pPr marL="228600" indent="-228600">
              <a:defRPr lang="en-US" sz="2000" kern="1200" dirty="0" smtClean="0">
                <a:solidFill>
                  <a:schemeClr val="tx1"/>
                </a:solidFill>
                <a:latin typeface="+mn-lt"/>
                <a:ea typeface="+mn-ea"/>
                <a:cs typeface="+mn-cs"/>
              </a:defRPr>
            </a:lvl1pPr>
            <a:lvl2pPr marL="541782" indent="-285750">
              <a:defRPr lang="en-US" sz="1800" kern="1200" dirty="0" smtClean="0">
                <a:solidFill>
                  <a:schemeClr val="tx1"/>
                </a:solidFill>
                <a:latin typeface="+mn-lt"/>
                <a:ea typeface="+mn-ea"/>
                <a:cs typeface="+mn-cs"/>
              </a:defRPr>
            </a:lvl2pPr>
            <a:lvl3pPr marL="788670" indent="-285750">
              <a:defRPr lang="en-US" sz="1600" kern="1200" dirty="0" smtClean="0">
                <a:solidFill>
                  <a:schemeClr val="tx1"/>
                </a:solidFill>
                <a:latin typeface="+mn-lt"/>
                <a:ea typeface="+mn-ea"/>
                <a:cs typeface="+mn-cs"/>
              </a:defRPr>
            </a:lvl3pPr>
            <a:lvl4pPr marL="998982" indent="-285750">
              <a:defRPr lang="en-US" sz="1400" kern="1200" dirty="0" smtClean="0">
                <a:solidFill>
                  <a:schemeClr val="tx1"/>
                </a:solidFill>
                <a:latin typeface="+mn-lt"/>
                <a:ea typeface="+mn-ea"/>
                <a:cs typeface="+mn-cs"/>
              </a:defRPr>
            </a:lvl4pPr>
            <a:lvl5pPr marL="1076706" indent="-171450">
              <a:defRPr lang="en-US" sz="12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228600" lvl="0" indent="-228600" algn="l" defTabSz="914400" rtl="0" eaLnBrk="1" latinLnBrk="0" hangingPunct="1">
              <a:spcBef>
                <a:spcPct val="20000"/>
              </a:spcBef>
              <a:buFont typeface="Arial" panose="020B0604020202020204" pitchFamily="34" charset="0"/>
              <a:buChar char="•"/>
            </a:pPr>
            <a:r>
              <a:rPr lang="en-US" smtClean="0"/>
              <a:t>Click to edit Master text styles</a:t>
            </a:r>
          </a:p>
          <a:p>
            <a:pPr marL="228600" lvl="1" indent="-228600" algn="l" defTabSz="914400" rtl="0" eaLnBrk="1" latinLnBrk="0" hangingPunct="1">
              <a:spcBef>
                <a:spcPct val="20000"/>
              </a:spcBef>
              <a:buFont typeface="Arial" panose="020B0604020202020204" pitchFamily="34" charset="0"/>
              <a:buChar char="•"/>
            </a:pPr>
            <a:r>
              <a:rPr lang="en-US" smtClean="0"/>
              <a:t>Second level</a:t>
            </a:r>
          </a:p>
          <a:p>
            <a:pPr marL="228600" lvl="2" indent="-228600" algn="l" defTabSz="914400" rtl="0" eaLnBrk="1" latinLnBrk="0" hangingPunct="1">
              <a:spcBef>
                <a:spcPct val="20000"/>
              </a:spcBef>
              <a:buFont typeface="Arial" panose="020B0604020202020204" pitchFamily="34" charset="0"/>
              <a:buChar char="•"/>
            </a:pPr>
            <a:r>
              <a:rPr lang="en-US" smtClean="0"/>
              <a:t>Third level</a:t>
            </a:r>
          </a:p>
          <a:p>
            <a:pPr marL="228600" lvl="3" indent="-228600" algn="l" defTabSz="914400" rtl="0" eaLnBrk="1" latinLnBrk="0" hangingPunct="1">
              <a:spcBef>
                <a:spcPct val="20000"/>
              </a:spcBef>
              <a:buFont typeface="Arial" panose="020B0604020202020204" pitchFamily="34" charset="0"/>
              <a:buChar char="•"/>
            </a:pPr>
            <a:r>
              <a:rPr lang="en-US" smtClean="0"/>
              <a:t>Fourth level</a:t>
            </a:r>
          </a:p>
          <a:p>
            <a:pPr marL="228600" lvl="4" indent="-228600" algn="l" defTabSz="914400" rtl="0" eaLnBrk="1" latinLnBrk="0" hangingPunct="1">
              <a:spcBef>
                <a:spcPct val="20000"/>
              </a:spcBef>
              <a:buFont typeface="Arial" panose="020B0604020202020204" pitchFamily="34" charset="0"/>
              <a:buChar char="•"/>
            </a:pPr>
            <a:r>
              <a:rPr lang="en-US" smtClean="0"/>
              <a:t>Fifth level</a:t>
            </a:r>
            <a:endParaRPr lang="en-US" dirty="0"/>
          </a:p>
        </p:txBody>
      </p:sp>
      <p:sp>
        <p:nvSpPr>
          <p:cNvPr id="10" name="Footer Placeholder 9"/>
          <p:cNvSpPr>
            <a:spLocks noGrp="1"/>
          </p:cNvSpPr>
          <p:nvPr>
            <p:ph type="ftr" sz="quarter" idx="10"/>
          </p:nvPr>
        </p:nvSpPr>
        <p:spPr/>
        <p:txBody>
          <a:bodyPr/>
          <a:lstStyle/>
          <a:p>
            <a:endParaRPr lang="en-US" dirty="0">
              <a:solidFill>
                <a:prstClr val="black">
                  <a:tint val="75000"/>
                </a:prstClr>
              </a:solidFill>
            </a:endParaRPr>
          </a:p>
        </p:txBody>
      </p:sp>
      <p:sp>
        <p:nvSpPr>
          <p:cNvPr id="11" name="Slide Number Placeholder 10"/>
          <p:cNvSpPr>
            <a:spLocks noGrp="1"/>
          </p:cNvSpPr>
          <p:nvPr>
            <p:ph type="sldNum" sz="quarter" idx="11"/>
          </p:nvPr>
        </p:nvSpPr>
        <p:spPr/>
        <p:txBody>
          <a:bodyPr/>
          <a:lstStyle/>
          <a:p>
            <a:fld id="{D6A7528E-CAB1-453F-838C-107CE350F004}" type="slidenum">
              <a:rPr lang="en-US" smtClean="0"/>
              <a:pPr/>
              <a:t>‹#›</a:t>
            </a:fld>
            <a:endParaRPr lang="en-US" dirty="0"/>
          </a:p>
        </p:txBody>
      </p:sp>
    </p:spTree>
    <p:extLst>
      <p:ext uri="{BB962C8B-B14F-4D97-AF65-F5344CB8AC3E}">
        <p14:creationId xmlns:p14="http://schemas.microsoft.com/office/powerpoint/2010/main" xmlns="" val="419743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Footer Placeholder 5"/>
          <p:cNvSpPr>
            <a:spLocks noGrp="1"/>
          </p:cNvSpPr>
          <p:nvPr>
            <p:ph type="ftr" sz="quarter" idx="10"/>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1"/>
          </p:nvPr>
        </p:nvSpPr>
        <p:spPr/>
        <p:txBody>
          <a:bodyPr/>
          <a:lstStyle/>
          <a:p>
            <a:fld id="{D6A7528E-CAB1-453F-838C-107CE350F004}" type="slidenum">
              <a:rPr lang="en-US" smtClean="0"/>
              <a:pPr/>
              <a:t>‹#›</a:t>
            </a:fld>
            <a:endParaRPr lang="en-US" dirty="0"/>
          </a:p>
        </p:txBody>
      </p:sp>
    </p:spTree>
    <p:extLst>
      <p:ext uri="{BB962C8B-B14F-4D97-AF65-F5344CB8AC3E}">
        <p14:creationId xmlns:p14="http://schemas.microsoft.com/office/powerpoint/2010/main" xmlns="" val="98853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1"/>
          </p:nvPr>
        </p:nvSpPr>
        <p:spPr/>
        <p:txBody>
          <a:bodyPr/>
          <a:lstStyle/>
          <a:p>
            <a:fld id="{D6A7528E-CAB1-453F-838C-107CE350F004}" type="slidenum">
              <a:rPr lang="en-US" smtClean="0"/>
              <a:pPr/>
              <a:t>‹#›</a:t>
            </a:fld>
            <a:endParaRPr lang="en-US" dirty="0"/>
          </a:p>
        </p:txBody>
      </p:sp>
    </p:spTree>
    <p:extLst>
      <p:ext uri="{BB962C8B-B14F-4D97-AF65-F5344CB8AC3E}">
        <p14:creationId xmlns:p14="http://schemas.microsoft.com/office/powerpoint/2010/main" xmlns="" val="196035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228600" y="6400800"/>
            <a:ext cx="86868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914400" y="228600"/>
            <a:ext cx="5486400" cy="758952"/>
          </a:xfrm>
          <a:prstGeom prst="rect">
            <a:avLst/>
          </a:prstGeom>
        </p:spPr>
        <p:txBody>
          <a:bodyPr vert="horz" lIns="0" tIns="0" rIns="0" bIns="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1527048"/>
            <a:ext cx="7315200" cy="420624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228600" y="6629400"/>
            <a:ext cx="8686800" cy="22860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solidFill>
                <a:prstClr val="black">
                  <a:tint val="75000"/>
                </a:prstClr>
              </a:solidFill>
            </a:endParaRPr>
          </a:p>
        </p:txBody>
      </p:sp>
      <p:pic>
        <p:nvPicPr>
          <p:cNvPr id="7" name="Picture 16" descr="Tinted_U"/>
          <p:cNvPicPr>
            <a:picLocks noChangeAspect="1" noChangeArrowheads="1"/>
          </p:cNvPicPr>
          <p:nvPr/>
        </p:nvPicPr>
        <p:blipFill>
          <a:blip r:embed="rId23" cstate="print">
            <a:extLst>
              <a:ext uri="{28A0092B-C50C-407E-A947-70E740481C1C}">
                <a14:useLocalDpi xmlns:a14="http://schemas.microsoft.com/office/drawing/2010/main" xmlns="" val="0"/>
              </a:ext>
            </a:extLst>
          </a:blip>
          <a:srcRect r="8913" b="5128"/>
          <a:stretch>
            <a:fillRect/>
          </a:stretch>
        </p:blipFill>
        <p:spPr bwMode="auto">
          <a:xfrm>
            <a:off x="228600" y="228600"/>
            <a:ext cx="508000" cy="11430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28600" y="228600"/>
            <a:ext cx="8686800" cy="6400800"/>
          </a:xfrm>
          <a:prstGeom prst="rect">
            <a:avLst/>
          </a:prstGeom>
          <a:noFill/>
          <a:ln w="12700">
            <a:solidFill>
              <a:srgbClr val="879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4"/>
          </p:nvPr>
        </p:nvSpPr>
        <p:spPr>
          <a:xfrm>
            <a:off x="228600" y="6400800"/>
            <a:ext cx="612648" cy="228600"/>
          </a:xfrm>
          <a:prstGeom prst="rect">
            <a:avLst/>
          </a:prstGeom>
        </p:spPr>
        <p:txBody>
          <a:bodyPr vert="horz" lIns="91440" tIns="45720" rIns="91440" bIns="45720" rtlCol="0" anchor="ctr"/>
          <a:lstStyle>
            <a:lvl1pPr algn="l">
              <a:defRPr sz="1000">
                <a:solidFill>
                  <a:srgbClr val="FFFFFF"/>
                </a:solidFill>
              </a:defRPr>
            </a:lvl1pPr>
          </a:lstStyle>
          <a:p>
            <a:fld id="{D6A7528E-CAB1-453F-838C-107CE350F004}" type="slidenum">
              <a:rPr lang="en-US" smtClean="0"/>
              <a:pPr/>
              <a:t>‹#›</a:t>
            </a:fld>
            <a:endParaRPr lang="en-US" dirty="0"/>
          </a:p>
        </p:txBody>
      </p:sp>
      <p:cxnSp>
        <p:nvCxnSpPr>
          <p:cNvPr id="11" name="Straight Connector 10"/>
          <p:cNvCxnSpPr/>
          <p:nvPr/>
        </p:nvCxnSpPr>
        <p:spPr>
          <a:xfrm>
            <a:off x="914400" y="990600"/>
            <a:ext cx="8001000" cy="0"/>
          </a:xfrm>
          <a:prstGeom prst="line">
            <a:avLst/>
          </a:prstGeom>
          <a:ln>
            <a:solidFill>
              <a:srgbClr val="879196"/>
            </a:solidFill>
          </a:ln>
        </p:spPr>
        <p:style>
          <a:lnRef idx="1">
            <a:schemeClr val="accent1"/>
          </a:lnRef>
          <a:fillRef idx="0">
            <a:schemeClr val="accent1"/>
          </a:fillRef>
          <a:effectRef idx="0">
            <a:schemeClr val="accent1"/>
          </a:effectRef>
          <a:fontRef idx="minor">
            <a:schemeClr val="tx1"/>
          </a:fontRef>
        </p:style>
      </p:cxnSp>
      <p:pic>
        <p:nvPicPr>
          <p:cNvPr id="13" name="Picture 2" descr="\\SVR-MT-CORP\Clients\UnitedHealthcare\_global_assets\00_2011_Brand_Guidelines\06_logos\Logos\UHC_Blue.png"/>
          <p:cNvPicPr>
            <a:picLocks noChangeAspect="1" noChangeArrowheads="1"/>
          </p:cNvPicPr>
          <p:nvPr/>
        </p:nvPicPr>
        <p:blipFill>
          <a:blip r:embed="rId24" cstate="print">
            <a:extLst>
              <a:ext uri="{28A0092B-C50C-407E-A947-70E740481C1C}">
                <a14:useLocalDpi xmlns:a14="http://schemas.microsoft.com/office/drawing/2010/main" xmlns="" val="0"/>
              </a:ext>
            </a:extLst>
          </a:blip>
          <a:srcRect/>
          <a:stretch>
            <a:fillRect/>
          </a:stretch>
        </p:blipFill>
        <p:spPr bwMode="auto">
          <a:xfrm>
            <a:off x="6779419" y="374344"/>
            <a:ext cx="1841500" cy="3753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99315553"/>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 id="2147483807" r:id="rId17"/>
    <p:sldLayoutId id="2147483808" r:id="rId18"/>
    <p:sldLayoutId id="2147483809" r:id="rId19"/>
    <p:sldLayoutId id="2147483810" r:id="rId20"/>
    <p:sldLayoutId id="2147483811" r:id="rId21"/>
  </p:sldLayoutIdLst>
  <p:hf hdr="0" ftr="0" dt="0"/>
  <p:txStyles>
    <p:titleStyle>
      <a:lvl1pPr algn="l" defTabSz="914400" rtl="0" eaLnBrk="1" latinLnBrk="0" hangingPunct="1">
        <a:spcBef>
          <a:spcPts val="672"/>
        </a:spcBef>
        <a:buNone/>
        <a:defRPr sz="2800" b="1" kern="1200">
          <a:solidFill>
            <a:srgbClr val="005293"/>
          </a:solidFill>
          <a:latin typeface="+mj-lt"/>
          <a:ea typeface="+mj-ea"/>
          <a:cs typeface="+mj-cs"/>
        </a:defRPr>
      </a:lvl1pPr>
    </p:titleStyle>
    <p:bodyStyle>
      <a:lvl1pPr marL="228600" indent="-228600" algn="l" defTabSz="914400" rtl="0" eaLnBrk="1" latinLnBrk="0" hangingPunct="1">
        <a:spcBef>
          <a:spcPct val="200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84632" indent="-228600" algn="l" defTabSz="914400" rtl="0" eaLnBrk="1" latinLnBrk="0" hangingPunct="1">
        <a:spcBef>
          <a:spcPts val="432"/>
        </a:spcBef>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896112" indent="-18288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042416" indent="-137160" algn="l" defTabSz="914400" rtl="0" eaLnBrk="1" latinLnBrk="0" hangingPunct="1">
        <a:spcBef>
          <a:spcPct val="20000"/>
        </a:spcBef>
        <a:buClr>
          <a:schemeClr val="accent1"/>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sz="2400" dirty="0" smtClean="0"/>
              <a:t>UnitedHealth Premium </a:t>
            </a:r>
            <a:br>
              <a:rPr lang="en-US" sz="2400" dirty="0" smtClean="0"/>
            </a:br>
            <a:r>
              <a:rPr lang="en-US" sz="2400" dirty="0" smtClean="0"/>
              <a:t>Quality of Care and Outcomes</a:t>
            </a:r>
            <a:endParaRPr lang="en-US" sz="2400" dirty="0"/>
          </a:p>
        </p:txBody>
      </p:sp>
      <p:sp>
        <p:nvSpPr>
          <p:cNvPr id="16" name="Content Placeholder 15"/>
          <p:cNvSpPr>
            <a:spLocks noGrp="1"/>
          </p:cNvSpPr>
          <p:nvPr>
            <p:ph idx="1"/>
          </p:nvPr>
        </p:nvSpPr>
        <p:spPr>
          <a:xfrm>
            <a:off x="467833" y="4132729"/>
            <a:ext cx="8282762" cy="2257437"/>
          </a:xfrm>
          <a:noFill/>
          <a:ln>
            <a:noFill/>
          </a:ln>
        </p:spPr>
        <p:txBody>
          <a:bodyPr/>
          <a:lstStyle/>
          <a:p>
            <a:pPr marL="4803775" lvl="8" indent="-230188">
              <a:lnSpc>
                <a:spcPct val="115000"/>
              </a:lnSpc>
              <a:buFont typeface="Symbol"/>
              <a:buChar char=""/>
            </a:pPr>
            <a:endParaRPr lang="en-US" sz="1200" dirty="0" smtClean="0">
              <a:ea typeface="Calibri"/>
              <a:cs typeface="Times New Roman"/>
            </a:endParaRPr>
          </a:p>
          <a:p>
            <a:pPr marL="4803775" lvl="8" indent="-230188">
              <a:lnSpc>
                <a:spcPct val="115000"/>
              </a:lnSpc>
              <a:buFont typeface="Symbol"/>
              <a:buChar char=""/>
            </a:pPr>
            <a:endParaRPr lang="en-US" sz="1200" dirty="0">
              <a:ea typeface="Calibri"/>
              <a:cs typeface="Times New Roman"/>
            </a:endParaRPr>
          </a:p>
          <a:p>
            <a:pPr marL="4803775" lvl="8" indent="-230188">
              <a:lnSpc>
                <a:spcPct val="115000"/>
              </a:lnSpc>
              <a:buFont typeface="Symbol"/>
              <a:buChar char=""/>
            </a:pPr>
            <a:endParaRPr lang="en-US" sz="1200" dirty="0" smtClean="0">
              <a:ea typeface="Calibri"/>
              <a:cs typeface="Times New Roman"/>
            </a:endParaRPr>
          </a:p>
          <a:p>
            <a:pPr marL="4803775" lvl="8" indent="-230188">
              <a:lnSpc>
                <a:spcPct val="115000"/>
              </a:lnSpc>
              <a:buFont typeface="Symbol"/>
              <a:buChar char=""/>
            </a:pPr>
            <a:r>
              <a:rPr lang="en-US" sz="1200" dirty="0" smtClean="0">
                <a:ea typeface="Calibri"/>
                <a:cs typeface="Times New Roman"/>
              </a:rPr>
              <a:t>Fairfield </a:t>
            </a:r>
            <a:r>
              <a:rPr lang="en-US" sz="1200" dirty="0">
                <a:ea typeface="Calibri"/>
                <a:cs typeface="Times New Roman"/>
              </a:rPr>
              <a:t>County, Connecticut</a:t>
            </a:r>
          </a:p>
          <a:p>
            <a:pPr marL="4803775" lvl="8" indent="-230188">
              <a:lnSpc>
                <a:spcPct val="115000"/>
              </a:lnSpc>
              <a:buFont typeface="Symbol"/>
              <a:buChar char=""/>
            </a:pPr>
            <a:r>
              <a:rPr lang="en-US" sz="1200" dirty="0">
                <a:ea typeface="Calibri"/>
                <a:cs typeface="Times New Roman"/>
              </a:rPr>
              <a:t>Greater Milwaukee, Wisconsin</a:t>
            </a:r>
          </a:p>
          <a:p>
            <a:pPr marL="4803775" lvl="8" indent="-230188">
              <a:lnSpc>
                <a:spcPct val="115000"/>
              </a:lnSpc>
              <a:buFont typeface="Symbol"/>
              <a:buChar char=""/>
            </a:pPr>
            <a:r>
              <a:rPr lang="en-US" sz="1200" dirty="0" smtClean="0">
                <a:ea typeface="Calibri"/>
                <a:cs typeface="Times New Roman"/>
              </a:rPr>
              <a:t>Northeast </a:t>
            </a:r>
            <a:r>
              <a:rPr lang="en-US" sz="1200" dirty="0">
                <a:ea typeface="Calibri"/>
                <a:cs typeface="Times New Roman"/>
              </a:rPr>
              <a:t>Wisconsin</a:t>
            </a:r>
          </a:p>
          <a:p>
            <a:pPr marL="4803775" lvl="8" indent="-230188">
              <a:lnSpc>
                <a:spcPct val="115000"/>
              </a:lnSpc>
              <a:buFont typeface="Symbol"/>
              <a:buChar char=""/>
            </a:pPr>
            <a:r>
              <a:rPr lang="en-US" sz="1200" dirty="0">
                <a:ea typeface="Calibri"/>
                <a:cs typeface="Times New Roman"/>
              </a:rPr>
              <a:t>Northern Illinois</a:t>
            </a:r>
          </a:p>
          <a:p>
            <a:pPr marL="4803775" lvl="8" indent="-230188">
              <a:lnSpc>
                <a:spcPct val="115000"/>
              </a:lnSpc>
              <a:buFont typeface="Symbol"/>
              <a:buChar char=""/>
            </a:pPr>
            <a:r>
              <a:rPr lang="en-US" sz="1200" dirty="0">
                <a:ea typeface="Calibri"/>
                <a:cs typeface="Times New Roman"/>
              </a:rPr>
              <a:t>Raleigh/Triangle, North </a:t>
            </a:r>
            <a:r>
              <a:rPr lang="en-US" sz="1200" dirty="0" smtClean="0">
                <a:ea typeface="Calibri"/>
                <a:cs typeface="Times New Roman"/>
              </a:rPr>
              <a:t>Carolina</a:t>
            </a:r>
          </a:p>
          <a:p>
            <a:pPr marL="4803775" lvl="8" indent="-230188">
              <a:lnSpc>
                <a:spcPct val="115000"/>
              </a:lnSpc>
              <a:buFont typeface="Symbol"/>
              <a:buChar char=""/>
            </a:pPr>
            <a:r>
              <a:rPr lang="en-US" sz="1200" dirty="0" smtClean="0">
                <a:ea typeface="Calibri"/>
                <a:cs typeface="Times New Roman"/>
              </a:rPr>
              <a:t>Rhode Island</a:t>
            </a:r>
            <a:endParaRPr lang="en-US" sz="1200" dirty="0"/>
          </a:p>
        </p:txBody>
      </p:sp>
      <p:sp>
        <p:nvSpPr>
          <p:cNvPr id="3" name="Slide Number Placeholder 2"/>
          <p:cNvSpPr>
            <a:spLocks noGrp="1"/>
          </p:cNvSpPr>
          <p:nvPr>
            <p:ph type="sldNum" sz="quarter" idx="4294967295"/>
          </p:nvPr>
        </p:nvSpPr>
        <p:spPr>
          <a:xfrm>
            <a:off x="8553690" y="6630002"/>
            <a:ext cx="381000" cy="228600"/>
          </a:xfrm>
          <a:prstGeom prst="rect">
            <a:avLst/>
          </a:prstGeom>
        </p:spPr>
        <p:txBody>
          <a:bodyPr/>
          <a:lstStyle/>
          <a:p>
            <a:fld id="{90F9BDA0-AF0E-4BA8-B742-3B9C92A3E6FE}" type="slidenum">
              <a:rPr lang="en-US" smtClean="0">
                <a:solidFill>
                  <a:schemeClr val="tx1"/>
                </a:solidFill>
              </a:rPr>
              <a:pPr/>
              <a:t>1</a:t>
            </a:fld>
            <a:endParaRPr lang="en-US" dirty="0">
              <a:solidFill>
                <a:schemeClr val="tx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xmlns="" val="51773022"/>
              </p:ext>
            </p:extLst>
          </p:nvPr>
        </p:nvGraphicFramePr>
        <p:xfrm>
          <a:off x="467833" y="1282897"/>
          <a:ext cx="8240232" cy="2737368"/>
        </p:xfrm>
        <a:graphic>
          <a:graphicData uri="http://schemas.openxmlformats.org/drawingml/2006/table">
            <a:tbl>
              <a:tblPr firstRow="1" bandRow="1"/>
              <a:tblGrid>
                <a:gridCol w="2263792"/>
                <a:gridCol w="5976440"/>
              </a:tblGrid>
              <a:tr h="304900">
                <a:tc grid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2636"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smtClean="0">
                          <a:ln>
                            <a:noFill/>
                          </a:ln>
                          <a:solidFill>
                            <a:srgbClr val="FFFFFF"/>
                          </a:solidFill>
                          <a:effectLst/>
                          <a:uLnTx/>
                          <a:uFillTx/>
                          <a:latin typeface="+mn-lt"/>
                          <a:ea typeface="+mn-ea"/>
                          <a:cs typeface="+mn-cs"/>
                        </a:rPr>
                        <a:t>Quality measured first.</a:t>
                      </a:r>
                    </a:p>
                    <a:p>
                      <a:pPr marL="0" marR="0" lvl="0" indent="0" algn="l" defTabSz="912636"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smtClean="0">
                          <a:ln>
                            <a:noFill/>
                          </a:ln>
                          <a:solidFill>
                            <a:srgbClr val="FFFFFF"/>
                          </a:solidFill>
                          <a:effectLst/>
                          <a:uLnTx/>
                          <a:uFillTx/>
                          <a:latin typeface="+mn-lt"/>
                          <a:ea typeface="+mn-ea"/>
                          <a:cs typeface="+mn-cs"/>
                        </a:rPr>
                        <a:t>Assessed using national standardized measures from organizations such as the National Quality Forum (NQF) and the National Committee for Quality Assurance (NCQA).</a:t>
                      </a: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3DA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FFFFFF"/>
                        </a:solidFill>
                      </a:endParaRPr>
                    </a:p>
                  </a:txBody>
                  <a:tcPr marT="54864" marB="5486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8C9599"/>
                      </a:solidFill>
                      <a:prstDash val="solid"/>
                      <a:round/>
                      <a:headEnd type="none" w="med" len="med"/>
                      <a:tailEnd type="none" w="med" len="med"/>
                    </a:lnB>
                    <a:solidFill>
                      <a:srgbClr val="003DA1"/>
                    </a:solidFill>
                  </a:tcPr>
                </a:tc>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4D4D4D"/>
                          </a:solidFill>
                        </a:rPr>
                        <a:t>Preventive care  	</a:t>
                      </a:r>
                      <a:endParaRPr lang="en-US" sz="1200" b="1" dirty="0">
                        <a:solidFill>
                          <a:srgbClr val="4D4D4D"/>
                        </a:solidFill>
                      </a:endParaRP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E0E0E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444444"/>
                          </a:solidFill>
                        </a:rPr>
                        <a:t>Cancer screening and other indicated screening interventions.</a:t>
                      </a: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0E9FF"/>
                    </a:solidFill>
                  </a:tcPr>
                </a:tc>
              </a:tr>
              <a:tr h="3264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spcBef>
                          <a:spcPts val="0"/>
                        </a:spcBef>
                      </a:pPr>
                      <a:r>
                        <a:rPr lang="en-US" sz="1200" b="0" dirty="0" smtClean="0">
                          <a:solidFill>
                            <a:srgbClr val="4D4D4D"/>
                          </a:solidFill>
                        </a:rPr>
                        <a:t>Evidence-based care</a:t>
                      </a:r>
                      <a:endParaRPr lang="en-US" sz="1200" b="0" dirty="0">
                        <a:solidFill>
                          <a:srgbClr val="4D4D4D"/>
                        </a:solidFill>
                      </a:endParaRP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E0E0E0"/>
                      </a:solidFill>
                      <a:prstDash val="solid"/>
                      <a:round/>
                      <a:headEnd type="none" w="med" len="med"/>
                      <a:tailEnd type="none" w="med" len="med"/>
                    </a:lnT>
                    <a:lnB w="6350" cap="flat" cmpd="sng" algn="ctr">
                      <a:solidFill>
                        <a:srgbClr val="E0E0E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444444"/>
                          </a:solidFill>
                        </a:rPr>
                        <a:t>Follows evidence-based guidelines for use of medications and diagnostic tests.</a:t>
                      </a: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0E9FF"/>
                    </a:solidFill>
                  </a:tcPr>
                </a:tc>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4D4D4D"/>
                          </a:solidFill>
                        </a:rPr>
                        <a:t>Chronic disease care</a:t>
                      </a:r>
                      <a:endParaRPr lang="en-US" sz="1200" b="0" dirty="0">
                        <a:solidFill>
                          <a:srgbClr val="4D4D4D"/>
                        </a:solidFill>
                      </a:endParaRP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E0E0E0"/>
                      </a:solidFill>
                      <a:prstDash val="solid"/>
                      <a:round/>
                      <a:headEnd type="none" w="med" len="med"/>
                      <a:tailEnd type="none" w="med" len="med"/>
                    </a:lnT>
                    <a:lnB w="6350" cap="flat" cmpd="sng" algn="ctr">
                      <a:solidFill>
                        <a:srgbClr val="E0E0E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444444"/>
                          </a:solidFill>
                        </a:rPr>
                        <a:t>Monitoring for control, progression and complications.</a:t>
                      </a: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0E9FF"/>
                    </a:solidFill>
                  </a:tcPr>
                </a:tc>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4D4D4D"/>
                          </a:solidFill>
                        </a:rPr>
                        <a:t>Patient safety	</a:t>
                      </a:r>
                      <a:endParaRPr lang="en-US" sz="1200" b="0" dirty="0">
                        <a:solidFill>
                          <a:srgbClr val="4D4D4D"/>
                        </a:solidFill>
                      </a:endParaRP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E0E0E0"/>
                      </a:solidFill>
                      <a:prstDash val="solid"/>
                      <a:round/>
                      <a:headEnd type="none" w="med" len="med"/>
                      <a:tailEnd type="none" w="med" len="med"/>
                    </a:lnT>
                    <a:lnB w="6350" cap="flat" cmpd="sng" algn="ctr">
                      <a:solidFill>
                        <a:srgbClr val="E0E0E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444444"/>
                          </a:solidFill>
                        </a:rPr>
                        <a:t>Avoiding duplicate testing or adverse drug interactions.</a:t>
                      </a: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0E9FF"/>
                    </a:solidFill>
                  </a:tcPr>
                </a:tc>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spcBef>
                          <a:spcPts val="0"/>
                        </a:spcBef>
                        <a:tabLst>
                          <a:tab pos="2006600" algn="l"/>
                        </a:tabLst>
                      </a:pPr>
                      <a:r>
                        <a:rPr lang="en-US" sz="1200" b="0" dirty="0" smtClean="0">
                          <a:solidFill>
                            <a:srgbClr val="4D4D4D"/>
                          </a:solidFill>
                        </a:rPr>
                        <a:t>Sequencing of care</a:t>
                      </a:r>
                      <a:endParaRPr lang="en-US" sz="1200" b="0" dirty="0">
                        <a:solidFill>
                          <a:srgbClr val="4D4D4D"/>
                        </a:solidFill>
                      </a:endParaRP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E0E0E0"/>
                      </a:solidFill>
                      <a:prstDash val="solid"/>
                      <a:round/>
                      <a:headEnd type="none" w="med" len="med"/>
                      <a:tailEnd type="none" w="med" len="med"/>
                    </a:lnT>
                    <a:lnB w="6350" cap="flat" cmpd="sng" algn="ctr">
                      <a:solidFill>
                        <a:srgbClr val="E0E0E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444444"/>
                          </a:solidFill>
                        </a:rPr>
                        <a:t>Diagnostic tests and procedures, treatment and monitoring.</a:t>
                      </a: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0E9FF"/>
                    </a:solidFill>
                  </a:tcPr>
                </a:tc>
              </a:tr>
              <a:tr h="35362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4D4D4D"/>
                          </a:solidFill>
                        </a:rPr>
                        <a:t>Effectiveness of procedures</a:t>
                      </a:r>
                      <a:endParaRPr lang="en-US" sz="1200" b="0" dirty="0">
                        <a:solidFill>
                          <a:srgbClr val="4D4D4D"/>
                        </a:solidFill>
                      </a:endParaRP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E0E0E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444444"/>
                          </a:solidFill>
                        </a:rPr>
                        <a:t>Lack of failed therapy </a:t>
                      </a:r>
                      <a:br>
                        <a:rPr lang="en-US" sz="1200" dirty="0" smtClean="0">
                          <a:solidFill>
                            <a:srgbClr val="444444"/>
                          </a:solidFill>
                        </a:rPr>
                      </a:br>
                      <a:r>
                        <a:rPr lang="en-US" sz="1200" dirty="0" smtClean="0">
                          <a:solidFill>
                            <a:srgbClr val="444444"/>
                          </a:solidFill>
                        </a:rPr>
                        <a:t>and complications.</a:t>
                      </a:r>
                    </a:p>
                  </a:txBody>
                  <a:tcPr marT="54864" marB="5486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E9FF"/>
                    </a:solidFill>
                  </a:tcPr>
                </a:tc>
              </a:tr>
            </a:tbl>
          </a:graphicData>
        </a:graphic>
      </p:graphicFrame>
      <p:graphicFrame>
        <p:nvGraphicFramePr>
          <p:cNvPr id="4" name="Chart 3"/>
          <p:cNvGraphicFramePr/>
          <p:nvPr>
            <p:extLst>
              <p:ext uri="{D42A27DB-BD31-4B8C-83A1-F6EECF244321}">
                <p14:modId xmlns:p14="http://schemas.microsoft.com/office/powerpoint/2010/main" xmlns="" val="1568382092"/>
              </p:ext>
            </p:extLst>
          </p:nvPr>
        </p:nvGraphicFramePr>
        <p:xfrm>
          <a:off x="428263" y="4218971"/>
          <a:ext cx="3692324" cy="214131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224759" y="4282635"/>
            <a:ext cx="4328931" cy="559127"/>
          </a:xfrm>
          <a:prstGeom prst="rect">
            <a:avLst/>
          </a:prstGeom>
          <a:noFill/>
        </p:spPr>
        <p:txBody>
          <a:bodyPr wrap="square" rtlCol="0">
            <a:spAutoFit/>
          </a:bodyPr>
          <a:lstStyle/>
          <a:p>
            <a:pPr algn="ctr">
              <a:spcAft>
                <a:spcPts val="400"/>
              </a:spcAft>
              <a:buClr>
                <a:srgbClr val="006778"/>
              </a:buClr>
            </a:pPr>
            <a:r>
              <a:rPr lang="en-US" sz="1600" dirty="0" smtClean="0">
                <a:solidFill>
                  <a:srgbClr val="4D4D4D"/>
                </a:solidFill>
              </a:rPr>
              <a:t>Highest Quality Markets</a:t>
            </a:r>
          </a:p>
          <a:p>
            <a:pPr algn="ctr">
              <a:spcAft>
                <a:spcPts val="400"/>
              </a:spcAft>
              <a:buClr>
                <a:srgbClr val="006778"/>
              </a:buClr>
            </a:pPr>
            <a:r>
              <a:rPr lang="en-US" sz="1100" dirty="0" smtClean="0">
                <a:solidFill>
                  <a:srgbClr val="006778"/>
                </a:solidFill>
              </a:rPr>
              <a:t>(Over 90% of Eligible Physicians)</a:t>
            </a:r>
          </a:p>
        </p:txBody>
      </p:sp>
      <p:sp>
        <p:nvSpPr>
          <p:cNvPr id="7" name="Rectangle 6"/>
          <p:cNvSpPr/>
          <p:nvPr/>
        </p:nvSpPr>
        <p:spPr>
          <a:xfrm>
            <a:off x="4224759" y="4201610"/>
            <a:ext cx="4490978" cy="217604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xmlns="" val="2617089783"/>
      </p:ext>
    </p:extLst>
  </p:cSld>
  <p:clrMapOvr>
    <a:masterClrMapping/>
  </p:clrMapOvr>
  <mc:AlternateContent xmlns:mc="http://schemas.openxmlformats.org/markup-compatibility/2006">
    <mc:Choice xmlns:p14="http://schemas.microsoft.com/office/powerpoint/2010/main" xmlns="" Requires="p14">
      <p:transition p14:dur="300">
        <p:fade/>
      </p:transition>
    </mc:Choice>
    <mc:Fallback>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UnitedHealth Premium</a:t>
            </a:r>
            <a:br>
              <a:rPr lang="en-US" sz="2000" dirty="0" smtClean="0"/>
            </a:br>
            <a:r>
              <a:rPr lang="en-US" sz="2000" dirty="0" smtClean="0"/>
              <a:t>Quality Results and Outcomes  - OB/GYN</a:t>
            </a:r>
            <a:endParaRPr lang="en-US" sz="2000" dirty="0"/>
          </a:p>
        </p:txBody>
      </p:sp>
      <p:sp>
        <p:nvSpPr>
          <p:cNvPr id="4" name="Slide Number Placeholder 3"/>
          <p:cNvSpPr>
            <a:spLocks noGrp="1"/>
          </p:cNvSpPr>
          <p:nvPr>
            <p:ph type="sldNum" sz="quarter" idx="4294967295"/>
          </p:nvPr>
        </p:nvSpPr>
        <p:spPr>
          <a:xfrm>
            <a:off x="8443637" y="6629400"/>
            <a:ext cx="419293" cy="228600"/>
          </a:xfrm>
          <a:prstGeom prst="rect">
            <a:avLst/>
          </a:prstGeom>
        </p:spPr>
        <p:txBody>
          <a:bodyPr/>
          <a:lstStyle/>
          <a:p>
            <a:fld id="{90F9BDA0-AF0E-4BA8-B742-3B9C92A3E6FE}" type="slidenum">
              <a:rPr lang="en-US" smtClean="0">
                <a:solidFill>
                  <a:schemeClr val="tx1"/>
                </a:solidFill>
              </a:rPr>
              <a:pPr/>
              <a:t>2</a:t>
            </a:fld>
            <a:endParaRPr lang="en-US" dirty="0">
              <a:solidFill>
                <a:schemeClr val="tx1"/>
              </a:solidFill>
            </a:endParaRPr>
          </a:p>
        </p:txBody>
      </p:sp>
      <p:grpSp>
        <p:nvGrpSpPr>
          <p:cNvPr id="5" name="Group 4"/>
          <p:cNvGrpSpPr/>
          <p:nvPr/>
        </p:nvGrpSpPr>
        <p:grpSpPr>
          <a:xfrm>
            <a:off x="770411" y="1903904"/>
            <a:ext cx="2455096" cy="2966685"/>
            <a:chOff x="692774" y="1725914"/>
            <a:chExt cx="2455096" cy="2966685"/>
          </a:xfrm>
        </p:grpSpPr>
        <p:grpSp>
          <p:nvGrpSpPr>
            <p:cNvPr id="9" name="Group 8"/>
            <p:cNvGrpSpPr/>
            <p:nvPr/>
          </p:nvGrpSpPr>
          <p:grpSpPr>
            <a:xfrm>
              <a:off x="1193433" y="3319280"/>
              <a:ext cx="1371600" cy="726988"/>
              <a:chOff x="3952492" y="3929873"/>
              <a:chExt cx="800036" cy="726988"/>
            </a:xfrm>
          </p:grpSpPr>
          <p:sp>
            <p:nvSpPr>
              <p:cNvPr id="10" name="Down Arrow 9"/>
              <p:cNvSpPr/>
              <p:nvPr/>
            </p:nvSpPr>
            <p:spPr>
              <a:xfrm>
                <a:off x="3952492" y="3929873"/>
                <a:ext cx="800036" cy="726988"/>
              </a:xfrm>
              <a:prstGeom prst="downArrow">
                <a:avLst>
                  <a:gd name="adj1" fmla="val 100000"/>
                  <a:gd name="adj2" fmla="val 29932"/>
                </a:avLst>
              </a:prstGeom>
              <a:solidFill>
                <a:srgbClr val="C0E9FF"/>
              </a:solidFill>
              <a:ln w="9525" cap="flat" cmpd="sng" algn="ctr">
                <a:noFill/>
                <a:prstDash val="solid"/>
              </a:ln>
              <a:effectLst/>
            </p:spPr>
            <p:txBody>
              <a:bodyPr rtlCol="0" anchor="ctr"/>
              <a:lstStyle/>
              <a:p>
                <a:pPr algn="ctr" defTabSz="457200">
                  <a:defRPr/>
                </a:pPr>
                <a:endParaRPr lang="en-US" kern="0" smtClean="0">
                  <a:solidFill>
                    <a:srgbClr val="FFFFFF"/>
                  </a:solidFill>
                </a:endParaRPr>
              </a:p>
            </p:txBody>
          </p:sp>
          <p:sp>
            <p:nvSpPr>
              <p:cNvPr id="11" name="Rectangle 10"/>
              <p:cNvSpPr/>
              <p:nvPr/>
            </p:nvSpPr>
            <p:spPr>
              <a:xfrm>
                <a:off x="4097633" y="3929873"/>
                <a:ext cx="509755" cy="461665"/>
              </a:xfrm>
              <a:prstGeom prst="rect">
                <a:avLst/>
              </a:prstGeom>
            </p:spPr>
            <p:txBody>
              <a:bodyPr wrap="none" lIns="0" rIns="0">
                <a:spAutoFit/>
              </a:bodyPr>
              <a:lstStyle/>
              <a:p>
                <a:pPr algn="ctr" fontAlgn="base">
                  <a:spcAft>
                    <a:spcPts val="2000"/>
                  </a:spcAft>
                  <a:defRPr/>
                </a:pPr>
                <a:r>
                  <a:rPr lang="en-US" sz="2400" b="1" kern="0" dirty="0" smtClean="0">
                    <a:solidFill>
                      <a:srgbClr val="122377"/>
                    </a:solidFill>
                  </a:rPr>
                  <a:t>16</a:t>
                </a:r>
                <a:r>
                  <a:rPr lang="en-US" sz="2200" b="1" kern="0" baseline="30000" dirty="0" smtClean="0">
                    <a:solidFill>
                      <a:srgbClr val="122377"/>
                    </a:solidFill>
                  </a:rPr>
                  <a:t>%</a:t>
                </a:r>
                <a:endParaRPr lang="en-US" sz="2200" b="1" kern="0" baseline="30000" dirty="0">
                  <a:solidFill>
                    <a:srgbClr val="122377"/>
                  </a:solidFill>
                </a:endParaRPr>
              </a:p>
            </p:txBody>
          </p:sp>
        </p:grpSp>
        <p:sp>
          <p:nvSpPr>
            <p:cNvPr id="15" name="Rectangle 14"/>
            <p:cNvSpPr/>
            <p:nvPr/>
          </p:nvSpPr>
          <p:spPr>
            <a:xfrm>
              <a:off x="692774" y="4046268"/>
              <a:ext cx="2372920" cy="646331"/>
            </a:xfrm>
            <a:prstGeom prst="rect">
              <a:avLst/>
            </a:prstGeom>
          </p:spPr>
          <p:txBody>
            <a:bodyPr wrap="square">
              <a:spAutoFit/>
            </a:bodyPr>
            <a:lstStyle/>
            <a:p>
              <a:pPr marL="0" lvl="1">
                <a:spcAft>
                  <a:spcPts val="300"/>
                </a:spcAft>
                <a:defRPr/>
              </a:pPr>
              <a:r>
                <a:rPr lang="en-US" sz="1200" b="1" kern="0" dirty="0" smtClean="0">
                  <a:solidFill>
                    <a:srgbClr val="444444"/>
                  </a:solidFill>
                </a:rPr>
                <a:t>lower</a:t>
              </a:r>
              <a:r>
                <a:rPr lang="en-US" sz="1200" kern="0" dirty="0" smtClean="0">
                  <a:solidFill>
                    <a:srgbClr val="444444"/>
                  </a:solidFill>
                </a:rPr>
                <a:t> average </a:t>
              </a:r>
              <a:r>
                <a:rPr lang="en-US" sz="1200" kern="0" dirty="0">
                  <a:solidFill>
                    <a:srgbClr val="444444"/>
                  </a:solidFill>
                </a:rPr>
                <a:t>complication </a:t>
              </a:r>
              <a:r>
                <a:rPr lang="en-US" sz="1200" kern="0" dirty="0" smtClean="0">
                  <a:solidFill>
                    <a:srgbClr val="444444"/>
                  </a:solidFill>
                </a:rPr>
                <a:t>rates than others who are not Premium care.</a:t>
              </a:r>
              <a:endParaRPr lang="en-US" sz="1200" kern="0" dirty="0">
                <a:solidFill>
                  <a:srgbClr val="444444"/>
                </a:solidFill>
              </a:endParaRPr>
            </a:p>
          </p:txBody>
        </p:sp>
        <p:grpSp>
          <p:nvGrpSpPr>
            <p:cNvPr id="17" name="Group 16"/>
            <p:cNvGrpSpPr/>
            <p:nvPr/>
          </p:nvGrpSpPr>
          <p:grpSpPr>
            <a:xfrm>
              <a:off x="774950" y="2033250"/>
              <a:ext cx="2372920" cy="1286030"/>
              <a:chOff x="6317698" y="2579541"/>
              <a:chExt cx="2372920" cy="1286030"/>
            </a:xfrm>
          </p:grpSpPr>
          <p:sp>
            <p:nvSpPr>
              <p:cNvPr id="18" name="Rectangle 17"/>
              <p:cNvSpPr/>
              <p:nvPr/>
            </p:nvSpPr>
            <p:spPr>
              <a:xfrm>
                <a:off x="6317698" y="2579541"/>
                <a:ext cx="2372920" cy="1286030"/>
              </a:xfrm>
              <a:prstGeom prst="rect">
                <a:avLst/>
              </a:prstGeom>
              <a:solidFill>
                <a:srgbClr val="122377"/>
              </a:solidFill>
              <a:ln w="9525" cap="flat" cmpd="sng" algn="ctr">
                <a:noFill/>
                <a:prstDash val="solid"/>
              </a:ln>
              <a:effectLst/>
            </p:spPr>
            <p:txBody>
              <a:bodyPr rtlCol="0" anchor="ctr"/>
              <a:lstStyle/>
              <a:p>
                <a:pPr algn="ctr" defTabSz="457200">
                  <a:defRPr/>
                </a:pPr>
                <a:endParaRPr lang="en-US" kern="0" dirty="0" smtClean="0">
                  <a:solidFill>
                    <a:srgbClr val="003DA1"/>
                  </a:solidFill>
                </a:endParaRPr>
              </a:p>
            </p:txBody>
          </p:sp>
          <p:sp>
            <p:nvSpPr>
              <p:cNvPr id="19" name="Rectangle 18"/>
              <p:cNvSpPr/>
              <p:nvPr/>
            </p:nvSpPr>
            <p:spPr>
              <a:xfrm>
                <a:off x="6317698" y="2872992"/>
                <a:ext cx="2372920" cy="992579"/>
              </a:xfrm>
              <a:prstGeom prst="rect">
                <a:avLst/>
              </a:prstGeom>
            </p:spPr>
            <p:txBody>
              <a:bodyPr wrap="square">
                <a:spAutoFit/>
              </a:bodyPr>
              <a:lstStyle/>
              <a:p>
                <a:pPr marL="0" lvl="1">
                  <a:spcAft>
                    <a:spcPts val="300"/>
                  </a:spcAft>
                  <a:defRPr/>
                </a:pPr>
                <a:r>
                  <a:rPr lang="en-US" sz="1400" kern="0" dirty="0">
                    <a:solidFill>
                      <a:srgbClr val="FFFFFF"/>
                    </a:solidFill>
                  </a:rPr>
                  <a:t>Premium </a:t>
                </a:r>
                <a:r>
                  <a:rPr lang="en-US" sz="1400" kern="0" dirty="0" smtClean="0">
                    <a:solidFill>
                      <a:srgbClr val="FFFFFF"/>
                    </a:solidFill>
                  </a:rPr>
                  <a:t>Care Physicians</a:t>
                </a:r>
                <a:br>
                  <a:rPr lang="en-US" sz="1400" kern="0" dirty="0" smtClean="0">
                    <a:solidFill>
                      <a:srgbClr val="FFFFFF"/>
                    </a:solidFill>
                  </a:rPr>
                </a:br>
                <a:r>
                  <a:rPr lang="en-US" sz="1400" kern="0" dirty="0" smtClean="0">
                    <a:solidFill>
                      <a:srgbClr val="FFFFFF"/>
                    </a:solidFill>
                  </a:rPr>
                  <a:t>with global cesarean</a:t>
                </a:r>
              </a:p>
              <a:p>
                <a:pPr marL="0" lvl="1">
                  <a:spcAft>
                    <a:spcPts val="300"/>
                  </a:spcAft>
                  <a:defRPr/>
                </a:pPr>
                <a:r>
                  <a:rPr lang="en-US" sz="1400" kern="0" dirty="0" smtClean="0">
                    <a:solidFill>
                      <a:srgbClr val="FFFFFF"/>
                    </a:solidFill>
                  </a:rPr>
                  <a:t>delivery procedure </a:t>
                </a:r>
                <a:r>
                  <a:rPr lang="en-US" sz="1400" kern="0" dirty="0">
                    <a:solidFill>
                      <a:srgbClr val="FFFFFF"/>
                    </a:solidFill>
                  </a:rPr>
                  <a:t>episodes </a:t>
                </a:r>
                <a:r>
                  <a:rPr lang="en-US" sz="1400" kern="0" dirty="0" smtClean="0">
                    <a:solidFill>
                      <a:srgbClr val="FFFFFF"/>
                    </a:solidFill>
                  </a:rPr>
                  <a:t>had:</a:t>
                </a:r>
                <a:endParaRPr lang="en-US" sz="1400" kern="0" dirty="0">
                  <a:solidFill>
                    <a:srgbClr val="FFFFFF"/>
                  </a:solidFill>
                </a:endParaRPr>
              </a:p>
            </p:txBody>
          </p:sp>
          <p:sp>
            <p:nvSpPr>
              <p:cNvPr id="20" name="Rectangle 19"/>
              <p:cNvSpPr/>
              <p:nvPr/>
            </p:nvSpPr>
            <p:spPr>
              <a:xfrm>
                <a:off x="6317699" y="2610759"/>
                <a:ext cx="2158418" cy="341632"/>
              </a:xfrm>
              <a:prstGeom prst="rect">
                <a:avLst/>
              </a:prstGeom>
            </p:spPr>
            <p:txBody>
              <a:bodyPr wrap="square">
                <a:spAutoFit/>
              </a:bodyPr>
              <a:lstStyle/>
              <a:p>
                <a:pPr>
                  <a:lnSpc>
                    <a:spcPct val="90000"/>
                  </a:lnSpc>
                  <a:defRPr/>
                </a:pPr>
                <a:r>
                  <a:rPr lang="en-US" b="1" kern="0" dirty="0" smtClean="0">
                    <a:solidFill>
                      <a:srgbClr val="FFFFFF"/>
                    </a:solidFill>
                  </a:rPr>
                  <a:t>Global </a:t>
                </a:r>
                <a:r>
                  <a:rPr lang="en-US" b="1" kern="0" dirty="0">
                    <a:solidFill>
                      <a:srgbClr val="FFFFFF"/>
                    </a:solidFill>
                  </a:rPr>
                  <a:t>C</a:t>
                </a:r>
                <a:r>
                  <a:rPr lang="en-US" b="1" kern="0" dirty="0" smtClean="0">
                    <a:solidFill>
                      <a:srgbClr val="FFFFFF"/>
                    </a:solidFill>
                  </a:rPr>
                  <a:t>esarean </a:t>
                </a:r>
                <a:endParaRPr lang="en-US" b="1" kern="0" dirty="0">
                  <a:solidFill>
                    <a:srgbClr val="FFFFFF"/>
                  </a:solidFill>
                </a:endParaRPr>
              </a:p>
            </p:txBody>
          </p:sp>
        </p:grpSp>
        <p:sp>
          <p:nvSpPr>
            <p:cNvPr id="21" name="Rectangle 20"/>
            <p:cNvSpPr/>
            <p:nvPr/>
          </p:nvSpPr>
          <p:spPr>
            <a:xfrm>
              <a:off x="774951" y="1725914"/>
              <a:ext cx="2372919" cy="338554"/>
            </a:xfrm>
            <a:prstGeom prst="rect">
              <a:avLst/>
            </a:prstGeom>
          </p:spPr>
          <p:txBody>
            <a:bodyPr wrap="square">
              <a:spAutoFit/>
            </a:bodyPr>
            <a:lstStyle/>
            <a:p>
              <a:pPr>
                <a:spcBef>
                  <a:spcPts val="300"/>
                </a:spcBef>
                <a:spcAft>
                  <a:spcPts val="300"/>
                </a:spcAft>
                <a:defRPr/>
              </a:pPr>
              <a:r>
                <a:rPr lang="en-US" sz="1600" b="1" kern="0" dirty="0">
                  <a:solidFill>
                    <a:srgbClr val="4D4D4D"/>
                  </a:solidFill>
                </a:rPr>
                <a:t>CARE </a:t>
              </a:r>
              <a:r>
                <a:rPr lang="en-US" sz="1600" b="1" kern="0" dirty="0" smtClean="0">
                  <a:solidFill>
                    <a:srgbClr val="4D4D4D"/>
                  </a:solidFill>
                </a:rPr>
                <a:t>VARIATION</a:t>
              </a:r>
              <a:endParaRPr lang="en-US" sz="1600" b="1" kern="0" dirty="0">
                <a:solidFill>
                  <a:srgbClr val="4D4D4D"/>
                </a:solidFill>
              </a:endParaRPr>
            </a:p>
          </p:txBody>
        </p:sp>
      </p:grpSp>
      <p:sp>
        <p:nvSpPr>
          <p:cNvPr id="3" name="Rectangle 2"/>
          <p:cNvSpPr/>
          <p:nvPr/>
        </p:nvSpPr>
        <p:spPr>
          <a:xfrm>
            <a:off x="457200" y="5791200"/>
            <a:ext cx="8405730" cy="553998"/>
          </a:xfrm>
          <a:prstGeom prst="rect">
            <a:avLst/>
          </a:prstGeom>
        </p:spPr>
        <p:txBody>
          <a:bodyPr wrap="square">
            <a:spAutoFit/>
          </a:bodyPr>
          <a:lstStyle/>
          <a:p>
            <a:r>
              <a:rPr lang="en-US" sz="1000" dirty="0" smtClean="0">
                <a:solidFill>
                  <a:prstClr val="black"/>
                </a:solidFill>
              </a:rPr>
              <a:t>2018 </a:t>
            </a:r>
            <a:r>
              <a:rPr lang="en-US" sz="1000" dirty="0">
                <a:solidFill>
                  <a:prstClr val="black"/>
                </a:solidFill>
              </a:rPr>
              <a:t>UnitedHealthcare Network (Par) Commercial Claims analysis for 16 specialties and 169 markets. Rates are based on historical information and are not a guarantee of future outcomes. Average savings per patient/episode based only on claims for conditions and procedures directly used in the determination of physician designations. </a:t>
            </a:r>
          </a:p>
        </p:txBody>
      </p:sp>
      <p:grpSp>
        <p:nvGrpSpPr>
          <p:cNvPr id="8" name="Group 7"/>
          <p:cNvGrpSpPr/>
          <p:nvPr/>
        </p:nvGrpSpPr>
        <p:grpSpPr>
          <a:xfrm>
            <a:off x="3735237" y="1834440"/>
            <a:ext cx="5018567" cy="3383203"/>
            <a:chOff x="3735237" y="2077945"/>
            <a:chExt cx="5018567" cy="3383203"/>
          </a:xfrm>
        </p:grpSpPr>
        <p:sp>
          <p:nvSpPr>
            <p:cNvPr id="7" name="Rectangle 6"/>
            <p:cNvSpPr/>
            <p:nvPr/>
          </p:nvSpPr>
          <p:spPr>
            <a:xfrm>
              <a:off x="3735237" y="2583437"/>
              <a:ext cx="5018566" cy="2877711"/>
            </a:xfrm>
            <a:prstGeom prst="rect">
              <a:avLst/>
            </a:prstGeom>
          </p:spPr>
          <p:txBody>
            <a:bodyPr wrap="square">
              <a:spAutoFit/>
            </a:bodyPr>
            <a:lstStyle/>
            <a:p>
              <a:pPr marL="171450" indent="-171450">
                <a:spcBef>
                  <a:spcPts val="600"/>
                </a:spcBef>
                <a:buFont typeface="Arial" panose="020B0604020202020204" pitchFamily="34" charset="0"/>
                <a:buChar char="•"/>
              </a:pPr>
              <a:r>
                <a:rPr lang="en-US" sz="1200" b="1" dirty="0" smtClean="0">
                  <a:solidFill>
                    <a:srgbClr val="4D4D4D"/>
                  </a:solidFill>
                </a:rPr>
                <a:t>Preventive </a:t>
              </a:r>
              <a:r>
                <a:rPr lang="en-US" sz="1200" b="1" dirty="0">
                  <a:solidFill>
                    <a:srgbClr val="4D4D4D"/>
                  </a:solidFill>
                </a:rPr>
                <a:t>Care:</a:t>
              </a:r>
              <a:r>
                <a:rPr lang="en-US" sz="1200" dirty="0">
                  <a:solidFill>
                    <a:srgbClr val="4D4D4D"/>
                  </a:solidFill>
                </a:rPr>
                <a:t> National Committee for Quality Assurance (NCQA) endorsed preventive measures for chlamydia screening. </a:t>
              </a:r>
            </a:p>
            <a:p>
              <a:pPr marL="171450" indent="-171450">
                <a:spcBef>
                  <a:spcPts val="600"/>
                </a:spcBef>
                <a:buFont typeface="Arial" panose="020B0604020202020204" pitchFamily="34" charset="0"/>
                <a:buChar char="•"/>
              </a:pPr>
              <a:r>
                <a:rPr lang="en-US" sz="1200" b="1" dirty="0" smtClean="0">
                  <a:solidFill>
                    <a:srgbClr val="4D4D4D"/>
                  </a:solidFill>
                </a:rPr>
                <a:t>Evidence-Based </a:t>
              </a:r>
              <a:r>
                <a:rPr lang="en-US" sz="1200" b="1" dirty="0">
                  <a:solidFill>
                    <a:srgbClr val="4D4D4D"/>
                  </a:solidFill>
                </a:rPr>
                <a:t>Care: </a:t>
              </a:r>
              <a:r>
                <a:rPr lang="en-US" sz="1200" dirty="0" smtClean="0">
                  <a:solidFill>
                    <a:srgbClr val="4D4D4D"/>
                  </a:solidFill>
                </a:rPr>
                <a:t>NCQA  endorsed measure regarding non-recommended cervical cancer screening in adolescents. </a:t>
              </a:r>
              <a:endParaRPr lang="en-US" sz="1200" dirty="0">
                <a:solidFill>
                  <a:srgbClr val="4D4D4D"/>
                </a:solidFill>
              </a:endParaRPr>
            </a:p>
            <a:p>
              <a:pPr marL="171450" indent="-171450">
                <a:spcBef>
                  <a:spcPts val="600"/>
                </a:spcBef>
                <a:buFont typeface="Arial" panose="020B0604020202020204" pitchFamily="34" charset="0"/>
                <a:buChar char="•"/>
              </a:pPr>
              <a:r>
                <a:rPr lang="en-US" sz="1200" b="1" dirty="0" smtClean="0">
                  <a:solidFill>
                    <a:srgbClr val="4D4D4D"/>
                  </a:solidFill>
                </a:rPr>
                <a:t>Chronic </a:t>
              </a:r>
              <a:r>
                <a:rPr lang="en-US" sz="1200" b="1" dirty="0">
                  <a:solidFill>
                    <a:srgbClr val="4D4D4D"/>
                  </a:solidFill>
                </a:rPr>
                <a:t>Disease Care: </a:t>
              </a:r>
              <a:r>
                <a:rPr lang="en-US" sz="1200" dirty="0" smtClean="0">
                  <a:solidFill>
                    <a:srgbClr val="4D4D4D"/>
                  </a:solidFill>
                </a:rPr>
                <a:t>Pharmacy Quality Alliance endorsed </a:t>
              </a:r>
              <a:r>
                <a:rPr lang="en-US" sz="1200" dirty="0">
                  <a:solidFill>
                    <a:srgbClr val="4D4D4D"/>
                  </a:solidFill>
                </a:rPr>
                <a:t>measures for medication </a:t>
              </a:r>
              <a:r>
                <a:rPr lang="en-US" sz="1200" dirty="0" smtClean="0">
                  <a:solidFill>
                    <a:srgbClr val="4D4D4D"/>
                  </a:solidFill>
                </a:rPr>
                <a:t>prescribing </a:t>
              </a:r>
              <a:r>
                <a:rPr lang="en-US" sz="1200" dirty="0">
                  <a:solidFill>
                    <a:srgbClr val="4D4D4D"/>
                  </a:solidFill>
                </a:rPr>
                <a:t>and adherence for </a:t>
              </a:r>
              <a:r>
                <a:rPr lang="en-US" sz="1200" dirty="0" smtClean="0">
                  <a:solidFill>
                    <a:srgbClr val="4D4D4D"/>
                  </a:solidFill>
                </a:rPr>
                <a:t>diabetics. </a:t>
              </a:r>
              <a:endParaRPr lang="en-US" sz="1200" dirty="0">
                <a:solidFill>
                  <a:srgbClr val="4D4D4D"/>
                </a:solidFill>
              </a:endParaRPr>
            </a:p>
            <a:p>
              <a:pPr marL="171450" indent="-171450">
                <a:spcBef>
                  <a:spcPts val="600"/>
                </a:spcBef>
                <a:buFont typeface="Arial" panose="020B0604020202020204" pitchFamily="34" charset="0"/>
                <a:buChar char="•"/>
              </a:pPr>
              <a:r>
                <a:rPr lang="en-US" sz="1200" b="1" dirty="0" smtClean="0">
                  <a:solidFill>
                    <a:srgbClr val="4D4D4D"/>
                  </a:solidFill>
                </a:rPr>
                <a:t>Patient </a:t>
              </a:r>
              <a:r>
                <a:rPr lang="en-US" sz="1200" b="1" dirty="0">
                  <a:solidFill>
                    <a:srgbClr val="4D4D4D"/>
                  </a:solidFill>
                </a:rPr>
                <a:t>Safety: </a:t>
              </a:r>
              <a:r>
                <a:rPr lang="en-US" sz="1200" dirty="0">
                  <a:solidFill>
                    <a:srgbClr val="4D4D4D"/>
                  </a:solidFill>
                </a:rPr>
                <a:t>Expert panel measures assessing whether or not a patient had a complication such as hemorrhage, pneumonia, and/or wound infection post hysterectomy or C-section.</a:t>
              </a:r>
            </a:p>
            <a:p>
              <a:pPr marL="171450" indent="-171450">
                <a:spcBef>
                  <a:spcPts val="600"/>
                </a:spcBef>
                <a:buFont typeface="Arial" panose="020B0604020202020204" pitchFamily="34" charset="0"/>
                <a:buChar char="•"/>
              </a:pPr>
              <a:r>
                <a:rPr lang="en-US" sz="1200" b="1" dirty="0" smtClean="0">
                  <a:solidFill>
                    <a:srgbClr val="4D4D4D"/>
                  </a:solidFill>
                </a:rPr>
                <a:t>Sequencing </a:t>
              </a:r>
              <a:r>
                <a:rPr lang="en-US" sz="1200" b="1" dirty="0">
                  <a:solidFill>
                    <a:srgbClr val="4D4D4D"/>
                  </a:solidFill>
                </a:rPr>
                <a:t>of Care: </a:t>
              </a:r>
              <a:r>
                <a:rPr lang="en-US" sz="1200" dirty="0">
                  <a:solidFill>
                    <a:srgbClr val="4D4D4D"/>
                  </a:solidFill>
                </a:rPr>
                <a:t>NCQA endorsed measures for prenatal and post-partum </a:t>
              </a:r>
              <a:r>
                <a:rPr lang="en-US" sz="1200" dirty="0" smtClean="0">
                  <a:solidFill>
                    <a:srgbClr val="4D4D4D"/>
                  </a:solidFill>
                </a:rPr>
                <a:t>care.</a:t>
              </a:r>
              <a:endParaRPr lang="en-US" sz="1200" dirty="0">
                <a:solidFill>
                  <a:srgbClr val="4D4D4D"/>
                </a:solidFill>
              </a:endParaRPr>
            </a:p>
            <a:p>
              <a:pPr marL="171450" indent="-171450">
                <a:spcBef>
                  <a:spcPts val="600"/>
                </a:spcBef>
                <a:buFont typeface="Arial" panose="020B0604020202020204" pitchFamily="34" charset="0"/>
                <a:buChar char="•"/>
              </a:pPr>
              <a:r>
                <a:rPr lang="en-US" sz="1200" b="1" dirty="0" smtClean="0">
                  <a:solidFill>
                    <a:srgbClr val="4D4D4D"/>
                  </a:solidFill>
                </a:rPr>
                <a:t>Effectiveness </a:t>
              </a:r>
              <a:r>
                <a:rPr lang="en-US" sz="1200" b="1" dirty="0">
                  <a:solidFill>
                    <a:srgbClr val="4D4D4D"/>
                  </a:solidFill>
                </a:rPr>
                <a:t>of Procedures</a:t>
              </a:r>
              <a:r>
                <a:rPr lang="en-US" sz="1200" b="1" dirty="0" smtClean="0">
                  <a:solidFill>
                    <a:srgbClr val="4D4D4D"/>
                  </a:solidFill>
                </a:rPr>
                <a:t>: </a:t>
              </a:r>
              <a:r>
                <a:rPr lang="en-US" sz="1200" dirty="0" smtClean="0">
                  <a:solidFill>
                    <a:srgbClr val="4D4D4D"/>
                  </a:solidFill>
                </a:rPr>
                <a:t>Expert panel endorsed measure regarding major restudies post excision of ovary or ovarian duct.</a:t>
              </a:r>
              <a:endParaRPr lang="en-US" sz="1200" dirty="0">
                <a:solidFill>
                  <a:srgbClr val="4D4D4D"/>
                </a:solidFill>
              </a:endParaRPr>
            </a:p>
          </p:txBody>
        </p:sp>
        <p:sp>
          <p:nvSpPr>
            <p:cNvPr id="6" name="TextBox 5"/>
            <p:cNvSpPr txBox="1"/>
            <p:nvPr/>
          </p:nvSpPr>
          <p:spPr>
            <a:xfrm>
              <a:off x="3735238" y="2077945"/>
              <a:ext cx="5018566" cy="369332"/>
            </a:xfrm>
            <a:prstGeom prst="rect">
              <a:avLst/>
            </a:prstGeom>
            <a:noFill/>
          </p:spPr>
          <p:txBody>
            <a:bodyPr wrap="square" rtlCol="0">
              <a:spAutoFit/>
            </a:bodyPr>
            <a:lstStyle/>
            <a:p>
              <a:pPr>
                <a:spcAft>
                  <a:spcPts val="400"/>
                </a:spcAft>
                <a:buClr>
                  <a:srgbClr val="006778"/>
                </a:buClr>
              </a:pPr>
              <a:r>
                <a:rPr lang="en-US" dirty="0" smtClean="0">
                  <a:solidFill>
                    <a:srgbClr val="4D4D4D"/>
                  </a:solidFill>
                </a:rPr>
                <a:t>Quality Measure Type and Source Examples</a:t>
              </a:r>
            </a:p>
          </p:txBody>
        </p:sp>
      </p:grpSp>
    </p:spTree>
    <p:extLst>
      <p:ext uri="{BB962C8B-B14F-4D97-AF65-F5344CB8AC3E}">
        <p14:creationId xmlns:p14="http://schemas.microsoft.com/office/powerpoint/2010/main" xmlns="" val="2633209317"/>
      </p:ext>
    </p:extLst>
  </p:cSld>
  <p:clrMapOvr>
    <a:masterClrMapping/>
  </p:clrMapOvr>
  <mc:AlternateContent xmlns:mc="http://schemas.openxmlformats.org/markup-compatibility/2006">
    <mc:Choice xmlns:p14="http://schemas.microsoft.com/office/powerpoint/2010/main" xmlns="" Requires="p14">
      <p:transition p14:dur="300">
        <p:fade/>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3" y="228600"/>
            <a:ext cx="6198159" cy="790578"/>
          </a:xfrm>
        </p:spPr>
        <p:txBody>
          <a:bodyPr>
            <a:normAutofit/>
          </a:bodyPr>
          <a:lstStyle/>
          <a:p>
            <a:r>
              <a:rPr lang="en-US" sz="2000" dirty="0" smtClean="0"/>
              <a:t>UnitedHealth Premium</a:t>
            </a:r>
            <a:br>
              <a:rPr lang="en-US" sz="2000" dirty="0" smtClean="0"/>
            </a:br>
            <a:r>
              <a:rPr lang="en-US" sz="2000" dirty="0" smtClean="0"/>
              <a:t>Quality Results and Outcomes  - Cardiology</a:t>
            </a:r>
            <a:endParaRPr lang="en-US" sz="2000" dirty="0"/>
          </a:p>
        </p:txBody>
      </p:sp>
      <p:sp>
        <p:nvSpPr>
          <p:cNvPr id="4" name="Slide Number Placeholder 3"/>
          <p:cNvSpPr>
            <a:spLocks noGrp="1"/>
          </p:cNvSpPr>
          <p:nvPr>
            <p:ph type="sldNum" sz="quarter" idx="4294967295"/>
          </p:nvPr>
        </p:nvSpPr>
        <p:spPr>
          <a:xfrm>
            <a:off x="8588415" y="6631162"/>
            <a:ext cx="349170" cy="226838"/>
          </a:xfrm>
          <a:prstGeom prst="rect">
            <a:avLst/>
          </a:prstGeom>
        </p:spPr>
        <p:txBody>
          <a:bodyPr/>
          <a:lstStyle/>
          <a:p>
            <a:fld id="{90F9BDA0-AF0E-4BA8-B742-3B9C92A3E6FE}" type="slidenum">
              <a:rPr lang="en-US" smtClean="0">
                <a:solidFill>
                  <a:schemeClr val="tx1"/>
                </a:solidFill>
              </a:rPr>
              <a:pPr/>
              <a:t>3</a:t>
            </a:fld>
            <a:endParaRPr lang="en-US" dirty="0">
              <a:solidFill>
                <a:schemeClr val="tx1"/>
              </a:solidFill>
            </a:endParaRPr>
          </a:p>
        </p:txBody>
      </p:sp>
      <p:sp>
        <p:nvSpPr>
          <p:cNvPr id="8" name="Content Placeholder 15"/>
          <p:cNvSpPr>
            <a:spLocks noGrp="1"/>
          </p:cNvSpPr>
          <p:nvPr>
            <p:ph idx="1"/>
          </p:nvPr>
        </p:nvSpPr>
        <p:spPr>
          <a:xfrm>
            <a:off x="3955363" y="1892385"/>
            <a:ext cx="4986670" cy="2727324"/>
          </a:xfrm>
        </p:spPr>
        <p:txBody>
          <a:bodyPr/>
          <a:lstStyle/>
          <a:p>
            <a:pPr lvl="0">
              <a:spcBef>
                <a:spcPts val="600"/>
              </a:spcBef>
              <a:spcAft>
                <a:spcPts val="0"/>
              </a:spcAft>
            </a:pPr>
            <a:r>
              <a:rPr lang="en-US" sz="1200" b="1" dirty="0" smtClean="0"/>
              <a:t>Chronic disease </a:t>
            </a:r>
            <a:r>
              <a:rPr lang="en-US" sz="1200" b="1" dirty="0"/>
              <a:t>care: </a:t>
            </a:r>
            <a:r>
              <a:rPr lang="en-US" sz="1200" dirty="0" smtClean="0"/>
              <a:t>NCQA endorsed measure regarding statin therapy for patients with cardiovascular disease.</a:t>
            </a:r>
            <a:endParaRPr lang="en-US" sz="1200" dirty="0"/>
          </a:p>
          <a:p>
            <a:pPr lvl="0">
              <a:spcBef>
                <a:spcPts val="600"/>
              </a:spcBef>
              <a:spcAft>
                <a:spcPts val="0"/>
              </a:spcAft>
            </a:pPr>
            <a:r>
              <a:rPr lang="en-US" sz="1200" b="1" dirty="0"/>
              <a:t>Patient Safety: </a:t>
            </a:r>
            <a:r>
              <a:rPr lang="en-US" sz="1200" dirty="0"/>
              <a:t>NQF endorsed medication safety monitoring measures to ensure that patients are not taking medications that are contraindicated by another condition, such as elderly patients with chronic kidney disease avoiding NSAIDs. </a:t>
            </a:r>
          </a:p>
          <a:p>
            <a:pPr lvl="0">
              <a:spcBef>
                <a:spcPts val="600"/>
              </a:spcBef>
              <a:spcAft>
                <a:spcPts val="0"/>
              </a:spcAft>
            </a:pPr>
            <a:r>
              <a:rPr lang="en-US" sz="1200" b="1" dirty="0"/>
              <a:t>Sequencing of Care:</a:t>
            </a:r>
            <a:r>
              <a:rPr lang="en-US" sz="1200" dirty="0"/>
              <a:t> NQF endorsed measure for beta-blocker usage to ensure patients are on a beta-blocker for 6 months after a hospitalization for acute myocardial infarction. </a:t>
            </a:r>
          </a:p>
          <a:p>
            <a:pPr>
              <a:spcBef>
                <a:spcPts val="600"/>
              </a:spcBef>
              <a:spcAft>
                <a:spcPts val="0"/>
              </a:spcAft>
            </a:pPr>
            <a:r>
              <a:rPr lang="en-US" sz="1200" b="1" dirty="0"/>
              <a:t>Effectiveness of Procedures: </a:t>
            </a:r>
            <a:r>
              <a:rPr lang="en-US" sz="1200" dirty="0"/>
              <a:t>Expert panel measure measuring whether patients had a redo procedure following coronary artery catheterization with drug stent.</a:t>
            </a:r>
            <a:endParaRPr lang="en-US" sz="1400" dirty="0">
              <a:latin typeface="Calibri"/>
              <a:ea typeface="Calibri"/>
            </a:endParaRPr>
          </a:p>
        </p:txBody>
      </p:sp>
      <p:grpSp>
        <p:nvGrpSpPr>
          <p:cNvPr id="3" name="Group 2"/>
          <p:cNvGrpSpPr/>
          <p:nvPr/>
        </p:nvGrpSpPr>
        <p:grpSpPr>
          <a:xfrm>
            <a:off x="878997" y="1626283"/>
            <a:ext cx="2684017" cy="2951752"/>
            <a:chOff x="1132514" y="2722789"/>
            <a:chExt cx="2684017" cy="2951752"/>
          </a:xfrm>
        </p:grpSpPr>
        <p:sp>
          <p:nvSpPr>
            <p:cNvPr id="9" name="Rectangle 8"/>
            <p:cNvSpPr/>
            <p:nvPr/>
          </p:nvSpPr>
          <p:spPr>
            <a:xfrm>
              <a:off x="1132515" y="2722789"/>
              <a:ext cx="2557405" cy="338554"/>
            </a:xfrm>
            <a:prstGeom prst="rect">
              <a:avLst/>
            </a:prstGeom>
          </p:spPr>
          <p:txBody>
            <a:bodyPr wrap="square">
              <a:spAutoFit/>
            </a:bodyPr>
            <a:lstStyle/>
            <a:p>
              <a:pPr>
                <a:spcBef>
                  <a:spcPts val="300"/>
                </a:spcBef>
                <a:spcAft>
                  <a:spcPts val="300"/>
                </a:spcAft>
                <a:defRPr/>
              </a:pPr>
              <a:r>
                <a:rPr lang="en-US" sz="1600" b="1" kern="0" dirty="0">
                  <a:solidFill>
                    <a:srgbClr val="4D4D4D"/>
                  </a:solidFill>
                </a:rPr>
                <a:t>CARE </a:t>
              </a:r>
              <a:r>
                <a:rPr lang="en-US" sz="1600" b="1" kern="0" dirty="0" smtClean="0">
                  <a:solidFill>
                    <a:srgbClr val="4D4D4D"/>
                  </a:solidFill>
                </a:rPr>
                <a:t>VARIATION</a:t>
              </a:r>
              <a:endParaRPr lang="en-US" sz="2800" b="1" kern="0" dirty="0">
                <a:solidFill>
                  <a:srgbClr val="4D4D4D"/>
                </a:solidFill>
              </a:endParaRPr>
            </a:p>
          </p:txBody>
        </p:sp>
        <p:grpSp>
          <p:nvGrpSpPr>
            <p:cNvPr id="10" name="Group 9"/>
            <p:cNvGrpSpPr/>
            <p:nvPr/>
          </p:nvGrpSpPr>
          <p:grpSpPr>
            <a:xfrm>
              <a:off x="1132515" y="4289012"/>
              <a:ext cx="1371600" cy="726988"/>
              <a:chOff x="3986589" y="4818836"/>
              <a:chExt cx="800036" cy="726988"/>
            </a:xfrm>
          </p:grpSpPr>
          <p:sp>
            <p:nvSpPr>
              <p:cNvPr id="11" name="Down Arrow 10"/>
              <p:cNvSpPr/>
              <p:nvPr/>
            </p:nvSpPr>
            <p:spPr>
              <a:xfrm>
                <a:off x="3986589" y="4818836"/>
                <a:ext cx="800036" cy="726988"/>
              </a:xfrm>
              <a:prstGeom prst="downArrow">
                <a:avLst>
                  <a:gd name="adj1" fmla="val 100000"/>
                  <a:gd name="adj2" fmla="val 29932"/>
                </a:avLst>
              </a:prstGeom>
              <a:solidFill>
                <a:srgbClr val="C0E9FF"/>
              </a:solidFill>
              <a:ln w="9525" cap="flat" cmpd="sng" algn="ctr">
                <a:noFill/>
                <a:prstDash val="solid"/>
              </a:ln>
              <a:effectLst/>
            </p:spPr>
            <p:txBody>
              <a:bodyPr rtlCol="0" anchor="ctr"/>
              <a:lstStyle/>
              <a:p>
                <a:pPr algn="ctr" defTabSz="457200">
                  <a:defRPr/>
                </a:pPr>
                <a:endParaRPr lang="en-US" kern="0" smtClean="0">
                  <a:solidFill>
                    <a:srgbClr val="FFFFFF"/>
                  </a:solidFill>
                </a:endParaRPr>
              </a:p>
            </p:txBody>
          </p:sp>
          <p:sp>
            <p:nvSpPr>
              <p:cNvPr id="12" name="Rectangle 11"/>
              <p:cNvSpPr/>
              <p:nvPr/>
            </p:nvSpPr>
            <p:spPr>
              <a:xfrm>
                <a:off x="4229694" y="4882053"/>
                <a:ext cx="297333" cy="461665"/>
              </a:xfrm>
              <a:prstGeom prst="rect">
                <a:avLst/>
              </a:prstGeom>
            </p:spPr>
            <p:txBody>
              <a:bodyPr wrap="none" lIns="0" rIns="0">
                <a:spAutoFit/>
              </a:bodyPr>
              <a:lstStyle/>
              <a:p>
                <a:pPr algn="ctr" fontAlgn="base">
                  <a:spcAft>
                    <a:spcPts val="2000"/>
                  </a:spcAft>
                  <a:defRPr/>
                </a:pPr>
                <a:r>
                  <a:rPr lang="en-US" sz="2400" b="1" kern="0" dirty="0" smtClean="0">
                    <a:solidFill>
                      <a:srgbClr val="1F497D"/>
                    </a:solidFill>
                  </a:rPr>
                  <a:t>10</a:t>
                </a:r>
                <a:r>
                  <a:rPr lang="en-US" sz="2200" b="1" kern="0" baseline="30000" dirty="0" smtClean="0">
                    <a:solidFill>
                      <a:srgbClr val="1F497D"/>
                    </a:solidFill>
                  </a:rPr>
                  <a:t>%</a:t>
                </a:r>
                <a:endParaRPr lang="en-US" sz="2200" b="1" kern="0" baseline="30000" dirty="0">
                  <a:solidFill>
                    <a:srgbClr val="1F497D"/>
                  </a:solidFill>
                </a:endParaRPr>
              </a:p>
            </p:txBody>
          </p:sp>
        </p:grpSp>
        <p:grpSp>
          <p:nvGrpSpPr>
            <p:cNvPr id="13" name="Group 12"/>
            <p:cNvGrpSpPr/>
            <p:nvPr/>
          </p:nvGrpSpPr>
          <p:grpSpPr>
            <a:xfrm>
              <a:off x="2318320" y="4289012"/>
              <a:ext cx="1371600" cy="726988"/>
              <a:chOff x="5132065" y="4818836"/>
              <a:chExt cx="800036" cy="726988"/>
            </a:xfrm>
          </p:grpSpPr>
          <p:sp>
            <p:nvSpPr>
              <p:cNvPr id="14" name="Down Arrow 13"/>
              <p:cNvSpPr/>
              <p:nvPr/>
            </p:nvSpPr>
            <p:spPr>
              <a:xfrm>
                <a:off x="5132065" y="4818836"/>
                <a:ext cx="800036" cy="726988"/>
              </a:xfrm>
              <a:prstGeom prst="downArrow">
                <a:avLst>
                  <a:gd name="adj1" fmla="val 100000"/>
                  <a:gd name="adj2" fmla="val 29932"/>
                </a:avLst>
              </a:prstGeom>
              <a:solidFill>
                <a:srgbClr val="C0E9FF"/>
              </a:solidFill>
              <a:ln w="9525" cap="flat" cmpd="sng" algn="ctr">
                <a:noFill/>
                <a:prstDash val="solid"/>
              </a:ln>
              <a:effectLst/>
            </p:spPr>
            <p:txBody>
              <a:bodyPr rtlCol="0" anchor="ctr"/>
              <a:lstStyle/>
              <a:p>
                <a:pPr algn="ctr" defTabSz="457200">
                  <a:defRPr/>
                </a:pPr>
                <a:endParaRPr lang="en-US" kern="0" smtClean="0">
                  <a:solidFill>
                    <a:srgbClr val="FFFFFF"/>
                  </a:solidFill>
                </a:endParaRPr>
              </a:p>
            </p:txBody>
          </p:sp>
          <p:sp>
            <p:nvSpPr>
              <p:cNvPr id="15" name="Rectangle 14"/>
              <p:cNvSpPr/>
              <p:nvPr/>
            </p:nvSpPr>
            <p:spPr>
              <a:xfrm>
                <a:off x="5375170" y="4882053"/>
                <a:ext cx="297333" cy="461665"/>
              </a:xfrm>
              <a:prstGeom prst="rect">
                <a:avLst/>
              </a:prstGeom>
            </p:spPr>
            <p:txBody>
              <a:bodyPr wrap="none" lIns="0" rIns="0">
                <a:spAutoFit/>
              </a:bodyPr>
              <a:lstStyle/>
              <a:p>
                <a:pPr algn="ctr" fontAlgn="base">
                  <a:spcAft>
                    <a:spcPts val="2000"/>
                  </a:spcAft>
                  <a:defRPr/>
                </a:pPr>
                <a:r>
                  <a:rPr lang="en-US" sz="2400" b="1" kern="0" dirty="0" smtClean="0">
                    <a:solidFill>
                      <a:srgbClr val="1F497D"/>
                    </a:solidFill>
                  </a:rPr>
                  <a:t>17</a:t>
                </a:r>
                <a:r>
                  <a:rPr lang="en-US" sz="2200" b="1" kern="0" baseline="30000" dirty="0" smtClean="0">
                    <a:solidFill>
                      <a:srgbClr val="1F497D"/>
                    </a:solidFill>
                  </a:rPr>
                  <a:t>%</a:t>
                </a:r>
                <a:endParaRPr lang="en-US" sz="2200" b="1" kern="0" baseline="30000" dirty="0">
                  <a:solidFill>
                    <a:srgbClr val="1F497D"/>
                  </a:solidFill>
                </a:endParaRPr>
              </a:p>
            </p:txBody>
          </p:sp>
        </p:grpSp>
        <p:sp>
          <p:nvSpPr>
            <p:cNvPr id="16" name="Rectangle 15"/>
            <p:cNvSpPr/>
            <p:nvPr/>
          </p:nvSpPr>
          <p:spPr>
            <a:xfrm>
              <a:off x="1132514" y="3001580"/>
              <a:ext cx="2557405" cy="1286030"/>
            </a:xfrm>
            <a:prstGeom prst="rect">
              <a:avLst/>
            </a:prstGeom>
            <a:solidFill>
              <a:schemeClr val="tx2"/>
            </a:solidFill>
            <a:ln w="9525" cap="flat" cmpd="sng" algn="ctr">
              <a:noFill/>
              <a:prstDash val="solid"/>
            </a:ln>
            <a:effectLst/>
          </p:spPr>
          <p:txBody>
            <a:bodyPr rtlCol="0" anchor="ctr"/>
            <a:lstStyle/>
            <a:p>
              <a:pPr algn="ctr" defTabSz="457200">
                <a:defRPr/>
              </a:pPr>
              <a:endParaRPr lang="en-US" kern="0" dirty="0" smtClean="0">
                <a:solidFill>
                  <a:srgbClr val="003DA1"/>
                </a:solidFill>
              </a:endParaRPr>
            </a:p>
          </p:txBody>
        </p:sp>
        <p:sp>
          <p:nvSpPr>
            <p:cNvPr id="17" name="Rectangle 16"/>
            <p:cNvSpPr/>
            <p:nvPr/>
          </p:nvSpPr>
          <p:spPr>
            <a:xfrm>
              <a:off x="1132515" y="5028210"/>
              <a:ext cx="1278701" cy="646331"/>
            </a:xfrm>
            <a:prstGeom prst="rect">
              <a:avLst/>
            </a:prstGeom>
          </p:spPr>
          <p:txBody>
            <a:bodyPr wrap="square">
              <a:spAutoFit/>
            </a:bodyPr>
            <a:lstStyle/>
            <a:p>
              <a:pPr marL="0" lvl="1">
                <a:spcAft>
                  <a:spcPts val="300"/>
                </a:spcAft>
                <a:defRPr/>
              </a:pPr>
              <a:r>
                <a:rPr lang="en-US" sz="1200" b="1" kern="0" dirty="0" smtClean="0">
                  <a:solidFill>
                    <a:srgbClr val="444444"/>
                  </a:solidFill>
                </a:rPr>
                <a:t>lower</a:t>
              </a:r>
              <a:r>
                <a:rPr lang="en-US" sz="1200" kern="0" dirty="0" smtClean="0">
                  <a:solidFill>
                    <a:srgbClr val="444444"/>
                  </a:solidFill>
                </a:rPr>
                <a:t> average </a:t>
              </a:r>
              <a:r>
                <a:rPr lang="en-US" sz="1200" kern="0" dirty="0">
                  <a:solidFill>
                    <a:srgbClr val="444444"/>
                  </a:solidFill>
                </a:rPr>
                <a:t>complication </a:t>
              </a:r>
              <a:r>
                <a:rPr lang="en-US" sz="1200" kern="0" dirty="0" smtClean="0">
                  <a:solidFill>
                    <a:srgbClr val="444444"/>
                  </a:solidFill>
                </a:rPr>
                <a:t>rates.</a:t>
              </a:r>
              <a:endParaRPr lang="en-US" sz="1200" kern="0" dirty="0">
                <a:solidFill>
                  <a:srgbClr val="444444"/>
                </a:solidFill>
              </a:endParaRPr>
            </a:p>
          </p:txBody>
        </p:sp>
        <p:sp>
          <p:nvSpPr>
            <p:cNvPr id="18" name="Rectangle 17"/>
            <p:cNvSpPr/>
            <p:nvPr/>
          </p:nvSpPr>
          <p:spPr>
            <a:xfrm>
              <a:off x="2608168" y="5028210"/>
              <a:ext cx="1208363" cy="646331"/>
            </a:xfrm>
            <a:prstGeom prst="rect">
              <a:avLst/>
            </a:prstGeom>
          </p:spPr>
          <p:txBody>
            <a:bodyPr wrap="square">
              <a:spAutoFit/>
            </a:bodyPr>
            <a:lstStyle/>
            <a:p>
              <a:pPr marL="0" lvl="1">
                <a:spcAft>
                  <a:spcPts val="300"/>
                </a:spcAft>
                <a:defRPr/>
              </a:pPr>
              <a:r>
                <a:rPr lang="en-US" sz="1200" b="1" kern="0" dirty="0" smtClean="0">
                  <a:solidFill>
                    <a:srgbClr val="444444"/>
                  </a:solidFill>
                </a:rPr>
                <a:t>fewer</a:t>
              </a:r>
              <a:r>
                <a:rPr lang="en-US" sz="1200" kern="0" dirty="0" smtClean="0">
                  <a:solidFill>
                    <a:srgbClr val="444444"/>
                  </a:solidFill>
                </a:rPr>
                <a:t> average </a:t>
              </a:r>
              <a:br>
                <a:rPr lang="en-US" sz="1200" kern="0" dirty="0" smtClean="0">
                  <a:solidFill>
                    <a:srgbClr val="444444"/>
                  </a:solidFill>
                </a:rPr>
              </a:br>
              <a:r>
                <a:rPr lang="en-US" sz="1200" kern="0" dirty="0" smtClean="0">
                  <a:solidFill>
                    <a:srgbClr val="444444"/>
                  </a:solidFill>
                </a:rPr>
                <a:t>redo procedures. </a:t>
              </a:r>
              <a:endParaRPr lang="en-US" sz="1200" kern="0" dirty="0">
                <a:solidFill>
                  <a:srgbClr val="444444"/>
                </a:solidFill>
              </a:endParaRPr>
            </a:p>
          </p:txBody>
        </p:sp>
        <p:sp>
          <p:nvSpPr>
            <p:cNvPr id="19" name="Rectangle 18"/>
            <p:cNvSpPr/>
            <p:nvPr/>
          </p:nvSpPr>
          <p:spPr>
            <a:xfrm>
              <a:off x="1132515" y="3511107"/>
              <a:ext cx="2368573" cy="738664"/>
            </a:xfrm>
            <a:prstGeom prst="rect">
              <a:avLst/>
            </a:prstGeom>
          </p:spPr>
          <p:txBody>
            <a:bodyPr wrap="square">
              <a:spAutoFit/>
            </a:bodyPr>
            <a:lstStyle/>
            <a:p>
              <a:pPr marL="0" lvl="1">
                <a:spcAft>
                  <a:spcPts val="300"/>
                </a:spcAft>
                <a:defRPr/>
              </a:pPr>
              <a:r>
                <a:rPr lang="en-US" sz="1400" kern="0" dirty="0">
                  <a:solidFill>
                    <a:srgbClr val="FFFFFF"/>
                  </a:solidFill>
                </a:rPr>
                <a:t>Premium Care Physicians</a:t>
              </a:r>
              <a:r>
                <a:rPr lang="en-US" sz="1400" kern="0" dirty="0" smtClean="0">
                  <a:solidFill>
                    <a:srgbClr val="FFFFFF"/>
                  </a:solidFill>
                </a:rPr>
                <a:t/>
              </a:r>
              <a:br>
                <a:rPr lang="en-US" sz="1400" kern="0" dirty="0" smtClean="0">
                  <a:solidFill>
                    <a:srgbClr val="FFFFFF"/>
                  </a:solidFill>
                </a:rPr>
              </a:br>
              <a:r>
                <a:rPr lang="en-US" sz="1400" kern="0" dirty="0" smtClean="0">
                  <a:solidFill>
                    <a:srgbClr val="FFFFFF"/>
                  </a:solidFill>
                </a:rPr>
                <a:t>with cardiology stent procedure episodes </a:t>
              </a:r>
              <a:r>
                <a:rPr lang="en-US" sz="1400" kern="0" dirty="0">
                  <a:solidFill>
                    <a:srgbClr val="FFFFFF"/>
                  </a:solidFill>
                </a:rPr>
                <a:t>had:</a:t>
              </a:r>
            </a:p>
          </p:txBody>
        </p:sp>
        <p:sp>
          <p:nvSpPr>
            <p:cNvPr id="20" name="Rectangle 19"/>
            <p:cNvSpPr/>
            <p:nvPr/>
          </p:nvSpPr>
          <p:spPr>
            <a:xfrm>
              <a:off x="1132515" y="3113243"/>
              <a:ext cx="1077029" cy="341632"/>
            </a:xfrm>
            <a:prstGeom prst="rect">
              <a:avLst/>
            </a:prstGeom>
          </p:spPr>
          <p:txBody>
            <a:bodyPr wrap="square">
              <a:spAutoFit/>
            </a:bodyPr>
            <a:lstStyle/>
            <a:p>
              <a:pPr>
                <a:lnSpc>
                  <a:spcPct val="90000"/>
                </a:lnSpc>
                <a:defRPr/>
              </a:pPr>
              <a:r>
                <a:rPr lang="en-US" b="1" kern="0" dirty="0" smtClean="0">
                  <a:solidFill>
                    <a:srgbClr val="FFFFFF"/>
                  </a:solidFill>
                </a:rPr>
                <a:t>Stents</a:t>
              </a:r>
              <a:endParaRPr lang="en-US" b="1" kern="0" dirty="0">
                <a:solidFill>
                  <a:srgbClr val="FFFFFF"/>
                </a:solidFill>
              </a:endParaRPr>
            </a:p>
          </p:txBody>
        </p:sp>
      </p:grpSp>
      <p:sp>
        <p:nvSpPr>
          <p:cNvPr id="23" name="TextBox 22"/>
          <p:cNvSpPr txBox="1"/>
          <p:nvPr/>
        </p:nvSpPr>
        <p:spPr>
          <a:xfrm>
            <a:off x="778498" y="5822046"/>
            <a:ext cx="7242513" cy="461665"/>
          </a:xfrm>
          <a:prstGeom prst="rect">
            <a:avLst/>
          </a:prstGeom>
          <a:noFill/>
        </p:spPr>
        <p:txBody>
          <a:bodyPr wrap="square" lIns="0" tIns="0" rIns="0" bIns="0" rtlCol="0" anchor="b">
            <a:spAutoFit/>
          </a:bodyPr>
          <a:lstStyle/>
          <a:p>
            <a:r>
              <a:rPr lang="en-US" sz="750" dirty="0" smtClean="0">
                <a:solidFill>
                  <a:srgbClr val="444444"/>
                </a:solidFill>
              </a:rPr>
              <a:t>Savings </a:t>
            </a:r>
            <a:r>
              <a:rPr lang="en-US" sz="750" dirty="0">
                <a:solidFill>
                  <a:srgbClr val="444444"/>
                </a:solidFill>
              </a:rPr>
              <a:t>estimates based </a:t>
            </a:r>
            <a:r>
              <a:rPr lang="en-US" sz="750" dirty="0">
                <a:solidFill>
                  <a:srgbClr val="000000"/>
                </a:solidFill>
              </a:rPr>
              <a:t>on </a:t>
            </a:r>
            <a:r>
              <a:rPr lang="en-US" sz="750" dirty="0" smtClean="0">
                <a:solidFill>
                  <a:srgbClr val="000000"/>
                </a:solidFill>
              </a:rPr>
              <a:t>2018 UnitedHealthcare Network (Par) Commercial Claims analysis for 16 specialties and 169 </a:t>
            </a:r>
            <a:r>
              <a:rPr lang="en-US" sz="750" dirty="0">
                <a:solidFill>
                  <a:srgbClr val="000000"/>
                </a:solidFill>
              </a:rPr>
              <a:t>markets. Figures are based on book-of-business results and represent the national average expected cost differential </a:t>
            </a:r>
            <a:r>
              <a:rPr lang="en-US" sz="750" dirty="0">
                <a:solidFill>
                  <a:srgbClr val="444444"/>
                </a:solidFill>
              </a:rPr>
              <a:t>between Premium C</a:t>
            </a:r>
            <a:r>
              <a:rPr lang="en-US" sz="750" dirty="0" smtClean="0">
                <a:solidFill>
                  <a:srgbClr val="444444"/>
                </a:solidFill>
              </a:rPr>
              <a:t>are </a:t>
            </a:r>
            <a:r>
              <a:rPr lang="en-US" sz="750" dirty="0">
                <a:solidFill>
                  <a:srgbClr val="444444"/>
                </a:solidFill>
              </a:rPr>
              <a:t>P</a:t>
            </a:r>
            <a:r>
              <a:rPr lang="en-US" sz="750" dirty="0" smtClean="0">
                <a:solidFill>
                  <a:srgbClr val="444444"/>
                </a:solidFill>
              </a:rPr>
              <a:t>hysicians </a:t>
            </a:r>
            <a:r>
              <a:rPr lang="en-US" sz="750" dirty="0">
                <a:solidFill>
                  <a:srgbClr val="444444"/>
                </a:solidFill>
              </a:rPr>
              <a:t>and non-Premium </a:t>
            </a:r>
            <a:r>
              <a:rPr lang="en-US" sz="750" dirty="0" smtClean="0">
                <a:solidFill>
                  <a:srgbClr val="444444"/>
                </a:solidFill>
              </a:rPr>
              <a:t>Care Physicians </a:t>
            </a:r>
            <a:r>
              <a:rPr lang="en-US" sz="750" dirty="0">
                <a:solidFill>
                  <a:srgbClr val="444444"/>
                </a:solidFill>
              </a:rPr>
              <a:t>for entire episodes of care. Actual savings achieved will vary by customer depending on geographic availability and customer-specific service mix. All figures and estimated savings represent historical performance and are not a guarantee of future savings. </a:t>
            </a:r>
          </a:p>
        </p:txBody>
      </p:sp>
      <p:sp>
        <p:nvSpPr>
          <p:cNvPr id="24" name="TextBox 23"/>
          <p:cNvSpPr txBox="1"/>
          <p:nvPr/>
        </p:nvSpPr>
        <p:spPr>
          <a:xfrm>
            <a:off x="3935392" y="1535742"/>
            <a:ext cx="5011838" cy="369332"/>
          </a:xfrm>
          <a:prstGeom prst="rect">
            <a:avLst/>
          </a:prstGeom>
          <a:noFill/>
        </p:spPr>
        <p:txBody>
          <a:bodyPr wrap="square" rtlCol="0">
            <a:spAutoFit/>
          </a:bodyPr>
          <a:lstStyle/>
          <a:p>
            <a:pPr>
              <a:spcAft>
                <a:spcPts val="400"/>
              </a:spcAft>
              <a:buClr>
                <a:srgbClr val="006778"/>
              </a:buClr>
            </a:pPr>
            <a:r>
              <a:rPr lang="en-US" dirty="0" smtClean="0">
                <a:solidFill>
                  <a:srgbClr val="4D4D4D"/>
                </a:solidFill>
              </a:rPr>
              <a:t>Quality Measure Type and Source Examples</a:t>
            </a:r>
          </a:p>
        </p:txBody>
      </p:sp>
    </p:spTree>
    <p:extLst>
      <p:ext uri="{BB962C8B-B14F-4D97-AF65-F5344CB8AC3E}">
        <p14:creationId xmlns:p14="http://schemas.microsoft.com/office/powerpoint/2010/main" xmlns="" val="1354635917"/>
      </p:ext>
    </p:extLst>
  </p:cSld>
  <p:clrMapOvr>
    <a:masterClrMapping/>
  </p:clrMapOvr>
  <mc:AlternateContent xmlns:mc="http://schemas.openxmlformats.org/markup-compatibility/2006">
    <mc:Choice xmlns:p14="http://schemas.microsoft.com/office/powerpoint/2010/main" xmlns="" Requires="p14">
      <p:transition p14:dur="300">
        <p:fade/>
      </p:transition>
    </mc:Choice>
    <mc:Fallback>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4" y="228600"/>
            <a:ext cx="6276330" cy="790578"/>
          </a:xfrm>
        </p:spPr>
        <p:txBody>
          <a:bodyPr>
            <a:normAutofit/>
          </a:bodyPr>
          <a:lstStyle/>
          <a:p>
            <a:r>
              <a:rPr lang="en-US" sz="2000" dirty="0" smtClean="0"/>
              <a:t>UnitedHealth Premium</a:t>
            </a:r>
            <a:br>
              <a:rPr lang="en-US" sz="2000" dirty="0" smtClean="0"/>
            </a:br>
            <a:r>
              <a:rPr lang="en-US" sz="2000" dirty="0" smtClean="0"/>
              <a:t>Quality Results and Outcomes  - Orthopedics</a:t>
            </a:r>
            <a:endParaRPr lang="en-US" sz="2000" dirty="0"/>
          </a:p>
        </p:txBody>
      </p:sp>
      <p:sp>
        <p:nvSpPr>
          <p:cNvPr id="4" name="Slide Number Placeholder 3"/>
          <p:cNvSpPr>
            <a:spLocks noGrp="1"/>
          </p:cNvSpPr>
          <p:nvPr>
            <p:ph type="sldNum" sz="quarter" idx="4294967295"/>
          </p:nvPr>
        </p:nvSpPr>
        <p:spPr>
          <a:xfrm>
            <a:off x="8406951" y="6577674"/>
            <a:ext cx="518328" cy="258916"/>
          </a:xfrm>
          <a:prstGeom prst="rect">
            <a:avLst/>
          </a:prstGeom>
        </p:spPr>
        <p:txBody>
          <a:bodyPr/>
          <a:lstStyle/>
          <a:p>
            <a:fld id="{90F9BDA0-AF0E-4BA8-B742-3B9C92A3E6FE}" type="slidenum">
              <a:rPr lang="en-US" smtClean="0">
                <a:solidFill>
                  <a:schemeClr val="tx1"/>
                </a:solidFill>
              </a:rPr>
              <a:pPr/>
              <a:t>4</a:t>
            </a:fld>
            <a:endParaRPr lang="en-US" dirty="0">
              <a:solidFill>
                <a:schemeClr val="tx1"/>
              </a:solidFill>
            </a:endParaRPr>
          </a:p>
        </p:txBody>
      </p:sp>
      <p:sp>
        <p:nvSpPr>
          <p:cNvPr id="8" name="Content Placeholder 15"/>
          <p:cNvSpPr>
            <a:spLocks noGrp="1"/>
          </p:cNvSpPr>
          <p:nvPr>
            <p:ph idx="1"/>
          </p:nvPr>
        </p:nvSpPr>
        <p:spPr>
          <a:xfrm>
            <a:off x="381000" y="4626373"/>
            <a:ext cx="8438381" cy="1523692"/>
          </a:xfrm>
        </p:spPr>
        <p:txBody>
          <a:bodyPr/>
          <a:lstStyle/>
          <a:p>
            <a:pPr lvl="0">
              <a:spcBef>
                <a:spcPts val="600"/>
              </a:spcBef>
              <a:spcAft>
                <a:spcPts val="0"/>
              </a:spcAft>
            </a:pPr>
            <a:r>
              <a:rPr lang="en-US" sz="1200" b="1" dirty="0" smtClean="0"/>
              <a:t>Sequencing </a:t>
            </a:r>
            <a:r>
              <a:rPr lang="en-US" sz="1200" b="1" dirty="0"/>
              <a:t>of Care</a:t>
            </a:r>
            <a:r>
              <a:rPr lang="en-US" sz="1200" dirty="0"/>
              <a:t>: Expert panel endorsed measure for knee replacement includes measure to determine if the procedure was performed within 30 days of the initial diagnosis (to avoid rush to surgery), as well as physical therapy post-surgery.</a:t>
            </a:r>
          </a:p>
          <a:p>
            <a:pPr lvl="0">
              <a:spcBef>
                <a:spcPts val="600"/>
              </a:spcBef>
              <a:spcAft>
                <a:spcPts val="0"/>
              </a:spcAft>
            </a:pPr>
            <a:r>
              <a:rPr lang="en-US" sz="1200" b="1" dirty="0" smtClean="0"/>
              <a:t>Effectiveness </a:t>
            </a:r>
            <a:r>
              <a:rPr lang="en-US" sz="1200" b="1" dirty="0"/>
              <a:t>of Procedures: </a:t>
            </a:r>
            <a:r>
              <a:rPr lang="en-US" sz="1200" dirty="0"/>
              <a:t>Expert panel endorsed measures for decompression of a herniated disk include measures for appropriate timing of pre-surgical imaging, physical therapy as well as whether or not the patient had a redo procedure or post-surgical complications (hemorrhage, pneumonia, mechanical, wound infection, pulmonary embolism, or iatrogenic complications). </a:t>
            </a:r>
          </a:p>
          <a:p>
            <a:pPr marL="1143000" lvl="2" indent="-228600">
              <a:spcBef>
                <a:spcPts val="600"/>
              </a:spcBef>
              <a:spcAft>
                <a:spcPts val="0"/>
              </a:spcAft>
              <a:buFont typeface="Wingdings"/>
              <a:buChar char=""/>
            </a:pPr>
            <a:endParaRPr lang="en-US" sz="1000" dirty="0">
              <a:latin typeface="Calibri"/>
              <a:ea typeface="Calibri"/>
            </a:endParaRPr>
          </a:p>
        </p:txBody>
      </p:sp>
      <p:sp>
        <p:nvSpPr>
          <p:cNvPr id="21" name="Rectangle 20"/>
          <p:cNvSpPr/>
          <p:nvPr/>
        </p:nvSpPr>
        <p:spPr>
          <a:xfrm>
            <a:off x="803016" y="983516"/>
            <a:ext cx="1947969" cy="338554"/>
          </a:xfrm>
          <a:prstGeom prst="rect">
            <a:avLst/>
          </a:prstGeom>
        </p:spPr>
        <p:txBody>
          <a:bodyPr wrap="none">
            <a:spAutoFit/>
          </a:bodyPr>
          <a:lstStyle/>
          <a:p>
            <a:pPr marL="0" marR="0" lvl="0" indent="0" algn="ctr" defTabSz="914400" eaLnBrk="1" fontAlgn="auto" latinLnBrk="0" hangingPunct="1">
              <a:lnSpc>
                <a:spcPct val="100000"/>
              </a:lnSpc>
              <a:spcBef>
                <a:spcPts val="300"/>
              </a:spcBef>
              <a:spcAft>
                <a:spcPts val="300"/>
              </a:spcAft>
              <a:buClrTx/>
              <a:buSzTx/>
              <a:buFontTx/>
              <a:buNone/>
              <a:tabLst/>
              <a:defRPr/>
            </a:pPr>
            <a:r>
              <a:rPr kumimoji="0" lang="en-US" sz="1600" b="1" i="0" u="none" strike="noStrike" kern="0" cap="none" spc="0" normalizeH="0" baseline="0" noProof="0" dirty="0">
                <a:ln>
                  <a:noFill/>
                </a:ln>
                <a:solidFill>
                  <a:srgbClr val="4D4D4D"/>
                </a:solidFill>
                <a:effectLst/>
                <a:uLnTx/>
                <a:uFillTx/>
              </a:rPr>
              <a:t>CARE </a:t>
            </a:r>
            <a:r>
              <a:rPr kumimoji="0" lang="en-US" sz="1600" b="1" i="0" u="none" strike="noStrike" kern="0" cap="none" spc="0" normalizeH="0" baseline="0" noProof="0" dirty="0" smtClean="0">
                <a:ln>
                  <a:noFill/>
                </a:ln>
                <a:solidFill>
                  <a:srgbClr val="4D4D4D"/>
                </a:solidFill>
                <a:effectLst/>
                <a:uLnTx/>
                <a:uFillTx/>
              </a:rPr>
              <a:t>VARIATION</a:t>
            </a:r>
            <a:endParaRPr kumimoji="0" lang="en-US" sz="1600" b="1" i="0" u="none" strike="noStrike" kern="0" cap="none" spc="0" normalizeH="0" baseline="0" noProof="0" dirty="0">
              <a:ln>
                <a:noFill/>
              </a:ln>
              <a:solidFill>
                <a:srgbClr val="4D4D4D"/>
              </a:solidFill>
              <a:effectLst/>
              <a:uLnTx/>
              <a:uFillTx/>
            </a:endParaRPr>
          </a:p>
        </p:txBody>
      </p:sp>
      <p:grpSp>
        <p:nvGrpSpPr>
          <p:cNvPr id="6" name="Group 5"/>
          <p:cNvGrpSpPr/>
          <p:nvPr/>
        </p:nvGrpSpPr>
        <p:grpSpPr>
          <a:xfrm>
            <a:off x="803016" y="1305292"/>
            <a:ext cx="7863099" cy="2620289"/>
            <a:chOff x="803016" y="3049104"/>
            <a:chExt cx="7863099" cy="2620289"/>
          </a:xfrm>
        </p:grpSpPr>
        <p:grpSp>
          <p:nvGrpSpPr>
            <p:cNvPr id="25" name="Group 24"/>
            <p:cNvGrpSpPr/>
            <p:nvPr/>
          </p:nvGrpSpPr>
          <p:grpSpPr>
            <a:xfrm>
              <a:off x="3592084" y="4347511"/>
              <a:ext cx="1188720" cy="726988"/>
              <a:chOff x="3986589" y="4818836"/>
              <a:chExt cx="1188720" cy="726988"/>
            </a:xfrm>
          </p:grpSpPr>
          <p:sp>
            <p:nvSpPr>
              <p:cNvPr id="26" name="Down Arrow 25"/>
              <p:cNvSpPr/>
              <p:nvPr/>
            </p:nvSpPr>
            <p:spPr>
              <a:xfrm>
                <a:off x="3986589" y="4818836"/>
                <a:ext cx="1188720" cy="726988"/>
              </a:xfrm>
              <a:prstGeom prst="downArrow">
                <a:avLst>
                  <a:gd name="adj1" fmla="val 100000"/>
                  <a:gd name="adj2" fmla="val 29932"/>
                </a:avLst>
              </a:prstGeom>
              <a:solidFill>
                <a:srgbClr val="C0E9FF"/>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27" name="Rectangle 26"/>
              <p:cNvSpPr/>
              <p:nvPr/>
            </p:nvSpPr>
            <p:spPr>
              <a:xfrm>
                <a:off x="4326072" y="4882053"/>
                <a:ext cx="509755" cy="461665"/>
              </a:xfrm>
              <a:prstGeom prst="rect">
                <a:avLst/>
              </a:prstGeom>
            </p:spPr>
            <p:txBody>
              <a:bodyPr wrap="none" lIns="0" rIns="0">
                <a:spAutoFit/>
              </a:bodyPr>
              <a:lstStyle/>
              <a:p>
                <a:pPr marL="0" marR="0" lvl="0" indent="0" algn="ctr" defTabSz="914400" eaLnBrk="1" fontAlgn="base" latinLnBrk="0" hangingPunct="1">
                  <a:lnSpc>
                    <a:spcPct val="100000"/>
                  </a:lnSpc>
                  <a:spcBef>
                    <a:spcPts val="0"/>
                  </a:spcBef>
                  <a:spcAft>
                    <a:spcPts val="2000"/>
                  </a:spcAft>
                  <a:buClrTx/>
                  <a:buSzTx/>
                  <a:buFontTx/>
                  <a:buNone/>
                  <a:tabLst/>
                  <a:defRPr/>
                </a:pPr>
                <a:r>
                  <a:rPr lang="en-US" sz="2400" b="1" kern="0" dirty="0" smtClean="0">
                    <a:solidFill>
                      <a:srgbClr val="122377"/>
                    </a:solidFill>
                  </a:rPr>
                  <a:t>24</a:t>
                </a:r>
                <a:r>
                  <a:rPr kumimoji="0" lang="en-US" sz="2200" b="1" i="0" u="none" strike="noStrike" kern="0" cap="none" spc="0" normalizeH="0" baseline="30000" noProof="0" dirty="0" smtClean="0">
                    <a:ln>
                      <a:noFill/>
                    </a:ln>
                    <a:solidFill>
                      <a:srgbClr val="122377"/>
                    </a:solidFill>
                    <a:effectLst/>
                    <a:uLnTx/>
                    <a:uFillTx/>
                  </a:rPr>
                  <a:t>%</a:t>
                </a:r>
                <a:endParaRPr kumimoji="0" lang="en-US" sz="2200" b="1" i="0" u="none" strike="noStrike" kern="0" cap="none" spc="0" normalizeH="0" baseline="30000" noProof="0" dirty="0">
                  <a:ln>
                    <a:noFill/>
                  </a:ln>
                  <a:solidFill>
                    <a:srgbClr val="122377"/>
                  </a:solidFill>
                  <a:effectLst/>
                  <a:uLnTx/>
                  <a:uFillTx/>
                </a:endParaRPr>
              </a:p>
            </p:txBody>
          </p:sp>
        </p:grpSp>
        <p:grpSp>
          <p:nvGrpSpPr>
            <p:cNvPr id="28" name="Group 27"/>
            <p:cNvGrpSpPr/>
            <p:nvPr/>
          </p:nvGrpSpPr>
          <p:grpSpPr>
            <a:xfrm>
              <a:off x="4777889" y="4347511"/>
              <a:ext cx="1188720" cy="726988"/>
              <a:chOff x="5132065" y="4818836"/>
              <a:chExt cx="1188720" cy="726988"/>
            </a:xfrm>
          </p:grpSpPr>
          <p:sp>
            <p:nvSpPr>
              <p:cNvPr id="29" name="Down Arrow 28"/>
              <p:cNvSpPr/>
              <p:nvPr/>
            </p:nvSpPr>
            <p:spPr>
              <a:xfrm>
                <a:off x="5132065" y="4818836"/>
                <a:ext cx="1188720" cy="726988"/>
              </a:xfrm>
              <a:prstGeom prst="downArrow">
                <a:avLst>
                  <a:gd name="adj1" fmla="val 100000"/>
                  <a:gd name="adj2" fmla="val 29932"/>
                </a:avLst>
              </a:prstGeom>
              <a:solidFill>
                <a:srgbClr val="C0E9FF"/>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30" name="Rectangle 29"/>
              <p:cNvSpPr/>
              <p:nvPr/>
            </p:nvSpPr>
            <p:spPr>
              <a:xfrm>
                <a:off x="5471548" y="4882053"/>
                <a:ext cx="509755" cy="461665"/>
              </a:xfrm>
              <a:prstGeom prst="rect">
                <a:avLst/>
              </a:prstGeom>
            </p:spPr>
            <p:txBody>
              <a:bodyPr wrap="none" lIns="0" rIns="0">
                <a:spAutoFit/>
              </a:bodyPr>
              <a:lstStyle/>
              <a:p>
                <a:pPr marL="0" marR="0" lvl="0" indent="0" algn="ctr" defTabSz="914400" eaLnBrk="1" fontAlgn="base" latinLnBrk="0" hangingPunct="1">
                  <a:lnSpc>
                    <a:spcPct val="100000"/>
                  </a:lnSpc>
                  <a:spcBef>
                    <a:spcPts val="0"/>
                  </a:spcBef>
                  <a:spcAft>
                    <a:spcPts val="2000"/>
                  </a:spcAft>
                  <a:buClrTx/>
                  <a:buSzTx/>
                  <a:buFontTx/>
                  <a:buNone/>
                  <a:tabLst/>
                  <a:defRPr/>
                </a:pPr>
                <a:r>
                  <a:rPr lang="en-US" sz="2400" b="1" kern="0" dirty="0" smtClean="0">
                    <a:solidFill>
                      <a:srgbClr val="122377"/>
                    </a:solidFill>
                  </a:rPr>
                  <a:t>32</a:t>
                </a:r>
                <a:r>
                  <a:rPr kumimoji="0" lang="en-US" sz="2200" b="1" i="0" u="none" strike="noStrike" kern="0" cap="none" spc="0" normalizeH="0" baseline="30000" noProof="0" dirty="0" smtClean="0">
                    <a:ln>
                      <a:noFill/>
                    </a:ln>
                    <a:solidFill>
                      <a:srgbClr val="122377"/>
                    </a:solidFill>
                    <a:effectLst/>
                    <a:uLnTx/>
                    <a:uFillTx/>
                  </a:rPr>
                  <a:t>%</a:t>
                </a:r>
                <a:endParaRPr kumimoji="0" lang="en-US" sz="2200" b="1" i="0" u="none" strike="noStrike" kern="0" cap="none" spc="0" normalizeH="0" baseline="30000" noProof="0" dirty="0">
                  <a:ln>
                    <a:noFill/>
                  </a:ln>
                  <a:solidFill>
                    <a:srgbClr val="122377"/>
                  </a:solidFill>
                  <a:effectLst/>
                  <a:uLnTx/>
                  <a:uFillTx/>
                </a:endParaRPr>
              </a:p>
            </p:txBody>
          </p:sp>
        </p:grpSp>
        <p:sp>
          <p:nvSpPr>
            <p:cNvPr id="31" name="Rectangle 30"/>
            <p:cNvSpPr/>
            <p:nvPr/>
          </p:nvSpPr>
          <p:spPr>
            <a:xfrm>
              <a:off x="3626809" y="5017259"/>
              <a:ext cx="1188720" cy="646331"/>
            </a:xfrm>
            <a:prstGeom prst="rect">
              <a:avLst/>
            </a:prstGeom>
          </p:spPr>
          <p:txBody>
            <a:bodyPr wrap="square">
              <a:spAutoFit/>
            </a:bodyPr>
            <a:lstStyle/>
            <a:p>
              <a:pPr marL="0" marR="0" lvl="1"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smtClean="0">
                  <a:ln>
                    <a:noFill/>
                  </a:ln>
                  <a:solidFill>
                    <a:srgbClr val="444444"/>
                  </a:solidFill>
                  <a:effectLst/>
                  <a:uLnTx/>
                  <a:uFillTx/>
                </a:rPr>
                <a:t>lower</a:t>
              </a:r>
              <a:r>
                <a:rPr kumimoji="0" lang="en-US" sz="1200" b="0" i="0" u="none" strike="noStrike" kern="0" cap="none" spc="0" normalizeH="0" baseline="0" noProof="0" dirty="0" smtClean="0">
                  <a:ln>
                    <a:noFill/>
                  </a:ln>
                  <a:solidFill>
                    <a:srgbClr val="444444"/>
                  </a:solidFill>
                  <a:effectLst/>
                  <a:uLnTx/>
                  <a:uFillTx/>
                </a:rPr>
                <a:t> average </a:t>
              </a:r>
              <a:r>
                <a:rPr kumimoji="0" lang="en-US" sz="1200" b="0" i="0" u="none" strike="noStrike" kern="0" cap="none" spc="0" normalizeH="0" baseline="0" noProof="0" dirty="0">
                  <a:ln>
                    <a:noFill/>
                  </a:ln>
                  <a:solidFill>
                    <a:srgbClr val="444444"/>
                  </a:solidFill>
                  <a:effectLst/>
                  <a:uLnTx/>
                  <a:uFillTx/>
                </a:rPr>
                <a:t>complication </a:t>
              </a:r>
              <a:r>
                <a:rPr kumimoji="0" lang="en-US" sz="1200" b="0" i="0" u="none" strike="noStrike" kern="0" cap="none" spc="0" normalizeH="0" baseline="0" noProof="0" dirty="0" smtClean="0">
                  <a:ln>
                    <a:noFill/>
                  </a:ln>
                  <a:solidFill>
                    <a:srgbClr val="444444"/>
                  </a:solidFill>
                  <a:effectLst/>
                  <a:uLnTx/>
                  <a:uFillTx/>
                </a:rPr>
                <a:t>rates</a:t>
              </a:r>
              <a:endParaRPr kumimoji="0" lang="en-US" sz="1200" b="0" i="0" u="none" strike="noStrike" kern="0" cap="none" spc="0" normalizeH="0" baseline="0" noProof="0" dirty="0">
                <a:ln>
                  <a:noFill/>
                </a:ln>
                <a:solidFill>
                  <a:srgbClr val="444444"/>
                </a:solidFill>
                <a:effectLst/>
                <a:uLnTx/>
                <a:uFillTx/>
              </a:endParaRPr>
            </a:p>
          </p:txBody>
        </p:sp>
        <p:sp>
          <p:nvSpPr>
            <p:cNvPr id="32" name="Rectangle 31"/>
            <p:cNvSpPr/>
            <p:nvPr/>
          </p:nvSpPr>
          <p:spPr>
            <a:xfrm>
              <a:off x="4812614" y="5017259"/>
              <a:ext cx="1188720" cy="646331"/>
            </a:xfrm>
            <a:prstGeom prst="rect">
              <a:avLst/>
            </a:prstGeom>
          </p:spPr>
          <p:txBody>
            <a:bodyPr wrap="square">
              <a:spAutoFit/>
            </a:bodyPr>
            <a:lstStyle/>
            <a:p>
              <a:pPr marL="0" marR="0" lvl="1"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smtClean="0">
                  <a:ln>
                    <a:noFill/>
                  </a:ln>
                  <a:solidFill>
                    <a:srgbClr val="444444"/>
                  </a:solidFill>
                  <a:effectLst/>
                  <a:uLnTx/>
                  <a:uFillTx/>
                </a:rPr>
                <a:t>fewer</a:t>
              </a:r>
              <a:r>
                <a:rPr kumimoji="0" lang="en-US" sz="1200" b="0" i="0" u="none" strike="noStrike" kern="0" cap="none" spc="0" normalizeH="0" baseline="0" noProof="0" dirty="0" smtClean="0">
                  <a:ln>
                    <a:noFill/>
                  </a:ln>
                  <a:solidFill>
                    <a:srgbClr val="444444"/>
                  </a:solidFill>
                  <a:effectLst/>
                  <a:uLnTx/>
                  <a:uFillTx/>
                </a:rPr>
                <a:t> average </a:t>
              </a:r>
              <a:br>
                <a:rPr kumimoji="0" lang="en-US" sz="1200" b="0" i="0" u="none" strike="noStrike" kern="0" cap="none" spc="0" normalizeH="0" baseline="0" noProof="0" dirty="0" smtClean="0">
                  <a:ln>
                    <a:noFill/>
                  </a:ln>
                  <a:solidFill>
                    <a:srgbClr val="444444"/>
                  </a:solidFill>
                  <a:effectLst/>
                  <a:uLnTx/>
                  <a:uFillTx/>
                </a:rPr>
              </a:br>
              <a:r>
                <a:rPr kumimoji="0" lang="en-US" sz="1200" b="0" i="0" u="none" strike="noStrike" kern="0" cap="none" spc="0" normalizeH="0" baseline="0" noProof="0" dirty="0" smtClean="0">
                  <a:ln>
                    <a:noFill/>
                  </a:ln>
                  <a:solidFill>
                    <a:srgbClr val="444444"/>
                  </a:solidFill>
                  <a:effectLst/>
                  <a:uLnTx/>
                  <a:uFillTx/>
                </a:rPr>
                <a:t>redo procedures </a:t>
              </a:r>
              <a:endParaRPr kumimoji="0" lang="en-US" sz="1200" b="0" i="0" u="none" strike="noStrike" kern="0" cap="none" spc="0" normalizeH="0" baseline="0" noProof="0" dirty="0">
                <a:ln>
                  <a:noFill/>
                </a:ln>
                <a:solidFill>
                  <a:srgbClr val="444444"/>
                </a:solidFill>
                <a:effectLst/>
                <a:uLnTx/>
                <a:uFillTx/>
              </a:endParaRPr>
            </a:p>
          </p:txBody>
        </p:sp>
        <p:grpSp>
          <p:nvGrpSpPr>
            <p:cNvPr id="33" name="Group 32"/>
            <p:cNvGrpSpPr/>
            <p:nvPr/>
          </p:nvGrpSpPr>
          <p:grpSpPr>
            <a:xfrm>
              <a:off x="3592084" y="3060079"/>
              <a:ext cx="2372920" cy="1296436"/>
              <a:chOff x="6293978" y="3467102"/>
              <a:chExt cx="2372920" cy="1296436"/>
            </a:xfrm>
          </p:grpSpPr>
          <p:sp>
            <p:nvSpPr>
              <p:cNvPr id="34" name="Rectangle 33"/>
              <p:cNvSpPr/>
              <p:nvPr/>
            </p:nvSpPr>
            <p:spPr>
              <a:xfrm>
                <a:off x="6293978" y="3467102"/>
                <a:ext cx="2372920" cy="1286030"/>
              </a:xfrm>
              <a:prstGeom prst="rect">
                <a:avLst/>
              </a:prstGeom>
              <a:solidFill>
                <a:srgbClr val="12237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003DA1"/>
                  </a:solidFill>
                  <a:effectLst/>
                  <a:uLnTx/>
                  <a:uFillTx/>
                  <a:latin typeface="Arial"/>
                  <a:ea typeface="+mn-ea"/>
                  <a:cs typeface="+mn-cs"/>
                </a:endParaRPr>
              </a:p>
            </p:txBody>
          </p:sp>
          <p:sp>
            <p:nvSpPr>
              <p:cNvPr id="35" name="Rectangle 34"/>
              <p:cNvSpPr/>
              <p:nvPr/>
            </p:nvSpPr>
            <p:spPr>
              <a:xfrm>
                <a:off x="6459096" y="3809431"/>
                <a:ext cx="2207801" cy="954107"/>
              </a:xfrm>
              <a:prstGeom prst="rect">
                <a:avLst/>
              </a:prstGeom>
            </p:spPr>
            <p:txBody>
              <a:bodyPr wrap="square">
                <a:spAutoFit/>
              </a:bodyPr>
              <a:lstStyle/>
              <a:p>
                <a:pPr marL="0" marR="0" lvl="1" indent="0" defTabSz="914400" eaLnBrk="1" fontAlgn="auto" latinLnBrk="0" hangingPunct="1">
                  <a:lnSpc>
                    <a:spcPct val="100000"/>
                  </a:lnSpc>
                  <a:spcBef>
                    <a:spcPts val="0"/>
                  </a:spcBef>
                  <a:spcAft>
                    <a:spcPts val="300"/>
                  </a:spcAft>
                  <a:buClrTx/>
                  <a:buSzTx/>
                  <a:buFontTx/>
                  <a:buNone/>
                  <a:tabLst/>
                  <a:defRPr/>
                </a:pPr>
                <a:r>
                  <a:rPr kumimoji="0" lang="en-US" sz="1400" i="0" u="none" strike="noStrike" kern="0" cap="none" spc="0" normalizeH="0" baseline="0" noProof="0" dirty="0">
                    <a:ln>
                      <a:noFill/>
                    </a:ln>
                    <a:solidFill>
                      <a:srgbClr val="FFFFFF"/>
                    </a:solidFill>
                    <a:effectLst/>
                    <a:uLnTx/>
                    <a:uFillTx/>
                  </a:rPr>
                  <a:t>Premium </a:t>
                </a:r>
                <a:r>
                  <a:rPr kumimoji="0" lang="en-US" sz="1400" i="0" u="none" strike="noStrike" kern="0" cap="none" spc="0" normalizeH="0" baseline="0" noProof="0" dirty="0" smtClean="0">
                    <a:ln>
                      <a:noFill/>
                    </a:ln>
                    <a:solidFill>
                      <a:srgbClr val="FFFFFF"/>
                    </a:solidFill>
                    <a:effectLst/>
                    <a:uLnTx/>
                    <a:uFillTx/>
                  </a:rPr>
                  <a:t>Care Physicians</a:t>
                </a:r>
                <a:br>
                  <a:rPr kumimoji="0" lang="en-US" sz="1400" i="0" u="none" strike="noStrike" kern="0" cap="none" spc="0" normalizeH="0" baseline="0" noProof="0" dirty="0" smtClean="0">
                    <a:ln>
                      <a:noFill/>
                    </a:ln>
                    <a:solidFill>
                      <a:srgbClr val="FFFFFF"/>
                    </a:solidFill>
                    <a:effectLst/>
                    <a:uLnTx/>
                    <a:uFillTx/>
                  </a:rPr>
                </a:br>
                <a:r>
                  <a:rPr kumimoji="0" lang="en-US" sz="1400" i="0" u="none" strike="noStrike" kern="0" cap="none" spc="0" normalizeH="0" baseline="0" noProof="0" dirty="0" smtClean="0">
                    <a:ln>
                      <a:noFill/>
                    </a:ln>
                    <a:solidFill>
                      <a:srgbClr val="FFFFFF"/>
                    </a:solidFill>
                    <a:effectLst/>
                    <a:uLnTx/>
                    <a:uFillTx/>
                  </a:rPr>
                  <a:t>with </a:t>
                </a:r>
                <a:r>
                  <a:rPr kumimoji="0" lang="en-US" sz="1400" i="0" u="none" strike="noStrike" kern="0" cap="none" spc="0" normalizeH="0" baseline="0" noProof="0" dirty="0">
                    <a:ln>
                      <a:noFill/>
                    </a:ln>
                    <a:solidFill>
                      <a:srgbClr val="FFFFFF"/>
                    </a:solidFill>
                    <a:effectLst/>
                    <a:uLnTx/>
                    <a:uFillTx/>
                  </a:rPr>
                  <a:t>orthopedic procedure episodes had:</a:t>
                </a:r>
              </a:p>
            </p:txBody>
          </p:sp>
          <p:sp>
            <p:nvSpPr>
              <p:cNvPr id="36" name="Rectangle 35"/>
              <p:cNvSpPr/>
              <p:nvPr/>
            </p:nvSpPr>
            <p:spPr>
              <a:xfrm>
                <a:off x="6447998" y="3550467"/>
                <a:ext cx="2044149" cy="341632"/>
              </a:xfrm>
              <a:prstGeom prst="rect">
                <a:avLst/>
              </a:prstGeom>
            </p:spPr>
            <p:txBody>
              <a:bodyPr wrap="none">
                <a:spAutoFit/>
              </a:bodyPr>
              <a:lstStyle/>
              <a:p>
                <a:pPr marL="0" marR="0" lvl="0" indent="0" defTabSz="914400" eaLnBrk="1" fontAlgn="auto" latinLnBrk="0" hangingPunct="1">
                  <a:lnSpc>
                    <a:spcPct val="90000"/>
                  </a:lnSpc>
                  <a:spcBef>
                    <a:spcPts val="0"/>
                  </a:spcBef>
                  <a:spcAft>
                    <a:spcPts val="0"/>
                  </a:spcAft>
                  <a:buClrTx/>
                  <a:buSzTx/>
                  <a:buFontTx/>
                  <a:buNone/>
                  <a:tabLst/>
                  <a:defRPr/>
                </a:pPr>
                <a:r>
                  <a:rPr lang="en-US" b="1" kern="0" dirty="0" smtClean="0">
                    <a:solidFill>
                      <a:srgbClr val="FFFFFF"/>
                    </a:solidFill>
                  </a:rPr>
                  <a:t>Hip</a:t>
                </a:r>
                <a:r>
                  <a:rPr kumimoji="0" lang="en-US" b="1" i="0" u="none" strike="noStrike" kern="0" cap="none" spc="0" normalizeH="0" baseline="0" noProof="0" dirty="0" smtClean="0">
                    <a:ln>
                      <a:noFill/>
                    </a:ln>
                    <a:solidFill>
                      <a:srgbClr val="FFFFFF"/>
                    </a:solidFill>
                    <a:effectLst/>
                    <a:uLnTx/>
                    <a:uFillTx/>
                  </a:rPr>
                  <a:t> replacement</a:t>
                </a:r>
                <a:endParaRPr kumimoji="0" lang="en-US" b="1" i="0" u="none" strike="noStrike" kern="0" cap="none" spc="0" normalizeH="0" baseline="0" noProof="0" dirty="0">
                  <a:ln>
                    <a:noFill/>
                  </a:ln>
                  <a:solidFill>
                    <a:srgbClr val="FFFFFF"/>
                  </a:solidFill>
                  <a:effectLst/>
                  <a:uLnTx/>
                  <a:uFillTx/>
                </a:endParaRPr>
              </a:p>
            </p:txBody>
          </p:sp>
        </p:grpSp>
        <p:grpSp>
          <p:nvGrpSpPr>
            <p:cNvPr id="3" name="Group 2"/>
            <p:cNvGrpSpPr/>
            <p:nvPr/>
          </p:nvGrpSpPr>
          <p:grpSpPr>
            <a:xfrm>
              <a:off x="803016" y="3065882"/>
              <a:ext cx="2409250" cy="2603511"/>
              <a:chOff x="803016" y="3065882"/>
              <a:chExt cx="2409250" cy="2603511"/>
            </a:xfrm>
          </p:grpSpPr>
          <p:grpSp>
            <p:nvGrpSpPr>
              <p:cNvPr id="9" name="Group 8"/>
              <p:cNvGrpSpPr/>
              <p:nvPr/>
            </p:nvGrpSpPr>
            <p:grpSpPr>
              <a:xfrm>
                <a:off x="803016" y="4353314"/>
                <a:ext cx="1188720" cy="726988"/>
                <a:chOff x="3986589" y="4818836"/>
                <a:chExt cx="1188720" cy="726988"/>
              </a:xfrm>
            </p:grpSpPr>
            <p:sp>
              <p:nvSpPr>
                <p:cNvPr id="10" name="Down Arrow 9"/>
                <p:cNvSpPr/>
                <p:nvPr/>
              </p:nvSpPr>
              <p:spPr>
                <a:xfrm>
                  <a:off x="3986589" y="4818836"/>
                  <a:ext cx="1188720" cy="726988"/>
                </a:xfrm>
                <a:prstGeom prst="downArrow">
                  <a:avLst>
                    <a:gd name="adj1" fmla="val 100000"/>
                    <a:gd name="adj2" fmla="val 29932"/>
                  </a:avLst>
                </a:prstGeom>
                <a:solidFill>
                  <a:srgbClr val="C0E9FF"/>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11" name="Rectangle 10"/>
                <p:cNvSpPr/>
                <p:nvPr/>
              </p:nvSpPr>
              <p:spPr>
                <a:xfrm>
                  <a:off x="4326160" y="4882053"/>
                  <a:ext cx="509579" cy="461665"/>
                </a:xfrm>
                <a:prstGeom prst="rect">
                  <a:avLst/>
                </a:prstGeom>
              </p:spPr>
              <p:txBody>
                <a:bodyPr wrap="none" lIns="0" rIns="0">
                  <a:spAutoFit/>
                </a:bodyPr>
                <a:lstStyle/>
                <a:p>
                  <a:pPr marL="0" marR="0" lvl="0" indent="0" algn="ctr" defTabSz="914400" eaLnBrk="1" fontAlgn="base" latinLnBrk="0" hangingPunct="1">
                    <a:lnSpc>
                      <a:spcPct val="100000"/>
                    </a:lnSpc>
                    <a:spcBef>
                      <a:spcPts val="0"/>
                    </a:spcBef>
                    <a:spcAft>
                      <a:spcPts val="2000"/>
                    </a:spcAft>
                    <a:buClrTx/>
                    <a:buSzTx/>
                    <a:buFontTx/>
                    <a:buNone/>
                    <a:tabLst/>
                    <a:defRPr/>
                  </a:pPr>
                  <a:r>
                    <a:rPr kumimoji="0" lang="en-US" sz="2400" b="1" i="0" u="none" strike="noStrike" kern="0" cap="none" spc="0" normalizeH="0" baseline="0" noProof="0" dirty="0" smtClean="0">
                      <a:ln>
                        <a:noFill/>
                      </a:ln>
                      <a:solidFill>
                        <a:srgbClr val="122377"/>
                      </a:solidFill>
                      <a:effectLst/>
                      <a:uLnTx/>
                      <a:uFillTx/>
                    </a:rPr>
                    <a:t>12</a:t>
                  </a:r>
                  <a:r>
                    <a:rPr kumimoji="0" lang="en-US" sz="2200" b="1" i="0" u="none" strike="noStrike" kern="0" cap="none" spc="0" normalizeH="0" baseline="30000" noProof="0" dirty="0" smtClean="0">
                      <a:ln>
                        <a:noFill/>
                      </a:ln>
                      <a:solidFill>
                        <a:srgbClr val="122377"/>
                      </a:solidFill>
                      <a:effectLst/>
                      <a:uLnTx/>
                      <a:uFillTx/>
                    </a:rPr>
                    <a:t>%</a:t>
                  </a:r>
                  <a:endParaRPr kumimoji="0" lang="en-US" sz="2200" b="1" i="0" u="none" strike="noStrike" kern="0" cap="none" spc="0" normalizeH="0" baseline="30000" noProof="0" dirty="0">
                    <a:ln>
                      <a:noFill/>
                    </a:ln>
                    <a:solidFill>
                      <a:srgbClr val="122377"/>
                    </a:solidFill>
                    <a:effectLst/>
                    <a:uLnTx/>
                    <a:uFillTx/>
                  </a:endParaRPr>
                </a:p>
              </p:txBody>
            </p:sp>
          </p:grpSp>
          <p:grpSp>
            <p:nvGrpSpPr>
              <p:cNvPr id="12" name="Group 11"/>
              <p:cNvGrpSpPr/>
              <p:nvPr/>
            </p:nvGrpSpPr>
            <p:grpSpPr>
              <a:xfrm>
                <a:off x="1988821" y="4353314"/>
                <a:ext cx="1188720" cy="726988"/>
                <a:chOff x="5132065" y="4818836"/>
                <a:chExt cx="1188720" cy="726988"/>
              </a:xfrm>
            </p:grpSpPr>
            <p:sp>
              <p:nvSpPr>
                <p:cNvPr id="13" name="Down Arrow 12"/>
                <p:cNvSpPr/>
                <p:nvPr/>
              </p:nvSpPr>
              <p:spPr>
                <a:xfrm>
                  <a:off x="5132065" y="4818836"/>
                  <a:ext cx="1188720" cy="726988"/>
                </a:xfrm>
                <a:prstGeom prst="downArrow">
                  <a:avLst>
                    <a:gd name="adj1" fmla="val 100000"/>
                    <a:gd name="adj2" fmla="val 29932"/>
                  </a:avLst>
                </a:prstGeom>
                <a:solidFill>
                  <a:srgbClr val="C0E9FF"/>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14" name="Rectangle 13"/>
                <p:cNvSpPr/>
                <p:nvPr/>
              </p:nvSpPr>
              <p:spPr>
                <a:xfrm>
                  <a:off x="5471548" y="4882053"/>
                  <a:ext cx="509755" cy="461665"/>
                </a:xfrm>
                <a:prstGeom prst="rect">
                  <a:avLst/>
                </a:prstGeom>
              </p:spPr>
              <p:txBody>
                <a:bodyPr wrap="none" lIns="0" rIns="0">
                  <a:spAutoFit/>
                </a:bodyPr>
                <a:lstStyle/>
                <a:p>
                  <a:pPr marL="0" marR="0" lvl="0" indent="0" algn="ctr" defTabSz="914400" eaLnBrk="1" fontAlgn="base" latinLnBrk="0" hangingPunct="1">
                    <a:lnSpc>
                      <a:spcPct val="100000"/>
                    </a:lnSpc>
                    <a:spcBef>
                      <a:spcPts val="0"/>
                    </a:spcBef>
                    <a:spcAft>
                      <a:spcPts val="2000"/>
                    </a:spcAft>
                    <a:buClrTx/>
                    <a:buSzTx/>
                    <a:buFontTx/>
                    <a:buNone/>
                    <a:tabLst/>
                    <a:defRPr/>
                  </a:pPr>
                  <a:r>
                    <a:rPr kumimoji="0" lang="en-US" sz="2400" b="1" i="0" u="none" strike="noStrike" kern="0" cap="none" spc="0" normalizeH="0" baseline="0" noProof="0" dirty="0" smtClean="0">
                      <a:ln>
                        <a:noFill/>
                      </a:ln>
                      <a:solidFill>
                        <a:srgbClr val="122377"/>
                      </a:solidFill>
                      <a:effectLst/>
                      <a:uLnTx/>
                      <a:uFillTx/>
                    </a:rPr>
                    <a:t>41</a:t>
                  </a:r>
                  <a:r>
                    <a:rPr kumimoji="0" lang="en-US" sz="2200" b="1" i="0" u="none" strike="noStrike" kern="0" cap="none" spc="0" normalizeH="0" baseline="30000" noProof="0" dirty="0" smtClean="0">
                      <a:ln>
                        <a:noFill/>
                      </a:ln>
                      <a:solidFill>
                        <a:srgbClr val="122377"/>
                      </a:solidFill>
                      <a:effectLst/>
                      <a:uLnTx/>
                      <a:uFillTx/>
                    </a:rPr>
                    <a:t>%</a:t>
                  </a:r>
                  <a:endParaRPr kumimoji="0" lang="en-US" sz="2200" b="1" i="0" u="none" strike="noStrike" kern="0" cap="none" spc="0" normalizeH="0" baseline="30000" noProof="0" dirty="0">
                    <a:ln>
                      <a:noFill/>
                    </a:ln>
                    <a:solidFill>
                      <a:srgbClr val="122377"/>
                    </a:solidFill>
                    <a:effectLst/>
                    <a:uLnTx/>
                    <a:uFillTx/>
                  </a:endParaRPr>
                </a:p>
              </p:txBody>
            </p:sp>
          </p:grpSp>
          <p:sp>
            <p:nvSpPr>
              <p:cNvPr id="15" name="Rectangle 14"/>
              <p:cNvSpPr/>
              <p:nvPr/>
            </p:nvSpPr>
            <p:spPr>
              <a:xfrm>
                <a:off x="837741" y="5023062"/>
                <a:ext cx="1188720" cy="646331"/>
              </a:xfrm>
              <a:prstGeom prst="rect">
                <a:avLst/>
              </a:prstGeom>
            </p:spPr>
            <p:txBody>
              <a:bodyPr wrap="square">
                <a:spAutoFit/>
              </a:bodyPr>
              <a:lstStyle/>
              <a:p>
                <a:pPr marL="0" marR="0" lvl="1"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smtClean="0">
                    <a:ln>
                      <a:noFill/>
                    </a:ln>
                    <a:solidFill>
                      <a:srgbClr val="444444"/>
                    </a:solidFill>
                    <a:effectLst/>
                    <a:uLnTx/>
                    <a:uFillTx/>
                  </a:rPr>
                  <a:t>lower</a:t>
                </a:r>
                <a:r>
                  <a:rPr kumimoji="0" lang="en-US" sz="1200" b="0" i="0" u="none" strike="noStrike" kern="0" cap="none" spc="0" normalizeH="0" baseline="0" noProof="0" dirty="0" smtClean="0">
                    <a:ln>
                      <a:noFill/>
                    </a:ln>
                    <a:solidFill>
                      <a:srgbClr val="444444"/>
                    </a:solidFill>
                    <a:effectLst/>
                    <a:uLnTx/>
                    <a:uFillTx/>
                  </a:rPr>
                  <a:t> average </a:t>
                </a:r>
                <a:r>
                  <a:rPr kumimoji="0" lang="en-US" sz="1200" b="0" i="0" u="none" strike="noStrike" kern="0" cap="none" spc="0" normalizeH="0" baseline="0" noProof="0" dirty="0">
                    <a:ln>
                      <a:noFill/>
                    </a:ln>
                    <a:solidFill>
                      <a:srgbClr val="444444"/>
                    </a:solidFill>
                    <a:effectLst/>
                    <a:uLnTx/>
                    <a:uFillTx/>
                  </a:rPr>
                  <a:t>complication </a:t>
                </a:r>
                <a:r>
                  <a:rPr kumimoji="0" lang="en-US" sz="1200" b="0" i="0" u="none" strike="noStrike" kern="0" cap="none" spc="0" normalizeH="0" baseline="0" noProof="0" dirty="0" smtClean="0">
                    <a:ln>
                      <a:noFill/>
                    </a:ln>
                    <a:solidFill>
                      <a:srgbClr val="444444"/>
                    </a:solidFill>
                    <a:effectLst/>
                    <a:uLnTx/>
                    <a:uFillTx/>
                  </a:rPr>
                  <a:t>rates</a:t>
                </a:r>
                <a:endParaRPr kumimoji="0" lang="en-US" sz="1200" b="0" i="0" u="none" strike="noStrike" kern="0" cap="none" spc="0" normalizeH="0" baseline="0" noProof="0" dirty="0">
                  <a:ln>
                    <a:noFill/>
                  </a:ln>
                  <a:solidFill>
                    <a:srgbClr val="444444"/>
                  </a:solidFill>
                  <a:effectLst/>
                  <a:uLnTx/>
                  <a:uFillTx/>
                </a:endParaRPr>
              </a:p>
            </p:txBody>
          </p:sp>
          <p:sp>
            <p:nvSpPr>
              <p:cNvPr id="16" name="Rectangle 15"/>
              <p:cNvSpPr/>
              <p:nvPr/>
            </p:nvSpPr>
            <p:spPr>
              <a:xfrm>
                <a:off x="2023546" y="5023062"/>
                <a:ext cx="1188720" cy="646331"/>
              </a:xfrm>
              <a:prstGeom prst="rect">
                <a:avLst/>
              </a:prstGeom>
            </p:spPr>
            <p:txBody>
              <a:bodyPr wrap="square">
                <a:spAutoFit/>
              </a:bodyPr>
              <a:lstStyle/>
              <a:p>
                <a:pPr marL="0" marR="0" lvl="1"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smtClean="0">
                    <a:ln>
                      <a:noFill/>
                    </a:ln>
                    <a:solidFill>
                      <a:srgbClr val="444444"/>
                    </a:solidFill>
                    <a:effectLst/>
                    <a:uLnTx/>
                    <a:uFillTx/>
                  </a:rPr>
                  <a:t>fewer</a:t>
                </a:r>
                <a:r>
                  <a:rPr kumimoji="0" lang="en-US" sz="1200" b="0" i="0" u="none" strike="noStrike" kern="0" cap="none" spc="0" normalizeH="0" baseline="0" noProof="0" dirty="0" smtClean="0">
                    <a:ln>
                      <a:noFill/>
                    </a:ln>
                    <a:solidFill>
                      <a:srgbClr val="444444"/>
                    </a:solidFill>
                    <a:effectLst/>
                    <a:uLnTx/>
                    <a:uFillTx/>
                  </a:rPr>
                  <a:t> average </a:t>
                </a:r>
                <a:br>
                  <a:rPr kumimoji="0" lang="en-US" sz="1200" b="0" i="0" u="none" strike="noStrike" kern="0" cap="none" spc="0" normalizeH="0" baseline="0" noProof="0" dirty="0" smtClean="0">
                    <a:ln>
                      <a:noFill/>
                    </a:ln>
                    <a:solidFill>
                      <a:srgbClr val="444444"/>
                    </a:solidFill>
                    <a:effectLst/>
                    <a:uLnTx/>
                    <a:uFillTx/>
                  </a:rPr>
                </a:br>
                <a:r>
                  <a:rPr kumimoji="0" lang="en-US" sz="1200" b="0" i="0" u="none" strike="noStrike" kern="0" cap="none" spc="0" normalizeH="0" baseline="0" noProof="0" dirty="0" smtClean="0">
                    <a:ln>
                      <a:noFill/>
                    </a:ln>
                    <a:solidFill>
                      <a:srgbClr val="444444"/>
                    </a:solidFill>
                    <a:effectLst/>
                    <a:uLnTx/>
                    <a:uFillTx/>
                  </a:rPr>
                  <a:t>redo procedures </a:t>
                </a:r>
                <a:endParaRPr kumimoji="0" lang="en-US" sz="1200" b="0" i="0" u="none" strike="noStrike" kern="0" cap="none" spc="0" normalizeH="0" baseline="0" noProof="0" dirty="0">
                  <a:ln>
                    <a:noFill/>
                  </a:ln>
                  <a:solidFill>
                    <a:srgbClr val="444444"/>
                  </a:solidFill>
                  <a:effectLst/>
                  <a:uLnTx/>
                  <a:uFillTx/>
                </a:endParaRPr>
              </a:p>
            </p:txBody>
          </p:sp>
          <p:grpSp>
            <p:nvGrpSpPr>
              <p:cNvPr id="17" name="Group 16"/>
              <p:cNvGrpSpPr/>
              <p:nvPr/>
            </p:nvGrpSpPr>
            <p:grpSpPr>
              <a:xfrm>
                <a:off x="803016" y="3065882"/>
                <a:ext cx="2390530" cy="1296436"/>
                <a:chOff x="6293978" y="3467102"/>
                <a:chExt cx="2390530" cy="1296436"/>
              </a:xfrm>
            </p:grpSpPr>
            <p:sp>
              <p:nvSpPr>
                <p:cNvPr id="18" name="Rectangle 17"/>
                <p:cNvSpPr/>
                <p:nvPr/>
              </p:nvSpPr>
              <p:spPr>
                <a:xfrm>
                  <a:off x="6293978" y="3467102"/>
                  <a:ext cx="2372920" cy="1286030"/>
                </a:xfrm>
                <a:prstGeom prst="rect">
                  <a:avLst/>
                </a:prstGeom>
                <a:solidFill>
                  <a:srgbClr val="12237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003DA1"/>
                    </a:solidFill>
                    <a:effectLst/>
                    <a:uLnTx/>
                    <a:uFillTx/>
                    <a:latin typeface="Arial"/>
                    <a:ea typeface="+mn-ea"/>
                    <a:cs typeface="+mn-cs"/>
                  </a:endParaRPr>
                </a:p>
              </p:txBody>
            </p:sp>
            <p:sp>
              <p:nvSpPr>
                <p:cNvPr id="19" name="Rectangle 18"/>
                <p:cNvSpPr/>
                <p:nvPr/>
              </p:nvSpPr>
              <p:spPr>
                <a:xfrm>
                  <a:off x="6459096" y="3809431"/>
                  <a:ext cx="2207801" cy="954107"/>
                </a:xfrm>
                <a:prstGeom prst="rect">
                  <a:avLst/>
                </a:prstGeom>
              </p:spPr>
              <p:txBody>
                <a:bodyPr wrap="square">
                  <a:spAutoFit/>
                </a:bodyPr>
                <a:lstStyle/>
                <a:p>
                  <a:pPr marL="0" marR="0" lvl="1" indent="0" defTabSz="914400" eaLnBrk="1" fontAlgn="auto" latinLnBrk="0" hangingPunct="1">
                    <a:lnSpc>
                      <a:spcPct val="100000"/>
                    </a:lnSpc>
                    <a:spcBef>
                      <a:spcPts val="0"/>
                    </a:spcBef>
                    <a:spcAft>
                      <a:spcPts val="300"/>
                    </a:spcAft>
                    <a:buClrTx/>
                    <a:buSzTx/>
                    <a:buFontTx/>
                    <a:buNone/>
                    <a:tabLst/>
                    <a:defRPr/>
                  </a:pPr>
                  <a:r>
                    <a:rPr kumimoji="0" lang="en-US" sz="1400" i="0" u="none" strike="noStrike" kern="0" cap="none" spc="0" normalizeH="0" baseline="0" noProof="0" dirty="0">
                      <a:ln>
                        <a:noFill/>
                      </a:ln>
                      <a:solidFill>
                        <a:srgbClr val="FFFFFF"/>
                      </a:solidFill>
                      <a:effectLst/>
                      <a:uLnTx/>
                      <a:uFillTx/>
                    </a:rPr>
                    <a:t>Premium </a:t>
                  </a:r>
                  <a:r>
                    <a:rPr kumimoji="0" lang="en-US" sz="1400" i="0" u="none" strike="noStrike" kern="0" cap="none" spc="0" normalizeH="0" baseline="0" noProof="0" dirty="0" smtClean="0">
                      <a:ln>
                        <a:noFill/>
                      </a:ln>
                      <a:solidFill>
                        <a:srgbClr val="FFFFFF"/>
                      </a:solidFill>
                      <a:effectLst/>
                      <a:uLnTx/>
                      <a:uFillTx/>
                    </a:rPr>
                    <a:t>Care Physicians</a:t>
                  </a:r>
                  <a:br>
                    <a:rPr kumimoji="0" lang="en-US" sz="1400" i="0" u="none" strike="noStrike" kern="0" cap="none" spc="0" normalizeH="0" baseline="0" noProof="0" dirty="0" smtClean="0">
                      <a:ln>
                        <a:noFill/>
                      </a:ln>
                      <a:solidFill>
                        <a:srgbClr val="FFFFFF"/>
                      </a:solidFill>
                      <a:effectLst/>
                      <a:uLnTx/>
                      <a:uFillTx/>
                    </a:rPr>
                  </a:br>
                  <a:r>
                    <a:rPr kumimoji="0" lang="en-US" sz="1400" i="0" u="none" strike="noStrike" kern="0" cap="none" spc="0" normalizeH="0" baseline="0" noProof="0" dirty="0" smtClean="0">
                      <a:ln>
                        <a:noFill/>
                      </a:ln>
                      <a:solidFill>
                        <a:srgbClr val="FFFFFF"/>
                      </a:solidFill>
                      <a:effectLst/>
                      <a:uLnTx/>
                      <a:uFillTx/>
                    </a:rPr>
                    <a:t>with </a:t>
                  </a:r>
                  <a:r>
                    <a:rPr kumimoji="0" lang="en-US" sz="1400" i="0" u="none" strike="noStrike" kern="0" cap="none" spc="0" normalizeH="0" baseline="0" noProof="0" dirty="0">
                      <a:ln>
                        <a:noFill/>
                      </a:ln>
                      <a:solidFill>
                        <a:srgbClr val="FFFFFF"/>
                      </a:solidFill>
                      <a:effectLst/>
                      <a:uLnTx/>
                      <a:uFillTx/>
                    </a:rPr>
                    <a:t>orthopedic procedure episodes had:</a:t>
                  </a:r>
                </a:p>
              </p:txBody>
            </p:sp>
            <p:sp>
              <p:nvSpPr>
                <p:cNvPr id="20" name="Rectangle 19"/>
                <p:cNvSpPr/>
                <p:nvPr/>
              </p:nvSpPr>
              <p:spPr>
                <a:xfrm>
                  <a:off x="6447998" y="3550467"/>
                  <a:ext cx="2236510" cy="341632"/>
                </a:xfrm>
                <a:prstGeom prst="rect">
                  <a:avLst/>
                </a:prstGeom>
              </p:spPr>
              <p:txBody>
                <a:bodyPr wrap="none">
                  <a:spAutoFit/>
                </a:bodyPr>
                <a:lstStyle/>
                <a:p>
                  <a:pPr marL="0" marR="0" lvl="0" indent="0" defTabSz="914400" eaLnBrk="1" fontAlgn="auto" latinLnBrk="0" hangingPunct="1">
                    <a:lnSpc>
                      <a:spcPct val="90000"/>
                    </a:lnSpc>
                    <a:spcBef>
                      <a:spcPts val="0"/>
                    </a:spcBef>
                    <a:spcAft>
                      <a:spcPts val="0"/>
                    </a:spcAft>
                    <a:buClrTx/>
                    <a:buSzTx/>
                    <a:buFontTx/>
                    <a:buNone/>
                    <a:tabLst/>
                    <a:defRPr/>
                  </a:pPr>
                  <a:r>
                    <a:rPr kumimoji="0" lang="en-US" b="1" i="0" u="none" strike="noStrike" kern="0" cap="none" spc="0" normalizeH="0" baseline="0" noProof="0" dirty="0">
                      <a:ln>
                        <a:noFill/>
                      </a:ln>
                      <a:solidFill>
                        <a:srgbClr val="FFFFFF"/>
                      </a:solidFill>
                      <a:effectLst/>
                      <a:uLnTx/>
                      <a:uFillTx/>
                    </a:rPr>
                    <a:t>Knee </a:t>
                  </a:r>
                  <a:r>
                    <a:rPr kumimoji="0" lang="en-US" b="1" i="0" u="none" strike="noStrike" kern="0" cap="none" spc="0" normalizeH="0" baseline="0" noProof="0" dirty="0" smtClean="0">
                      <a:ln>
                        <a:noFill/>
                      </a:ln>
                      <a:solidFill>
                        <a:srgbClr val="FFFFFF"/>
                      </a:solidFill>
                      <a:effectLst/>
                      <a:uLnTx/>
                      <a:uFillTx/>
                    </a:rPr>
                    <a:t>replacement</a:t>
                  </a:r>
                  <a:endParaRPr kumimoji="0" lang="en-US" b="1" i="0" u="none" strike="noStrike" kern="0" cap="none" spc="0" normalizeH="0" baseline="0" noProof="0" dirty="0">
                    <a:ln>
                      <a:noFill/>
                    </a:ln>
                    <a:solidFill>
                      <a:srgbClr val="FFFFFF"/>
                    </a:solidFill>
                    <a:effectLst/>
                    <a:uLnTx/>
                    <a:uFillTx/>
                  </a:endParaRPr>
                </a:p>
              </p:txBody>
            </p:sp>
          </p:grpSp>
        </p:grpSp>
        <p:grpSp>
          <p:nvGrpSpPr>
            <p:cNvPr id="39" name="Group 38"/>
            <p:cNvGrpSpPr/>
            <p:nvPr/>
          </p:nvGrpSpPr>
          <p:grpSpPr>
            <a:xfrm>
              <a:off x="6256865" y="4336536"/>
              <a:ext cx="1188720" cy="726988"/>
              <a:chOff x="3986589" y="4818836"/>
              <a:chExt cx="1188720" cy="726988"/>
            </a:xfrm>
          </p:grpSpPr>
          <p:sp>
            <p:nvSpPr>
              <p:cNvPr id="40" name="Down Arrow 39"/>
              <p:cNvSpPr/>
              <p:nvPr/>
            </p:nvSpPr>
            <p:spPr>
              <a:xfrm>
                <a:off x="3986589" y="4818836"/>
                <a:ext cx="1188720" cy="726988"/>
              </a:xfrm>
              <a:prstGeom prst="downArrow">
                <a:avLst>
                  <a:gd name="adj1" fmla="val 100000"/>
                  <a:gd name="adj2" fmla="val 29932"/>
                </a:avLst>
              </a:prstGeom>
              <a:solidFill>
                <a:srgbClr val="C0E9FF"/>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41" name="Rectangle 40"/>
              <p:cNvSpPr/>
              <p:nvPr/>
            </p:nvSpPr>
            <p:spPr>
              <a:xfrm>
                <a:off x="4326072" y="4882053"/>
                <a:ext cx="509755" cy="461665"/>
              </a:xfrm>
              <a:prstGeom prst="rect">
                <a:avLst/>
              </a:prstGeom>
            </p:spPr>
            <p:txBody>
              <a:bodyPr wrap="none" lIns="0" rIns="0">
                <a:spAutoFit/>
              </a:bodyPr>
              <a:lstStyle/>
              <a:p>
                <a:pPr marL="0" marR="0" lvl="0" indent="0" algn="ctr" defTabSz="914400" eaLnBrk="1" fontAlgn="base" latinLnBrk="0" hangingPunct="1">
                  <a:lnSpc>
                    <a:spcPct val="100000"/>
                  </a:lnSpc>
                  <a:spcBef>
                    <a:spcPts val="0"/>
                  </a:spcBef>
                  <a:spcAft>
                    <a:spcPts val="2000"/>
                  </a:spcAft>
                  <a:buClrTx/>
                  <a:buSzTx/>
                  <a:buFontTx/>
                  <a:buNone/>
                  <a:tabLst/>
                  <a:defRPr/>
                </a:pPr>
                <a:r>
                  <a:rPr lang="en-US" sz="2400" b="1" kern="0" noProof="0" dirty="0" smtClean="0">
                    <a:solidFill>
                      <a:srgbClr val="122377"/>
                    </a:solidFill>
                  </a:rPr>
                  <a:t>18</a:t>
                </a:r>
                <a:r>
                  <a:rPr kumimoji="0" lang="en-US" sz="2200" b="1" i="0" u="none" strike="noStrike" kern="0" cap="none" spc="0" normalizeH="0" baseline="30000" noProof="0" dirty="0" smtClean="0">
                    <a:ln>
                      <a:noFill/>
                    </a:ln>
                    <a:solidFill>
                      <a:srgbClr val="122377"/>
                    </a:solidFill>
                    <a:effectLst/>
                    <a:uLnTx/>
                    <a:uFillTx/>
                  </a:rPr>
                  <a:t>%</a:t>
                </a:r>
                <a:endParaRPr kumimoji="0" lang="en-US" sz="2200" b="1" i="0" u="none" strike="noStrike" kern="0" cap="none" spc="0" normalizeH="0" baseline="30000" noProof="0" dirty="0">
                  <a:ln>
                    <a:noFill/>
                  </a:ln>
                  <a:solidFill>
                    <a:srgbClr val="122377"/>
                  </a:solidFill>
                  <a:effectLst/>
                  <a:uLnTx/>
                  <a:uFillTx/>
                </a:endParaRPr>
              </a:p>
            </p:txBody>
          </p:sp>
        </p:grpSp>
        <p:grpSp>
          <p:nvGrpSpPr>
            <p:cNvPr id="42" name="Group 41"/>
            <p:cNvGrpSpPr/>
            <p:nvPr/>
          </p:nvGrpSpPr>
          <p:grpSpPr>
            <a:xfrm>
              <a:off x="7442670" y="4336536"/>
              <a:ext cx="1188720" cy="726988"/>
              <a:chOff x="5132065" y="4818836"/>
              <a:chExt cx="1188720" cy="726988"/>
            </a:xfrm>
          </p:grpSpPr>
          <p:sp>
            <p:nvSpPr>
              <p:cNvPr id="43" name="Down Arrow 42"/>
              <p:cNvSpPr/>
              <p:nvPr/>
            </p:nvSpPr>
            <p:spPr>
              <a:xfrm>
                <a:off x="5132065" y="4818836"/>
                <a:ext cx="1188720" cy="726988"/>
              </a:xfrm>
              <a:prstGeom prst="downArrow">
                <a:avLst>
                  <a:gd name="adj1" fmla="val 100000"/>
                  <a:gd name="adj2" fmla="val 29932"/>
                </a:avLst>
              </a:prstGeom>
              <a:solidFill>
                <a:srgbClr val="C0E9FF"/>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a:ea typeface="+mn-ea"/>
                  <a:cs typeface="+mn-cs"/>
                </a:endParaRPr>
              </a:p>
            </p:txBody>
          </p:sp>
          <p:sp>
            <p:nvSpPr>
              <p:cNvPr id="44" name="Rectangle 43"/>
              <p:cNvSpPr/>
              <p:nvPr/>
            </p:nvSpPr>
            <p:spPr>
              <a:xfrm>
                <a:off x="5471548" y="4882053"/>
                <a:ext cx="509755" cy="461665"/>
              </a:xfrm>
              <a:prstGeom prst="rect">
                <a:avLst/>
              </a:prstGeom>
            </p:spPr>
            <p:txBody>
              <a:bodyPr wrap="none" lIns="0" rIns="0">
                <a:spAutoFit/>
              </a:bodyPr>
              <a:lstStyle/>
              <a:p>
                <a:pPr marL="0" marR="0" lvl="0" indent="0" algn="ctr" defTabSz="914400" eaLnBrk="1" fontAlgn="base" latinLnBrk="0" hangingPunct="1">
                  <a:lnSpc>
                    <a:spcPct val="100000"/>
                  </a:lnSpc>
                  <a:spcBef>
                    <a:spcPts val="0"/>
                  </a:spcBef>
                  <a:spcAft>
                    <a:spcPts val="2000"/>
                  </a:spcAft>
                  <a:buClrTx/>
                  <a:buSzTx/>
                  <a:buFontTx/>
                  <a:buNone/>
                  <a:tabLst/>
                  <a:defRPr/>
                </a:pPr>
                <a:r>
                  <a:rPr lang="en-US" sz="2400" b="1" kern="0" noProof="0" dirty="0" smtClean="0">
                    <a:solidFill>
                      <a:srgbClr val="122377"/>
                    </a:solidFill>
                  </a:rPr>
                  <a:t>25</a:t>
                </a:r>
                <a:r>
                  <a:rPr kumimoji="0" lang="en-US" sz="2200" b="1" i="0" u="none" strike="noStrike" kern="0" cap="none" spc="0" normalizeH="0" baseline="30000" noProof="0" dirty="0" smtClean="0">
                    <a:ln>
                      <a:noFill/>
                    </a:ln>
                    <a:solidFill>
                      <a:srgbClr val="122377"/>
                    </a:solidFill>
                    <a:effectLst/>
                    <a:uLnTx/>
                    <a:uFillTx/>
                  </a:rPr>
                  <a:t>%</a:t>
                </a:r>
                <a:endParaRPr kumimoji="0" lang="en-US" sz="2200" b="1" i="0" u="none" strike="noStrike" kern="0" cap="none" spc="0" normalizeH="0" baseline="30000" noProof="0" dirty="0">
                  <a:ln>
                    <a:noFill/>
                  </a:ln>
                  <a:solidFill>
                    <a:srgbClr val="122377"/>
                  </a:solidFill>
                  <a:effectLst/>
                  <a:uLnTx/>
                  <a:uFillTx/>
                </a:endParaRPr>
              </a:p>
            </p:txBody>
          </p:sp>
        </p:grpSp>
        <p:sp>
          <p:nvSpPr>
            <p:cNvPr id="45" name="Rectangle 44"/>
            <p:cNvSpPr/>
            <p:nvPr/>
          </p:nvSpPr>
          <p:spPr>
            <a:xfrm>
              <a:off x="6291590" y="5006284"/>
              <a:ext cx="1188720" cy="646331"/>
            </a:xfrm>
            <a:prstGeom prst="rect">
              <a:avLst/>
            </a:prstGeom>
          </p:spPr>
          <p:txBody>
            <a:bodyPr wrap="square">
              <a:spAutoFit/>
            </a:bodyPr>
            <a:lstStyle/>
            <a:p>
              <a:pPr marL="0" marR="0" lvl="1"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smtClean="0">
                  <a:ln>
                    <a:noFill/>
                  </a:ln>
                  <a:solidFill>
                    <a:srgbClr val="444444"/>
                  </a:solidFill>
                  <a:effectLst/>
                  <a:uLnTx/>
                  <a:uFillTx/>
                </a:rPr>
                <a:t>lower</a:t>
              </a:r>
              <a:r>
                <a:rPr kumimoji="0" lang="en-US" sz="1200" b="0" i="0" u="none" strike="noStrike" kern="0" cap="none" spc="0" normalizeH="0" baseline="0" noProof="0" dirty="0" smtClean="0">
                  <a:ln>
                    <a:noFill/>
                  </a:ln>
                  <a:solidFill>
                    <a:srgbClr val="444444"/>
                  </a:solidFill>
                  <a:effectLst/>
                  <a:uLnTx/>
                  <a:uFillTx/>
                </a:rPr>
                <a:t> average </a:t>
              </a:r>
              <a:r>
                <a:rPr kumimoji="0" lang="en-US" sz="1200" b="0" i="0" u="none" strike="noStrike" kern="0" cap="none" spc="0" normalizeH="0" baseline="0" noProof="0" dirty="0">
                  <a:ln>
                    <a:noFill/>
                  </a:ln>
                  <a:solidFill>
                    <a:srgbClr val="444444"/>
                  </a:solidFill>
                  <a:effectLst/>
                  <a:uLnTx/>
                  <a:uFillTx/>
                </a:rPr>
                <a:t>complication </a:t>
              </a:r>
              <a:r>
                <a:rPr kumimoji="0" lang="en-US" sz="1200" b="0" i="0" u="none" strike="noStrike" kern="0" cap="none" spc="0" normalizeH="0" baseline="0" noProof="0" dirty="0" smtClean="0">
                  <a:ln>
                    <a:noFill/>
                  </a:ln>
                  <a:solidFill>
                    <a:srgbClr val="444444"/>
                  </a:solidFill>
                  <a:effectLst/>
                  <a:uLnTx/>
                  <a:uFillTx/>
                </a:rPr>
                <a:t>rates</a:t>
              </a:r>
              <a:endParaRPr kumimoji="0" lang="en-US" sz="1200" b="0" i="0" u="none" strike="noStrike" kern="0" cap="none" spc="0" normalizeH="0" baseline="0" noProof="0" dirty="0">
                <a:ln>
                  <a:noFill/>
                </a:ln>
                <a:solidFill>
                  <a:srgbClr val="444444"/>
                </a:solidFill>
                <a:effectLst/>
                <a:uLnTx/>
                <a:uFillTx/>
              </a:endParaRPr>
            </a:p>
          </p:txBody>
        </p:sp>
        <p:sp>
          <p:nvSpPr>
            <p:cNvPr id="46" name="Rectangle 45"/>
            <p:cNvSpPr/>
            <p:nvPr/>
          </p:nvSpPr>
          <p:spPr>
            <a:xfrm>
              <a:off x="7477395" y="5006284"/>
              <a:ext cx="1188720" cy="646331"/>
            </a:xfrm>
            <a:prstGeom prst="rect">
              <a:avLst/>
            </a:prstGeom>
          </p:spPr>
          <p:txBody>
            <a:bodyPr wrap="square">
              <a:spAutoFit/>
            </a:bodyPr>
            <a:lstStyle/>
            <a:p>
              <a:pPr marL="0" marR="0" lvl="1"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smtClean="0">
                  <a:ln>
                    <a:noFill/>
                  </a:ln>
                  <a:solidFill>
                    <a:srgbClr val="444444"/>
                  </a:solidFill>
                  <a:effectLst/>
                  <a:uLnTx/>
                  <a:uFillTx/>
                </a:rPr>
                <a:t>fewer</a:t>
              </a:r>
              <a:r>
                <a:rPr kumimoji="0" lang="en-US" sz="1200" b="0" i="0" u="none" strike="noStrike" kern="0" cap="none" spc="0" normalizeH="0" baseline="0" noProof="0" dirty="0" smtClean="0">
                  <a:ln>
                    <a:noFill/>
                  </a:ln>
                  <a:solidFill>
                    <a:srgbClr val="444444"/>
                  </a:solidFill>
                  <a:effectLst/>
                  <a:uLnTx/>
                  <a:uFillTx/>
                </a:rPr>
                <a:t> average </a:t>
              </a:r>
              <a:br>
                <a:rPr kumimoji="0" lang="en-US" sz="1200" b="0" i="0" u="none" strike="noStrike" kern="0" cap="none" spc="0" normalizeH="0" baseline="0" noProof="0" dirty="0" smtClean="0">
                  <a:ln>
                    <a:noFill/>
                  </a:ln>
                  <a:solidFill>
                    <a:srgbClr val="444444"/>
                  </a:solidFill>
                  <a:effectLst/>
                  <a:uLnTx/>
                  <a:uFillTx/>
                </a:rPr>
              </a:br>
              <a:r>
                <a:rPr kumimoji="0" lang="en-US" sz="1200" b="0" i="0" u="none" strike="noStrike" kern="0" cap="none" spc="0" normalizeH="0" baseline="0" noProof="0" dirty="0" smtClean="0">
                  <a:ln>
                    <a:noFill/>
                  </a:ln>
                  <a:solidFill>
                    <a:srgbClr val="444444"/>
                  </a:solidFill>
                  <a:effectLst/>
                  <a:uLnTx/>
                  <a:uFillTx/>
                </a:rPr>
                <a:t>redo procedures </a:t>
              </a:r>
              <a:endParaRPr kumimoji="0" lang="en-US" sz="1200" b="0" i="0" u="none" strike="noStrike" kern="0" cap="none" spc="0" normalizeH="0" baseline="0" noProof="0" dirty="0">
                <a:ln>
                  <a:noFill/>
                </a:ln>
                <a:solidFill>
                  <a:srgbClr val="444444"/>
                </a:solidFill>
                <a:effectLst/>
                <a:uLnTx/>
                <a:uFillTx/>
              </a:endParaRPr>
            </a:p>
          </p:txBody>
        </p:sp>
        <p:grpSp>
          <p:nvGrpSpPr>
            <p:cNvPr id="47" name="Group 46"/>
            <p:cNvGrpSpPr/>
            <p:nvPr/>
          </p:nvGrpSpPr>
          <p:grpSpPr>
            <a:xfrm>
              <a:off x="6256865" y="3049104"/>
              <a:ext cx="2372920" cy="1296436"/>
              <a:chOff x="6293978" y="3467102"/>
              <a:chExt cx="2372920" cy="1296436"/>
            </a:xfrm>
          </p:grpSpPr>
          <p:sp>
            <p:nvSpPr>
              <p:cNvPr id="48" name="Rectangle 47"/>
              <p:cNvSpPr/>
              <p:nvPr/>
            </p:nvSpPr>
            <p:spPr>
              <a:xfrm>
                <a:off x="6293978" y="3467102"/>
                <a:ext cx="2372920" cy="1286030"/>
              </a:xfrm>
              <a:prstGeom prst="rect">
                <a:avLst/>
              </a:prstGeom>
              <a:solidFill>
                <a:srgbClr val="12237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003DA1"/>
                  </a:solidFill>
                  <a:effectLst/>
                  <a:uLnTx/>
                  <a:uFillTx/>
                  <a:latin typeface="Arial"/>
                  <a:ea typeface="+mn-ea"/>
                  <a:cs typeface="+mn-cs"/>
                </a:endParaRPr>
              </a:p>
            </p:txBody>
          </p:sp>
          <p:sp>
            <p:nvSpPr>
              <p:cNvPr id="49" name="Rectangle 48"/>
              <p:cNvSpPr/>
              <p:nvPr/>
            </p:nvSpPr>
            <p:spPr>
              <a:xfrm>
                <a:off x="6459096" y="3809431"/>
                <a:ext cx="2207801" cy="954107"/>
              </a:xfrm>
              <a:prstGeom prst="rect">
                <a:avLst/>
              </a:prstGeom>
            </p:spPr>
            <p:txBody>
              <a:bodyPr wrap="square">
                <a:spAutoFit/>
              </a:bodyPr>
              <a:lstStyle/>
              <a:p>
                <a:pPr marL="0" marR="0" lvl="1" indent="0" defTabSz="914400" eaLnBrk="1" fontAlgn="auto" latinLnBrk="0" hangingPunct="1">
                  <a:lnSpc>
                    <a:spcPct val="100000"/>
                  </a:lnSpc>
                  <a:spcBef>
                    <a:spcPts val="0"/>
                  </a:spcBef>
                  <a:spcAft>
                    <a:spcPts val="300"/>
                  </a:spcAft>
                  <a:buClrTx/>
                  <a:buSzTx/>
                  <a:buFontTx/>
                  <a:buNone/>
                  <a:tabLst/>
                  <a:defRPr/>
                </a:pPr>
                <a:r>
                  <a:rPr kumimoji="0" lang="en-US" sz="1400" i="0" u="none" strike="noStrike" kern="0" cap="none" spc="0" normalizeH="0" baseline="0" noProof="0" dirty="0">
                    <a:ln>
                      <a:noFill/>
                    </a:ln>
                    <a:solidFill>
                      <a:srgbClr val="FFFFFF"/>
                    </a:solidFill>
                    <a:effectLst/>
                    <a:uLnTx/>
                    <a:uFillTx/>
                  </a:rPr>
                  <a:t>Premium </a:t>
                </a:r>
                <a:r>
                  <a:rPr kumimoji="0" lang="en-US" sz="1400" i="0" u="none" strike="noStrike" kern="0" cap="none" spc="0" normalizeH="0" baseline="0" noProof="0" dirty="0" smtClean="0">
                    <a:ln>
                      <a:noFill/>
                    </a:ln>
                    <a:solidFill>
                      <a:srgbClr val="FFFFFF"/>
                    </a:solidFill>
                    <a:effectLst/>
                    <a:uLnTx/>
                    <a:uFillTx/>
                  </a:rPr>
                  <a:t>Care Physicians</a:t>
                </a:r>
                <a:br>
                  <a:rPr kumimoji="0" lang="en-US" sz="1400" i="0" u="none" strike="noStrike" kern="0" cap="none" spc="0" normalizeH="0" baseline="0" noProof="0" dirty="0" smtClean="0">
                    <a:ln>
                      <a:noFill/>
                    </a:ln>
                    <a:solidFill>
                      <a:srgbClr val="FFFFFF"/>
                    </a:solidFill>
                    <a:effectLst/>
                    <a:uLnTx/>
                    <a:uFillTx/>
                  </a:rPr>
                </a:br>
                <a:r>
                  <a:rPr kumimoji="0" lang="en-US" sz="1400" i="0" u="none" strike="noStrike" kern="0" cap="none" spc="0" normalizeH="0" baseline="0" noProof="0" dirty="0" smtClean="0">
                    <a:ln>
                      <a:noFill/>
                    </a:ln>
                    <a:solidFill>
                      <a:srgbClr val="FFFFFF"/>
                    </a:solidFill>
                    <a:effectLst/>
                    <a:uLnTx/>
                    <a:uFillTx/>
                  </a:rPr>
                  <a:t>with </a:t>
                </a:r>
                <a:r>
                  <a:rPr kumimoji="0" lang="en-US" sz="1400" i="0" u="none" strike="noStrike" kern="0" cap="none" spc="0" normalizeH="0" baseline="0" noProof="0" dirty="0">
                    <a:ln>
                      <a:noFill/>
                    </a:ln>
                    <a:solidFill>
                      <a:srgbClr val="FFFFFF"/>
                    </a:solidFill>
                    <a:effectLst/>
                    <a:uLnTx/>
                    <a:uFillTx/>
                  </a:rPr>
                  <a:t>orthopedic procedure episodes had:</a:t>
                </a:r>
              </a:p>
            </p:txBody>
          </p:sp>
          <p:sp>
            <p:nvSpPr>
              <p:cNvPr id="50" name="Rectangle 49"/>
              <p:cNvSpPr/>
              <p:nvPr/>
            </p:nvSpPr>
            <p:spPr>
              <a:xfrm>
                <a:off x="6447998" y="3550467"/>
                <a:ext cx="1787669" cy="341632"/>
              </a:xfrm>
              <a:prstGeom prst="rect">
                <a:avLst/>
              </a:prstGeom>
            </p:spPr>
            <p:txBody>
              <a:bodyPr wrap="none">
                <a:spAutoFit/>
              </a:bodyPr>
              <a:lstStyle/>
              <a:p>
                <a:pPr marL="0" marR="0" lvl="0" indent="0" defTabSz="914400" eaLnBrk="1" fontAlgn="auto" latinLnBrk="0" hangingPunct="1">
                  <a:lnSpc>
                    <a:spcPct val="90000"/>
                  </a:lnSpc>
                  <a:spcBef>
                    <a:spcPts val="0"/>
                  </a:spcBef>
                  <a:spcAft>
                    <a:spcPts val="0"/>
                  </a:spcAft>
                  <a:buClrTx/>
                  <a:buSzTx/>
                  <a:buFontTx/>
                  <a:buNone/>
                  <a:tabLst/>
                  <a:defRPr/>
                </a:pPr>
                <a:r>
                  <a:rPr lang="en-US" b="1" kern="0" dirty="0" smtClean="0">
                    <a:solidFill>
                      <a:srgbClr val="FFFFFF"/>
                    </a:solidFill>
                  </a:rPr>
                  <a:t>Lumbar fusion</a:t>
                </a:r>
                <a:endParaRPr kumimoji="0" lang="en-US" b="1" i="0" u="none" strike="noStrike" kern="0" cap="none" spc="0" normalizeH="0" baseline="0" noProof="0" dirty="0">
                  <a:ln>
                    <a:noFill/>
                  </a:ln>
                  <a:solidFill>
                    <a:srgbClr val="FFFFFF"/>
                  </a:solidFill>
                  <a:effectLst/>
                  <a:uLnTx/>
                  <a:uFillTx/>
                </a:endParaRPr>
              </a:p>
            </p:txBody>
          </p:sp>
        </p:grpSp>
      </p:grpSp>
      <p:sp>
        <p:nvSpPr>
          <p:cNvPr id="51" name="TextBox 50"/>
          <p:cNvSpPr txBox="1"/>
          <p:nvPr/>
        </p:nvSpPr>
        <p:spPr>
          <a:xfrm>
            <a:off x="526276" y="6033141"/>
            <a:ext cx="8155788" cy="346249"/>
          </a:xfrm>
          <a:prstGeom prst="rect">
            <a:avLst/>
          </a:prstGeom>
          <a:noFill/>
        </p:spPr>
        <p:txBody>
          <a:bodyPr wrap="square" lIns="0" tIns="0" rIns="0" bIns="0" rtlCol="0" anchor="b">
            <a:spAutoFit/>
          </a:bodyPr>
          <a:lstStyle/>
          <a:p>
            <a:pPr defTabSz="914400"/>
            <a:r>
              <a:rPr lang="en-US" sz="750" dirty="0" smtClean="0">
                <a:solidFill>
                  <a:srgbClr val="444444"/>
                </a:solidFill>
              </a:rPr>
              <a:t>Savings </a:t>
            </a:r>
            <a:r>
              <a:rPr lang="en-US" sz="750" dirty="0">
                <a:solidFill>
                  <a:srgbClr val="444444"/>
                </a:solidFill>
              </a:rPr>
              <a:t>estimates based </a:t>
            </a:r>
            <a:r>
              <a:rPr lang="en-US" sz="750" dirty="0">
                <a:solidFill>
                  <a:srgbClr val="000000"/>
                </a:solidFill>
              </a:rPr>
              <a:t>on </a:t>
            </a:r>
            <a:r>
              <a:rPr lang="en-US" sz="750" dirty="0" smtClean="0">
                <a:solidFill>
                  <a:srgbClr val="000000"/>
                </a:solidFill>
              </a:rPr>
              <a:t>2018 UnitedHealthcare Network (Par) Commercial Claims analysis for 16 specialties and 169 </a:t>
            </a:r>
            <a:r>
              <a:rPr lang="en-US" sz="750" dirty="0">
                <a:solidFill>
                  <a:srgbClr val="000000"/>
                </a:solidFill>
              </a:rPr>
              <a:t>markets. Figures are based on book-of-business results and represent the national average expected cost differential </a:t>
            </a:r>
            <a:r>
              <a:rPr lang="en-US" sz="750" dirty="0">
                <a:solidFill>
                  <a:srgbClr val="444444"/>
                </a:solidFill>
              </a:rPr>
              <a:t>between Premium C</a:t>
            </a:r>
            <a:r>
              <a:rPr lang="en-US" sz="750" dirty="0" smtClean="0">
                <a:solidFill>
                  <a:srgbClr val="444444"/>
                </a:solidFill>
              </a:rPr>
              <a:t>are </a:t>
            </a:r>
            <a:r>
              <a:rPr lang="en-US" sz="750" dirty="0">
                <a:solidFill>
                  <a:srgbClr val="444444"/>
                </a:solidFill>
              </a:rPr>
              <a:t>P</a:t>
            </a:r>
            <a:r>
              <a:rPr lang="en-US" sz="750" dirty="0" smtClean="0">
                <a:solidFill>
                  <a:srgbClr val="444444"/>
                </a:solidFill>
              </a:rPr>
              <a:t>hysicians </a:t>
            </a:r>
            <a:r>
              <a:rPr lang="en-US" sz="750" dirty="0">
                <a:solidFill>
                  <a:srgbClr val="444444"/>
                </a:solidFill>
              </a:rPr>
              <a:t>and non-Premium </a:t>
            </a:r>
            <a:r>
              <a:rPr lang="en-US" sz="750" dirty="0" smtClean="0">
                <a:solidFill>
                  <a:srgbClr val="444444"/>
                </a:solidFill>
              </a:rPr>
              <a:t>Care Physicians </a:t>
            </a:r>
            <a:r>
              <a:rPr lang="en-US" sz="750" dirty="0">
                <a:solidFill>
                  <a:srgbClr val="444444"/>
                </a:solidFill>
              </a:rPr>
              <a:t>for entire episodes of care. Actual savings achieved will vary by customer depending on geographic availability and customer-specific service mix. All figures and estimated savings represent historical performance and are not a guarantee of future savings. </a:t>
            </a:r>
          </a:p>
        </p:txBody>
      </p:sp>
      <p:sp>
        <p:nvSpPr>
          <p:cNvPr id="53" name="TextBox 52"/>
          <p:cNvSpPr txBox="1"/>
          <p:nvPr/>
        </p:nvSpPr>
        <p:spPr>
          <a:xfrm>
            <a:off x="226206" y="4257041"/>
            <a:ext cx="7845549" cy="369332"/>
          </a:xfrm>
          <a:prstGeom prst="rect">
            <a:avLst/>
          </a:prstGeom>
          <a:noFill/>
        </p:spPr>
        <p:txBody>
          <a:bodyPr wrap="square" rtlCol="0">
            <a:spAutoFit/>
          </a:bodyPr>
          <a:lstStyle/>
          <a:p>
            <a:pPr>
              <a:spcAft>
                <a:spcPts val="400"/>
              </a:spcAft>
              <a:buClr>
                <a:schemeClr val="accent3"/>
              </a:buClr>
            </a:pPr>
            <a:r>
              <a:rPr lang="en-US" dirty="0" smtClean="0">
                <a:solidFill>
                  <a:srgbClr val="4D4D4D"/>
                </a:solidFill>
              </a:rPr>
              <a:t>Quality Measure Type and Source Examples</a:t>
            </a:r>
          </a:p>
        </p:txBody>
      </p:sp>
    </p:spTree>
    <p:extLst>
      <p:ext uri="{BB962C8B-B14F-4D97-AF65-F5344CB8AC3E}">
        <p14:creationId xmlns:p14="http://schemas.microsoft.com/office/powerpoint/2010/main" xmlns="" val="457097871"/>
      </p:ext>
    </p:extLst>
  </p:cSld>
  <p:clrMapOvr>
    <a:masterClrMapping/>
  </p:clrMapOvr>
  <mc:AlternateContent xmlns:mc="http://schemas.openxmlformats.org/markup-compatibility/2006">
    <mc:Choice xmlns:p14="http://schemas.microsoft.com/office/powerpoint/2010/main" xmlns="" Requires="p14">
      <p:transition p14:dur="300">
        <p:fade/>
      </p:transition>
    </mc:Choice>
    <mc:Fallback>
      <p:transition>
        <p:fade/>
      </p:transition>
    </mc:Fallback>
  </mc:AlternateContent>
</p:sld>
</file>

<file path=ppt/theme/theme1.xml><?xml version="1.0" encoding="utf-8"?>
<a:theme xmlns:a="http://schemas.openxmlformats.org/drawingml/2006/main" name="UHC_EXTENDED_Template2013, REVISED - 01-15-14">
  <a:themeElements>
    <a:clrScheme name="UHC Color Palette - 2013">
      <a:dk1>
        <a:sysClr val="windowText" lastClr="000000"/>
      </a:dk1>
      <a:lt1>
        <a:sysClr val="window" lastClr="FFFFFF"/>
      </a:lt1>
      <a:dk2>
        <a:srgbClr val="1F497D"/>
      </a:dk2>
      <a:lt2>
        <a:srgbClr val="EEECE1"/>
      </a:lt2>
      <a:accent1>
        <a:srgbClr val="005293"/>
      </a:accent1>
      <a:accent2>
        <a:srgbClr val="553782"/>
      </a:accent2>
      <a:accent3>
        <a:srgbClr val="006778"/>
      </a:accent3>
      <a:accent4>
        <a:srgbClr val="DD6000"/>
      </a:accent4>
      <a:accent5>
        <a:srgbClr val="9E1B32"/>
      </a:accent5>
      <a:accent6>
        <a:srgbClr val="8E9300"/>
      </a:accent6>
      <a:hlink>
        <a:srgbClr val="005293"/>
      </a:hlink>
      <a:folHlink>
        <a:srgbClr val="553782"/>
      </a:folHlink>
    </a:clrScheme>
    <a:fontScheme name="UHC - Needs Review">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solidFill>
        <a:ln w="6350">
          <a:solidFill>
            <a:schemeClr val="accent1"/>
          </a:solidFill>
        </a:ln>
        <a:effectLs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tailEnd type="none"/>
        </a:ln>
        <a:effectLst/>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none" rtlCol="0" anchor="ctr" anchorCtr="0">
        <a:spAutoFit/>
      </a:bodyPr>
      <a:lstStyle>
        <a:defPPr algn="ctr">
          <a:defRPr sz="1000" dirty="0" smtClean="0"/>
        </a:defPPr>
      </a:lstStyle>
    </a:txDef>
  </a:objectDefaults>
  <a:extraClrSchemeLst>
    <a:extraClrScheme>
      <a:clrScheme name="UHC, Primary: Blue">
        <a:dk1>
          <a:sysClr val="windowText" lastClr="000000"/>
        </a:dk1>
        <a:lt1>
          <a:sysClr val="window" lastClr="FFFFFF"/>
        </a:lt1>
        <a:dk2>
          <a:srgbClr val="1F497D"/>
        </a:dk2>
        <a:lt2>
          <a:srgbClr val="EEECE1"/>
        </a:lt2>
        <a:accent1>
          <a:srgbClr val="005293"/>
        </a:accent1>
        <a:accent2>
          <a:srgbClr val="553782"/>
        </a:accent2>
        <a:accent3>
          <a:srgbClr val="006778"/>
        </a:accent3>
        <a:accent4>
          <a:srgbClr val="DD6000"/>
        </a:accent4>
        <a:accent5>
          <a:srgbClr val="9E1B32"/>
        </a:accent5>
        <a:accent6>
          <a:srgbClr val="8E9300"/>
        </a:accent6>
        <a:hlink>
          <a:srgbClr val="005293"/>
        </a:hlink>
        <a:folHlink>
          <a:srgbClr val="553782"/>
        </a:folHlink>
      </a:clrScheme>
      <a:clrMap bg1="lt1" tx1="dk1" bg2="lt2" tx2="dk2" accent1="accent1" accent2="accent2" accent3="accent3" accent4="accent4" accent5="accent5" accent6="accent6" hlink="hlink" folHlink="folHlink"/>
    </a:extraClrScheme>
    <a:extraClrScheme>
      <a:clrScheme name="UHC, Primary: Purple">
        <a:dk1>
          <a:sysClr val="windowText" lastClr="000000"/>
        </a:dk1>
        <a:lt1>
          <a:sysClr val="window" lastClr="FFFFFF"/>
        </a:lt1>
        <a:dk2>
          <a:srgbClr val="1F497D"/>
        </a:dk2>
        <a:lt2>
          <a:srgbClr val="EEECE1"/>
        </a:lt2>
        <a:accent1>
          <a:srgbClr val="553782"/>
        </a:accent1>
        <a:accent2>
          <a:srgbClr val="006778"/>
        </a:accent2>
        <a:accent3>
          <a:srgbClr val="DD6000"/>
        </a:accent3>
        <a:accent4>
          <a:srgbClr val="9E1B32"/>
        </a:accent4>
        <a:accent5>
          <a:srgbClr val="8E9300"/>
        </a:accent5>
        <a:accent6>
          <a:srgbClr val="005293"/>
        </a:accent6>
        <a:hlink>
          <a:srgbClr val="005293"/>
        </a:hlink>
        <a:folHlink>
          <a:srgbClr val="553782"/>
        </a:folHlink>
      </a:clrScheme>
      <a:clrMap bg1="lt1" tx1="dk1" bg2="lt2" tx2="dk2" accent1="accent1" accent2="accent2" accent3="accent3" accent4="accent4" accent5="accent5" accent6="accent6" hlink="hlink" folHlink="folHlink"/>
    </a:extraClrScheme>
    <a:extraClrScheme>
      <a:clrScheme name="UHC, Primary: Teal">
        <a:dk1>
          <a:sysClr val="windowText" lastClr="000000"/>
        </a:dk1>
        <a:lt1>
          <a:sysClr val="window" lastClr="FFFFFF"/>
        </a:lt1>
        <a:dk2>
          <a:srgbClr val="1F497D"/>
        </a:dk2>
        <a:lt2>
          <a:srgbClr val="EEECE1"/>
        </a:lt2>
        <a:accent1>
          <a:srgbClr val="006778"/>
        </a:accent1>
        <a:accent2>
          <a:srgbClr val="DD6000"/>
        </a:accent2>
        <a:accent3>
          <a:srgbClr val="9E1B32"/>
        </a:accent3>
        <a:accent4>
          <a:srgbClr val="8E9300"/>
        </a:accent4>
        <a:accent5>
          <a:srgbClr val="005293"/>
        </a:accent5>
        <a:accent6>
          <a:srgbClr val="553782"/>
        </a:accent6>
        <a:hlink>
          <a:srgbClr val="005293"/>
        </a:hlink>
        <a:folHlink>
          <a:srgbClr val="553782"/>
        </a:folHlink>
      </a:clrScheme>
      <a:clrMap bg1="lt1" tx1="dk1" bg2="lt2" tx2="dk2" accent1="accent1" accent2="accent2" accent3="accent3" accent4="accent4" accent5="accent5" accent6="accent6" hlink="hlink" folHlink="folHlink"/>
    </a:extraClrScheme>
    <a:extraClrScheme>
      <a:clrScheme name="UHC, Primary: Orange">
        <a:dk1>
          <a:sysClr val="windowText" lastClr="000000"/>
        </a:dk1>
        <a:lt1>
          <a:sysClr val="window" lastClr="FFFFFF"/>
        </a:lt1>
        <a:dk2>
          <a:srgbClr val="1F497D"/>
        </a:dk2>
        <a:lt2>
          <a:srgbClr val="EEECE1"/>
        </a:lt2>
        <a:accent1>
          <a:srgbClr val="DD6000"/>
        </a:accent1>
        <a:accent2>
          <a:srgbClr val="9E1B32"/>
        </a:accent2>
        <a:accent3>
          <a:srgbClr val="8E9300"/>
        </a:accent3>
        <a:accent4>
          <a:srgbClr val="005293"/>
        </a:accent4>
        <a:accent5>
          <a:srgbClr val="553782"/>
        </a:accent5>
        <a:accent6>
          <a:srgbClr val="006778"/>
        </a:accent6>
        <a:hlink>
          <a:srgbClr val="005293"/>
        </a:hlink>
        <a:folHlink>
          <a:srgbClr val="553782"/>
        </a:folHlink>
      </a:clrScheme>
      <a:clrMap bg1="lt1" tx1="dk1" bg2="lt2" tx2="dk2" accent1="accent1" accent2="accent2" accent3="accent3" accent4="accent4" accent5="accent5" accent6="accent6" hlink="hlink" folHlink="folHlink"/>
    </a:extraClrScheme>
    <a:extraClrScheme>
      <a:clrScheme name="UHC, Primary: Red">
        <a:dk1>
          <a:sysClr val="windowText" lastClr="000000"/>
        </a:dk1>
        <a:lt1>
          <a:sysClr val="window" lastClr="FFFFFF"/>
        </a:lt1>
        <a:dk2>
          <a:srgbClr val="1F497D"/>
        </a:dk2>
        <a:lt2>
          <a:srgbClr val="EEECE1"/>
        </a:lt2>
        <a:accent1>
          <a:srgbClr val="9E1B32"/>
        </a:accent1>
        <a:accent2>
          <a:srgbClr val="8E9300"/>
        </a:accent2>
        <a:accent3>
          <a:srgbClr val="005293"/>
        </a:accent3>
        <a:accent4>
          <a:srgbClr val="553782"/>
        </a:accent4>
        <a:accent5>
          <a:srgbClr val="006778"/>
        </a:accent5>
        <a:accent6>
          <a:srgbClr val="DD6000"/>
        </a:accent6>
        <a:hlink>
          <a:srgbClr val="005293"/>
        </a:hlink>
        <a:folHlink>
          <a:srgbClr val="553782"/>
        </a:folHlink>
      </a:clrScheme>
      <a:clrMap bg1="lt1" tx1="dk1" bg2="lt2" tx2="dk2" accent1="accent1" accent2="accent2" accent3="accent3" accent4="accent4" accent5="accent5" accent6="accent6" hlink="hlink" folHlink="folHlink"/>
    </a:extraClrScheme>
    <a:extraClrScheme>
      <a:clrScheme name="UHC, Primary: Green">
        <a:dk1>
          <a:sysClr val="windowText" lastClr="000000"/>
        </a:dk1>
        <a:lt1>
          <a:sysClr val="window" lastClr="FFFFFF"/>
        </a:lt1>
        <a:dk2>
          <a:srgbClr val="1F497D"/>
        </a:dk2>
        <a:lt2>
          <a:srgbClr val="EEECE1"/>
        </a:lt2>
        <a:accent1>
          <a:srgbClr val="8E9300"/>
        </a:accent1>
        <a:accent2>
          <a:srgbClr val="005293"/>
        </a:accent2>
        <a:accent3>
          <a:srgbClr val="553782"/>
        </a:accent3>
        <a:accent4>
          <a:srgbClr val="006778"/>
        </a:accent4>
        <a:accent5>
          <a:srgbClr val="DD6000"/>
        </a:accent5>
        <a:accent6>
          <a:srgbClr val="9E1B32"/>
        </a:accent6>
        <a:hlink>
          <a:srgbClr val="005293"/>
        </a:hlink>
        <a:folHlink>
          <a:srgbClr val="553782"/>
        </a:folHlink>
      </a:clrScheme>
      <a:clrMap bg1="lt1" tx1="dk1" bg2="lt2" tx2="dk2" accent1="accent1" accent2="accent2" accent3="accent3" accent4="accent4" accent5="accent5" accent6="accent6" hlink="hlink" folHlink="folHlink"/>
    </a:extraClrScheme>
  </a:extraClrSchemeLst>
  <a:custClrLst>
    <a:custClr name="Absolute White">
      <a:srgbClr val="FFFFFF"/>
    </a:custClr>
    <a:custClr name="Absolute Black">
      <a:srgbClr val="000000"/>
    </a:custClr>
    <a:custClr name="Dark Blue">
      <a:srgbClr val="253E51"/>
    </a:custClr>
    <a:custClr name="Light Gray">
      <a:srgbClr val="879196"/>
    </a:custClr>
    <a:custClr name="Golden Orange">
      <a:srgbClr val="F4AA00"/>
    </a:custClr>
    <a:custClr name="Glacier Blue">
      <a:srgbClr val="7FA8C9"/>
    </a:custClr>
    <a:custClr name="Amethyst Smoke">
      <a:srgbClr val="AA9BC0"/>
    </a:custClr>
    <a:custClr name="Neptune">
      <a:srgbClr val="7FB3BB"/>
    </a:custClr>
    <a:custClr name="Tacao">
      <a:srgbClr val="EEAF7F"/>
    </a:custClr>
    <a:custClr name="Puce">
      <a:srgbClr val="CE8D98"/>
    </a:custClr>
  </a:custClrLst>
</a:theme>
</file>

<file path=ppt/theme/theme2.xml><?xml version="1.0" encoding="utf-8"?>
<a:theme xmlns:a="http://schemas.openxmlformats.org/drawingml/2006/main" name="Office Theme">
  <a:themeElements>
    <a:clrScheme name="UnitedHealthcare_AllColors_3.0">
      <a:dk1>
        <a:srgbClr val="8C9599"/>
      </a:dk1>
      <a:lt1>
        <a:srgbClr val="FFFFFF"/>
      </a:lt1>
      <a:dk2>
        <a:srgbClr val="122377"/>
      </a:dk2>
      <a:lt2>
        <a:srgbClr val="C0E9FF"/>
      </a:lt2>
      <a:accent1>
        <a:srgbClr val="003DA1"/>
      </a:accent1>
      <a:accent2>
        <a:srgbClr val="FF5F0E"/>
      </a:accent2>
      <a:accent3>
        <a:srgbClr val="00A8F7"/>
      </a:accent3>
      <a:accent4>
        <a:srgbClr val="9521AD"/>
      </a:accent4>
      <a:accent5>
        <a:srgbClr val="21B01E"/>
      </a:accent5>
      <a:accent6>
        <a:srgbClr val="E91B18"/>
      </a:accent6>
      <a:hlink>
        <a:srgbClr val="003DA1"/>
      </a:hlink>
      <a:folHlink>
        <a:srgbClr val="00A8F7"/>
      </a:folHlink>
    </a:clrScheme>
    <a:fontScheme name="UnitedHealth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UnitedHealthcare_AllColors_3.0">
      <a:dk1>
        <a:srgbClr val="8C9599"/>
      </a:dk1>
      <a:lt1>
        <a:srgbClr val="FFFFFF"/>
      </a:lt1>
      <a:dk2>
        <a:srgbClr val="122377"/>
      </a:dk2>
      <a:lt2>
        <a:srgbClr val="C0E9FF"/>
      </a:lt2>
      <a:accent1>
        <a:srgbClr val="003DA1"/>
      </a:accent1>
      <a:accent2>
        <a:srgbClr val="FF5F0E"/>
      </a:accent2>
      <a:accent3>
        <a:srgbClr val="00A8F7"/>
      </a:accent3>
      <a:accent4>
        <a:srgbClr val="9521AD"/>
      </a:accent4>
      <a:accent5>
        <a:srgbClr val="21B01E"/>
      </a:accent5>
      <a:accent6>
        <a:srgbClr val="E91B18"/>
      </a:accent6>
      <a:hlink>
        <a:srgbClr val="003DA1"/>
      </a:hlink>
      <a:folHlink>
        <a:srgbClr val="00A8F7"/>
      </a:folHlink>
    </a:clrScheme>
    <a:fontScheme name="UnitedHealth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9E30C7E3807845836FE04EDEB44627" ma:contentTypeVersion="1" ma:contentTypeDescription="Create a new document." ma:contentTypeScope="" ma:versionID="4e4146f9fc0b46525ce821da40fe56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E5677E9-84F1-44A0-BA33-A6DB04BE50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40B72C-72A0-4D09-AB40-FB79B96769F0}">
  <ds:schemaRefs>
    <ds:schemaRef ds:uri="http://schemas.microsoft.com/sharepoint/v3/contenttype/forms"/>
  </ds:schemaRefs>
</ds:datastoreItem>
</file>

<file path=customXml/itemProps3.xml><?xml version="1.0" encoding="utf-8"?>
<ds:datastoreItem xmlns:ds="http://schemas.openxmlformats.org/officeDocument/2006/customXml" ds:itemID="{D8BFA4AC-D2F1-4963-B7BE-F940B04558DC}">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Default Theme</Template>
  <TotalTime>2949</TotalTime>
  <Words>765</Words>
  <Application>Microsoft Office PowerPoint</Application>
  <PresentationFormat>On-screen Show (4:3)</PresentationFormat>
  <Paragraphs>85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UHC_EXTENDED_Template2013, REVISED - 01-15-14</vt:lpstr>
      <vt:lpstr>UnitedHealth Premium  Quality of Care and Outcomes</vt:lpstr>
      <vt:lpstr>UnitedHealth Premium Quality Results and Outcomes  - OB/GYN</vt:lpstr>
      <vt:lpstr>UnitedHealth Premium Quality Results and Outcomes  - Cardiology</vt:lpstr>
      <vt:lpstr>UnitedHealth Premium Quality Results and Outcomes  - Orthopedics</vt:lpstr>
    </vt:vector>
  </TitlesOfParts>
  <Company>UnitedHealth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Charts, Moira K</dc:creator>
  <cp:lastModifiedBy>Michael Rode</cp:lastModifiedBy>
  <cp:revision>161</cp:revision>
  <dcterms:created xsi:type="dcterms:W3CDTF">2017-04-30T13:48:41Z</dcterms:created>
  <dcterms:modified xsi:type="dcterms:W3CDTF">2019-02-22T19:54:27Z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0x0101005F9E30C7E3807845836FE04EDEB44627</vt:lpwstr>
  </property>
</Properties>
</file>