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8.jpg" ContentType="image/jpeg"/>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790" r:id="rId5"/>
  </p:sldMasterIdLst>
  <p:notesMasterIdLst>
    <p:notesMasterId r:id="rId36"/>
  </p:notesMasterIdLst>
  <p:handoutMasterIdLst>
    <p:handoutMasterId r:id="rId37"/>
  </p:handoutMasterIdLst>
  <p:sldIdLst>
    <p:sldId id="438" r:id="rId6"/>
    <p:sldId id="427" r:id="rId7"/>
    <p:sldId id="428" r:id="rId8"/>
    <p:sldId id="429" r:id="rId9"/>
    <p:sldId id="430" r:id="rId10"/>
    <p:sldId id="431" r:id="rId11"/>
    <p:sldId id="432" r:id="rId12"/>
    <p:sldId id="433" r:id="rId13"/>
    <p:sldId id="434" r:id="rId14"/>
    <p:sldId id="435" r:id="rId15"/>
    <p:sldId id="436"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21" r:id="rId29"/>
    <p:sldId id="417" r:id="rId30"/>
    <p:sldId id="418" r:id="rId31"/>
    <p:sldId id="419" r:id="rId32"/>
    <p:sldId id="424" r:id="rId33"/>
    <p:sldId id="423" r:id="rId34"/>
    <p:sldId id="4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00">
          <p15:clr>
            <a:srgbClr val="A4A3A4"/>
          </p15:clr>
        </p15:guide>
        <p15:guide id="2" orient="horz" pos="477">
          <p15:clr>
            <a:srgbClr val="A4A3A4"/>
          </p15:clr>
        </p15:guide>
        <p15:guide id="3" orient="horz" pos="864">
          <p15:clr>
            <a:srgbClr val="A4A3A4"/>
          </p15:clr>
        </p15:guide>
        <p15:guide id="4" orient="horz" pos="4080">
          <p15:clr>
            <a:srgbClr val="A4A3A4"/>
          </p15:clr>
        </p15:guide>
        <p15:guide id="5" orient="horz" pos="3888">
          <p15:clr>
            <a:srgbClr val="A4A3A4"/>
          </p15:clr>
        </p15:guide>
        <p15:guide id="6" orient="horz" pos="629">
          <p15:clr>
            <a:srgbClr val="A4A3A4"/>
          </p15:clr>
        </p15:guide>
        <p15:guide id="7" orient="horz" pos="647">
          <p15:clr>
            <a:srgbClr val="A4A3A4"/>
          </p15:clr>
        </p15:guide>
        <p15:guide id="8" orient="horz" pos="2160">
          <p15:clr>
            <a:srgbClr val="A4A3A4"/>
          </p15:clr>
        </p15:guide>
        <p15:guide id="9" pos="2880">
          <p15:clr>
            <a:srgbClr val="A4A3A4"/>
          </p15:clr>
        </p15:guide>
        <p15:guide id="10" pos="5472">
          <p15:clr>
            <a:srgbClr val="A4A3A4"/>
          </p15:clr>
        </p15:guide>
        <p15:guide id="11" pos="404">
          <p15:clr>
            <a:srgbClr val="A4A3A4"/>
          </p15:clr>
        </p15:guide>
        <p15:guide id="12" pos="467">
          <p15:clr>
            <a:srgbClr val="A4A3A4"/>
          </p15:clr>
        </p15:guide>
        <p15:guide id="13" pos="434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lson, Jesse" initials="" lastIdx="3" clrIdx="0"/>
  <p:cmAuthor id="1" name="Periscop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3392"/>
    <a:srgbClr val="07329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24" autoAdjust="0"/>
    <p:restoredTop sz="77914"/>
  </p:normalViewPr>
  <p:slideViewPr>
    <p:cSldViewPr snapToGrid="0" snapToObjects="1" showGuides="1">
      <p:cViewPr>
        <p:scale>
          <a:sx n="80" d="100"/>
          <a:sy n="80" d="100"/>
        </p:scale>
        <p:origin x="-2982" y="-888"/>
      </p:cViewPr>
      <p:guideLst>
        <p:guide orient="horz" pos="3600"/>
        <p:guide orient="horz" pos="477"/>
        <p:guide orient="horz" pos="864"/>
        <p:guide orient="horz" pos="4080"/>
        <p:guide orient="horz" pos="3888"/>
        <p:guide orient="horz" pos="629"/>
        <p:guide orient="horz" pos="647"/>
        <p:guide orient="horz" pos="2160"/>
        <p:guide pos="2880"/>
        <p:guide pos="5472"/>
        <p:guide pos="404"/>
        <p:guide pos="467"/>
        <p:guide pos="4344"/>
      </p:guideLst>
    </p:cSldViewPr>
  </p:slideViewPr>
  <p:notesTextViewPr>
    <p:cViewPr>
      <p:scale>
        <a:sx n="1" d="1"/>
        <a:sy n="1" d="1"/>
      </p:scale>
      <p:origin x="0" y="0"/>
    </p:cViewPr>
  </p:notesTextViewPr>
  <p:notesViewPr>
    <p:cSldViewPr showGuides="1">
      <p:cViewPr>
        <p:scale>
          <a:sx n="150" d="100"/>
          <a:sy n="150" d="100"/>
        </p:scale>
        <p:origin x="-23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8399112424599"/>
          <c:y val="9.4744845989412296E-2"/>
          <c:w val="0.60350343600705803"/>
          <c:h val="0.90525515401058798"/>
        </c:manualLayout>
      </c:layout>
      <c:doughnutChart>
        <c:varyColors val="1"/>
        <c:ser>
          <c:idx val="0"/>
          <c:order val="0"/>
          <c:tx>
            <c:strRef>
              <c:f>Sheet1!$B$1</c:f>
              <c:strCache>
                <c:ptCount val="1"/>
                <c:pt idx="0">
                  <c:v>Sales</c:v>
                </c:pt>
              </c:strCache>
            </c:strRef>
          </c:tx>
          <c:spPr>
            <a:solidFill>
              <a:srgbClr val="FF5F0E"/>
            </a:solidFill>
            <a:ln w="19050" cmpd="sng">
              <a:solidFill>
                <a:srgbClr val="FFFFFF"/>
              </a:solidFill>
            </a:ln>
            <a:effectLst/>
          </c:spPr>
          <c:dPt>
            <c:idx val="0"/>
            <c:bubble3D val="0"/>
            <c:spPr>
              <a:solidFill>
                <a:srgbClr val="444444"/>
              </a:solidFill>
              <a:ln w="19050" cmpd="sng">
                <a:solidFill>
                  <a:srgbClr val="FFFFFF"/>
                </a:solidFill>
              </a:ln>
              <a:effectLst/>
            </c:spPr>
          </c:dPt>
          <c:dPt>
            <c:idx val="1"/>
            <c:bubble3D val="0"/>
            <c:spPr>
              <a:solidFill>
                <a:srgbClr val="00A8F7"/>
              </a:solidFill>
              <a:ln w="19050" cmpd="sng">
                <a:solidFill>
                  <a:srgbClr val="FFFFFF"/>
                </a:solidFill>
              </a:ln>
              <a:effectLst/>
            </c:spPr>
          </c:dPt>
          <c:dPt>
            <c:idx val="2"/>
            <c:bubble3D val="0"/>
            <c:spPr>
              <a:solidFill>
                <a:srgbClr val="8B8B8B"/>
              </a:solidFill>
              <a:ln w="19050" cmpd="sng">
                <a:solidFill>
                  <a:srgbClr val="FFFFFF"/>
                </a:solidFill>
              </a:ln>
              <a:effectLst/>
            </c:spPr>
          </c:dPt>
          <c:dPt>
            <c:idx val="3"/>
            <c:bubble3D val="0"/>
            <c:spPr>
              <a:solidFill>
                <a:srgbClr val="D9D9D9"/>
              </a:solidFill>
              <a:ln w="19050" cmpd="sng">
                <a:solidFill>
                  <a:srgbClr val="FFFFFF"/>
                </a:solidFill>
              </a:ln>
              <a:effectLst/>
            </c:spPr>
          </c:dPt>
          <c:dPt>
            <c:idx val="4"/>
            <c:bubble3D val="0"/>
            <c:spPr>
              <a:solidFill>
                <a:srgbClr val="95B2D8"/>
              </a:solidFill>
              <a:ln w="19050" cmpd="sng">
                <a:solidFill>
                  <a:srgbClr val="FFFFFF"/>
                </a:solidFill>
              </a:ln>
              <a:effectLst/>
            </c:spPr>
          </c:dPt>
          <c:dPt>
            <c:idx val="5"/>
            <c:bubble3D val="0"/>
            <c:spPr>
              <a:solidFill>
                <a:srgbClr val="083491"/>
              </a:solidFill>
              <a:ln w="19050" cmpd="sng">
                <a:solidFill>
                  <a:srgbClr val="FFFFFF"/>
                </a:solidFill>
              </a:ln>
              <a:effectLst/>
            </c:spPr>
          </c:dPt>
          <c:cat>
            <c:numRef>
              <c:f>Sheet1!$A$2:$A$8</c:f>
              <c:numCache>
                <c:formatCode>General</c:formatCode>
                <c:ptCount val="7"/>
              </c:numCache>
            </c:numRef>
          </c:cat>
          <c:val>
            <c:numRef>
              <c:f>Sheet1!$B$2:$B$8</c:f>
              <c:numCache>
                <c:formatCode>General</c:formatCode>
                <c:ptCount val="7"/>
                <c:pt idx="0">
                  <c:v>16.600000000000001</c:v>
                </c:pt>
                <c:pt idx="1">
                  <c:v>16.600000000000001</c:v>
                </c:pt>
                <c:pt idx="2">
                  <c:v>16.600000000000001</c:v>
                </c:pt>
                <c:pt idx="3">
                  <c:v>16.600000000000001</c:v>
                </c:pt>
                <c:pt idx="4">
                  <c:v>16.600000000000001</c:v>
                </c:pt>
                <c:pt idx="5">
                  <c:v>16.600000000000001</c:v>
                </c:pt>
              </c:numCache>
            </c:numRef>
          </c:val>
        </c:ser>
        <c:dLbls>
          <c:showLegendKey val="0"/>
          <c:showVal val="0"/>
          <c:showCatName val="0"/>
          <c:showSerName val="0"/>
          <c:showPercent val="0"/>
          <c:showBubbleSize val="0"/>
          <c:showLeaderLines val="0"/>
        </c:dLbls>
        <c:firstSliceAng val="0"/>
        <c:holeSize val="65"/>
      </c:doughnutChart>
      <c:spPr>
        <a:noFill/>
        <a:ln w="6350" cmpd="sng">
          <a:solidFill>
            <a:srgbClr val="FFFFFF"/>
          </a:solidFill>
        </a:ln>
      </c:spPr>
    </c:plotArea>
    <c:plotVisOnly val="1"/>
    <c:dispBlanksAs val="gap"/>
    <c:showDLblsOverMax val="0"/>
  </c:chart>
  <c:spPr>
    <a:effectLst/>
  </c:spPr>
  <c:txPr>
    <a:bodyPr/>
    <a:lstStyle/>
    <a:p>
      <a:pPr>
        <a:defRPr sz="1800" smtId="4294967295"/>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400" b="0">
                <a:solidFill>
                  <a:srgbClr val="4D4D4D"/>
                </a:solidFill>
              </a:defRPr>
            </a:pPr>
            <a:r>
              <a:rPr lang="en-US" sz="1400" b="0" dirty="0" smtClean="0">
                <a:solidFill>
                  <a:srgbClr val="4D4D4D"/>
                </a:solidFill>
              </a:rPr>
              <a:t>Market Physicians Meeting Quality</a:t>
            </a:r>
            <a:endParaRPr lang="en-US" sz="1400" b="0" dirty="0">
              <a:solidFill>
                <a:srgbClr val="4D4D4D"/>
              </a:solidFill>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tx2"/>
              </a:solidFill>
            </c:spPr>
          </c:dPt>
          <c:dPt>
            <c:idx val="2"/>
            <c:invertIfNegative val="0"/>
            <c:bubble3D val="0"/>
            <c:spPr>
              <a:solidFill>
                <a:schemeClr val="accent1"/>
              </a:solidFill>
            </c:spPr>
          </c:dPt>
          <c:dLbls>
            <c:txPr>
              <a:bodyPr/>
              <a:lstStyle/>
              <a:p>
                <a:pPr>
                  <a:defRPr sz="1400">
                    <a:solidFill>
                      <a:srgbClr val="4D4D4D"/>
                    </a:solidFill>
                  </a:defRPr>
                </a:pPr>
                <a:endParaRPr lang="en-US"/>
              </a:p>
            </c:txPr>
            <c:showLegendKey val="0"/>
            <c:showVal val="1"/>
            <c:showCatName val="0"/>
            <c:showSerName val="0"/>
            <c:showPercent val="0"/>
            <c:showBubbleSize val="0"/>
            <c:showLeaderLines val="0"/>
          </c:dLbls>
          <c:cat>
            <c:strRef>
              <c:f>Sheet1!$A$2:$A$4</c:f>
              <c:strCache>
                <c:ptCount val="3"/>
                <c:pt idx="0">
                  <c:v>Highest</c:v>
                </c:pt>
                <c:pt idx="1">
                  <c:v>National Average</c:v>
                </c:pt>
                <c:pt idx="2">
                  <c:v>Lowest</c:v>
                </c:pt>
              </c:strCache>
            </c:strRef>
          </c:cat>
          <c:val>
            <c:numRef>
              <c:f>Sheet1!$B$2:$B$4</c:f>
              <c:numCache>
                <c:formatCode>0%</c:formatCode>
                <c:ptCount val="3"/>
                <c:pt idx="0">
                  <c:v>0.91</c:v>
                </c:pt>
                <c:pt idx="1">
                  <c:v>0.83</c:v>
                </c:pt>
                <c:pt idx="2">
                  <c:v>0.56999999999999995</c:v>
                </c:pt>
              </c:numCache>
            </c:numRef>
          </c:val>
        </c:ser>
        <c:dLbls>
          <c:showLegendKey val="0"/>
          <c:showVal val="1"/>
          <c:showCatName val="0"/>
          <c:showSerName val="0"/>
          <c:showPercent val="0"/>
          <c:showBubbleSize val="0"/>
        </c:dLbls>
        <c:gapWidth val="150"/>
        <c:overlap val="-25"/>
        <c:axId val="214216704"/>
        <c:axId val="214220160"/>
      </c:barChart>
      <c:catAx>
        <c:axId val="214216704"/>
        <c:scaling>
          <c:orientation val="minMax"/>
        </c:scaling>
        <c:delete val="0"/>
        <c:axPos val="b"/>
        <c:majorTickMark val="none"/>
        <c:minorTickMark val="none"/>
        <c:tickLblPos val="nextTo"/>
        <c:txPr>
          <a:bodyPr/>
          <a:lstStyle/>
          <a:p>
            <a:pPr>
              <a:defRPr sz="1200">
                <a:solidFill>
                  <a:srgbClr val="4D4D4D"/>
                </a:solidFill>
              </a:defRPr>
            </a:pPr>
            <a:endParaRPr lang="en-US"/>
          </a:p>
        </c:txPr>
        <c:crossAx val="214220160"/>
        <c:crosses val="autoZero"/>
        <c:auto val="1"/>
        <c:lblAlgn val="ctr"/>
        <c:lblOffset val="100"/>
        <c:noMultiLvlLbl val="0"/>
      </c:catAx>
      <c:valAx>
        <c:axId val="214220160"/>
        <c:scaling>
          <c:orientation val="minMax"/>
        </c:scaling>
        <c:delete val="1"/>
        <c:axPos val="l"/>
        <c:numFmt formatCode="0%" sourceLinked="1"/>
        <c:majorTickMark val="none"/>
        <c:minorTickMark val="none"/>
        <c:tickLblPos val="nextTo"/>
        <c:crossAx val="214216704"/>
        <c:crosses val="autoZero"/>
        <c:crossBetween val="between"/>
      </c:valAx>
    </c:plotArea>
    <c:plotVisOnly val="1"/>
    <c:dispBlanksAs val="gap"/>
    <c:showDLblsOverMax val="0"/>
  </c:chart>
  <c:spPr>
    <a:ln>
      <a:solidFill>
        <a:srgbClr val="4D4D4D"/>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915399"/>
            <a:ext cx="2971800" cy="123111"/>
          </a:xfrm>
          <a:prstGeom prst="rect">
            <a:avLst/>
          </a:prstGeom>
        </p:spPr>
        <p:txBody>
          <a:bodyPr vert="horz" lIns="0" tIns="0" rIns="0" bIns="0" rtlCol="0" anchor="ctr"/>
          <a:lstStyle>
            <a:lvl1pPr algn="r">
              <a:defRPr sz="1200"/>
            </a:lvl1pPr>
          </a:lstStyle>
          <a:p>
            <a:fld id="{728205D9-018B-42B6-AD28-F57F62B837CA}" type="slidenum">
              <a:rPr lang="en-US" sz="900" smtClean="0"/>
              <a:t>‹#›</a:t>
            </a:fld>
            <a:endParaRPr lang="en-US" sz="900" dirty="0"/>
          </a:p>
        </p:txBody>
      </p:sp>
      <p:sp>
        <p:nvSpPr>
          <p:cNvPr id="6" name="TextBox 5"/>
          <p:cNvSpPr txBox="1"/>
          <p:nvPr/>
        </p:nvSpPr>
        <p:spPr>
          <a:xfrm>
            <a:off x="0" y="8915400"/>
            <a:ext cx="5842000" cy="123111"/>
          </a:xfrm>
          <a:prstGeom prst="rect">
            <a:avLst/>
          </a:prstGeom>
          <a:noFill/>
        </p:spPr>
        <p:txBody>
          <a:bodyPr wrap="square" lIns="0" tIns="0" rIns="0" bIns="0" rtlCol="0" anchor="b">
            <a:spAutoFit/>
          </a:bodyPr>
          <a:lstStyle/>
          <a:p>
            <a:r>
              <a:rPr lang="en-US" sz="800" dirty="0">
                <a:solidFill>
                  <a:schemeClr val="tx1"/>
                </a:solidFill>
                <a:latin typeface="Arial"/>
                <a:cs typeface="Arial"/>
              </a:rPr>
              <a:t>Proprietary </a:t>
            </a:r>
            <a:r>
              <a:rPr lang="en-US" sz="800" dirty="0" smtClean="0">
                <a:solidFill>
                  <a:schemeClr val="tx1"/>
                </a:solidFill>
                <a:latin typeface="Arial"/>
                <a:cs typeface="Arial"/>
              </a:rPr>
              <a:t>information </a:t>
            </a:r>
            <a:r>
              <a:rPr lang="en-US" sz="800" dirty="0">
                <a:solidFill>
                  <a:schemeClr val="tx1"/>
                </a:solidFill>
                <a:latin typeface="Arial"/>
                <a:cs typeface="Arial"/>
              </a:rPr>
              <a:t>of UnitedHealth </a:t>
            </a:r>
            <a:r>
              <a:rPr lang="en-US" sz="800" dirty="0" smtClean="0">
                <a:solidFill>
                  <a:schemeClr val="tx1"/>
                </a:solidFill>
                <a:latin typeface="Arial"/>
                <a:cs typeface="Arial"/>
              </a:rPr>
              <a:t>Group. Do </a:t>
            </a:r>
            <a:r>
              <a:rPr lang="en-US" sz="800" dirty="0">
                <a:solidFill>
                  <a:schemeClr val="tx1"/>
                </a:solidFill>
                <a:latin typeface="Arial"/>
                <a:cs typeface="Arial"/>
              </a:rPr>
              <a:t>not distribute or reproduce without express permission of UnitedHealth Group.</a:t>
            </a:r>
          </a:p>
        </p:txBody>
      </p:sp>
      <p:pic>
        <p:nvPicPr>
          <p:cNvPr id="8" name="Picture 7"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00" y="0"/>
            <a:ext cx="1422400" cy="291335"/>
          </a:xfrm>
          <a:prstGeom prst="rect">
            <a:avLst/>
          </a:prstGeom>
        </p:spPr>
      </p:pic>
    </p:spTree>
    <p:extLst>
      <p:ext uri="{BB962C8B-B14F-4D97-AF65-F5344CB8AC3E}">
        <p14:creationId xmlns:p14="http://schemas.microsoft.com/office/powerpoint/2010/main" val="1192713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915400"/>
            <a:ext cx="2971800" cy="123112"/>
          </a:xfrm>
          <a:prstGeom prst="rect">
            <a:avLst/>
          </a:prstGeom>
        </p:spPr>
        <p:txBody>
          <a:bodyPr vert="horz" lIns="0" tIns="45720" rIns="0" bIns="45720" rtlCol="0" anchor="ctr"/>
          <a:lstStyle>
            <a:lvl1pPr algn="r">
              <a:defRPr sz="900"/>
            </a:lvl1pPr>
          </a:lstStyle>
          <a:p>
            <a:fld id="{AB487858-B996-4291-96F9-A7500760731E}" type="slidenum">
              <a:rPr lang="en-US" smtClean="0"/>
              <a:pPr/>
              <a:t>‹#›</a:t>
            </a:fld>
            <a:endParaRPr lang="en-US"/>
          </a:p>
        </p:txBody>
      </p:sp>
      <p:sp>
        <p:nvSpPr>
          <p:cNvPr id="8" name="TextBox 7"/>
          <p:cNvSpPr txBox="1"/>
          <p:nvPr/>
        </p:nvSpPr>
        <p:spPr>
          <a:xfrm>
            <a:off x="0" y="8915400"/>
            <a:ext cx="5842000" cy="123111"/>
          </a:xfrm>
          <a:prstGeom prst="rect">
            <a:avLst/>
          </a:prstGeom>
          <a:noFill/>
        </p:spPr>
        <p:txBody>
          <a:bodyPr wrap="square" lIns="0" tIns="0" rIns="0" bIns="0" rtlCol="0" anchor="b">
            <a:spAutoFit/>
          </a:bodyPr>
          <a:lstStyle/>
          <a:p>
            <a:r>
              <a:rPr lang="en-US" sz="800" dirty="0">
                <a:solidFill>
                  <a:schemeClr val="tx1"/>
                </a:solidFill>
                <a:latin typeface="Arial"/>
                <a:cs typeface="Arial"/>
              </a:rPr>
              <a:t>Proprietary </a:t>
            </a:r>
            <a:r>
              <a:rPr lang="en-US" sz="800" dirty="0" smtClean="0">
                <a:solidFill>
                  <a:schemeClr val="tx1"/>
                </a:solidFill>
                <a:latin typeface="Arial"/>
                <a:cs typeface="Arial"/>
              </a:rPr>
              <a:t>information </a:t>
            </a:r>
            <a:r>
              <a:rPr lang="en-US" sz="800" dirty="0">
                <a:solidFill>
                  <a:schemeClr val="tx1"/>
                </a:solidFill>
                <a:latin typeface="Arial"/>
                <a:cs typeface="Arial"/>
              </a:rPr>
              <a:t>of UnitedHealth </a:t>
            </a:r>
            <a:r>
              <a:rPr lang="en-US" sz="800" dirty="0" smtClean="0">
                <a:solidFill>
                  <a:schemeClr val="tx1"/>
                </a:solidFill>
                <a:latin typeface="Arial"/>
                <a:cs typeface="Arial"/>
              </a:rPr>
              <a:t>Group. Do </a:t>
            </a:r>
            <a:r>
              <a:rPr lang="en-US" sz="800" dirty="0">
                <a:solidFill>
                  <a:schemeClr val="tx1"/>
                </a:solidFill>
                <a:latin typeface="Arial"/>
                <a:cs typeface="Arial"/>
              </a:rPr>
              <a:t>not distribute or reproduce without express permission of UnitedHealth Group.</a:t>
            </a:r>
          </a:p>
        </p:txBody>
      </p:sp>
      <p:pic>
        <p:nvPicPr>
          <p:cNvPr id="9" name="Picture 8" descr="2015_UHC_Logo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00" y="0"/>
            <a:ext cx="1422400" cy="291335"/>
          </a:xfrm>
          <a:prstGeom prst="rect">
            <a:avLst/>
          </a:prstGeom>
        </p:spPr>
      </p:pic>
    </p:spTree>
    <p:extLst>
      <p:ext uri="{BB962C8B-B14F-4D97-AF65-F5344CB8AC3E}">
        <p14:creationId xmlns:p14="http://schemas.microsoft.com/office/powerpoint/2010/main" val="270380676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1pPr>
    <a:lvl2pPr marL="3429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2pPr>
    <a:lvl3pPr marL="5143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3pPr>
    <a:lvl4pPr marL="68580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4pPr>
    <a:lvl5pPr marL="857250" indent="-171450" algn="l" defTabSz="914400" rtl="0" eaLnBrk="1" latinLnBrk="0" hangingPunct="1">
      <a:spcAft>
        <a:spcPts val="400"/>
      </a:spcAft>
      <a:buClr>
        <a:schemeClr val="accent3"/>
      </a:buClr>
      <a:buFont typeface="Arial" panose="020B0604020202020204" pitchFamily="34" charset="0"/>
      <a:buChar char="•"/>
      <a:defRPr sz="1200" kern="1200">
        <a:solidFill>
          <a:srgbClr val="4D4D4D"/>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87858-B996-4291-96F9-A7500760731E}" type="slidenum">
              <a:rPr lang="en-US" smtClean="0"/>
              <a:pPr/>
              <a:t>1</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189449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dirty="0" smtClean="0">
                <a:solidFill>
                  <a:schemeClr val="tx1"/>
                </a:solidFill>
                <a:effectLst/>
                <a:latin typeface="+mn-lt"/>
                <a:ea typeface="+mn-ea"/>
                <a:cs typeface="+mn-cs"/>
              </a:rPr>
              <a:t>Complementar</a:t>
            </a:r>
            <a:r>
              <a:rPr lang="en-US" sz="1200" b="1" kern="1200" baseline="0" dirty="0" smtClean="0">
                <a:solidFill>
                  <a:schemeClr val="tx1"/>
                </a:solidFill>
                <a:effectLst/>
                <a:latin typeface="+mn-lt"/>
                <a:ea typeface="+mn-ea"/>
                <a:cs typeface="+mn-cs"/>
              </a:rPr>
              <a:t>y but distinct business platforms</a:t>
            </a:r>
          </a:p>
          <a:p>
            <a:pPr marL="0" indent="0" defTabSz="465887">
              <a:buNone/>
              <a:defRPr/>
            </a:pPr>
            <a:r>
              <a:rPr lang="en-US" sz="1200" b="1" dirty="0" smtClean="0">
                <a:latin typeface="Arial" panose="020B0604020202020204" pitchFamily="34" charset="0"/>
                <a:cs typeface="Arial" panose="020B0604020202020204" pitchFamily="34" charset="0"/>
              </a:rPr>
              <a:t>Primary NAV: Global Marketplace</a:t>
            </a:r>
          </a:p>
          <a:p>
            <a:pPr marL="0" indent="0" defTabSz="465887">
              <a:buNone/>
              <a:defRPr/>
            </a:pPr>
            <a:r>
              <a:rPr lang="en-US" sz="1200" b="1" dirty="0" smtClean="0">
                <a:latin typeface="Arial" panose="020B0604020202020204" pitchFamily="34" charset="0"/>
                <a:cs typeface="Arial" panose="020B0604020202020204" pitchFamily="34" charset="0"/>
              </a:rPr>
              <a:t>Secondary NAV: </a:t>
            </a:r>
          </a:p>
          <a:p>
            <a:pPr marL="0" indent="0">
              <a:buNone/>
            </a:pPr>
            <a:endParaRPr lang="en-US" sz="1200" b="1" dirty="0" smtClean="0">
              <a:latin typeface="Arial" panose="020B0604020202020204" pitchFamily="34" charset="0"/>
              <a:cs typeface="Arial" panose="020B0604020202020204" pitchFamily="34" charset="0"/>
            </a:endParaRPr>
          </a:p>
          <a:p>
            <a:pPr marL="0" indent="0">
              <a:buNone/>
            </a:pPr>
            <a:endParaRPr lang="en-US" sz="1200" i="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mn-lt"/>
                <a:ea typeface="+mn-ea"/>
                <a:cs typeface="+mn-cs"/>
              </a:rPr>
              <a:t>The core businesses of UnitedHealth Group include </a:t>
            </a: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Optum</a:t>
            </a:r>
            <a:r>
              <a:rPr lang="en-US" sz="1200" kern="1200" dirty="0" smtClean="0">
                <a:solidFill>
                  <a:schemeClr val="tx1"/>
                </a:solidFill>
                <a:effectLst/>
                <a:latin typeface="+mn-lt"/>
                <a:ea typeface="+mn-ea"/>
                <a:cs typeface="+mn-cs"/>
              </a:rPr>
              <a:t>, two complimentary but distinct businesses that enable comprehensive solutions for our customers. </a:t>
            </a:r>
          </a:p>
          <a:p>
            <a:pPr marL="0" indent="0">
              <a:buNone/>
            </a:pPr>
            <a:r>
              <a:rPr lang="en-US" sz="1200" dirty="0" smtClean="0">
                <a:latin typeface="Arial" panose="020B0604020202020204" pitchFamily="34" charset="0"/>
                <a:cs typeface="Arial" panose="020B0604020202020204" pitchFamily="34" charset="0"/>
              </a:rPr>
              <a:t>________________________________________________________</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is the largest health benefits company in the U.S. with expertise serving multiple segments of the marketplace with high-quality, cost effective, comprehensive benefits programs available for: </a:t>
            </a:r>
          </a:p>
          <a:p>
            <a:pPr marL="0" lvl="0" indent="0">
              <a:buNone/>
            </a:pPr>
            <a:r>
              <a:rPr lang="en-US" sz="1200" kern="1200" dirty="0" smtClean="0">
                <a:solidFill>
                  <a:schemeClr val="tx1"/>
                </a:solidFill>
                <a:effectLst/>
                <a:latin typeface="+mn-lt"/>
                <a:ea typeface="+mn-ea"/>
                <a:cs typeface="+mn-cs"/>
              </a:rPr>
              <a:t>Commercial groups and individuals </a:t>
            </a:r>
          </a:p>
          <a:p>
            <a:pPr marL="0" lvl="0" indent="0">
              <a:buNone/>
            </a:pPr>
            <a:r>
              <a:rPr lang="en-US" sz="1200" kern="1200" dirty="0" smtClean="0">
                <a:solidFill>
                  <a:schemeClr val="tx1"/>
                </a:solidFill>
                <a:effectLst/>
                <a:latin typeface="+mn-lt"/>
                <a:ea typeface="+mn-ea"/>
                <a:cs typeface="+mn-cs"/>
              </a:rPr>
              <a:t>Retiree markets </a:t>
            </a:r>
          </a:p>
          <a:p>
            <a:pPr marL="0" lvl="0" indent="0">
              <a:buNone/>
            </a:pPr>
            <a:r>
              <a:rPr lang="en-US" sz="1200" kern="1200" dirty="0" smtClean="0">
                <a:solidFill>
                  <a:schemeClr val="tx1"/>
                </a:solidFill>
                <a:effectLst/>
                <a:latin typeface="+mn-lt"/>
                <a:ea typeface="+mn-ea"/>
                <a:cs typeface="+mn-cs"/>
              </a:rPr>
              <a:t>Government assistance markets </a:t>
            </a:r>
          </a:p>
          <a:p>
            <a:pPr marL="0" lvl="0" indent="0">
              <a:buNone/>
            </a:pPr>
            <a:r>
              <a:rPr lang="en-US" sz="1200" kern="1200" dirty="0" smtClean="0">
                <a:solidFill>
                  <a:schemeClr val="tx1"/>
                </a:solidFill>
                <a:effectLst/>
                <a:latin typeface="+mn-lt"/>
                <a:ea typeface="+mn-ea"/>
                <a:cs typeface="+mn-cs"/>
              </a:rPr>
              <a:t>Military and veteran markets </a:t>
            </a:r>
          </a:p>
          <a:p>
            <a:pPr marL="0" lvl="0" indent="0">
              <a:buNone/>
            </a:pPr>
            <a:r>
              <a:rPr lang="en-US" sz="1200" kern="1200" dirty="0" smtClean="0">
                <a:solidFill>
                  <a:schemeClr val="tx1"/>
                </a:solidFill>
                <a:effectLst/>
                <a:latin typeface="+mn-lt"/>
                <a:ea typeface="+mn-ea"/>
                <a:cs typeface="+mn-cs"/>
              </a:rPr>
              <a:t>Global expatriate and traveler markets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err="1" smtClean="0">
                <a:solidFill>
                  <a:schemeClr val="tx1"/>
                </a:solidFill>
                <a:effectLst/>
                <a:latin typeface="+mn-lt"/>
                <a:ea typeface="+mn-ea"/>
                <a:cs typeface="+mn-cs"/>
              </a:rPr>
              <a:t>Optum</a:t>
            </a:r>
            <a:r>
              <a:rPr lang="en-US" sz="1200" kern="1200" dirty="0" smtClean="0">
                <a:solidFill>
                  <a:schemeClr val="tx1"/>
                </a:solidFill>
                <a:effectLst/>
                <a:latin typeface="+mn-lt"/>
                <a:ea typeface="+mn-ea"/>
                <a:cs typeface="+mn-cs"/>
              </a:rPr>
              <a:t> is a leading information and technology-enabled health services business that delivers integrated, intelligent solutions that work to modernize the health system and improve overall population health: </a:t>
            </a:r>
          </a:p>
          <a:p>
            <a:pPr marL="0" lvl="0" indent="0">
              <a:buNone/>
            </a:pPr>
            <a:r>
              <a:rPr lang="en-US" sz="1200" kern="1200" dirty="0" smtClean="0">
                <a:solidFill>
                  <a:schemeClr val="tx1"/>
                </a:solidFill>
                <a:effectLst/>
                <a:latin typeface="+mn-lt"/>
                <a:ea typeface="+mn-ea"/>
                <a:cs typeface="+mn-cs"/>
              </a:rPr>
              <a:t>Technology solutions </a:t>
            </a:r>
          </a:p>
          <a:p>
            <a:pPr marL="0" lvl="0" indent="0">
              <a:buNone/>
            </a:pPr>
            <a:r>
              <a:rPr lang="en-US" sz="1200" kern="1200" dirty="0" smtClean="0">
                <a:solidFill>
                  <a:schemeClr val="tx1"/>
                </a:solidFill>
                <a:effectLst/>
                <a:latin typeface="+mn-lt"/>
                <a:ea typeface="+mn-ea"/>
                <a:cs typeface="+mn-cs"/>
              </a:rPr>
              <a:t>Intelligence and decision support </a:t>
            </a:r>
          </a:p>
          <a:p>
            <a:pPr marL="0" lvl="0" indent="0">
              <a:buNone/>
            </a:pPr>
            <a:r>
              <a:rPr lang="en-US" sz="1200" kern="1200" dirty="0" smtClean="0">
                <a:solidFill>
                  <a:schemeClr val="tx1"/>
                </a:solidFill>
                <a:effectLst/>
                <a:latin typeface="+mn-lt"/>
                <a:ea typeface="+mn-ea"/>
                <a:cs typeface="+mn-cs"/>
              </a:rPr>
              <a:t>Health management and interventions </a:t>
            </a:r>
          </a:p>
          <a:p>
            <a:pPr marL="0" lvl="0" indent="0">
              <a:buNone/>
            </a:pPr>
            <a:r>
              <a:rPr lang="en-US" sz="1200" kern="1200" dirty="0" smtClean="0">
                <a:solidFill>
                  <a:schemeClr val="tx1"/>
                </a:solidFill>
                <a:effectLst/>
                <a:latin typeface="+mn-lt"/>
                <a:ea typeface="+mn-ea"/>
                <a:cs typeface="+mn-cs"/>
              </a:rPr>
              <a:t>Administrative and financial services </a:t>
            </a:r>
          </a:p>
          <a:p>
            <a:pPr marL="0" lvl="0" indent="0">
              <a:buNone/>
            </a:pPr>
            <a:r>
              <a:rPr lang="en-US" sz="1200" kern="1200" dirty="0" smtClean="0">
                <a:solidFill>
                  <a:schemeClr val="tx1"/>
                </a:solidFill>
                <a:effectLst/>
                <a:latin typeface="+mn-lt"/>
                <a:ea typeface="+mn-ea"/>
                <a:cs typeface="+mn-cs"/>
              </a:rPr>
              <a:t>Pharmacy solutions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As you choose </a:t>
            </a: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Global to partner with, all of the resources of UnitedHealth Group become a fully integrated part of the solution we build with you. </a:t>
            </a:r>
          </a:p>
          <a:p>
            <a:pPr marL="0" indent="0">
              <a:lnSpc>
                <a:spcPct val="115000"/>
              </a:lnSpc>
              <a:spcAft>
                <a:spcPts val="997"/>
              </a:spcAft>
              <a:buNone/>
            </a:pPr>
            <a:endParaRPr lang="en-US" sz="1400" dirty="0" smtClean="0">
              <a:ea typeface="Calibri"/>
              <a:cs typeface="Times New Roman"/>
            </a:endParaRPr>
          </a:p>
          <a:p>
            <a:pPr marL="0" indent="0">
              <a:buNone/>
            </a:pPr>
            <a:endParaRPr lang="en-US" sz="1200" dirty="0" smtClean="0">
              <a:latin typeface="Arial" panose="020B0604020202020204" pitchFamily="34" charset="0"/>
              <a:cs typeface="Arial" panose="020B0604020202020204" pitchFamily="34"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308564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dirty="0" smtClean="0">
                <a:solidFill>
                  <a:schemeClr val="tx1"/>
                </a:solidFill>
                <a:effectLst/>
                <a:latin typeface="+mn-lt"/>
                <a:ea typeface="+mn-ea"/>
                <a:cs typeface="+mn-cs"/>
              </a:rPr>
              <a:t>Global Presence</a:t>
            </a:r>
            <a:endParaRPr lang="en-US" sz="1200" b="1" kern="1200" baseline="0" dirty="0" smtClean="0">
              <a:solidFill>
                <a:schemeClr val="tx1"/>
              </a:solidFill>
              <a:effectLst/>
              <a:latin typeface="+mn-lt"/>
              <a:ea typeface="+mn-ea"/>
              <a:cs typeface="+mn-cs"/>
            </a:endParaRPr>
          </a:p>
          <a:p>
            <a:pPr marL="0" indent="0" defTabSz="465887">
              <a:buNone/>
              <a:defRPr/>
            </a:pPr>
            <a:r>
              <a:rPr lang="en-US" sz="1200" b="1" dirty="0" smtClean="0">
                <a:latin typeface="Arial" panose="020B0604020202020204" pitchFamily="34" charset="0"/>
                <a:cs typeface="Arial" panose="020B0604020202020204" pitchFamily="34" charset="0"/>
              </a:rPr>
              <a:t>Primary NAV: Global Marketplace</a:t>
            </a:r>
          </a:p>
          <a:p>
            <a:pPr marL="0" indent="0" defTabSz="465887">
              <a:buNone/>
              <a:defRPr/>
            </a:pPr>
            <a:r>
              <a:rPr lang="en-US" sz="1200" b="1" dirty="0" smtClean="0">
                <a:latin typeface="Arial" panose="020B0604020202020204" pitchFamily="34" charset="0"/>
                <a:cs typeface="Arial" panose="020B0604020202020204" pitchFamily="34" charset="0"/>
              </a:rPr>
              <a:t>Secondary NAV: </a:t>
            </a:r>
          </a:p>
          <a:p>
            <a:pPr marL="0" indent="0">
              <a:buNone/>
            </a:pPr>
            <a:endParaRPr lang="en-US" sz="1200" b="1" dirty="0" smtClean="0">
              <a:latin typeface="Arial" panose="020B0604020202020204" pitchFamily="34" charset="0"/>
              <a:cs typeface="Arial" panose="020B0604020202020204" pitchFamily="34" charset="0"/>
            </a:endParaRPr>
          </a:p>
          <a:p>
            <a:pPr marL="0" indent="0">
              <a:buNone/>
            </a:pPr>
            <a:endParaRPr lang="en-US" sz="1200" i="1"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None/>
              <a:tabLst/>
              <a:defRPr/>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Global division </a:t>
            </a:r>
            <a:r>
              <a:rPr lang="en-US" sz="1200" b="1" kern="1200" dirty="0" smtClean="0">
                <a:solidFill>
                  <a:schemeClr val="tx1"/>
                </a:solidFill>
                <a:effectLst/>
                <a:latin typeface="+mn-lt"/>
                <a:ea typeface="+mn-ea"/>
                <a:cs typeface="+mn-cs"/>
              </a:rPr>
              <a:t>serves over 4 million consumers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over 130 countries</a:t>
            </a:r>
            <a:r>
              <a:rPr lang="en-US" sz="1200" kern="1200" dirty="0" smtClean="0">
                <a:solidFill>
                  <a:schemeClr val="tx1"/>
                </a:solidFill>
                <a:effectLst/>
                <a:latin typeface="+mn-lt"/>
                <a:ea typeface="+mn-ea"/>
                <a:cs typeface="+mn-cs"/>
              </a:rPr>
              <a:t> and generates </a:t>
            </a:r>
            <a:r>
              <a:rPr lang="en-US" sz="1200" b="1" kern="1200" dirty="0" smtClean="0">
                <a:solidFill>
                  <a:schemeClr val="tx1"/>
                </a:solidFill>
                <a:effectLst/>
                <a:latin typeface="+mn-lt"/>
                <a:ea typeface="+mn-ea"/>
                <a:cs typeface="+mn-cs"/>
              </a:rPr>
              <a:t>over $7.5 billion in revenues</a:t>
            </a:r>
            <a:r>
              <a:rPr lang="en-US" sz="1200" kern="1200" dirty="0" smtClean="0">
                <a:solidFill>
                  <a:schemeClr val="tx1"/>
                </a:solidFill>
                <a:effectLst/>
                <a:latin typeface="+mn-lt"/>
                <a:ea typeface="+mn-ea"/>
                <a:cs typeface="+mn-cs"/>
              </a:rPr>
              <a:t> from our comprehensive operations. </a:t>
            </a:r>
          </a:p>
          <a:p>
            <a:pPr marL="0" indent="0">
              <a:buNone/>
            </a:pPr>
            <a:r>
              <a:rPr lang="en-US" sz="1200" dirty="0" smtClean="0">
                <a:latin typeface="Arial" panose="020B0604020202020204" pitchFamily="34" charset="0"/>
                <a:cs typeface="Arial" panose="020B0604020202020204" pitchFamily="34" charset="0"/>
              </a:rPr>
              <a:t>________________________________________________________</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We bring you: </a:t>
            </a:r>
          </a:p>
          <a:p>
            <a:pPr marL="0" lvl="0" indent="0">
              <a:buNone/>
            </a:pPr>
            <a:r>
              <a:rPr lang="en-US" sz="1200" kern="1200" dirty="0" smtClean="0">
                <a:solidFill>
                  <a:schemeClr val="tx1"/>
                </a:solidFill>
                <a:effectLst/>
                <a:latin typeface="+mn-lt"/>
                <a:ea typeface="+mn-ea"/>
                <a:cs typeface="+mn-cs"/>
              </a:rPr>
              <a:t>Fully compliant insurance and benefits coverages for the local countries we operate in </a:t>
            </a:r>
          </a:p>
          <a:p>
            <a:pPr marL="0" lvl="0" indent="0">
              <a:buNone/>
            </a:pPr>
            <a:r>
              <a:rPr lang="en-US" sz="1200" kern="1200" dirty="0" smtClean="0">
                <a:solidFill>
                  <a:schemeClr val="tx1"/>
                </a:solidFill>
                <a:effectLst/>
                <a:latin typeface="+mn-lt"/>
                <a:ea typeface="+mn-ea"/>
                <a:cs typeface="+mn-cs"/>
              </a:rPr>
              <a:t>Hospital and clinic networks we own or lease around the world </a:t>
            </a:r>
          </a:p>
          <a:p>
            <a:pPr marL="0" lvl="0" indent="0">
              <a:buNone/>
            </a:pPr>
            <a:r>
              <a:rPr lang="en-US" sz="1200" kern="1200" dirty="0" smtClean="0">
                <a:solidFill>
                  <a:schemeClr val="tx1"/>
                </a:solidFill>
                <a:effectLst/>
                <a:latin typeface="+mn-lt"/>
                <a:ea typeface="+mn-ea"/>
                <a:cs typeface="+mn-cs"/>
              </a:rPr>
              <a:t>Physicians and care providers we employ or contract with </a:t>
            </a:r>
          </a:p>
          <a:p>
            <a:pPr marL="0" lvl="0" indent="0">
              <a:buNone/>
            </a:pPr>
            <a:r>
              <a:rPr lang="en-US" sz="1200" kern="1200" dirty="0" smtClean="0">
                <a:solidFill>
                  <a:schemeClr val="tx1"/>
                </a:solidFill>
                <a:effectLst/>
                <a:latin typeface="+mn-lt"/>
                <a:ea typeface="+mn-ea"/>
                <a:cs typeface="+mn-cs"/>
              </a:rPr>
              <a:t>Operations centers, technology centers and clinical hubs located around the world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We have a worldwide network of over </a:t>
            </a:r>
            <a:r>
              <a:rPr lang="en-US" sz="1200" b="1" kern="1200" dirty="0" smtClean="0">
                <a:solidFill>
                  <a:schemeClr val="tx1"/>
                </a:solidFill>
                <a:effectLst/>
                <a:latin typeface="+mn-lt"/>
                <a:ea typeface="+mn-ea"/>
                <a:cs typeface="+mn-cs"/>
              </a:rPr>
              <a:t>one million providers, including over 150,000 providers and 15,000 hospitals and clinics outside the U.S.</a:t>
            </a: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Global is uniquely positioned to create a solution for you that no other partner could. </a:t>
            </a:r>
          </a:p>
          <a:p>
            <a:pPr marL="0" indent="0">
              <a:buNone/>
            </a:pPr>
            <a:r>
              <a:rPr lang="en-US" sz="1200" kern="1200" dirty="0" smtClean="0">
                <a:solidFill>
                  <a:schemeClr val="tx1"/>
                </a:solidFill>
                <a:effectLst/>
                <a:latin typeface="+mn-lt"/>
                <a:ea typeface="+mn-ea"/>
                <a:cs typeface="+mn-cs"/>
              </a:rPr>
              <a:t>We’ve demonstrated this across our current client base consisting of nearly </a:t>
            </a:r>
            <a:r>
              <a:rPr lang="en-US" sz="1200" b="1" kern="1200" dirty="0" smtClean="0">
                <a:solidFill>
                  <a:schemeClr val="tx1"/>
                </a:solidFill>
                <a:effectLst/>
                <a:latin typeface="+mn-lt"/>
                <a:ea typeface="+mn-ea"/>
                <a:cs typeface="+mn-cs"/>
              </a:rPr>
              <a:t>35% of Fortune 100 and nearly 20% of Fortune 500 businesses</a:t>
            </a:r>
            <a:r>
              <a:rPr lang="en-US" sz="1200" kern="1200" dirty="0" smtClean="0">
                <a:solidFill>
                  <a:schemeClr val="tx1"/>
                </a:solidFill>
                <a:effectLst/>
                <a:latin typeface="+mn-lt"/>
                <a:ea typeface="+mn-ea"/>
                <a:cs typeface="+mn-cs"/>
              </a:rPr>
              <a:t> who currently have employees we serve around the world. </a:t>
            </a:r>
          </a:p>
          <a:p>
            <a:pPr marL="0" indent="0">
              <a:lnSpc>
                <a:spcPct val="115000"/>
              </a:lnSpc>
              <a:spcAft>
                <a:spcPts val="997"/>
              </a:spcAft>
              <a:buNone/>
            </a:pPr>
            <a:endParaRPr lang="en-US" sz="1400" dirty="0" smtClean="0">
              <a:ea typeface="Calibri"/>
              <a:cs typeface="Times New Roman"/>
            </a:endParaRP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15</a:t>
            </a:fld>
            <a:endParaRPr lang="en-US"/>
          </a:p>
        </p:txBody>
      </p:sp>
    </p:spTree>
    <p:extLst>
      <p:ext uri="{BB962C8B-B14F-4D97-AF65-F5344CB8AC3E}">
        <p14:creationId xmlns:p14="http://schemas.microsoft.com/office/powerpoint/2010/main" val="76088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dirty="0" smtClean="0">
                <a:solidFill>
                  <a:schemeClr val="tx1"/>
                </a:solidFill>
                <a:effectLst/>
                <a:latin typeface="+mn-lt"/>
                <a:ea typeface="+mn-ea"/>
                <a:cs typeface="+mn-cs"/>
              </a:rPr>
              <a:t>Single</a:t>
            </a:r>
            <a:r>
              <a:rPr lang="en-US" sz="1200" b="1" kern="1200" baseline="0" dirty="0" smtClean="0">
                <a:solidFill>
                  <a:schemeClr val="tx1"/>
                </a:solidFill>
                <a:effectLst/>
                <a:latin typeface="+mn-lt"/>
                <a:ea typeface="+mn-ea"/>
                <a:cs typeface="+mn-cs"/>
              </a:rPr>
              <a:t> Source Solution</a:t>
            </a:r>
          </a:p>
          <a:p>
            <a:pPr marL="0" indent="0" defTabSz="465887">
              <a:buNone/>
              <a:defRPr/>
            </a:pPr>
            <a:r>
              <a:rPr lang="en-US" sz="1200" b="1" dirty="0" smtClean="0">
                <a:latin typeface="Arial" panose="020B0604020202020204" pitchFamily="34" charset="0"/>
                <a:cs typeface="Arial" panose="020B0604020202020204" pitchFamily="34" charset="0"/>
              </a:rPr>
              <a:t>Primary NAV: Our Solutions</a:t>
            </a:r>
          </a:p>
          <a:p>
            <a:pPr marL="0" indent="0" defTabSz="465887">
              <a:buNone/>
              <a:defRPr/>
            </a:pPr>
            <a:r>
              <a:rPr lang="en-US" sz="1200" b="1" dirty="0" smtClean="0">
                <a:latin typeface="Arial" panose="020B0604020202020204" pitchFamily="34" charset="0"/>
                <a:cs typeface="Arial" panose="020B0604020202020204" pitchFamily="34" charset="0"/>
              </a:rPr>
              <a:t>Secondary NAV: </a:t>
            </a:r>
          </a:p>
          <a:p>
            <a:pPr marL="0" indent="0">
              <a:buNone/>
            </a:pPr>
            <a:endParaRPr lang="en-US" sz="1200" b="1" dirty="0" smtClean="0">
              <a:latin typeface="Arial" panose="020B0604020202020204" pitchFamily="34" charset="0"/>
              <a:cs typeface="Arial" panose="020B0604020202020204" pitchFamily="34" charset="0"/>
            </a:endParaRPr>
          </a:p>
          <a:p>
            <a:pPr marL="0" indent="0">
              <a:buNone/>
            </a:pPr>
            <a:endParaRPr lang="en-US" sz="1200" i="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mn-lt"/>
                <a:ea typeface="+mn-ea"/>
                <a:cs typeface="+mn-cs"/>
              </a:rPr>
              <a:t>UnitedHealthcare Global is</a:t>
            </a:r>
            <a:r>
              <a:rPr lang="en-US" sz="1200" kern="1200" baseline="0" dirty="0" smtClean="0">
                <a:solidFill>
                  <a:schemeClr val="tx1"/>
                </a:solidFill>
                <a:effectLst/>
                <a:latin typeface="+mn-lt"/>
                <a:ea typeface="+mn-ea"/>
                <a:cs typeface="+mn-cs"/>
              </a:rPr>
              <a:t> unique in its ability to offer the breadth of services to support the globally mobile population, including expatriate and travel insurance, global assistance and risk, U.S. Networks and Administrative Services, and Global Medical solutions.  </a:t>
            </a:r>
            <a:endParaRPr lang="en-US" sz="1200" kern="1200" dirty="0" smtClean="0">
              <a:solidFill>
                <a:schemeClr val="tx1"/>
              </a:solidFill>
              <a:effectLst/>
              <a:latin typeface="+mn-lt"/>
              <a:ea typeface="+mn-ea"/>
              <a:cs typeface="+mn-cs"/>
            </a:endParaRPr>
          </a:p>
          <a:p>
            <a:pPr marL="0" indent="0">
              <a:buNone/>
            </a:pPr>
            <a:r>
              <a:rPr lang="en-US" sz="1200" dirty="0" smtClean="0">
                <a:latin typeface="Arial" panose="020B0604020202020204" pitchFamily="34" charset="0"/>
                <a:cs typeface="Arial" panose="020B0604020202020204" pitchFamily="34" charset="0"/>
              </a:rPr>
              <a:t>________________________________________________________</a:t>
            </a:r>
          </a:p>
          <a:p>
            <a:pPr marL="0" indent="0">
              <a:buNone/>
            </a:pPr>
            <a:endParaRPr lang="en-US" dirty="0" smtClean="0"/>
          </a:p>
          <a:p>
            <a:pPr marL="0" indent="0">
              <a:buNone/>
            </a:pPr>
            <a:r>
              <a:rPr lang="en-US" sz="1200" kern="1200" dirty="0" smtClean="0">
                <a:solidFill>
                  <a:schemeClr val="tx1"/>
                </a:solidFill>
                <a:effectLst/>
                <a:latin typeface="+mn-lt"/>
                <a:ea typeface="+mn-ea"/>
                <a:cs typeface="+mn-cs"/>
              </a:rPr>
              <a:t>We are the company fully capable of being your single-source partner, through efficient, end-to-end care that safeguards well-being and productivity.  Whether your needs include… </a:t>
            </a:r>
          </a:p>
          <a:p>
            <a:pPr marL="0" lvl="0" indent="0">
              <a:buNone/>
            </a:pPr>
            <a:r>
              <a:rPr lang="en-US" sz="1200" kern="1200" dirty="0" smtClean="0">
                <a:solidFill>
                  <a:schemeClr val="tx1"/>
                </a:solidFill>
                <a:effectLst/>
                <a:latin typeface="+mn-lt"/>
                <a:ea typeface="+mn-ea"/>
                <a:cs typeface="+mn-cs"/>
              </a:rPr>
              <a:t>Global Insurance - Medical care access including expatriate insurance and U.S. inpatriate insurance, Travel Insurance - business travel insurance and individual travel medical insurance </a:t>
            </a:r>
          </a:p>
          <a:p>
            <a:pPr marL="0" lvl="0" indent="0">
              <a:buNone/>
            </a:pPr>
            <a:r>
              <a:rPr lang="en-US" sz="1200" kern="1200" dirty="0" smtClean="0">
                <a:solidFill>
                  <a:schemeClr val="tx1"/>
                </a:solidFill>
                <a:effectLst/>
                <a:latin typeface="+mn-lt"/>
                <a:ea typeface="+mn-ea"/>
                <a:cs typeface="+mn-cs"/>
              </a:rPr>
              <a:t>Global Assistance - On-the-ground assistance services including evacuations, medical intelligence, and emergency response </a:t>
            </a:r>
          </a:p>
          <a:p>
            <a:pPr marL="0" lvl="0" indent="0">
              <a:buNone/>
            </a:pPr>
            <a:r>
              <a:rPr lang="en-US" sz="1200" kern="1200" dirty="0" smtClean="0">
                <a:solidFill>
                  <a:schemeClr val="tx1"/>
                </a:solidFill>
                <a:effectLst/>
                <a:latin typeface="+mn-lt"/>
                <a:ea typeface="+mn-ea"/>
                <a:cs typeface="+mn-cs"/>
              </a:rPr>
              <a:t>Global Risk – security intelligence, crisis management, critical incident support, security operations </a:t>
            </a:r>
          </a:p>
          <a:p>
            <a:pPr marL="0" lvl="0" indent="0">
              <a:buNone/>
            </a:pPr>
            <a:r>
              <a:rPr lang="en-US" sz="1200" kern="1200" dirty="0" smtClean="0">
                <a:solidFill>
                  <a:schemeClr val="tx1"/>
                </a:solidFill>
                <a:effectLst/>
                <a:latin typeface="+mn-lt"/>
                <a:ea typeface="+mn-ea"/>
                <a:cs typeface="+mn-cs"/>
              </a:rPr>
              <a:t>U.S. Networks &amp; Administrative Services – administration for and access to the U.S. health system for foreign nationals </a:t>
            </a:r>
          </a:p>
          <a:p>
            <a:pPr marL="0" lvl="0" indent="0">
              <a:buNone/>
            </a:pPr>
            <a:r>
              <a:rPr lang="en-US" sz="1200" kern="1200" dirty="0" smtClean="0">
                <a:solidFill>
                  <a:schemeClr val="tx1"/>
                </a:solidFill>
                <a:effectLst/>
                <a:latin typeface="+mn-lt"/>
                <a:ea typeface="+mn-ea"/>
                <a:cs typeface="+mn-cs"/>
              </a:rPr>
              <a:t>Global Medical - Remote medical care provisioning including medical supplies and equipment, offshore medical solutions, and on-site medics and clinics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UnitedHealthcare Global has years of experience working with top companies to customize these capabilities into the most appropriate and comprehensive solutions for the health, safety and wellbeing of global workers. </a:t>
            </a:r>
          </a:p>
          <a:p>
            <a:pPr marL="56369" indent="0" algn="ctr">
              <a:lnSpc>
                <a:spcPct val="115000"/>
              </a:lnSpc>
              <a:spcAft>
                <a:spcPts val="997"/>
              </a:spcAft>
              <a:buNone/>
            </a:pPr>
            <a:endParaRPr lang="en-US" sz="1400" dirty="0" smtClean="0">
              <a:ea typeface="Calibri"/>
              <a:cs typeface="Times New Roman"/>
            </a:endParaRP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55868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dirty="0" smtClean="0">
                <a:latin typeface="Arial" panose="020B0604020202020204" pitchFamily="34" charset="0"/>
                <a:cs typeface="Arial" panose="020B0604020202020204" pitchFamily="34" charset="0"/>
              </a:rPr>
              <a:t>Insurance, Assistance, and Risk together</a:t>
            </a:r>
          </a:p>
          <a:p>
            <a:pPr marL="0" indent="0" defTabSz="465887">
              <a:buNone/>
              <a:defRPr/>
            </a:pPr>
            <a:r>
              <a:rPr lang="en-US" sz="1200" b="1" dirty="0" smtClean="0">
                <a:latin typeface="Arial" panose="020B0604020202020204" pitchFamily="34" charset="0"/>
                <a:cs typeface="Arial" panose="020B0604020202020204" pitchFamily="34" charset="0"/>
              </a:rPr>
              <a:t>Primary NAV: Better Cost Control</a:t>
            </a:r>
          </a:p>
          <a:p>
            <a:pPr marL="0" indent="0" defTabSz="465887">
              <a:buNone/>
              <a:defRPr/>
            </a:pPr>
            <a:r>
              <a:rPr lang="en-US" sz="1200" b="1" dirty="0" smtClean="0">
                <a:latin typeface="Arial" panose="020B0604020202020204" pitchFamily="34" charset="0"/>
                <a:cs typeface="Arial" panose="020B0604020202020204" pitchFamily="34" charset="0"/>
              </a:rPr>
              <a:t>Secondary NAV: Integrated Solutions</a:t>
            </a:r>
          </a:p>
          <a:p>
            <a:pPr marL="0" indent="0">
              <a:buNone/>
            </a:pPr>
            <a:endParaRPr lang="en-US" sz="1200" b="1" dirty="0" smtClean="0">
              <a:latin typeface="Arial" panose="020B0604020202020204" pitchFamily="34" charset="0"/>
              <a:cs typeface="Arial" panose="020B0604020202020204" pitchFamily="34" charset="0"/>
            </a:endParaRPr>
          </a:p>
          <a:p>
            <a:pPr marL="0" indent="0">
              <a:buNone/>
            </a:pPr>
            <a:endParaRPr lang="en-US" sz="1200" i="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Integrating insurance, risk, and assistance together reduces gaps in communications, allows use of a common set of quality information, and creates a single aligned goal of the highest quality patient outcomes.  This approach yields optimal clinical outcomes and can generate cost savings.  </a:t>
            </a:r>
          </a:p>
          <a:p>
            <a:pPr marL="0" indent="0">
              <a:buNone/>
            </a:pPr>
            <a:r>
              <a:rPr lang="en-US" sz="1200" dirty="0" smtClean="0">
                <a:latin typeface="Arial" panose="020B0604020202020204" pitchFamily="34" charset="0"/>
                <a:cs typeface="Arial" panose="020B0604020202020204" pitchFamily="34" charset="0"/>
              </a:rPr>
              <a:t>________________________________________________________</a:t>
            </a:r>
          </a:p>
          <a:p>
            <a:pPr marL="0" indent="0">
              <a:buNone/>
            </a:pPr>
            <a:r>
              <a:rPr lang="en-US" sz="120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Our teams are constantly monitoring global healthcare situations and we regularly update our quality and risk information to ensure that when we need to deliver assistance, we understand the options to support informed decision making.  </a:t>
            </a:r>
          </a:p>
          <a:p>
            <a:pPr marL="0" indent="0">
              <a:buNone/>
            </a:pPr>
            <a:r>
              <a:rPr lang="en-US" sz="120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We maintain a global network of over 250 air ambulance providers, ~125 of which we have detailed quality and performance details. </a:t>
            </a:r>
          </a:p>
          <a:p>
            <a:pPr marL="0" indent="0">
              <a:buNone/>
            </a:pPr>
            <a:r>
              <a:rPr lang="en-US" sz="120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When a clinician determines there is a current or future healthcare need that can not be met in a localized facility, our teams collaborate to outline the best case scenarios, including soliciting multiple bids for transport.  The clinicians outline the necessary timeframes and medical support to ensure patient safety.  Our Health Logistics and Intelligence team provide insight into local care capabilities, and the operational teams work to meet the needs outlined to deliver the best possible health outcomes.  Cost savings typically do occur, but patient safety and wellbeing is the paramount concern when selecting the provider to move a patient to a new medical facility.  We typically solicit multiple evacuation bids among our panel of providers, vetting the alternatives that can best meet the clinical and timing needs outlined by the clinical team.  In ~30% of cases, we utilize the highest bid as it represents the best alternative to meet the clinical needs of the patient.  Across all of the evacuations we perform, we achieved savings of 25% vs. the highest cost bid based on our approach to solicit multiple bids ($2.1M</a:t>
            </a:r>
            <a:r>
              <a:rPr lang="en-US" sz="1200" baseline="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 saved across 179 air evacuation episodes)</a:t>
            </a:r>
            <a:r>
              <a:rPr lang="en-US" sz="1200" dirty="0" smtClean="0">
                <a:solidFill>
                  <a:srgbClr val="000000"/>
                </a:solidFill>
                <a:uFill>
                  <a:solidFill>
                    <a:srgbClr val="000000"/>
                  </a:solidFill>
                </a:uFill>
                <a:latin typeface="Arial" panose="020B0604020202020204" pitchFamily="34" charset="0"/>
                <a:ea typeface="Arial Unicode MS"/>
                <a:cs typeface="Arial" panose="020B0604020202020204" pitchFamily="34" charset="0"/>
              </a:rPr>
              <a:t>.  Both of these figures demonstrate the value of our integrated approach, pairing insurance and assistance together allows us to ensure high quality outcomes, and the alignment of our incentives regularly produces cost savings on evacuations.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04171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baseline="0" dirty="0">
                <a:solidFill>
                  <a:schemeClr val="tx1"/>
                </a:solidFill>
                <a:effectLst/>
                <a:latin typeface="+mn-lt"/>
                <a:ea typeface="+mn-ea"/>
                <a:cs typeface="+mn-cs"/>
              </a:rPr>
              <a:t>Domestic and Global Benefits</a:t>
            </a:r>
          </a:p>
          <a:p>
            <a:pPr marL="0" indent="0" defTabSz="465887">
              <a:buNone/>
              <a:defRPr/>
            </a:pPr>
            <a:r>
              <a:rPr lang="en-US" sz="1200" b="1" dirty="0">
                <a:latin typeface="Arial" panose="020B0604020202020204" pitchFamily="34" charset="0"/>
                <a:cs typeface="Arial" panose="020B0604020202020204" pitchFamily="34" charset="0"/>
              </a:rPr>
              <a:t>Primary NAV:</a:t>
            </a:r>
            <a:r>
              <a:rPr lang="en-US" sz="1200" b="1" baseline="0" dirty="0">
                <a:latin typeface="Arial" panose="020B0604020202020204" pitchFamily="34" charset="0"/>
                <a:cs typeface="Arial" panose="020B0604020202020204" pitchFamily="34" charset="0"/>
              </a:rPr>
              <a:t> Better Experience</a:t>
            </a:r>
            <a:endParaRPr lang="en-US" sz="1200" b="1" dirty="0">
              <a:latin typeface="Arial" panose="020B0604020202020204" pitchFamily="34" charset="0"/>
              <a:cs typeface="Arial" panose="020B0604020202020204" pitchFamily="34" charset="0"/>
            </a:endParaRPr>
          </a:p>
          <a:p>
            <a:pPr marL="0" indent="0" defTabSz="465887">
              <a:buNone/>
              <a:defRPr/>
            </a:pPr>
            <a:r>
              <a:rPr lang="en-US" sz="1200" b="1" dirty="0">
                <a:latin typeface="Arial" panose="020B0604020202020204" pitchFamily="34" charset="0"/>
                <a:cs typeface="Arial" panose="020B0604020202020204" pitchFamily="34" charset="0"/>
              </a:rPr>
              <a:t>Secondary NAV: Value of UHC  - Better together</a:t>
            </a:r>
          </a:p>
          <a:p>
            <a:pPr marL="0" indent="0">
              <a:buNone/>
            </a:pPr>
            <a:endParaRPr lang="en-US" sz="1200" b="1" dirty="0">
              <a:latin typeface="Arial" panose="020B0604020202020204" pitchFamily="34" charset="0"/>
              <a:cs typeface="Arial" panose="020B0604020202020204" pitchFamily="34" charset="0"/>
            </a:endParaRPr>
          </a:p>
          <a:p>
            <a:pPr marL="0" indent="0">
              <a:buNone/>
            </a:pPr>
            <a:endParaRPr lang="en-US" sz="1200" i="1"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None/>
              <a:tabLst/>
              <a:defRPr/>
            </a:pPr>
            <a:r>
              <a:rPr lang="en-US" sz="1200" b="1" dirty="0">
                <a:latin typeface="Arial" panose="020B0604020202020204" pitchFamily="34" charset="0"/>
                <a:cs typeface="Arial" panose="020B0604020202020204" pitchFamily="34" charset="0"/>
              </a:rPr>
              <a:t>Core Idea</a:t>
            </a:r>
            <a:r>
              <a:rPr lang="en-US" sz="1200" dirty="0">
                <a:latin typeface="Arial" panose="020B0604020202020204" pitchFamily="34" charset="0"/>
                <a:cs typeface="Arial" panose="020B0604020202020204" pitchFamily="34" charset="0"/>
              </a:rPr>
              <a:t>: Common approaches,</a:t>
            </a:r>
            <a:r>
              <a:rPr lang="en-US" sz="1200" baseline="0" dirty="0">
                <a:latin typeface="Arial" panose="020B0604020202020204" pitchFamily="34" charset="0"/>
                <a:cs typeface="Arial" panose="020B0604020202020204" pitchFamily="34" charset="0"/>
              </a:rPr>
              <a:t> processes, and programs across domestic and global programs create value for clients that select UHC for both domestic and global benefit programs. </a:t>
            </a:r>
          </a:p>
          <a:p>
            <a:pPr marL="0" marR="0" indent="0" algn="l" defTabSz="457200" rtl="0" eaLnBrk="1" fontAlgn="auto" latinLnBrk="0" hangingPunct="1">
              <a:lnSpc>
                <a:spcPct val="100000"/>
              </a:lnSpc>
              <a:spcBef>
                <a:spcPts val="0"/>
              </a:spcBef>
              <a:spcAft>
                <a:spcPts val="0"/>
              </a:spcAft>
              <a:buClrTx/>
              <a:buSzTx/>
              <a:buNone/>
              <a:tabLst/>
              <a:defRPr/>
            </a:pPr>
            <a:r>
              <a:rPr lang="en-US" sz="1200" dirty="0">
                <a:latin typeface="Arial" panose="020B0604020202020204" pitchFamily="34" charset="0"/>
                <a:cs typeface="Arial" panose="020B0604020202020204" pitchFamily="34" charset="0"/>
              </a:rPr>
              <a:t>________________________________________________________</a:t>
            </a:r>
          </a:p>
          <a:p>
            <a:pPr marL="0" indent="0">
              <a:buNone/>
            </a:pPr>
            <a:endParaRPr lang="en-US" dirty="0"/>
          </a:p>
          <a:p>
            <a:pPr marL="0" indent="0">
              <a:buNone/>
            </a:pPr>
            <a:r>
              <a:rPr lang="en-US" sz="1200" kern="1200" dirty="0">
                <a:solidFill>
                  <a:schemeClr val="tx1"/>
                </a:solidFill>
                <a:effectLst/>
                <a:latin typeface="+mn-lt"/>
                <a:ea typeface="+mn-ea"/>
                <a:cs typeface="+mn-cs"/>
              </a:rPr>
              <a:t>At UHC,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domestic and global businesses share a common emphasis</a:t>
            </a:r>
            <a:r>
              <a:rPr lang="en-US" sz="1200" kern="1200" baseline="0" dirty="0">
                <a:solidFill>
                  <a:schemeClr val="tx1"/>
                </a:solidFill>
                <a:effectLst/>
                <a:latin typeface="+mn-lt"/>
                <a:ea typeface="+mn-ea"/>
                <a:cs typeface="+mn-cs"/>
              </a:rPr>
              <a:t> on core tenets of clinical insight, technology, and data and information to empower individuals and promote quality health experiences, regardless of the location.  </a:t>
            </a:r>
          </a:p>
          <a:p>
            <a:pPr marL="0" indent="0">
              <a:buNone/>
            </a:pPr>
            <a:r>
              <a:rPr lang="en-US" sz="1200" kern="1200" baseline="0" dirty="0">
                <a:solidFill>
                  <a:schemeClr val="tx1"/>
                </a:solidFill>
                <a:effectLst/>
                <a:latin typeface="+mn-lt"/>
                <a:ea typeface="+mn-ea"/>
                <a:cs typeface="+mn-cs"/>
              </a:rPr>
              <a:t>We offer many common administrative processes, including common ID card formats, eligibility formatting and integration of our account management teams, all with a goal of streamlining the administrative process for our clients.  </a:t>
            </a:r>
          </a:p>
          <a:p>
            <a:pPr marL="0" indent="0">
              <a:buNone/>
            </a:pPr>
            <a:r>
              <a:rPr lang="en-US" sz="1200" kern="1200" baseline="0" dirty="0">
                <a:solidFill>
                  <a:schemeClr val="tx1"/>
                </a:solidFill>
                <a:effectLst/>
                <a:latin typeface="+mn-lt"/>
                <a:ea typeface="+mn-ea"/>
                <a:cs typeface="+mn-cs"/>
              </a:rPr>
              <a:t>Our emphasis on quality, demonstrated through our network, care and disease management programs,  </a:t>
            </a:r>
            <a:r>
              <a:rPr lang="en-US" sz="1200" kern="1200" baseline="0" dirty="0" err="1">
                <a:solidFill>
                  <a:schemeClr val="tx1"/>
                </a:solidFill>
                <a:effectLst/>
                <a:latin typeface="+mn-lt"/>
                <a:ea typeface="+mn-ea"/>
                <a:cs typeface="+mn-cs"/>
              </a:rPr>
              <a:t>OptumRx</a:t>
            </a:r>
            <a:r>
              <a:rPr lang="en-US" sz="1200" kern="1200" baseline="0" dirty="0">
                <a:solidFill>
                  <a:schemeClr val="tx1"/>
                </a:solidFill>
                <a:effectLst/>
                <a:latin typeface="+mn-lt"/>
                <a:ea typeface="+mn-ea"/>
                <a:cs typeface="+mn-cs"/>
              </a:rPr>
              <a:t>, and wellness and behavioral programs allow for a more consistent, high-quality experience for employees.  </a:t>
            </a:r>
          </a:p>
          <a:p>
            <a:pPr marL="0" indent="0">
              <a:buNone/>
            </a:pPr>
            <a:r>
              <a:rPr lang="en-US" sz="1200" kern="1200" baseline="0" dirty="0">
                <a:solidFill>
                  <a:schemeClr val="tx1"/>
                </a:solidFill>
                <a:effectLst/>
                <a:latin typeface="+mn-lt"/>
                <a:ea typeface="+mn-ea"/>
                <a:cs typeface="+mn-cs"/>
              </a:rPr>
              <a:t>We offer several common member tools including our member portal, app, and wellness solution (Rally), and internally our clinical and data programs are aligned to allow for data and information sharing to identify trends and opportunities for health interventions.  </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45958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Global Network Built on Quality </a:t>
            </a:r>
          </a:p>
          <a:p>
            <a:pPr marL="0" indent="0">
              <a:buNone/>
            </a:pPr>
            <a:r>
              <a:rPr lang="en-US" b="1" dirty="0" smtClean="0"/>
              <a:t>Primary NAV: Better Cost Control</a:t>
            </a:r>
          </a:p>
          <a:p>
            <a:pPr marL="0" indent="0">
              <a:buNone/>
            </a:pPr>
            <a:r>
              <a:rPr lang="en-US" b="1" dirty="0" smtClean="0"/>
              <a:t>Secondary NAV: Network Quality</a:t>
            </a:r>
          </a:p>
          <a:p>
            <a:pPr marL="0" indent="0">
              <a:buNone/>
            </a:pPr>
            <a:endParaRPr lang="en-US" b="1" dirty="0" smtClean="0"/>
          </a:p>
          <a:p>
            <a:pPr marL="0" indent="0" defTabSz="465887">
              <a:buNone/>
              <a:defRPr/>
            </a:pPr>
            <a:r>
              <a:rPr lang="en-US" b="1" dirty="0" smtClean="0"/>
              <a:t>Core Idea: </a:t>
            </a:r>
            <a:r>
              <a:rPr lang="en-US" dirty="0" smtClean="0"/>
              <a:t>We have built our network that focuses on high quality providers.</a:t>
            </a:r>
            <a:r>
              <a:rPr lang="en-US" baseline="0" dirty="0" smtClean="0"/>
              <a:t>  We </a:t>
            </a:r>
            <a:r>
              <a:rPr lang="en-US" dirty="0" smtClean="0"/>
              <a:t>negotiate aggressive cost efficiencies and payment structures and invest in processes and systems to provide a high quality network, that is cost effective, and permits routine direct payment to providers and facilities for medical care. </a:t>
            </a:r>
          </a:p>
          <a:p>
            <a:pPr marL="0" indent="0">
              <a:buNone/>
            </a:pPr>
            <a:r>
              <a:rPr lang="en-US" dirty="0" smtClean="0"/>
              <a:t>________________________________________________________</a:t>
            </a:r>
          </a:p>
          <a:p>
            <a:pPr marL="0" indent="0">
              <a:buNone/>
            </a:pPr>
            <a:endParaRPr lang="en-US" dirty="0" smtClean="0"/>
          </a:p>
          <a:p>
            <a:pPr marL="0" indent="0">
              <a:buNone/>
            </a:pPr>
            <a:r>
              <a:rPr lang="en-US" sz="1200" kern="1200" dirty="0" smtClean="0">
                <a:solidFill>
                  <a:schemeClr val="tx1"/>
                </a:solidFill>
                <a:effectLst/>
                <a:latin typeface="+mn-lt"/>
                <a:ea typeface="+mn-ea"/>
                <a:cs typeface="+mn-cs"/>
              </a:rPr>
              <a:t>The best clinicians and clinical management protocols rely on high quality networks with appropriate and efficient cost structures.</a:t>
            </a:r>
          </a:p>
          <a:p>
            <a:pPr marL="0" indent="0">
              <a:buNone/>
            </a:pPr>
            <a:r>
              <a:rPr lang="en-US" sz="1200" kern="1200" dirty="0" smtClean="0">
                <a:solidFill>
                  <a:schemeClr val="tx1"/>
                </a:solidFill>
                <a:effectLst/>
                <a:latin typeface="+mn-lt"/>
                <a:ea typeface="+mn-ea"/>
                <a:cs typeface="+mn-cs"/>
              </a:rPr>
              <a:t>We continually make strategic decisions on whether to buy and own hospital systems or contract with them depending on the most cost effective way to ensure the highest quality care. Unlike any other partner you might choose, we currently own hospital systems in select countries outside of the U.S. and where we have not chosen to acquire the hospitals we have negotiated quality and efficiency terms for the benefit of care for your employees. </a:t>
            </a:r>
          </a:p>
          <a:p>
            <a:pPr marL="0" indent="0">
              <a:buNone/>
            </a:pPr>
            <a:r>
              <a:rPr lang="en-US" sz="1200" kern="1200" dirty="0" smtClean="0">
                <a:solidFill>
                  <a:schemeClr val="tx1"/>
                </a:solidFill>
                <a:effectLst/>
                <a:latin typeface="+mn-lt"/>
                <a:ea typeface="+mn-ea"/>
                <a:cs typeface="+mn-cs"/>
              </a:rPr>
              <a:t>The worldwide network we’ve developed includes: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1,000,000+ providers worldwide</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150,000 providers outside the U.S., including more than 15,000 hospitals and clinics </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More than medical 550 Centers of Excellence</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125 approved air ambulance providers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250 major cities with security personnel:</a:t>
            </a:r>
          </a:p>
          <a:p>
            <a:pPr marL="0" indent="0">
              <a:buNone/>
            </a:pPr>
            <a:endParaRPr lang="en-US" dirty="0" smtClean="0"/>
          </a:p>
          <a:p>
            <a:pPr marL="0" indent="0">
              <a:buNone/>
            </a:pPr>
            <a:r>
              <a:rPr lang="en-US" sz="1200" kern="1200" dirty="0" smtClean="0">
                <a:solidFill>
                  <a:schemeClr val="tx1"/>
                </a:solidFill>
                <a:effectLst/>
                <a:latin typeface="+mn-lt"/>
                <a:ea typeface="+mn-ea"/>
                <a:cs typeface="+mn-cs"/>
              </a:rPr>
              <a:t>We have experienced annual global case volume of:</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36,000 emergency assistance cases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1,500 medical transports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22,000 security operations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100+ charter aircraft extraction missions</a:t>
            </a:r>
          </a:p>
          <a:p>
            <a:pPr marL="0" indent="0">
              <a:buNone/>
            </a:pPr>
            <a:r>
              <a:rPr lang="en-US" sz="1200" kern="1200" dirty="0" smtClean="0">
                <a:solidFill>
                  <a:schemeClr val="tx1"/>
                </a:solidFill>
                <a:effectLst/>
                <a:latin typeface="+mn-lt"/>
                <a:ea typeface="+mn-ea"/>
                <a:cs typeface="+mn-cs"/>
              </a:rPr>
              <a:t>We’ve negotiated aggressive cost efficiencies and payment structures with these providers and facilities so that when your individuals are directed into this network through our clinical management processes, you can be assured that the costs of care will be:</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Reasonable and customary for the local market</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Medically necessary</a:t>
            </a:r>
          </a:p>
          <a:p>
            <a:pPr marL="0" indent="0">
              <a:buNone/>
            </a:pPr>
            <a:r>
              <a:rPr lang="en-US" sz="1200" kern="1200" dirty="0" smtClean="0">
                <a:solidFill>
                  <a:schemeClr val="tx1"/>
                </a:solidFill>
                <a:effectLst/>
                <a:latin typeface="+mn-lt"/>
                <a:ea typeface="+mn-ea"/>
                <a:cs typeface="+mn-cs"/>
              </a:rPr>
              <a:t>These cost savings measures with our providers and facilities are a result of continuous negotiation and network development efforts on our part.  </a:t>
            </a:r>
          </a:p>
          <a:p>
            <a:pPr marL="0" indent="0">
              <a:buNone/>
            </a:pPr>
            <a:r>
              <a:rPr lang="en-US" sz="1200" kern="1200" dirty="0" smtClean="0">
                <a:solidFill>
                  <a:schemeClr val="tx1"/>
                </a:solidFill>
                <a:effectLst/>
                <a:latin typeface="+mn-lt"/>
                <a:ea typeface="+mn-ea"/>
                <a:cs typeface="+mn-cs"/>
              </a:rPr>
              <a:t>Lastly, when</a:t>
            </a:r>
            <a:r>
              <a:rPr lang="en-US" sz="1200" kern="1200" baseline="0" dirty="0" smtClean="0">
                <a:solidFill>
                  <a:schemeClr val="tx1"/>
                </a:solidFill>
                <a:effectLst/>
                <a:latin typeface="+mn-lt"/>
                <a:ea typeface="+mn-ea"/>
                <a:cs typeface="+mn-cs"/>
              </a:rPr>
              <a:t> a member contacts us to request a guarantee or payment for a provider (whether in or out of network) we can offer direct payment to the provider in 100% of these situations (</a:t>
            </a:r>
            <a:r>
              <a:rPr lang="en-US" sz="1200" kern="1200" dirty="0" smtClean="0">
                <a:solidFill>
                  <a:schemeClr val="tx1"/>
                </a:solidFill>
                <a:effectLst/>
                <a:latin typeface="+mn-lt"/>
                <a:ea typeface="+mn-ea"/>
                <a:cs typeface="+mn-cs"/>
              </a:rPr>
              <a:t>100% for covered services, excluding 'do not use' providers, excluding OFAC sanctioned countries, and excluding countries with payment restrictions).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 </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baseline="0" dirty="0" smtClean="0">
                <a:solidFill>
                  <a:schemeClr val="tx1"/>
                </a:solidFill>
                <a:effectLst/>
                <a:latin typeface="+mn-lt"/>
                <a:ea typeface="+mn-ea"/>
                <a:cs typeface="+mn-cs"/>
              </a:rPr>
              <a:t>.  Overall, we settle 83% of provider payments on international claims directly (international inpatient claims on a spend basis).   The 17% difference is when someone sees an out of network provider and does not request a direct payment in advance, or they chose to pay the provider directly and submit for reimbursement.   </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17657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dirty="0" smtClean="0">
                <a:solidFill>
                  <a:schemeClr val="tx1"/>
                </a:solidFill>
                <a:effectLst/>
                <a:latin typeface="+mn-lt"/>
                <a:ea typeface="+mn-ea"/>
                <a:cs typeface="+mn-cs"/>
              </a:rPr>
              <a:t>Value Proposition – </a:t>
            </a:r>
            <a:r>
              <a:rPr lang="en-US" sz="1200" b="1" kern="1200" dirty="0" err="1" smtClean="0">
                <a:solidFill>
                  <a:schemeClr val="tx1"/>
                </a:solidFill>
                <a:effectLst/>
                <a:latin typeface="+mn-lt"/>
                <a:ea typeface="+mn-ea"/>
                <a:cs typeface="+mn-cs"/>
              </a:rPr>
              <a:t>UnitedHealthcare</a:t>
            </a:r>
            <a:r>
              <a:rPr lang="en-US" sz="1200" b="1" kern="1200" baseline="0" dirty="0" smtClean="0">
                <a:solidFill>
                  <a:schemeClr val="tx1"/>
                </a:solidFill>
                <a:effectLst/>
                <a:latin typeface="+mn-lt"/>
                <a:ea typeface="+mn-ea"/>
                <a:cs typeface="+mn-cs"/>
              </a:rPr>
              <a:t> Global</a:t>
            </a:r>
          </a:p>
          <a:p>
            <a:pPr marL="0" indent="0" defTabSz="465887">
              <a:buNone/>
              <a:defRPr/>
            </a:pPr>
            <a:r>
              <a:rPr lang="en-US" sz="1200" b="1" dirty="0" smtClean="0">
                <a:latin typeface="Arial" panose="020B0604020202020204" pitchFamily="34" charset="0"/>
                <a:cs typeface="Arial" panose="020B0604020202020204" pitchFamily="34" charset="0"/>
              </a:rPr>
              <a:t>Primary NAV: Global Marketplace</a:t>
            </a:r>
          </a:p>
          <a:p>
            <a:pPr marL="0" indent="0" defTabSz="465887">
              <a:buNone/>
              <a:defRPr/>
            </a:pPr>
            <a:r>
              <a:rPr lang="en-US" sz="1200" b="1" dirty="0" smtClean="0">
                <a:latin typeface="Arial" panose="020B0604020202020204" pitchFamily="34" charset="0"/>
                <a:cs typeface="Arial" panose="020B0604020202020204" pitchFamily="34" charset="0"/>
              </a:rPr>
              <a:t>Secondary NAV: </a:t>
            </a:r>
          </a:p>
          <a:p>
            <a:pPr marL="0" indent="0">
              <a:buNone/>
            </a:pPr>
            <a:endParaRPr lang="en-US" sz="1200" b="1" dirty="0" smtClean="0">
              <a:latin typeface="Arial" panose="020B0604020202020204" pitchFamily="34" charset="0"/>
              <a:cs typeface="Arial" panose="020B0604020202020204" pitchFamily="34" charset="0"/>
            </a:endParaRPr>
          </a:p>
          <a:p>
            <a:pPr marL="0" indent="0">
              <a:buNone/>
            </a:pPr>
            <a:endParaRPr lang="en-US" sz="1200" i="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mn-lt"/>
                <a:ea typeface="+mn-ea"/>
                <a:cs typeface="+mn-cs"/>
              </a:rPr>
              <a:t>We recognize that in today’s competitive environment, business growth relies heavily on a productive global workforce. Focusing the vast resources of UnitedHealth Group on the specific needs of global employers and employees, we offer broad capabilities that work together to deliver single-sourced solutions which are globally integrated, enabling optimized outcomes. </a:t>
            </a:r>
          </a:p>
          <a:p>
            <a:pPr marL="0" indent="0">
              <a:buNone/>
            </a:pPr>
            <a:r>
              <a:rPr lang="en-US" sz="1200" dirty="0" smtClean="0">
                <a:latin typeface="Arial" panose="020B0604020202020204" pitchFamily="34" charset="0"/>
                <a:cs typeface="Arial" panose="020B0604020202020204" pitchFamily="34" charset="0"/>
              </a:rPr>
              <a:t>____________________________________________________</a:t>
            </a: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Our teams will work together with yours, keeping the clinical and safety needs of the patient foremost in the decision making and delivery of our 24/7 assistance and evacuation services. As your single source partner, you can be assured that all components of your benefits program will be in compliance in the U.S. and around the world.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Global brings programs together in ways that no other organization can. From access to an expansive global health care network to enhanced case assessment, coordination and management, our integration strategy leverages the strengths and capabilities in ways that are not possible through separate vendors.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This single-sourced, globally integrated approach yields optimal clinical, operational, and financial, outcomes including risk-mitigation strategies that save lives, minimize property damage and facilitate recovery as well as cost savings through reduction in duplicate coverages.  </a:t>
            </a:r>
          </a:p>
          <a:p>
            <a:pPr marL="0" indent="0">
              <a:buNone/>
            </a:pPr>
            <a:r>
              <a:rPr lang="en-US" sz="1200" kern="1200" dirty="0" smtClean="0">
                <a:solidFill>
                  <a:schemeClr val="tx1"/>
                </a:solidFill>
                <a:effectLst/>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20</a:t>
            </a:fld>
            <a:endParaRPr lang="en-US"/>
          </a:p>
        </p:txBody>
      </p:sp>
    </p:spTree>
    <p:extLst>
      <p:ext uri="{BB962C8B-B14F-4D97-AF65-F5344CB8AC3E}">
        <p14:creationId xmlns:p14="http://schemas.microsoft.com/office/powerpoint/2010/main" val="71597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FontTx/>
              <a:buNone/>
              <a:defRPr/>
            </a:pPr>
            <a:r>
              <a:rPr lang="en-US" sz="1200" b="1" dirty="0" smtClean="0">
                <a:latin typeface="Arial" panose="020B0604020202020204" pitchFamily="34" charset="0"/>
                <a:cs typeface="Arial" panose="020B0604020202020204" pitchFamily="34" charset="0"/>
              </a:rPr>
              <a:t>Setting the Stage - UHG Size and Scale</a:t>
            </a:r>
          </a:p>
          <a:p>
            <a:pPr marL="0" indent="0" defTabSz="465887">
              <a:buFontTx/>
              <a:buNone/>
              <a:defRPr/>
            </a:pPr>
            <a:r>
              <a:rPr lang="en-US" sz="1200" b="1" dirty="0" smtClean="0">
                <a:latin typeface="Arial" panose="020B0604020202020204" pitchFamily="34" charset="0"/>
                <a:cs typeface="Arial" panose="020B0604020202020204" pitchFamily="34" charset="0"/>
              </a:rPr>
              <a:t>Primary NAV: Global Marketplace</a:t>
            </a:r>
          </a:p>
          <a:p>
            <a:pPr marL="0" indent="0" defTabSz="465887">
              <a:buFontTx/>
              <a:buNone/>
              <a:defRPr/>
            </a:pPr>
            <a:r>
              <a:rPr lang="en-US" sz="1200" b="1" dirty="0" smtClean="0">
                <a:latin typeface="Arial" panose="020B0604020202020204" pitchFamily="34" charset="0"/>
                <a:cs typeface="Arial" panose="020B0604020202020204" pitchFamily="34" charset="0"/>
              </a:rPr>
              <a:t>Secondary NAV: </a:t>
            </a:r>
          </a:p>
          <a:p>
            <a:pPr marL="0" indent="0">
              <a:buFontTx/>
              <a:buNone/>
            </a:pPr>
            <a:endParaRPr lang="en-US" sz="1200" b="1" dirty="0" smtClean="0">
              <a:latin typeface="Arial" panose="020B0604020202020204" pitchFamily="34" charset="0"/>
              <a:cs typeface="Arial" panose="020B0604020202020204" pitchFamily="34" charset="0"/>
            </a:endParaRPr>
          </a:p>
          <a:p>
            <a:pPr marL="0" indent="0">
              <a:buFontTx/>
              <a:buNone/>
            </a:pPr>
            <a:endParaRPr lang="en-US" sz="1200" i="1"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UnitedHealthcare Global is a part of the UnitedHealth Group family of businesses which seeks to help people live healthier lives and to make the health system work better for everyone. </a:t>
            </a:r>
          </a:p>
          <a:p>
            <a:pPr marL="0" indent="0">
              <a:buFontTx/>
              <a:buNone/>
            </a:pPr>
            <a:r>
              <a:rPr lang="en-US" sz="1200" dirty="0" smtClean="0">
                <a:latin typeface="Arial" panose="020B0604020202020204" pitchFamily="34" charset="0"/>
                <a:cs typeface="Arial" panose="020B0604020202020204" pitchFamily="34" charset="0"/>
              </a:rPr>
              <a:t>________________________________________________________</a:t>
            </a:r>
          </a:p>
          <a:p>
            <a:pPr marL="0" indent="0">
              <a:buFontTx/>
              <a:buNone/>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UnitedHealth Group’s breadth of operations </a:t>
            </a:r>
            <a:r>
              <a:rPr lang="en-US" sz="1200" b="1" kern="1200" dirty="0" smtClean="0">
                <a:solidFill>
                  <a:schemeClr val="tx1"/>
                </a:solidFill>
                <a:effectLst/>
                <a:latin typeface="Arial" panose="020B0604020202020204" pitchFamily="34" charset="0"/>
                <a:ea typeface="+mn-ea"/>
                <a:cs typeface="Arial" panose="020B0604020202020204" pitchFamily="34" charset="0"/>
              </a:rPr>
              <a:t>employs over 260,000 people; 70,000 of them outside the U.S., spanning over 130 countries and projecting $200 billion in revenues for 2017.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smtClean="0">
                <a:solidFill>
                  <a:schemeClr val="tx1"/>
                </a:solidFill>
                <a:effectLst/>
                <a:latin typeface="Arial" panose="020B0604020202020204" pitchFamily="34" charset="0"/>
                <a:ea typeface="+mn-ea"/>
                <a:cs typeface="Arial" panose="020B0604020202020204" pitchFamily="34" charset="0"/>
              </a:rPr>
              <a:t>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Our employees continually demonstrate their commitment to the communities we serve through generous volunteerism and charitable support. Each year, UnitedHealth Group’s employees donate more </a:t>
            </a:r>
            <a:r>
              <a:rPr lang="en-US" sz="1200" b="1" kern="1200" dirty="0" smtClean="0">
                <a:solidFill>
                  <a:schemeClr val="tx1"/>
                </a:solidFill>
                <a:effectLst/>
                <a:latin typeface="Arial" panose="020B0604020202020204" pitchFamily="34" charset="0"/>
                <a:ea typeface="+mn-ea"/>
                <a:cs typeface="Arial" panose="020B0604020202020204" pitchFamily="34" charset="0"/>
              </a:rPr>
              <a:t>than 1.25 million volunteer hours and supported more than 21,000 charities </a:t>
            </a:r>
            <a:r>
              <a:rPr lang="en-US" sz="1200" kern="1200" dirty="0" smtClean="0">
                <a:solidFill>
                  <a:schemeClr val="tx1"/>
                </a:solidFill>
                <a:effectLst/>
                <a:latin typeface="Arial" panose="020B0604020202020204" pitchFamily="34" charset="0"/>
                <a:ea typeface="+mn-ea"/>
                <a:cs typeface="Arial" panose="020B0604020202020204" pitchFamily="34" charset="0"/>
              </a:rPr>
              <a:t>and nonprofit organizations worldwide.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We have earned recognition from reputable independent organizations, including Fortune and Newsweek magazines and as a member of the Dow Jones Industrial Average.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For the last six years, UnitedHealth Group has ranked Number 1 on Fortune’s list of the “World’s Most Admired Companies” in the Insurance and Managed Care sector overall, and has ranked Number 1 in its sector for innovation for 7 straight years.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Collectively, our health care–dedicated operations support the health and wellbeing of </a:t>
            </a:r>
            <a:r>
              <a:rPr lang="en-US" sz="1200" b="1" kern="1200" dirty="0" smtClean="0">
                <a:solidFill>
                  <a:schemeClr val="tx1"/>
                </a:solidFill>
                <a:effectLst/>
                <a:latin typeface="Arial" panose="020B0604020202020204" pitchFamily="34" charset="0"/>
                <a:ea typeface="+mn-ea"/>
                <a:cs typeface="Arial" panose="020B0604020202020204" pitchFamily="34" charset="0"/>
              </a:rPr>
              <a:t>millions of people worldwide.</a:t>
            </a:r>
            <a:r>
              <a:rPr lang="en-US" sz="1200" kern="1200" dirty="0" smtClean="0">
                <a:solidFill>
                  <a:schemeClr val="tx1"/>
                </a:solidFill>
                <a:effectLst/>
                <a:latin typeface="Arial" panose="020B0604020202020204" pitchFamily="34" charset="0"/>
                <a:ea typeface="+mn-ea"/>
                <a:cs typeface="Arial" panose="020B0604020202020204" pitchFamily="34" charset="0"/>
              </a:rPr>
              <a:t> Our ability to improve the lives of these people comes from leveraging our core competencies: </a:t>
            </a:r>
          </a:p>
          <a:p>
            <a:pPr marL="0" lv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Clinical care insights </a:t>
            </a:r>
          </a:p>
          <a:p>
            <a:pPr marL="0" lv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Technology </a:t>
            </a:r>
          </a:p>
          <a:p>
            <a:pPr marL="0" lvl="0" indent="0">
              <a:buFontTx/>
              <a:buNone/>
            </a:pPr>
            <a:r>
              <a:rPr lang="en-US" sz="1200" kern="1200" dirty="0" smtClean="0">
                <a:solidFill>
                  <a:schemeClr val="tx1"/>
                </a:solidFill>
                <a:effectLst/>
                <a:latin typeface="Arial" panose="020B0604020202020204" pitchFamily="34" charset="0"/>
                <a:ea typeface="+mn-ea"/>
                <a:cs typeface="Arial" panose="020B0604020202020204" pitchFamily="34" charset="0"/>
              </a:rPr>
              <a:t>Data and information </a:t>
            </a:r>
            <a:endParaRPr lang="en-US" dirty="0" smtClean="0"/>
          </a:p>
          <a:p>
            <a:pPr marL="0" indent="0">
              <a:buFontTx/>
              <a:buNone/>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156892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5887">
              <a:buNone/>
              <a:defRPr/>
            </a:pPr>
            <a:r>
              <a:rPr lang="en-US" sz="1200" b="1" kern="1200" baseline="0" dirty="0" smtClean="0">
                <a:solidFill>
                  <a:schemeClr val="tx1"/>
                </a:solidFill>
                <a:effectLst/>
                <a:latin typeface="+mn-lt"/>
                <a:ea typeface="+mn-ea"/>
                <a:cs typeface="+mn-cs"/>
              </a:rPr>
              <a:t>Reasons to Choose </a:t>
            </a:r>
            <a:r>
              <a:rPr lang="en-US" sz="1200" b="1" kern="1200" baseline="0" dirty="0" err="1" smtClean="0">
                <a:solidFill>
                  <a:schemeClr val="tx1"/>
                </a:solidFill>
                <a:effectLst/>
                <a:latin typeface="+mn-lt"/>
                <a:ea typeface="+mn-ea"/>
                <a:cs typeface="+mn-cs"/>
              </a:rPr>
              <a:t>UnitedHealthcare</a:t>
            </a:r>
            <a:r>
              <a:rPr lang="en-US" sz="1200" b="1" kern="1200" baseline="0" dirty="0" smtClean="0">
                <a:solidFill>
                  <a:schemeClr val="tx1"/>
                </a:solidFill>
                <a:effectLst/>
                <a:latin typeface="+mn-lt"/>
                <a:ea typeface="+mn-ea"/>
                <a:cs typeface="+mn-cs"/>
              </a:rPr>
              <a:t> Global</a:t>
            </a:r>
          </a:p>
          <a:p>
            <a:pPr marL="0" indent="0" defTabSz="465887">
              <a:buNone/>
              <a:defRPr/>
            </a:pPr>
            <a:r>
              <a:rPr lang="en-US" sz="1200" b="1" dirty="0" smtClean="0">
                <a:latin typeface="Arial" panose="020B0604020202020204" pitchFamily="34" charset="0"/>
                <a:cs typeface="Arial" panose="020B0604020202020204" pitchFamily="34" charset="0"/>
              </a:rPr>
              <a:t>Primary NAV:</a:t>
            </a:r>
            <a:r>
              <a:rPr lang="en-US" sz="1200" b="1" baseline="0" dirty="0" smtClean="0">
                <a:latin typeface="Arial" panose="020B0604020202020204" pitchFamily="34" charset="0"/>
                <a:cs typeface="Arial" panose="020B0604020202020204" pitchFamily="34" charset="0"/>
              </a:rPr>
              <a:t> Better Cost Control</a:t>
            </a:r>
            <a:endParaRPr lang="en-US" sz="1200" b="1" dirty="0" smtClean="0">
              <a:latin typeface="Arial" panose="020B0604020202020204" pitchFamily="34" charset="0"/>
              <a:cs typeface="Arial" panose="020B0604020202020204" pitchFamily="34" charset="0"/>
            </a:endParaRPr>
          </a:p>
          <a:p>
            <a:pPr marL="0" indent="0" defTabSz="465887">
              <a:buNone/>
              <a:defRPr/>
            </a:pPr>
            <a:r>
              <a:rPr lang="en-US" sz="1200" b="1" dirty="0" smtClean="0">
                <a:latin typeface="Arial" panose="020B0604020202020204" pitchFamily="34" charset="0"/>
                <a:cs typeface="Arial" panose="020B0604020202020204" pitchFamily="34" charset="0"/>
              </a:rPr>
              <a:t>Secondary NAV: </a:t>
            </a:r>
          </a:p>
          <a:p>
            <a:pPr marL="0" indent="0">
              <a:buNone/>
            </a:pPr>
            <a:endParaRPr lang="en-US" sz="1200" i="1" dirty="0" smtClean="0">
              <a:latin typeface="Arial" panose="020B0604020202020204" pitchFamily="34" charset="0"/>
              <a:cs typeface="Arial" panose="020B0604020202020204" pitchFamily="34" charset="0"/>
            </a:endParaRPr>
          </a:p>
          <a:p>
            <a:pPr marL="0" indent="0">
              <a:buNone/>
            </a:pPr>
            <a:r>
              <a:rPr lang="en-US" sz="1200" b="1" dirty="0" smtClean="0">
                <a:latin typeface="Arial" panose="020B0604020202020204" pitchFamily="34" charset="0"/>
                <a:cs typeface="Arial" panose="020B0604020202020204" pitchFamily="34" charset="0"/>
              </a:rPr>
              <a:t>Core Idea</a:t>
            </a:r>
            <a:r>
              <a:rPr lang="en-US" sz="1200" dirty="0" smtClean="0">
                <a:latin typeface="Arial" panose="020B0604020202020204" pitchFamily="34" charset="0"/>
                <a:cs typeface="Arial" panose="020B0604020202020204" pitchFamily="34" charset="0"/>
              </a:rPr>
              <a:t>: </a:t>
            </a: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Global delivers quality through worldwide operational processes, global clinical protocols, and a vetted global network. We support a broad spectrum of clients’ needs, delivering efficiency through a single relationship. This enables us to deliver results that matter to our clients and help people live healthier lives.</a:t>
            </a:r>
          </a:p>
          <a:p>
            <a:pPr marL="0" marR="0" indent="0" algn="l" defTabSz="457200" rtl="0" eaLnBrk="1" fontAlgn="auto" latinLnBrk="0" hangingPunct="1">
              <a:lnSpc>
                <a:spcPct val="100000"/>
              </a:lnSpc>
              <a:spcBef>
                <a:spcPts val="0"/>
              </a:spcBef>
              <a:spcAft>
                <a:spcPts val="0"/>
              </a:spcAft>
              <a:buClrTx/>
              <a:buSzTx/>
              <a:buNone/>
              <a:tabLst/>
              <a:defRPr/>
            </a:pPr>
            <a:r>
              <a:rPr lang="en-US" sz="1200" dirty="0" smtClean="0">
                <a:latin typeface="Arial" panose="020B0604020202020204" pitchFamily="34" charset="0"/>
                <a:cs typeface="Arial" panose="020B0604020202020204" pitchFamily="34" charset="0"/>
              </a:rPr>
              <a:t>______________________________________________________</a:t>
            </a:r>
          </a:p>
          <a:p>
            <a:pPr marL="0" indent="0">
              <a:buNone/>
            </a:pP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Global strives to deliver quality and efficiency, which generate positive results for our clients.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Our quality is demonstrated through: </a:t>
            </a:r>
          </a:p>
          <a:p>
            <a:pPr marL="0" lvl="0" indent="0">
              <a:buNone/>
            </a:pPr>
            <a:r>
              <a:rPr lang="en-US" sz="1200" kern="1200" dirty="0" smtClean="0">
                <a:solidFill>
                  <a:schemeClr val="tx1"/>
                </a:solidFill>
                <a:effectLst/>
                <a:latin typeface="+mn-lt"/>
                <a:ea typeface="+mn-ea"/>
                <a:cs typeface="+mn-cs"/>
              </a:rPr>
              <a:t>Our global reach of providers both in the U.S. and around the globe. </a:t>
            </a:r>
          </a:p>
          <a:p>
            <a:pPr marL="0" lvl="0" indent="0">
              <a:buNone/>
            </a:pPr>
            <a:r>
              <a:rPr lang="en-US" sz="1200" kern="1200" dirty="0" smtClean="0">
                <a:solidFill>
                  <a:schemeClr val="tx1"/>
                </a:solidFill>
                <a:effectLst/>
                <a:latin typeface="+mn-lt"/>
                <a:ea typeface="+mn-ea"/>
                <a:cs typeface="+mn-cs"/>
              </a:rPr>
              <a:t>Extensive network site audit process </a:t>
            </a:r>
          </a:p>
          <a:p>
            <a:pPr marL="0" lvl="0" indent="0">
              <a:buNone/>
            </a:pPr>
            <a:r>
              <a:rPr lang="en-US" sz="1200" kern="1200" dirty="0" smtClean="0">
                <a:solidFill>
                  <a:schemeClr val="tx1"/>
                </a:solidFill>
                <a:effectLst/>
                <a:latin typeface="+mn-lt"/>
                <a:ea typeface="+mn-ea"/>
                <a:cs typeface="+mn-cs"/>
              </a:rPr>
              <a:t>Strong clinical reputation, backed by rigorous clinical programs, rooted in MCG guidelines and evidenced based care </a:t>
            </a:r>
          </a:p>
          <a:p>
            <a:pPr marL="0" lvl="0" indent="0">
              <a:buNone/>
            </a:pPr>
            <a:r>
              <a:rPr lang="en-US" sz="1200" kern="1200" dirty="0" smtClean="0">
                <a:solidFill>
                  <a:schemeClr val="tx1"/>
                </a:solidFill>
                <a:effectLst/>
                <a:latin typeface="+mn-lt"/>
                <a:ea typeface="+mn-ea"/>
                <a:cs typeface="+mn-cs"/>
              </a:rPr>
              <a:t>Market leading and innovative Rx programs, member tools, and personal outreach programs to drive engagement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We provide efficiency for our clients through: </a:t>
            </a:r>
          </a:p>
          <a:p>
            <a:pPr marL="0" lvl="0" indent="0">
              <a:buNone/>
            </a:pPr>
            <a:r>
              <a:rPr lang="en-US" sz="1200" kern="1200" dirty="0" smtClean="0">
                <a:solidFill>
                  <a:schemeClr val="tx1"/>
                </a:solidFill>
                <a:effectLst/>
                <a:latin typeface="+mn-lt"/>
                <a:ea typeface="+mn-ea"/>
                <a:cs typeface="+mn-cs"/>
              </a:rPr>
              <a:t>Offering a single vendor relationship to manage </a:t>
            </a:r>
          </a:p>
          <a:p>
            <a:pPr marL="0" lvl="0" indent="0">
              <a:buNone/>
            </a:pPr>
            <a:r>
              <a:rPr lang="en-US" sz="1200" kern="1200" dirty="0" smtClean="0">
                <a:solidFill>
                  <a:schemeClr val="tx1"/>
                </a:solidFill>
                <a:effectLst/>
                <a:latin typeface="+mn-lt"/>
                <a:ea typeface="+mn-ea"/>
                <a:cs typeface="+mn-cs"/>
              </a:rPr>
              <a:t>Streamlined reporting </a:t>
            </a:r>
          </a:p>
          <a:p>
            <a:pPr marL="0" lvl="0" indent="0">
              <a:buNone/>
            </a:pPr>
            <a:r>
              <a:rPr lang="en-US" sz="1200" kern="1200" dirty="0" smtClean="0">
                <a:solidFill>
                  <a:schemeClr val="tx1"/>
                </a:solidFill>
                <a:effectLst/>
                <a:latin typeface="+mn-lt"/>
                <a:ea typeface="+mn-ea"/>
                <a:cs typeface="+mn-cs"/>
              </a:rPr>
              <a:t>A simple member approach, one number to call for any member support questions or care needs </a:t>
            </a:r>
          </a:p>
          <a:p>
            <a:pPr marL="0" lvl="0" indent="0">
              <a:buNone/>
            </a:pPr>
            <a:r>
              <a:rPr lang="en-US" sz="1200" kern="1200" dirty="0" smtClean="0">
                <a:solidFill>
                  <a:schemeClr val="tx1"/>
                </a:solidFill>
                <a:effectLst/>
                <a:latin typeface="+mn-lt"/>
                <a:ea typeface="+mn-ea"/>
                <a:cs typeface="+mn-cs"/>
              </a:rPr>
              <a:t>Congruency with </a:t>
            </a:r>
            <a:r>
              <a:rPr lang="en-US" sz="1200" kern="1200" dirty="0" err="1" smtClean="0">
                <a:solidFill>
                  <a:schemeClr val="tx1"/>
                </a:solidFill>
                <a:effectLst/>
                <a:latin typeface="+mn-lt"/>
                <a:ea typeface="+mn-ea"/>
                <a:cs typeface="+mn-cs"/>
              </a:rPr>
              <a:t>UnitedHealthcare</a:t>
            </a:r>
            <a:r>
              <a:rPr lang="en-US" sz="1200" kern="1200" dirty="0" smtClean="0">
                <a:solidFill>
                  <a:schemeClr val="tx1"/>
                </a:solidFill>
                <a:effectLst/>
                <a:latin typeface="+mn-lt"/>
                <a:ea typeface="+mn-ea"/>
                <a:cs typeface="+mn-cs"/>
              </a:rPr>
              <a:t> domestic (Employer &amp; Individual) networks and programs </a:t>
            </a:r>
          </a:p>
          <a:p>
            <a:pPr marL="0" indent="0">
              <a:buNone/>
            </a:pPr>
            <a:r>
              <a:rPr lang="en-US" sz="1200" kern="1200" dirty="0" smtClean="0">
                <a:solidFill>
                  <a:schemeClr val="tx1"/>
                </a:solidFill>
                <a:effectLst/>
                <a:latin typeface="+mn-lt"/>
                <a:ea typeface="+mn-ea"/>
                <a:cs typeface="+mn-cs"/>
              </a:rPr>
              <a:t> </a:t>
            </a:r>
          </a:p>
          <a:p>
            <a:pPr marL="0" indent="0">
              <a:buNone/>
            </a:pPr>
            <a:r>
              <a:rPr lang="en-US" sz="1200" kern="1200" dirty="0" smtClean="0">
                <a:solidFill>
                  <a:schemeClr val="tx1"/>
                </a:solidFill>
                <a:effectLst/>
                <a:latin typeface="+mn-lt"/>
                <a:ea typeface="+mn-ea"/>
                <a:cs typeface="+mn-cs"/>
              </a:rPr>
              <a:t>Our model is highly integrated, and is designed to deliver results. We achieve strong financial results, helping achieve cost management through innovative member engagement programs, effectively managing Rx spend, and aggressive clinical management programs. Some notable results include: </a:t>
            </a:r>
          </a:p>
          <a:p>
            <a:pPr marL="0" lvl="0" indent="0">
              <a:buNone/>
            </a:pPr>
            <a:r>
              <a:rPr lang="en-US" sz="1200" kern="1200" dirty="0" smtClean="0">
                <a:solidFill>
                  <a:schemeClr val="tx1"/>
                </a:solidFill>
                <a:effectLst/>
                <a:latin typeface="+mn-lt"/>
                <a:ea typeface="+mn-ea"/>
                <a:cs typeface="+mn-cs"/>
              </a:rPr>
              <a:t>PMPM decrease of 1.5% </a:t>
            </a:r>
          </a:p>
          <a:p>
            <a:pPr marL="0" lvl="0" indent="0">
              <a:buNone/>
            </a:pPr>
            <a:r>
              <a:rPr lang="en-US" sz="1200" kern="1200" dirty="0" smtClean="0">
                <a:solidFill>
                  <a:schemeClr val="tx1"/>
                </a:solidFill>
                <a:effectLst/>
                <a:latin typeface="+mn-lt"/>
                <a:ea typeface="+mn-ea"/>
                <a:cs typeface="+mn-cs"/>
              </a:rPr>
              <a:t>95% health assessment completion rate </a:t>
            </a:r>
          </a:p>
          <a:p>
            <a:pPr marL="0" lvl="0" indent="0">
              <a:buNone/>
            </a:pPr>
            <a:r>
              <a:rPr lang="en-US" sz="1200" kern="1200" dirty="0" smtClean="0">
                <a:solidFill>
                  <a:schemeClr val="tx1"/>
                </a:solidFill>
                <a:effectLst/>
                <a:latin typeface="+mn-lt"/>
                <a:ea typeface="+mn-ea"/>
                <a:cs typeface="+mn-cs"/>
              </a:rPr>
              <a:t>~21 visits to Rally website/year </a:t>
            </a:r>
          </a:p>
          <a:p>
            <a:pPr marL="0" lvl="0" indent="0">
              <a:buNone/>
            </a:pPr>
            <a:r>
              <a:rPr lang="en-US" sz="1200" kern="1200" dirty="0" smtClean="0">
                <a:solidFill>
                  <a:schemeClr val="tx1"/>
                </a:solidFill>
                <a:effectLst/>
                <a:latin typeface="+mn-lt"/>
                <a:ea typeface="+mn-ea"/>
                <a:cs typeface="+mn-cs"/>
              </a:rPr>
              <a:t>$12–15 PMPM reduction in medical cost through active Rx management </a:t>
            </a:r>
          </a:p>
          <a:p>
            <a:pPr marL="0" lvl="0" indent="0">
              <a:buNone/>
            </a:pPr>
            <a:r>
              <a:rPr lang="en-US" sz="1200" kern="1200" dirty="0" smtClean="0">
                <a:solidFill>
                  <a:schemeClr val="tx1"/>
                </a:solidFill>
                <a:effectLst/>
                <a:latin typeface="+mn-lt"/>
                <a:ea typeface="+mn-ea"/>
                <a:cs typeface="+mn-cs"/>
              </a:rPr>
              <a:t>45% more likely to engage in clinical program through pharmacy </a:t>
            </a:r>
          </a:p>
          <a:p>
            <a:pPr marL="0" indent="0">
              <a:buNone/>
            </a:pPr>
            <a:r>
              <a:rPr lang="en-US" sz="1200" kern="1200" dirty="0" smtClean="0">
                <a:solidFill>
                  <a:schemeClr val="tx1"/>
                </a:solidFill>
                <a:effectLst/>
                <a:latin typeface="+mn-lt"/>
                <a:ea typeface="+mn-ea"/>
                <a:cs typeface="+mn-cs"/>
              </a:rPr>
              <a:t> </a:t>
            </a:r>
          </a:p>
          <a:p>
            <a:pPr marL="0" indent="0" algn="ctr">
              <a:buNone/>
            </a:pPr>
            <a:endParaRPr lang="en-US" sz="1400" b="1"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1781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76213" algn="l" defTabSz="914400" rtl="0" eaLnBrk="1" fontAlgn="auto" latinLnBrk="0" hangingPunct="1">
              <a:lnSpc>
                <a:spcPct val="100000"/>
              </a:lnSpc>
              <a:spcBef>
                <a:spcPts val="0"/>
              </a:spcBef>
              <a:spcAft>
                <a:spcPts val="0"/>
              </a:spcAft>
              <a:buClr>
                <a:srgbClr val="00A8F7"/>
              </a:buClr>
              <a:buSzTx/>
              <a:buFont typeface="Arial" panose="020B0604020202020204" pitchFamily="34" charset="0"/>
              <a:buChar char="•"/>
              <a:tabLst/>
              <a:defRPr/>
            </a:pPr>
            <a:r>
              <a:rPr lang="en-US" dirty="0" smtClean="0"/>
              <a:t>Quality: 83% of eligible network physicians meet the quality portion of the Premium program evaluation. Individual markets range from 57% to 91% of physicians meeting quality. The market with the highest percentage (91%) are listed </a:t>
            </a:r>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6662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3</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73776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r>
              <a:rPr lang="en-US" dirty="0" smtClean="0"/>
              <a:t>Going to sync up</a:t>
            </a:r>
            <a:r>
              <a:rPr lang="en-US" baseline="0" dirty="0" smtClean="0"/>
              <a:t> with health4me app to find and list premium then in network providers, as well as pull pricing data from the transparency tool (my care cost estimator).</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4</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37871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pPr lvl="0"/>
            <a:r>
              <a:rPr lang="en-US" sz="1050" kern="1200" dirty="0" smtClean="0">
                <a:solidFill>
                  <a:srgbClr val="4D4D4D"/>
                </a:solidFill>
                <a:effectLst/>
                <a:latin typeface="Arial Narrow" panose="020B0606020202030204" pitchFamily="34" charset="0"/>
                <a:ea typeface="+mn-ea"/>
                <a:cs typeface="+mn-cs"/>
              </a:rPr>
              <a:t>We looked across a typical commercial population at the cost savings using normalized pricing of different lab bundles if you were to obviate the visits (pre-visit and post-visit). The impact was the most conservative view of the savings because it doesn’t include any other spend that is happening on patients for lab work (e.g. marketing to get them in, issues down the line from lack of testing, </a:t>
            </a:r>
            <a:r>
              <a:rPr lang="en-US" sz="1050" kern="1200" dirty="0" err="1" smtClean="0">
                <a:solidFill>
                  <a:srgbClr val="4D4D4D"/>
                </a:solidFill>
                <a:effectLst/>
                <a:latin typeface="Arial Narrow" panose="020B0606020202030204" pitchFamily="34" charset="0"/>
                <a:ea typeface="+mn-ea"/>
                <a:cs typeface="+mn-cs"/>
              </a:rPr>
              <a:t>etc</a:t>
            </a:r>
            <a:r>
              <a:rPr lang="en-US" sz="1050" kern="1200" dirty="0" smtClean="0">
                <a:solidFill>
                  <a:srgbClr val="4D4D4D"/>
                </a:solidFill>
                <a:effectLst/>
                <a:latin typeface="Arial Narrow" panose="020B0606020202030204" pitchFamily="34" charset="0"/>
                <a:ea typeface="+mn-ea"/>
                <a:cs typeface="+mn-cs"/>
              </a:rPr>
              <a:t>). The savings here was 6% of all visit costs across the population (E&amp;M), which can be applied to employer’s population.  </a:t>
            </a:r>
          </a:p>
          <a:p>
            <a:pPr lvl="0"/>
            <a:r>
              <a:rPr lang="en-US" sz="1050" kern="1200" dirty="0" smtClean="0">
                <a:solidFill>
                  <a:srgbClr val="4D4D4D"/>
                </a:solidFill>
                <a:effectLst/>
                <a:latin typeface="Arial Narrow" panose="020B0606020202030204" pitchFamily="34" charset="0"/>
                <a:ea typeface="+mn-ea"/>
                <a:cs typeface="+mn-cs"/>
              </a:rPr>
              <a:t>To make this easy to visualize, we also looked at normalized pricing within a typical bundle for the lab tests they do today. Usually the visit component of the bundle is ~$100-150 each time depending on the type of visit. For LGC, the physician process is $5. </a:t>
            </a:r>
          </a:p>
          <a:p>
            <a:endParaRPr lang="en-US" dirty="0" smtClean="0"/>
          </a:p>
          <a:p>
            <a:r>
              <a:rPr lang="en-US" dirty="0" smtClean="0"/>
              <a:t>Using</a:t>
            </a:r>
            <a:r>
              <a:rPr lang="en-US" baseline="0" dirty="0" smtClean="0"/>
              <a:t> lets get checked, a remote member could easily complete their biometric screening with a PCP visit.  Another use, members could order the kit, and have their labs done before the PCP, sending the results to the PCP in advance of their annual wellness visit.</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6</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2265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r>
              <a:rPr lang="en-US" dirty="0" smtClean="0"/>
              <a:t>Anthem decided not to pay these</a:t>
            </a:r>
            <a:r>
              <a:rPr lang="en-US" baseline="0" dirty="0" smtClean="0"/>
              <a:t> </a:t>
            </a:r>
            <a:r>
              <a:rPr lang="en-US" dirty="0" smtClean="0"/>
              <a:t>at all, got sued, and has now</a:t>
            </a:r>
            <a:r>
              <a:rPr lang="en-US" baseline="0" dirty="0" smtClean="0"/>
              <a:t> amended their policy to be more in line with ours.</a:t>
            </a: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pPr/>
              <a:t>7</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359618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pPr marL="0" indent="0">
              <a:buNone/>
            </a:pPr>
            <a:r>
              <a:rPr lang="en-US" dirty="0" smtClean="0"/>
              <a:t>At</a:t>
            </a:r>
            <a:r>
              <a:rPr lang="en-US" baseline="0" dirty="0" smtClean="0"/>
              <a:t> the moment it will be a separate app, think of it as texting with the nurse. So if a member is awake at 11pm and has a nurse question they can use this app, and the nurse will respond within 24 hours. It’s a 2</a:t>
            </a:r>
            <a:r>
              <a:rPr lang="en-US" baseline="30000" dirty="0" smtClean="0"/>
              <a:t>nd</a:t>
            </a:r>
            <a:r>
              <a:rPr lang="en-US" baseline="0" dirty="0" smtClean="0"/>
              <a:t> method of communications, the member can still just call, or call and use the app. </a:t>
            </a:r>
          </a:p>
          <a:p>
            <a:pPr marL="0" indent="0">
              <a:buNone/>
            </a:pPr>
            <a:endParaRPr lang="en-US" baseline="0" dirty="0" smtClean="0"/>
          </a:p>
          <a:p>
            <a:pPr marL="0" indent="0">
              <a:buNone/>
            </a:pPr>
            <a:r>
              <a:rPr lang="en-US" baseline="0" dirty="0" smtClean="0"/>
              <a:t>This was referred to as PHS 3.0, and the Diabetes and Chronic Condition Evolution Pilot.  The CM/DM Modernization is the moniker they are sticking with, for now.</a:t>
            </a:r>
          </a:p>
          <a:p>
            <a:pPr marL="0" indent="0">
              <a:buNone/>
            </a:pPr>
            <a:endParaRPr lang="en-US" baseline="0" dirty="0" smtClean="0"/>
          </a:p>
          <a:p>
            <a:pPr marL="0" marR="0" indent="0" algn="l" defTabSz="914400" rtl="0" eaLnBrk="1" fontAlgn="auto" latinLnBrk="0" hangingPunct="1">
              <a:lnSpc>
                <a:spcPct val="100000"/>
              </a:lnSpc>
              <a:spcBef>
                <a:spcPts val="0"/>
              </a:spcBef>
              <a:spcAft>
                <a:spcPts val="400"/>
              </a:spcAft>
              <a:buClr>
                <a:schemeClr val="accent3"/>
              </a:buClr>
              <a:buSzTx/>
              <a:buFont typeface="Arial" panose="020B0604020202020204" pitchFamily="34" charset="0"/>
              <a:buNone/>
              <a:tabLst/>
              <a:defRPr/>
            </a:pPr>
            <a:r>
              <a:rPr lang="en-US" sz="1050" kern="1200" dirty="0" smtClean="0">
                <a:solidFill>
                  <a:srgbClr val="4D4D4D"/>
                </a:solidFill>
                <a:effectLst/>
                <a:latin typeface="Arial Narrow" panose="020B0606020202030204" pitchFamily="34" charset="0"/>
                <a:ea typeface="+mn-ea"/>
                <a:cs typeface="+mn-cs"/>
              </a:rPr>
              <a:t>The pilot clients are: Phase 1 Five clients are Duke Energy, City of Austin, Bristol Meyers Squibb, CAN Financial, and Lowes Corp. Phase 2 clients are Southwest Airlines, Walgreens and Georgia Department of Community Health. </a:t>
            </a:r>
            <a:endParaRPr lang="en-US" dirty="0" smtClean="0"/>
          </a:p>
        </p:txBody>
      </p:sp>
      <p:sp>
        <p:nvSpPr>
          <p:cNvPr id="4" name="Slide Number Placeholder 3"/>
          <p:cNvSpPr>
            <a:spLocks noGrp="1"/>
          </p:cNvSpPr>
          <p:nvPr>
            <p:ph type="sldNum" sz="quarter" idx="10"/>
          </p:nvPr>
        </p:nvSpPr>
        <p:spPr/>
        <p:txBody>
          <a:bodyPr/>
          <a:lstStyle/>
          <a:p>
            <a:fld id="{AB487858-B996-4291-96F9-A7500760731E}" type="slidenum">
              <a:rPr lang="en-US" smtClean="0"/>
              <a:pPr/>
              <a:t>8</a:t>
            </a:fld>
            <a:endParaRPr lang="en-US"/>
          </a:p>
        </p:txBody>
      </p:sp>
      <p:sp>
        <p:nvSpPr>
          <p:cNvPr id="5" name="Header Placeholder 4"/>
          <p:cNvSpPr>
            <a:spLocks noGrp="1"/>
          </p:cNvSpPr>
          <p:nvPr>
            <p:ph type="hdr" sz="quarter" idx="11"/>
          </p:nvPr>
        </p:nvSpPr>
        <p:spPr>
          <a:xfrm>
            <a:off x="0" y="0"/>
            <a:ext cx="2971800" cy="457200"/>
          </a:xfrm>
          <a:prstGeom prst="rect">
            <a:avLst/>
          </a:prstGeom>
        </p:spPr>
        <p:txBody>
          <a:bodyPr/>
          <a:lstStyle/>
          <a:p>
            <a:r>
              <a:rPr lang="en-US" smtClean="0"/>
              <a:t>Client Name - Meeting</a:t>
            </a:r>
            <a:endParaRPr lang="en-US" dirty="0"/>
          </a:p>
        </p:txBody>
      </p:sp>
    </p:spTree>
    <p:extLst>
      <p:ext uri="{BB962C8B-B14F-4D97-AF65-F5344CB8AC3E}">
        <p14:creationId xmlns:p14="http://schemas.microsoft.com/office/powerpoint/2010/main" val="167312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pPr marL="0" indent="0">
              <a:buNone/>
            </a:pPr>
            <a:r>
              <a:rPr lang="en-US" sz="1000" dirty="0">
                <a:latin typeface="Arial"/>
                <a:cs typeface="Arial"/>
              </a:rPr>
              <a:t>Digital care allows </a:t>
            </a:r>
            <a:r>
              <a:rPr lang="en-US" sz="1000" dirty="0" smtClean="0">
                <a:latin typeface="Arial"/>
                <a:cs typeface="Arial"/>
              </a:rPr>
              <a:t>for:</a:t>
            </a:r>
            <a:endParaRPr lang="en-US" sz="1000" dirty="0">
              <a:latin typeface="Arial"/>
              <a:cs typeface="Arial"/>
            </a:endParaRPr>
          </a:p>
          <a:p>
            <a:pPr marL="165261" indent="-165261">
              <a:buFont typeface="Arial" panose="020B0604020202020204" pitchFamily="34" charset="0"/>
              <a:buChar char="•"/>
            </a:pPr>
            <a:r>
              <a:rPr lang="en-US" sz="1000" dirty="0">
                <a:latin typeface="Arial"/>
                <a:cs typeface="Arial"/>
              </a:rPr>
              <a:t>Employee and coach </a:t>
            </a:r>
            <a:r>
              <a:rPr lang="en-US" sz="1000" dirty="0" smtClean="0">
                <a:latin typeface="Arial"/>
                <a:cs typeface="Arial"/>
              </a:rPr>
              <a:t>dashboards.</a:t>
            </a:r>
            <a:endParaRPr lang="en-US" sz="1000" dirty="0">
              <a:latin typeface="Arial"/>
              <a:cs typeface="Arial"/>
            </a:endParaRPr>
          </a:p>
          <a:p>
            <a:pPr marL="165261" indent="-165261">
              <a:buFont typeface="Arial" panose="020B0604020202020204" pitchFamily="34" charset="0"/>
              <a:buChar char="•"/>
            </a:pPr>
            <a:r>
              <a:rPr lang="en-US" sz="1000" dirty="0" smtClean="0">
                <a:latin typeface="Arial"/>
                <a:cs typeface="Arial"/>
              </a:rPr>
              <a:t>Communication.</a:t>
            </a:r>
            <a:endParaRPr lang="en-US" sz="1000" dirty="0">
              <a:latin typeface="Arial"/>
              <a:cs typeface="Arial"/>
            </a:endParaRPr>
          </a:p>
          <a:p>
            <a:pPr marL="165261" indent="-165261">
              <a:buFont typeface="Arial" panose="020B0604020202020204" pitchFamily="34" charset="0"/>
              <a:buChar char="•"/>
            </a:pPr>
            <a:r>
              <a:rPr lang="en-US" sz="1000" dirty="0" smtClean="0">
                <a:latin typeface="Arial"/>
                <a:cs typeface="Arial"/>
              </a:rPr>
              <a:t>Monitoring.</a:t>
            </a:r>
            <a:endParaRPr lang="en-US" sz="1000" dirty="0">
              <a:latin typeface="Arial"/>
              <a:cs typeface="Arial"/>
            </a:endParaRPr>
          </a:p>
          <a:p>
            <a:pPr marL="165261" indent="-165261">
              <a:buFont typeface="Arial" panose="020B0604020202020204" pitchFamily="34" charset="0"/>
              <a:buChar char="•"/>
            </a:pPr>
            <a:r>
              <a:rPr lang="en-US" sz="1000" dirty="0">
                <a:latin typeface="Arial"/>
                <a:cs typeface="Arial"/>
              </a:rPr>
              <a:t>Action</a:t>
            </a:r>
            <a:r>
              <a:rPr lang="en-US" sz="1000" baseline="0" dirty="0">
                <a:latin typeface="Arial"/>
                <a:cs typeface="Arial"/>
              </a:rPr>
              <a:t> </a:t>
            </a:r>
            <a:r>
              <a:rPr lang="en-US" sz="1000" baseline="0" dirty="0" smtClean="0">
                <a:latin typeface="Arial"/>
                <a:cs typeface="Arial"/>
              </a:rPr>
              <a:t>plans.</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B74B1AF6-225A-1745-B62A-680644210554}" type="slidenum">
              <a:rPr lang="en-US" smtClean="0"/>
              <a:t>9</a:t>
            </a:fld>
            <a:endParaRPr lang="en-US"/>
          </a:p>
        </p:txBody>
      </p:sp>
    </p:spTree>
    <p:extLst>
      <p:ext uri="{BB962C8B-B14F-4D97-AF65-F5344CB8AC3E}">
        <p14:creationId xmlns:p14="http://schemas.microsoft.com/office/powerpoint/2010/main" val="106757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64138" y="101600"/>
            <a:ext cx="1995487" cy="1497013"/>
          </a:xfrm>
        </p:spPr>
      </p:sp>
      <p:sp>
        <p:nvSpPr>
          <p:cNvPr id="3" name="Notes Placeholder 2"/>
          <p:cNvSpPr>
            <a:spLocks noGrp="1"/>
          </p:cNvSpPr>
          <p:nvPr>
            <p:ph type="body" idx="1"/>
          </p:nvPr>
        </p:nvSpPr>
        <p:spPr/>
        <p:txBody>
          <a:bodyPr/>
          <a:lstStyle/>
          <a:p>
            <a:pPr marL="0" indent="0" defTabSz="914350">
              <a:buNone/>
              <a:defRPr/>
            </a:pPr>
            <a:endParaRPr lang="en-US" dirty="0"/>
          </a:p>
        </p:txBody>
      </p:sp>
      <p:sp>
        <p:nvSpPr>
          <p:cNvPr id="4" name="Slide Number Placeholder 3"/>
          <p:cNvSpPr>
            <a:spLocks noGrp="1"/>
          </p:cNvSpPr>
          <p:nvPr>
            <p:ph type="sldNum" sz="quarter" idx="10"/>
          </p:nvPr>
        </p:nvSpPr>
        <p:spPr/>
        <p:txBody>
          <a:bodyPr/>
          <a:lstStyle/>
          <a:p>
            <a:fld id="{AB487858-B996-4291-96F9-A7500760731E}"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106367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487858-B996-4291-96F9-A7500760731E}" type="slidenum">
              <a:rPr lang="en-US" smtClean="0"/>
              <a:pPr/>
              <a:t>13</a:t>
            </a:fld>
            <a:endParaRPr lang="en-US"/>
          </a:p>
        </p:txBody>
      </p:sp>
    </p:spTree>
    <p:extLst>
      <p:ext uri="{BB962C8B-B14F-4D97-AF65-F5344CB8AC3E}">
        <p14:creationId xmlns:p14="http://schemas.microsoft.com/office/powerpoint/2010/main" val="1120280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952625"/>
            <a:ext cx="7772400" cy="1470025"/>
          </a:xfrm>
        </p:spPr>
        <p:txBody>
          <a:bodyPr anchor="b">
            <a:no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6" name="Picture 5" descr="uhc_global_logo.pn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484189" y="5967476"/>
            <a:ext cx="2263928" cy="604653"/>
          </a:xfrm>
          <a:prstGeom prst="rect">
            <a:avLst/>
          </a:prstGeom>
        </p:spPr>
      </p:pic>
    </p:spTree>
    <p:extLst>
      <p:ext uri="{BB962C8B-B14F-4D97-AF65-F5344CB8AC3E}">
        <p14:creationId xmlns:p14="http://schemas.microsoft.com/office/powerpoint/2010/main" val="3342839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Title 1">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a:p>
        </p:txBody>
      </p:sp>
      <p:sp>
        <p:nvSpPr>
          <p:cNvPr id="7" name="Picture Placeholder 6"/>
          <p:cNvSpPr>
            <a:spLocks noGrp="1"/>
          </p:cNvSpPr>
          <p:nvPr>
            <p:ph type="pic" sz="quarter" idx="13" hasCustomPrompt="1"/>
          </p:nvPr>
        </p:nvSpPr>
        <p:spPr>
          <a:xfrm>
            <a:off x="0" y="0"/>
            <a:ext cx="4572000" cy="6858000"/>
          </a:xfrm>
        </p:spPr>
        <p:txBody>
          <a:bodyPr anchor="ctr"/>
          <a:lstStyle>
            <a:lvl1pPr marL="0" indent="0" algn="ctr">
              <a:buNone/>
              <a:defRPr/>
            </a:lvl1pPr>
          </a:lstStyle>
          <a:p>
            <a:r>
              <a:rPr lang="en-US" dirty="0" smtClean="0"/>
              <a:t>Drag picture to placeholder or click on icon to place picture in this space</a:t>
            </a:r>
            <a:endParaRPr lang="en-US" dirty="0"/>
          </a:p>
        </p:txBody>
      </p:sp>
    </p:spTree>
    <p:extLst>
      <p:ext uri="{BB962C8B-B14F-4D97-AF65-F5344CB8AC3E}">
        <p14:creationId xmlns:p14="http://schemas.microsoft.com/office/powerpoint/2010/main" val="1813714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17" descr="Tinted_U"/>
          <p:cNvPicPr>
            <a:picLocks noChangeAspect="1" noChangeArrowheads="1"/>
          </p:cNvPicPr>
          <p:nvPr userDrawn="1"/>
        </p:nvPicPr>
        <p:blipFill>
          <a:blip r:embed="rId2">
            <a:extLst>
              <a:ext uri="{28A0092B-C50C-407E-A947-70E740481C1C}">
                <a14:useLocalDpi xmlns:a14="http://schemas.microsoft.com/office/drawing/2010/main" val="0"/>
              </a:ext>
            </a:extLst>
          </a:blip>
          <a:srcRect r="8913" b="5128"/>
          <a:stretch>
            <a:fillRect/>
          </a:stretch>
        </p:blipFill>
        <p:spPr bwMode="auto">
          <a:xfrm>
            <a:off x="0" y="0"/>
            <a:ext cx="2890838"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4752" y="1444752"/>
            <a:ext cx="7269480" cy="758952"/>
          </a:xfrm>
        </p:spPr>
        <p:txBody>
          <a:bodyPr lIns="0" tIns="0" rIns="0" bIns="0">
            <a:normAutofit/>
          </a:bodyPr>
          <a:lstStyle>
            <a:lvl1pPr>
              <a:lnSpc>
                <a:spcPts val="3400"/>
              </a:lnSpc>
              <a:spcBef>
                <a:spcPts val="0"/>
              </a:spcBef>
              <a:defRPr sz="3200">
                <a:solidFill>
                  <a:srgbClr val="00529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4752" y="2286000"/>
            <a:ext cx="7269480" cy="612648"/>
          </a:xfrm>
        </p:spPr>
        <p:txBody>
          <a:bodyPr lIns="0" tIns="0" rIns="0" bIns="0"/>
          <a:lstStyle>
            <a:lvl1pPr marL="0" indent="0" algn="l">
              <a:buNone/>
              <a:defRPr>
                <a:solidFill>
                  <a:srgbClr val="0052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1097280" y="1216152"/>
            <a:ext cx="804672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descr="\\SVR-MT-CORP\Clients\UnitedHealthcare\_global_assets\00_2011_Brand_Guidelines\06_logos\Logos\UHC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09672" y="5804830"/>
            <a:ext cx="2927350" cy="59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2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333035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icture">
    <p:spTree>
      <p:nvGrpSpPr>
        <p:cNvPr id="1" name=""/>
        <p:cNvGrpSpPr/>
        <p:nvPr/>
      </p:nvGrpSpPr>
      <p:grpSpPr>
        <a:xfrm>
          <a:off x="0" y="0"/>
          <a:ext cx="0" cy="0"/>
          <a:chOff x="0" y="0"/>
          <a:chExt cx="0" cy="0"/>
        </a:xfrm>
      </p:grpSpPr>
      <p:pic>
        <p:nvPicPr>
          <p:cNvPr id="6" name="Picture 17" descr="Tinted_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913" b="5128"/>
          <a:stretch>
            <a:fillRect/>
          </a:stretch>
        </p:blipFill>
        <p:spPr bwMode="auto">
          <a:xfrm>
            <a:off x="0" y="0"/>
            <a:ext cx="2414588"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00400" y="3200400"/>
            <a:ext cx="5486400" cy="960120"/>
          </a:xfrm>
        </p:spPr>
        <p:txBody>
          <a:bodyPr lIns="0" tIns="0" rIns="0" bIns="0">
            <a:normAutofit/>
          </a:bodyPr>
          <a:lstStyle>
            <a:lvl1pPr>
              <a:lnSpc>
                <a:spcPts val="3400"/>
              </a:lnSpc>
              <a:spcBef>
                <a:spcPts val="0"/>
              </a:spcBef>
              <a:defRPr sz="3200">
                <a:solidFill>
                  <a:srgbClr val="00529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00400" y="4242816"/>
            <a:ext cx="5486400" cy="548640"/>
          </a:xfrm>
        </p:spPr>
        <p:txBody>
          <a:bodyPr lIns="0" tIns="0" rIns="0" bIns="0"/>
          <a:lstStyle>
            <a:lvl1pPr marL="0" indent="0" algn="l">
              <a:buNone/>
              <a:defRPr>
                <a:solidFill>
                  <a:srgbClr val="0052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hasCustomPrompt="1"/>
          </p:nvPr>
        </p:nvSpPr>
        <p:spPr>
          <a:xfrm>
            <a:off x="3200400" y="228600"/>
            <a:ext cx="5486400" cy="297180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0" name="Rectangle 9"/>
          <p:cNvSpPr/>
          <p:nvPr userDrawn="1"/>
        </p:nvSpPr>
        <p:spPr>
          <a:xfrm>
            <a:off x="0" y="0"/>
            <a:ext cx="914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2" descr="\\SVR-MT-CORP\Clients\UnitedHealthcare\_global_assets\00_2011_Brand_Guidelines\06_logos\Logos\UHC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09672" y="5804830"/>
            <a:ext cx="2927350" cy="59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2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Pictures">
    <p:spTree>
      <p:nvGrpSpPr>
        <p:cNvPr id="1" name=""/>
        <p:cNvGrpSpPr/>
        <p:nvPr/>
      </p:nvGrpSpPr>
      <p:grpSpPr>
        <a:xfrm>
          <a:off x="0" y="0"/>
          <a:ext cx="0" cy="0"/>
          <a:chOff x="0" y="0"/>
          <a:chExt cx="0" cy="0"/>
        </a:xfrm>
      </p:grpSpPr>
      <p:pic>
        <p:nvPicPr>
          <p:cNvPr id="6" name="Picture 17" descr="Tinted_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913" b="5128"/>
          <a:stretch>
            <a:fillRect/>
          </a:stretch>
        </p:blipFill>
        <p:spPr bwMode="auto">
          <a:xfrm>
            <a:off x="0" y="0"/>
            <a:ext cx="2414588"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2926080"/>
            <a:ext cx="6345936" cy="804672"/>
          </a:xfrm>
        </p:spPr>
        <p:txBody>
          <a:bodyPr lIns="0" tIns="0" rIns="0" bIns="0">
            <a:normAutofit/>
          </a:bodyPr>
          <a:lstStyle>
            <a:lvl1pPr>
              <a:lnSpc>
                <a:spcPts val="3400"/>
              </a:lnSpc>
              <a:spcBef>
                <a:spcPts val="0"/>
              </a:spcBef>
              <a:defRPr sz="3200">
                <a:solidFill>
                  <a:srgbClr val="00529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13048"/>
            <a:ext cx="6345936" cy="612648"/>
          </a:xfrm>
        </p:spPr>
        <p:txBody>
          <a:bodyPr lIns="0" tIns="0" rIns="0" bIns="0"/>
          <a:lstStyle>
            <a:lvl1pPr marL="0" indent="0" algn="l">
              <a:buNone/>
              <a:defRPr>
                <a:solidFill>
                  <a:srgbClr val="0052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hasCustomPrompt="1"/>
          </p:nvPr>
        </p:nvSpPr>
        <p:spPr>
          <a:xfrm>
            <a:off x="914400" y="804672"/>
            <a:ext cx="2057400" cy="1901952"/>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1" name="Picture Placeholder 4"/>
          <p:cNvSpPr>
            <a:spLocks noGrp="1"/>
          </p:cNvSpPr>
          <p:nvPr>
            <p:ph type="pic" sz="quarter" idx="11" hasCustomPrompt="1"/>
          </p:nvPr>
        </p:nvSpPr>
        <p:spPr>
          <a:xfrm>
            <a:off x="3058668" y="804672"/>
            <a:ext cx="2057400" cy="1901952"/>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2" name="Picture Placeholder 4"/>
          <p:cNvSpPr>
            <a:spLocks noGrp="1"/>
          </p:cNvSpPr>
          <p:nvPr>
            <p:ph type="pic" sz="quarter" idx="12" hasCustomPrompt="1"/>
          </p:nvPr>
        </p:nvSpPr>
        <p:spPr>
          <a:xfrm>
            <a:off x="5202936" y="804672"/>
            <a:ext cx="2057400" cy="1901952"/>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0" name="Rectangle 9"/>
          <p:cNvSpPr/>
          <p:nvPr userDrawn="1"/>
        </p:nvSpPr>
        <p:spPr>
          <a:xfrm>
            <a:off x="914400" y="2706624"/>
            <a:ext cx="8229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descr="\\SVR-MT-CORP\Clients\UnitedHealthcare\_global_assets\00_2011_Brand_Guidelines\06_logos\Logos\UHC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09672" y="5804830"/>
            <a:ext cx="2927350" cy="59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2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pic>
        <p:nvPicPr>
          <p:cNvPr id="10" name="Picture 7" descr="C:\Users\cwagner\Desktop\Flying_U_25transpar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419350" cy="5410200"/>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12" name="Rectangle 11"/>
          <p:cNvSpPr/>
          <p:nvPr userDrawn="1"/>
        </p:nvSpPr>
        <p:spPr bwMode="auto">
          <a:xfrm flipV="1">
            <a:off x="914400" y="1448934"/>
            <a:ext cx="1504950" cy="2284863"/>
          </a:xfrm>
          <a:prstGeom prst="rect">
            <a:avLst/>
          </a:prstGeom>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200" dirty="0">
              <a:solidFill>
                <a:srgbClr val="646D72"/>
              </a:solidFill>
              <a:ea typeface="ＭＳ Ｐゴシック" pitchFamily="34" charset="-128"/>
            </a:endParaRPr>
          </a:p>
        </p:txBody>
      </p:sp>
      <p:sp>
        <p:nvSpPr>
          <p:cNvPr id="11" name="Round Single Corner Rectangle 10"/>
          <p:cNvSpPr/>
          <p:nvPr userDrawn="1"/>
        </p:nvSpPr>
        <p:spPr bwMode="auto">
          <a:xfrm flipV="1">
            <a:off x="914400" y="1448935"/>
            <a:ext cx="6858000" cy="2284863"/>
          </a:xfrm>
          <a:prstGeom prst="round1Rect">
            <a:avLst>
              <a:gd name="adj" fmla="val 29610"/>
            </a:avLst>
          </a:prstGeom>
          <a:solidFill>
            <a:srgbClr val="C0C0C0">
              <a:alpha val="2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200" dirty="0">
              <a:solidFill>
                <a:srgbClr val="646D72"/>
              </a:solidFill>
              <a:ea typeface="ＭＳ Ｐゴシック" pitchFamily="34" charset="-128"/>
            </a:endParaRPr>
          </a:p>
        </p:txBody>
      </p:sp>
      <p:sp>
        <p:nvSpPr>
          <p:cNvPr id="2" name="Title 1"/>
          <p:cNvSpPr>
            <a:spLocks noGrp="1"/>
          </p:cNvSpPr>
          <p:nvPr>
            <p:ph type="title"/>
          </p:nvPr>
        </p:nvSpPr>
        <p:spPr>
          <a:xfrm>
            <a:off x="1207008" y="1527048"/>
            <a:ext cx="6309360" cy="457200"/>
          </a:xfrm>
        </p:spPr>
        <p:txBody>
          <a:bodyPr lIns="0" tIns="0" rIns="0" bIns="0" anchor="t">
            <a:noAutofit/>
          </a:bodyPr>
          <a:lstStyle>
            <a:lvl1pPr algn="l">
              <a:lnSpc>
                <a:spcPts val="3400"/>
              </a:lnSpc>
              <a:spcBef>
                <a:spcPts val="0"/>
              </a:spcBef>
              <a:defRPr sz="3200" b="1" cap="none" baseline="0">
                <a:solidFill>
                  <a:srgbClr val="FFFFFF"/>
                </a:solidFill>
              </a:defRPr>
            </a:lvl1pPr>
          </a:lstStyle>
          <a:p>
            <a:r>
              <a:rPr lang="en-US" smtClean="0"/>
              <a:t>Click to edit Master title style</a:t>
            </a:r>
            <a:endParaRPr lang="en-US" dirty="0"/>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6" name="Rectangle 5"/>
          <p:cNvSpPr/>
          <p:nvPr userDrawn="1"/>
        </p:nvSpPr>
        <p:spPr>
          <a:xfrm>
            <a:off x="914400" y="1216152"/>
            <a:ext cx="82296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ubtitle 2"/>
          <p:cNvSpPr>
            <a:spLocks noGrp="1"/>
          </p:cNvSpPr>
          <p:nvPr>
            <p:ph type="subTitle" idx="1"/>
          </p:nvPr>
        </p:nvSpPr>
        <p:spPr>
          <a:xfrm>
            <a:off x="1209675" y="2083487"/>
            <a:ext cx="6309360" cy="1554480"/>
          </a:xfrm>
        </p:spPr>
        <p:txBody>
          <a:bodyPr lIns="0" tIns="0" rIns="0" bIns="0">
            <a:no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4895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527048"/>
            <a:ext cx="3566160" cy="4206240"/>
          </a:xfrm>
        </p:spPr>
        <p:txBody>
          <a:bodyPr/>
          <a:lstStyle>
            <a:lvl1pPr marL="228600" indent="-228600">
              <a:buFont typeface="Arial" panose="020B0604020202020204" pitchFamily="34" charset="0"/>
              <a:buChar char="•"/>
              <a:defRPr sz="2000"/>
            </a:lvl1pPr>
            <a:lvl2pPr marL="484632" indent="-228600">
              <a:buFont typeface="Arial" panose="020B0604020202020204" pitchFamily="34" charset="0"/>
              <a:buChar char="•"/>
              <a:defRPr sz="1800"/>
            </a:lvl2pPr>
            <a:lvl3pPr marL="685800" indent="-182880">
              <a:buFont typeface="Arial" panose="020B0604020202020204" pitchFamily="34" charset="0"/>
              <a:buChar char="•"/>
              <a:defRPr sz="1600"/>
            </a:lvl3pPr>
            <a:lvl4pPr marL="896112" indent="-182880">
              <a:buFont typeface="Arial" panose="020B0604020202020204" pitchFamily="34" charset="0"/>
              <a:buChar char="•"/>
              <a:defRPr sz="1400"/>
            </a:lvl4pPr>
            <a:lvl5pPr marL="1042416" indent="-137160">
              <a:buFont typeface="Arial" panose="020B0604020202020204" pitchFamily="34" charset="0"/>
              <a:buChar cha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7048"/>
            <a:ext cx="3566160" cy="4206240"/>
          </a:xfrm>
        </p:spPr>
        <p:txBody>
          <a:bodyPr/>
          <a:lstStyle>
            <a:lvl1pPr marL="228600" indent="-228600">
              <a:buFont typeface="Arial" panose="020B0604020202020204" pitchFamily="34" charset="0"/>
              <a:buChar char="•"/>
              <a:defRPr lang="en-US" sz="2000" kern="1200" dirty="0" smtClean="0">
                <a:solidFill>
                  <a:schemeClr val="tx1"/>
                </a:solidFill>
                <a:latin typeface="+mn-lt"/>
                <a:ea typeface="+mn-ea"/>
                <a:cs typeface="+mn-cs"/>
              </a:defRPr>
            </a:lvl1pPr>
            <a:lvl2pPr marL="541782" indent="-285750">
              <a:defRPr lang="en-US" sz="1800" kern="1200" dirty="0" smtClean="0">
                <a:solidFill>
                  <a:schemeClr val="tx1"/>
                </a:solidFill>
                <a:latin typeface="+mn-lt"/>
                <a:ea typeface="+mn-ea"/>
                <a:cs typeface="+mn-cs"/>
              </a:defRPr>
            </a:lvl2pPr>
            <a:lvl3pPr marL="788670" indent="-285750">
              <a:defRPr lang="en-US" sz="1600" kern="1200" dirty="0" smtClean="0">
                <a:solidFill>
                  <a:schemeClr val="tx1"/>
                </a:solidFill>
                <a:latin typeface="+mn-lt"/>
                <a:ea typeface="+mn-ea"/>
                <a:cs typeface="+mn-cs"/>
              </a:defRPr>
            </a:lvl3pPr>
            <a:lvl4pPr marL="998982" indent="-285750">
              <a:defRPr lang="en-US" sz="1400" kern="1200" dirty="0" smtClean="0">
                <a:solidFill>
                  <a:schemeClr val="tx1"/>
                </a:solidFill>
                <a:latin typeface="+mn-lt"/>
                <a:ea typeface="+mn-ea"/>
                <a:cs typeface="+mn-cs"/>
              </a:defRPr>
            </a:lvl4pPr>
            <a:lvl5pPr marL="1076706" indent="-171450">
              <a:defRPr lang="en-US" sz="12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228600" lvl="0" indent="-228600" algn="l" defTabSz="914400" rtl="0" eaLnBrk="1" latinLnBrk="0" hangingPunct="1">
              <a:spcBef>
                <a:spcPct val="20000"/>
              </a:spcBef>
              <a:buFont typeface="Arial" panose="020B0604020202020204" pitchFamily="34" charset="0"/>
              <a:buChar char="•"/>
            </a:pPr>
            <a:r>
              <a:rPr lang="en-US" smtClean="0"/>
              <a:t>Click to edit Master text styles</a:t>
            </a:r>
          </a:p>
          <a:p>
            <a:pPr marL="228600" lvl="1" indent="-228600" algn="l" defTabSz="914400" rtl="0" eaLnBrk="1" latinLnBrk="0" hangingPunct="1">
              <a:spcBef>
                <a:spcPct val="20000"/>
              </a:spcBef>
              <a:buFont typeface="Arial" panose="020B0604020202020204" pitchFamily="34" charset="0"/>
              <a:buChar char="•"/>
            </a:pPr>
            <a:r>
              <a:rPr lang="en-US" smtClean="0"/>
              <a:t>Second level</a:t>
            </a:r>
          </a:p>
          <a:p>
            <a:pPr marL="228600" lvl="2" indent="-228600" algn="l" defTabSz="914400" rtl="0" eaLnBrk="1" latinLnBrk="0" hangingPunct="1">
              <a:spcBef>
                <a:spcPct val="20000"/>
              </a:spcBef>
              <a:buFont typeface="Arial" panose="020B0604020202020204" pitchFamily="34" charset="0"/>
              <a:buChar char="•"/>
            </a:pPr>
            <a:r>
              <a:rPr lang="en-US" smtClean="0"/>
              <a:t>Third level</a:t>
            </a:r>
          </a:p>
          <a:p>
            <a:pPr marL="228600" lvl="3" indent="-228600" algn="l" defTabSz="914400" rtl="0" eaLnBrk="1" latinLnBrk="0" hangingPunct="1">
              <a:spcBef>
                <a:spcPct val="20000"/>
              </a:spcBef>
              <a:buFont typeface="Arial" panose="020B0604020202020204" pitchFamily="34" charset="0"/>
              <a:buChar char="•"/>
            </a:pPr>
            <a:r>
              <a:rPr lang="en-US" smtClean="0"/>
              <a:t>Fourth level</a:t>
            </a:r>
          </a:p>
          <a:p>
            <a:pPr marL="228600" lvl="4" indent="-228600" algn="l" defTabSz="914400" rtl="0" eaLnBrk="1" latinLnBrk="0" hangingPunct="1">
              <a:spcBef>
                <a:spcPct val="20000"/>
              </a:spcBef>
              <a:buFont typeface="Arial" panose="020B0604020202020204" pitchFamily="34" charset="0"/>
              <a:buChar char="•"/>
            </a:pPr>
            <a:r>
              <a:rPr lang="en-US" smtClean="0"/>
              <a:t>Fifth level</a:t>
            </a:r>
            <a:endParaRPr lang="en-US" dirty="0"/>
          </a:p>
        </p:txBody>
      </p:sp>
      <p:sp>
        <p:nvSpPr>
          <p:cNvPr id="8" name="Footer Placeholder 7"/>
          <p:cNvSpPr>
            <a:spLocks noGrp="1"/>
          </p:cNvSpPr>
          <p:nvPr>
            <p:ph type="ftr" sz="quarter"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4025397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6304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023360"/>
          </a:xfrm>
        </p:spPr>
        <p:txBody>
          <a:bodyPr/>
          <a:lstStyle>
            <a:lvl1pPr marL="228600" indent="-228600">
              <a:buFont typeface="Arial" panose="020B0604020202020204" pitchFamily="34" charset="0"/>
              <a:buChar char="•"/>
              <a:defRPr lang="en-US" sz="2000" kern="1200" dirty="0" smtClean="0">
                <a:solidFill>
                  <a:schemeClr val="tx1"/>
                </a:solidFill>
                <a:latin typeface="+mn-lt"/>
                <a:ea typeface="+mn-ea"/>
                <a:cs typeface="+mn-cs"/>
              </a:defRPr>
            </a:lvl1pPr>
            <a:lvl2pPr marL="541782" indent="-285750">
              <a:buFont typeface="Arial" panose="020B0604020202020204" pitchFamily="34" charset="0"/>
              <a:buChar char="•"/>
              <a:defRPr lang="en-US" sz="1800" kern="1200" dirty="0" smtClean="0">
                <a:solidFill>
                  <a:schemeClr val="tx1"/>
                </a:solidFill>
                <a:latin typeface="+mn-lt"/>
                <a:ea typeface="+mn-ea"/>
                <a:cs typeface="+mn-cs"/>
              </a:defRPr>
            </a:lvl2pPr>
            <a:lvl3pPr marL="788670" indent="-285750">
              <a:buFont typeface="Arial" panose="020B0604020202020204" pitchFamily="34" charset="0"/>
              <a:buChar char="•"/>
              <a:defRPr lang="en-US" sz="1600" kern="1200" dirty="0" smtClean="0">
                <a:solidFill>
                  <a:schemeClr val="tx1"/>
                </a:solidFill>
                <a:latin typeface="+mn-lt"/>
                <a:ea typeface="+mn-ea"/>
                <a:cs typeface="+mn-cs"/>
              </a:defRPr>
            </a:lvl3pPr>
            <a:lvl4pPr marL="998982" indent="-285750">
              <a:buFont typeface="Arial" panose="020B0604020202020204" pitchFamily="34" charset="0"/>
              <a:buChar char="•"/>
              <a:defRPr lang="en-US" sz="1400" kern="1200" dirty="0" smtClean="0">
                <a:solidFill>
                  <a:schemeClr val="tx1"/>
                </a:solidFill>
                <a:latin typeface="+mn-lt"/>
                <a:ea typeface="+mn-ea"/>
                <a:cs typeface="+mn-cs"/>
              </a:defRPr>
            </a:lvl4pPr>
            <a:lvl5pPr marL="1076706" indent="-171450">
              <a:buFont typeface="Arial" panose="020B0604020202020204" pitchFamily="34" charset="0"/>
              <a:buChar char="•"/>
              <a:tabLst/>
              <a:defRPr lang="en-US"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228600" lvl="0" indent="-228600" algn="l" defTabSz="914400" rtl="0" eaLnBrk="1" latinLnBrk="0" hangingPunct="1">
              <a:spcBef>
                <a:spcPct val="20000"/>
              </a:spcBef>
              <a:buFont typeface="Arial" panose="020B0604020202020204" pitchFamily="34" charset="0"/>
              <a:buChar char="•"/>
            </a:pPr>
            <a:r>
              <a:rPr lang="en-US" smtClean="0"/>
              <a:t>Click to edit Master text styles</a:t>
            </a:r>
          </a:p>
          <a:p>
            <a:pPr marL="228600" lvl="1" indent="-228600" algn="l" defTabSz="914400" rtl="0" eaLnBrk="1" latinLnBrk="0" hangingPunct="1">
              <a:spcBef>
                <a:spcPct val="20000"/>
              </a:spcBef>
              <a:buFont typeface="Arial" panose="020B0604020202020204" pitchFamily="34" charset="0"/>
              <a:buChar char="•"/>
            </a:pPr>
            <a:r>
              <a:rPr lang="en-US" smtClean="0"/>
              <a:t>Second level</a:t>
            </a:r>
          </a:p>
          <a:p>
            <a:pPr marL="228600" lvl="2" indent="-228600" algn="l" defTabSz="914400" rtl="0" eaLnBrk="1" latinLnBrk="0" hangingPunct="1">
              <a:spcBef>
                <a:spcPct val="20000"/>
              </a:spcBef>
              <a:buFont typeface="Arial" panose="020B0604020202020204" pitchFamily="34" charset="0"/>
              <a:buChar char="•"/>
            </a:pPr>
            <a:r>
              <a:rPr lang="en-US" smtClean="0"/>
              <a:t>Third level</a:t>
            </a:r>
          </a:p>
          <a:p>
            <a:pPr marL="228600" lvl="3" indent="-228600" algn="l" defTabSz="914400" rtl="0" eaLnBrk="1" latinLnBrk="0" hangingPunct="1">
              <a:spcBef>
                <a:spcPct val="20000"/>
              </a:spcBef>
              <a:buFont typeface="Arial" panose="020B0604020202020204" pitchFamily="34" charset="0"/>
              <a:buChar char="•"/>
            </a:pPr>
            <a:r>
              <a:rPr lang="en-US" smtClean="0"/>
              <a:t>Fourth level</a:t>
            </a:r>
          </a:p>
          <a:p>
            <a:pPr marL="228600" lvl="4" indent="-228600" algn="l" defTabSz="914400" rtl="0" eaLnBrk="1" latinLnBrk="0" hangingPunct="1">
              <a:spcBef>
                <a:spcPct val="20000"/>
              </a:spcBef>
              <a:buFont typeface="Arial" panose="020B0604020202020204" pitchFamily="34" charset="0"/>
              <a:buChar char="•"/>
            </a:pPr>
            <a:r>
              <a:rPr lang="en-US" smtClean="0"/>
              <a:t>Fifth level</a:t>
            </a:r>
            <a:endParaRPr lang="en-US" dirty="0"/>
          </a:p>
        </p:txBody>
      </p:sp>
      <p:sp>
        <p:nvSpPr>
          <p:cNvPr id="5" name="Text Placeholder 4"/>
          <p:cNvSpPr>
            <a:spLocks noGrp="1"/>
          </p:cNvSpPr>
          <p:nvPr>
            <p:ph type="body" sz="quarter" idx="3"/>
          </p:nvPr>
        </p:nvSpPr>
        <p:spPr>
          <a:xfrm>
            <a:off x="4645025" y="146304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023360"/>
          </a:xfrm>
        </p:spPr>
        <p:txBody>
          <a:bodyPr/>
          <a:lstStyle>
            <a:lvl1pPr marL="228600" indent="-228600">
              <a:defRPr lang="en-US" sz="2000" kern="1200" dirty="0" smtClean="0">
                <a:solidFill>
                  <a:schemeClr val="tx1"/>
                </a:solidFill>
                <a:latin typeface="+mn-lt"/>
                <a:ea typeface="+mn-ea"/>
                <a:cs typeface="+mn-cs"/>
              </a:defRPr>
            </a:lvl1pPr>
            <a:lvl2pPr marL="541782" indent="-285750">
              <a:defRPr lang="en-US" sz="1800" kern="1200" dirty="0" smtClean="0">
                <a:solidFill>
                  <a:schemeClr val="tx1"/>
                </a:solidFill>
                <a:latin typeface="+mn-lt"/>
                <a:ea typeface="+mn-ea"/>
                <a:cs typeface="+mn-cs"/>
              </a:defRPr>
            </a:lvl2pPr>
            <a:lvl3pPr marL="788670" indent="-285750">
              <a:defRPr lang="en-US" sz="1600" kern="1200" dirty="0" smtClean="0">
                <a:solidFill>
                  <a:schemeClr val="tx1"/>
                </a:solidFill>
                <a:latin typeface="+mn-lt"/>
                <a:ea typeface="+mn-ea"/>
                <a:cs typeface="+mn-cs"/>
              </a:defRPr>
            </a:lvl3pPr>
            <a:lvl4pPr marL="998982" indent="-285750">
              <a:defRPr lang="en-US" sz="1400" kern="1200" dirty="0" smtClean="0">
                <a:solidFill>
                  <a:schemeClr val="tx1"/>
                </a:solidFill>
                <a:latin typeface="+mn-lt"/>
                <a:ea typeface="+mn-ea"/>
                <a:cs typeface="+mn-cs"/>
              </a:defRPr>
            </a:lvl4pPr>
            <a:lvl5pPr marL="1076706" indent="-171450">
              <a:defRPr lang="en-US"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228600" lvl="0" indent="-228600" algn="l" defTabSz="914400" rtl="0" eaLnBrk="1" latinLnBrk="0" hangingPunct="1">
              <a:spcBef>
                <a:spcPct val="20000"/>
              </a:spcBef>
              <a:buFont typeface="Arial" panose="020B0604020202020204" pitchFamily="34" charset="0"/>
              <a:buChar char="•"/>
            </a:pPr>
            <a:r>
              <a:rPr lang="en-US" smtClean="0"/>
              <a:t>Click to edit Master text styles</a:t>
            </a:r>
          </a:p>
          <a:p>
            <a:pPr marL="228600" lvl="1" indent="-228600" algn="l" defTabSz="914400" rtl="0" eaLnBrk="1" latinLnBrk="0" hangingPunct="1">
              <a:spcBef>
                <a:spcPct val="20000"/>
              </a:spcBef>
              <a:buFont typeface="Arial" panose="020B0604020202020204" pitchFamily="34" charset="0"/>
              <a:buChar char="•"/>
            </a:pPr>
            <a:r>
              <a:rPr lang="en-US" smtClean="0"/>
              <a:t>Second level</a:t>
            </a:r>
          </a:p>
          <a:p>
            <a:pPr marL="228600" lvl="2" indent="-228600" algn="l" defTabSz="914400" rtl="0" eaLnBrk="1" latinLnBrk="0" hangingPunct="1">
              <a:spcBef>
                <a:spcPct val="20000"/>
              </a:spcBef>
              <a:buFont typeface="Arial" panose="020B0604020202020204" pitchFamily="34" charset="0"/>
              <a:buChar char="•"/>
            </a:pPr>
            <a:r>
              <a:rPr lang="en-US" smtClean="0"/>
              <a:t>Third level</a:t>
            </a:r>
          </a:p>
          <a:p>
            <a:pPr marL="228600" lvl="3" indent="-228600" algn="l" defTabSz="914400" rtl="0" eaLnBrk="1" latinLnBrk="0" hangingPunct="1">
              <a:spcBef>
                <a:spcPct val="20000"/>
              </a:spcBef>
              <a:buFont typeface="Arial" panose="020B0604020202020204" pitchFamily="34" charset="0"/>
              <a:buChar char="•"/>
            </a:pPr>
            <a:r>
              <a:rPr lang="en-US" smtClean="0"/>
              <a:t>Fourth level</a:t>
            </a:r>
          </a:p>
          <a:p>
            <a:pPr marL="228600" lvl="4" indent="-228600" algn="l" defTabSz="914400" rtl="0" eaLnBrk="1" latinLnBrk="0" hangingPunct="1">
              <a:spcBef>
                <a:spcPct val="20000"/>
              </a:spcBef>
              <a:buFont typeface="Arial" panose="020B0604020202020204" pitchFamily="34" charset="0"/>
              <a:buChar char="•"/>
            </a:pPr>
            <a:r>
              <a:rPr lang="en-US" smtClean="0"/>
              <a:t>Fifth level</a:t>
            </a:r>
            <a:endParaRPr lang="en-US" dirty="0"/>
          </a:p>
        </p:txBody>
      </p:sp>
      <p:sp>
        <p:nvSpPr>
          <p:cNvPr id="10" name="Footer Placeholder 9"/>
          <p:cNvSpPr>
            <a:spLocks noGrp="1"/>
          </p:cNvSpPr>
          <p:nvPr>
            <p:ph type="ftr" sz="quarter" idx="10"/>
          </p:nvPr>
        </p:nvSpPr>
        <p:spPr/>
        <p:txBody>
          <a:bodyPr/>
          <a:lstStyle/>
          <a:p>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419743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5"/>
          <p:cNvSpPr>
            <a:spLocks noGrp="1"/>
          </p:cNvSpPr>
          <p:nvPr>
            <p:ph type="ftr" sz="quarter"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9885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196035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6" name="Rectangle 5"/>
          <p:cNvSpPr/>
          <p:nvPr userDrawn="1"/>
        </p:nvSpPr>
        <p:spPr bwMode="auto">
          <a:xfrm>
            <a:off x="0" y="0"/>
            <a:ext cx="9144000" cy="5715000"/>
          </a:xfrm>
          <a:prstGeom prst="rect">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rgbClr val="646D72"/>
              </a:solidFill>
              <a:effectLst/>
              <a:latin typeface="Arial" charset="0"/>
              <a:ea typeface="ＭＳ Ｐゴシック" pitchFamily="34" charset="-128"/>
            </a:endParaRPr>
          </a:p>
        </p:txBody>
      </p:sp>
      <p:sp>
        <p:nvSpPr>
          <p:cNvPr id="2" name="Title 1"/>
          <p:cNvSpPr>
            <a:spLocks noGrp="1"/>
          </p:cNvSpPr>
          <p:nvPr>
            <p:ph type="ctrTitle"/>
          </p:nvPr>
        </p:nvSpPr>
        <p:spPr>
          <a:xfrm>
            <a:off x="628650" y="1952625"/>
            <a:ext cx="7772400" cy="1470025"/>
          </a:xfrm>
        </p:spPr>
        <p:txBody>
          <a:bodyPr vert="horz" lIns="91440" tIns="45720" rIns="91440" bIns="45720" rtlCol="0" anchor="b">
            <a:noAutofit/>
          </a:bodyPr>
          <a:lstStyle>
            <a:lvl1pPr>
              <a:defRPr lang="en-US" sz="3600" dirty="0">
                <a:solidFill>
                  <a:schemeClr val="bg1"/>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627063" y="3432175"/>
            <a:ext cx="7772400" cy="1752600"/>
          </a:xfrm>
        </p:spPr>
        <p:txBody>
          <a:bodyPr>
            <a:noAutofit/>
          </a:bodyPr>
          <a:lstStyle>
            <a:lvl1pPr marL="0" indent="0" algn="l">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8" name="Picture 7" descr="uhc_global_logo.pn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484189" y="5967476"/>
            <a:ext cx="2263928" cy="604653"/>
          </a:xfrm>
          <a:prstGeom prst="rect">
            <a:avLst/>
          </a:prstGeom>
        </p:spPr>
      </p:pic>
    </p:spTree>
    <p:extLst>
      <p:ext uri="{BB962C8B-B14F-4D97-AF65-F5344CB8AC3E}">
        <p14:creationId xmlns:p14="http://schemas.microsoft.com/office/powerpoint/2010/main" val="1561594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5486400" cy="758952"/>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291840" y="1527047"/>
            <a:ext cx="5394960" cy="4754880"/>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1527047"/>
            <a:ext cx="2286000" cy="47548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1827002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53000"/>
            <a:ext cx="7315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914400" y="1066799"/>
            <a:ext cx="7315200" cy="3813175"/>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1"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rPr>
              <a:t>Paste an image here</a:t>
            </a:r>
            <a:br>
              <a:rPr kumimoji="0" lang="en-US" sz="2000" b="0" i="0" u="none" strike="noStrike" kern="1200" cap="none" spc="0" normalizeH="0" baseline="0" noProof="0" dirty="0" smtClean="0">
                <a:ln>
                  <a:noFill/>
                </a:ln>
                <a:solidFill>
                  <a:prstClr val="black"/>
                </a:solidFill>
                <a:effectLst/>
                <a:uLnTx/>
                <a:uFillTx/>
                <a:latin typeface="+mn-lt"/>
              </a:rPr>
            </a:br>
            <a:r>
              <a:rPr kumimoji="0" lang="en-US" sz="2000" b="0" i="0" u="none" strike="noStrike" kern="1200" cap="none" spc="0" normalizeH="0" baseline="0" noProof="0" dirty="0" smtClean="0">
                <a:ln>
                  <a:noFill/>
                </a:ln>
                <a:solidFill>
                  <a:prstClr val="black"/>
                </a:solidFill>
                <a:effectLst/>
                <a:uLnTx/>
                <a:uFillTx/>
                <a:latin typeface="+mn-lt"/>
              </a:rPr>
              <a:t>–or–</a:t>
            </a:r>
            <a:br>
              <a:rPr kumimoji="0" lang="en-US" sz="2000" b="0" i="0" u="none" strike="noStrike" kern="1200" cap="none" spc="0" normalizeH="0" baseline="0" noProof="0" dirty="0" smtClean="0">
                <a:ln>
                  <a:noFill/>
                </a:ln>
                <a:solidFill>
                  <a:prstClr val="black"/>
                </a:solidFill>
                <a:effectLst/>
                <a:uLnTx/>
                <a:uFillTx/>
                <a:latin typeface="+mn-lt"/>
              </a:rPr>
            </a:br>
            <a:r>
              <a:rPr kumimoji="0" lang="en-US" sz="2000" b="0" i="0" u="none" strike="noStrike" kern="1200" cap="none" spc="0" normalizeH="0" baseline="0" noProof="0" dirty="0" smtClean="0">
                <a:ln>
                  <a:noFill/>
                </a:ln>
                <a:solidFill>
                  <a:prstClr val="black"/>
                </a:solidFill>
                <a:effectLst/>
                <a:uLnTx/>
                <a:uFillTx/>
                <a:latin typeface="+mn-lt"/>
              </a:rPr>
              <a:t>Click once on the picture icon to select a picture file.</a:t>
            </a:r>
            <a:br>
              <a:rPr kumimoji="0" lang="en-US" sz="2000" b="0" i="0" u="none" strike="noStrike" kern="1200" cap="none" spc="0" normalizeH="0" baseline="0" noProof="0" dirty="0" smtClean="0">
                <a:ln>
                  <a:noFill/>
                </a:ln>
                <a:solidFill>
                  <a:prstClr val="black"/>
                </a:solidFill>
                <a:effectLst/>
                <a:uLnTx/>
                <a:uFillTx/>
                <a:latin typeface="+mn-lt"/>
              </a:rPr>
            </a:br>
            <a:r>
              <a:rPr kumimoji="0" lang="en-US" sz="2000" b="0" i="0" u="none" strike="noStrike" kern="1200" cap="none" spc="0" normalizeH="0" baseline="0" noProof="0" dirty="0" smtClean="0">
                <a:ln>
                  <a:noFill/>
                </a:ln>
                <a:solidFill>
                  <a:prstClr val="black"/>
                </a:solidFill>
                <a:effectLst/>
                <a:uLnTx/>
                <a:uFillTx/>
                <a:latin typeface="+mn-lt"/>
              </a:rPr>
              <a:t/>
            </a:r>
            <a:br>
              <a:rPr kumimoji="0" lang="en-US" sz="2000" b="0" i="0" u="none" strike="noStrike" kern="1200" cap="none" spc="0" normalizeH="0" baseline="0" noProof="0" dirty="0" smtClean="0">
                <a:ln>
                  <a:noFill/>
                </a:ln>
                <a:solidFill>
                  <a:prstClr val="black"/>
                </a:solidFill>
                <a:effectLst/>
                <a:uLnTx/>
                <a:uFillTx/>
                <a:latin typeface="+mn-lt"/>
              </a:rPr>
            </a:br>
            <a:r>
              <a:rPr kumimoji="0" lang="en-US" sz="2000" b="0" i="0" u="none" strike="noStrike" kern="1200" cap="none" spc="0" normalizeH="0" baseline="0" noProof="0" dirty="0" smtClean="0">
                <a:ln>
                  <a:noFill/>
                </a:ln>
                <a:solidFill>
                  <a:prstClr val="black"/>
                </a:solidFill>
                <a:effectLst/>
                <a:uLnTx/>
                <a:uFillTx/>
                <a:latin typeface="+mn-lt"/>
              </a:rPr>
              <a:t>Note: Use the Crop tool (Drawing Tools &gt; Format &gt; Crop) to adjust the picture, if desired.</a:t>
            </a:r>
          </a:p>
        </p:txBody>
      </p:sp>
      <p:sp>
        <p:nvSpPr>
          <p:cNvPr id="4" name="Text Placeholder 3"/>
          <p:cNvSpPr>
            <a:spLocks noGrp="1"/>
          </p:cNvSpPr>
          <p:nvPr>
            <p:ph type="body" sz="half" idx="2"/>
          </p:nvPr>
        </p:nvSpPr>
        <p:spPr>
          <a:xfrm>
            <a:off x="914400" y="55197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104267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139738"/>
            <a:ext cx="7772400" cy="615553"/>
          </a:xfrm>
        </p:spPr>
        <p:txBody>
          <a:bodyPr anchor="b" anchorCtr="0">
            <a:spAutoFit/>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85800" y="3749040"/>
            <a:ext cx="7772400" cy="276999"/>
          </a:xfrm>
        </p:spPr>
        <p:txBody>
          <a:bodyPr anchor="t" anchorCtr="0">
            <a:sp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F54CE27-973A-44AE-9DEB-6532A81978A7}" type="slidenum">
              <a:rPr lang="en-US" smtClean="0"/>
              <a:pPr/>
              <a:t>‹#›</a:t>
            </a:fld>
            <a:endParaRPr lang="en-US" dirty="0"/>
          </a:p>
        </p:txBody>
      </p:sp>
      <p:sp>
        <p:nvSpPr>
          <p:cNvPr id="4" name="Footer Placeholder 3"/>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9012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Title and Content">
    <p:spTree>
      <p:nvGrpSpPr>
        <p:cNvPr id="1" name=""/>
        <p:cNvGrpSpPr/>
        <p:nvPr/>
      </p:nvGrpSpPr>
      <p:grpSpPr>
        <a:xfrm>
          <a:off x="0" y="0"/>
          <a:ext cx="0" cy="0"/>
          <a:chOff x="0" y="0"/>
          <a:chExt cx="0" cy="0"/>
        </a:xfrm>
      </p:grpSpPr>
      <p:sp>
        <p:nvSpPr>
          <p:cNvPr id="4" name="Rectangle 3"/>
          <p:cNvSpPr/>
          <p:nvPr userDrawn="1"/>
        </p:nvSpPr>
        <p:spPr bwMode="auto">
          <a:xfrm>
            <a:off x="6400800" y="990600"/>
            <a:ext cx="2514600" cy="5410200"/>
          </a:xfrm>
          <a:prstGeom prst="rect">
            <a:avLst/>
          </a:prstGeom>
          <a:solidFill>
            <a:srgbClr val="F0F0F0"/>
          </a:solidFill>
          <a:ln>
            <a:noFill/>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200" dirty="0">
              <a:solidFill>
                <a:srgbClr val="646D72"/>
              </a:solidFill>
              <a:ea typeface="ＭＳ Ｐゴシック" pitchFamily="34" charset="-128"/>
            </a:endParaRPr>
          </a:p>
        </p:txBody>
      </p:sp>
      <p:sp>
        <p:nvSpPr>
          <p:cNvPr id="6" name="Text Placeholder 5"/>
          <p:cNvSpPr>
            <a:spLocks noGrp="1"/>
          </p:cNvSpPr>
          <p:nvPr>
            <p:ph type="body" sz="quarter" idx="12"/>
          </p:nvPr>
        </p:nvSpPr>
        <p:spPr>
          <a:xfrm>
            <a:off x="6400800" y="990600"/>
            <a:ext cx="2514600" cy="5413248"/>
          </a:xfrm>
          <a:solidFill>
            <a:schemeClr val="accent1">
              <a:lumMod val="40000"/>
              <a:lumOff val="60000"/>
              <a:alpha val="10196"/>
            </a:schemeClr>
          </a:solidFill>
        </p:spPr>
        <p:txBody>
          <a:bodyPr lIns="91440" tIns="548640" rIns="182880" bIns="548640">
            <a:noAutofit/>
          </a:bodyPr>
          <a:lstStyle>
            <a:lvl1pPr marL="233363" indent="-233363">
              <a:buFont typeface="Arial" panose="020B0604020202020204" pitchFamily="34" charset="0"/>
              <a:buChar char="•"/>
              <a:defRPr sz="1600" b="1">
                <a:solidFill>
                  <a:schemeClr val="accent1"/>
                </a:solidFill>
              </a:defRPr>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527048"/>
            <a:ext cx="4800600"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Tree>
    <p:extLst>
      <p:ext uri="{BB962C8B-B14F-4D97-AF65-F5344CB8AC3E}">
        <p14:creationId xmlns:p14="http://schemas.microsoft.com/office/powerpoint/2010/main" val="11827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9" name="Rectangle 8"/>
          <p:cNvSpPr/>
          <p:nvPr userDrawn="1"/>
        </p:nvSpPr>
        <p:spPr bwMode="auto">
          <a:xfrm>
            <a:off x="6400800" y="990600"/>
            <a:ext cx="2514600" cy="5410200"/>
          </a:xfrm>
          <a:prstGeom prst="rect">
            <a:avLst/>
          </a:prstGeom>
          <a:solidFill>
            <a:srgbClr val="F0F0F0"/>
          </a:solidFill>
          <a:ln>
            <a:noFill/>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200" dirty="0">
              <a:solidFill>
                <a:srgbClr val="646D72"/>
              </a:solidFill>
              <a:ea typeface="ＭＳ Ｐゴシック" pitchFamily="34" charset="-128"/>
            </a:endParaRPr>
          </a:p>
        </p:txBody>
      </p:sp>
      <p:sp>
        <p:nvSpPr>
          <p:cNvPr id="10" name="Text Placeholder 5"/>
          <p:cNvSpPr>
            <a:spLocks noGrp="1"/>
          </p:cNvSpPr>
          <p:nvPr>
            <p:ph type="body" sz="quarter" idx="12"/>
          </p:nvPr>
        </p:nvSpPr>
        <p:spPr>
          <a:xfrm>
            <a:off x="6400800" y="990600"/>
            <a:ext cx="2514600" cy="5413248"/>
          </a:xfrm>
          <a:solidFill>
            <a:schemeClr val="accent1">
              <a:lumMod val="40000"/>
              <a:lumOff val="60000"/>
              <a:alpha val="10196"/>
            </a:schemeClr>
          </a:solidFill>
        </p:spPr>
        <p:txBody>
          <a:bodyPr lIns="91440" tIns="548640" rIns="182880" bIns="548640">
            <a:noAutofit/>
          </a:bodyPr>
          <a:lstStyle>
            <a:lvl1pPr marL="233363" indent="-233363">
              <a:buFont typeface="Arial" panose="020B0604020202020204" pitchFamily="34" charset="0"/>
              <a:buChar char="•"/>
              <a:defRPr sz="1600" b="1">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52323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Filmstrip,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527048"/>
            <a:ext cx="4800600"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9" name="Picture Placeholder 4"/>
          <p:cNvSpPr>
            <a:spLocks noGrp="1"/>
          </p:cNvSpPr>
          <p:nvPr>
            <p:ph type="pic" sz="quarter" idx="12" hasCustomPrompt="1"/>
          </p:nvPr>
        </p:nvSpPr>
        <p:spPr>
          <a:xfrm>
            <a:off x="6400800" y="990600"/>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0" name="Picture Placeholder 4"/>
          <p:cNvSpPr>
            <a:spLocks noGrp="1"/>
          </p:cNvSpPr>
          <p:nvPr>
            <p:ph type="pic" sz="quarter" idx="13" hasCustomPrompt="1"/>
          </p:nvPr>
        </p:nvSpPr>
        <p:spPr>
          <a:xfrm>
            <a:off x="6400800" y="2823972"/>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1" name="Picture Placeholder 4"/>
          <p:cNvSpPr>
            <a:spLocks noGrp="1"/>
          </p:cNvSpPr>
          <p:nvPr>
            <p:ph type="pic" sz="quarter" idx="14" hasCustomPrompt="1"/>
          </p:nvPr>
        </p:nvSpPr>
        <p:spPr>
          <a:xfrm>
            <a:off x="6400800" y="4657344"/>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Tree>
    <p:extLst>
      <p:ext uri="{BB962C8B-B14F-4D97-AF65-F5344CB8AC3E}">
        <p14:creationId xmlns:p14="http://schemas.microsoft.com/office/powerpoint/2010/main" val="2724113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debar Filmstrip,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9" name="Picture Placeholder 4"/>
          <p:cNvSpPr>
            <a:spLocks noGrp="1"/>
          </p:cNvSpPr>
          <p:nvPr>
            <p:ph type="pic" sz="quarter" idx="12" hasCustomPrompt="1"/>
          </p:nvPr>
        </p:nvSpPr>
        <p:spPr>
          <a:xfrm>
            <a:off x="6400800" y="990600"/>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0" name="Picture Placeholder 4"/>
          <p:cNvSpPr>
            <a:spLocks noGrp="1"/>
          </p:cNvSpPr>
          <p:nvPr>
            <p:ph type="pic" sz="quarter" idx="13" hasCustomPrompt="1"/>
          </p:nvPr>
        </p:nvSpPr>
        <p:spPr>
          <a:xfrm>
            <a:off x="6400800" y="2823972"/>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
        <p:nvSpPr>
          <p:cNvPr id="11" name="Picture Placeholder 4"/>
          <p:cNvSpPr>
            <a:spLocks noGrp="1"/>
          </p:cNvSpPr>
          <p:nvPr>
            <p:ph type="pic" sz="quarter" idx="14" hasCustomPrompt="1"/>
          </p:nvPr>
        </p:nvSpPr>
        <p:spPr>
          <a:xfrm>
            <a:off x="6400800" y="4657344"/>
            <a:ext cx="2514600" cy="173736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Tree>
    <p:extLst>
      <p:ext uri="{BB962C8B-B14F-4D97-AF65-F5344CB8AC3E}">
        <p14:creationId xmlns:p14="http://schemas.microsoft.com/office/powerpoint/2010/main" val="298197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bar Imag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527048"/>
            <a:ext cx="4800600" cy="4206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9" name="Picture Placeholder 4"/>
          <p:cNvSpPr>
            <a:spLocks noGrp="1"/>
          </p:cNvSpPr>
          <p:nvPr>
            <p:ph type="pic" sz="quarter" idx="12" hasCustomPrompt="1"/>
          </p:nvPr>
        </p:nvSpPr>
        <p:spPr>
          <a:xfrm>
            <a:off x="6400800" y="990600"/>
            <a:ext cx="2514600" cy="541020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Tree>
    <p:extLst>
      <p:ext uri="{BB962C8B-B14F-4D97-AF65-F5344CB8AC3E}">
        <p14:creationId xmlns:p14="http://schemas.microsoft.com/office/powerpoint/2010/main" val="585340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Imag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p>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D6A7528E-CAB1-453F-838C-107CE350F004}" type="slidenum">
              <a:rPr lang="en-US" smtClean="0"/>
              <a:pPr/>
              <a:t>‹#›</a:t>
            </a:fld>
            <a:endParaRPr lang="en-US" dirty="0"/>
          </a:p>
        </p:txBody>
      </p:sp>
      <p:sp>
        <p:nvSpPr>
          <p:cNvPr id="9" name="Picture Placeholder 4"/>
          <p:cNvSpPr>
            <a:spLocks noGrp="1"/>
          </p:cNvSpPr>
          <p:nvPr>
            <p:ph type="pic" sz="quarter" idx="12" hasCustomPrompt="1"/>
          </p:nvPr>
        </p:nvSpPr>
        <p:spPr>
          <a:xfrm>
            <a:off x="6400800" y="990600"/>
            <a:ext cx="2514600" cy="5410200"/>
          </a:xfrm>
          <a:solidFill>
            <a:srgbClr val="879196"/>
          </a:solidFill>
          <a:ln>
            <a:noFill/>
          </a:ln>
        </p:spPr>
        <p:txBody>
          <a:bodyPr lIns="91440" tIns="91440" rIns="91440" bIns="91440">
            <a:normAutofit/>
          </a:bodyPr>
          <a:lstStyle>
            <a:lvl1pPr marL="0" indent="0">
              <a:buNone/>
              <a:defRPr sz="1000" i="1" baseline="0"/>
            </a:lvl1pPr>
          </a:lstStyle>
          <a:p>
            <a:r>
              <a:rPr lang="en-US" dirty="0" smtClean="0"/>
              <a:t>Paste an image here.</a:t>
            </a:r>
            <a:br>
              <a:rPr lang="en-US" dirty="0" smtClean="0"/>
            </a:br>
            <a:r>
              <a:rPr lang="en-US" dirty="0" smtClean="0"/>
              <a:t>–or–</a:t>
            </a:r>
            <a:br>
              <a:rPr lang="en-US" dirty="0" smtClean="0"/>
            </a:br>
            <a:r>
              <a:rPr lang="en-US" dirty="0" smtClean="0"/>
              <a:t>Click once on the picture icon to select a picture file.</a:t>
            </a:r>
            <a:br>
              <a:rPr lang="en-US" dirty="0" smtClean="0"/>
            </a:br>
            <a:r>
              <a:rPr lang="en-US" dirty="0" smtClean="0"/>
              <a:t/>
            </a:r>
            <a:br>
              <a:rPr lang="en-US" dirty="0" smtClean="0"/>
            </a:br>
            <a:r>
              <a:rPr lang="en-US" dirty="0" smtClean="0"/>
              <a:t>Note: Use the Crop tool (Drawing Tools &gt; Format &gt; Crop) to adjust the picture, if desired.</a:t>
            </a:r>
            <a:endParaRPr lang="en-US" dirty="0"/>
          </a:p>
        </p:txBody>
      </p:sp>
    </p:spTree>
    <p:extLst>
      <p:ext uri="{BB962C8B-B14F-4D97-AF65-F5344CB8AC3E}">
        <p14:creationId xmlns:p14="http://schemas.microsoft.com/office/powerpoint/2010/main" val="404269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xtra Larg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720"/>
            <a:ext cx="7040880" cy="548640"/>
          </a:xfrm>
        </p:spPr>
        <p:txBody>
          <a:bodyPr lIns="91440"/>
          <a:lstStyle>
            <a:lvl1pPr>
              <a:defRPr sz="2400"/>
            </a:lvl1pPr>
          </a:lstStyle>
          <a:p>
            <a:r>
              <a:rPr lang="en-US" smtClean="0"/>
              <a:t>Click to edit Master title style</a:t>
            </a:r>
            <a:endParaRPr lang="en-US" dirty="0"/>
          </a:p>
        </p:txBody>
      </p:sp>
      <p:sp>
        <p:nvSpPr>
          <p:cNvPr id="6" name="Footer Placeholder 5"/>
          <p:cNvSpPr>
            <a:spLocks noGrp="1"/>
          </p:cNvSpPr>
          <p:nvPr>
            <p:ph type="ftr" sz="quarter" idx="10"/>
          </p:nvPr>
        </p:nvSpPr>
        <p:spPr>
          <a:xfrm>
            <a:off x="731520" y="6629400"/>
            <a:ext cx="8412480" cy="228600"/>
          </a:xfrm>
        </p:spPr>
        <p:txBody>
          <a:bodyPr/>
          <a:lstStyle>
            <a:lvl1pPr algn="r">
              <a:defRPr>
                <a:solidFill>
                  <a:srgbClr val="000000"/>
                </a:solidFill>
              </a:defRPr>
            </a:lvl1pPr>
          </a:lstStyle>
          <a:p>
            <a:endParaRPr lang="en-US" dirty="0"/>
          </a:p>
        </p:txBody>
      </p:sp>
      <p:sp>
        <p:nvSpPr>
          <p:cNvPr id="7" name="Slide Number Placeholder 6"/>
          <p:cNvSpPr>
            <a:spLocks noGrp="1"/>
          </p:cNvSpPr>
          <p:nvPr>
            <p:ph type="sldNum" sz="quarter" idx="11"/>
          </p:nvPr>
        </p:nvSpPr>
        <p:spPr>
          <a:xfrm>
            <a:off x="0" y="6629400"/>
            <a:ext cx="548640" cy="228600"/>
          </a:xfrm>
        </p:spPr>
        <p:txBody>
          <a:bodyPr/>
          <a:lstStyle>
            <a:lvl1pPr algn="l">
              <a:defRPr lang="en-US" sz="800" kern="1200" smtClean="0">
                <a:solidFill>
                  <a:srgbClr val="000000"/>
                </a:solidFill>
                <a:latin typeface="+mn-lt"/>
                <a:ea typeface="+mn-ea"/>
                <a:cs typeface="+mn-cs"/>
              </a:defRPr>
            </a:lvl1pPr>
          </a:lstStyle>
          <a:p>
            <a:fld id="{D6A7528E-CAB1-453F-838C-107CE350F004}" type="slidenum">
              <a:rPr/>
              <a:pPr/>
              <a:t>‹#›</a:t>
            </a:fld>
            <a:endParaRPr dirty="0"/>
          </a:p>
        </p:txBody>
      </p:sp>
      <p:pic>
        <p:nvPicPr>
          <p:cNvPr id="5" name="Picture 2" descr="C:\Users\cwagner\Desktop\UHC_ID_MedicAndRetire_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2019" b="32019"/>
          <a:stretch/>
        </p:blipFill>
        <p:spPr bwMode="auto">
          <a:xfrm>
            <a:off x="7175489" y="46523"/>
            <a:ext cx="1968511" cy="54703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0" y="685800"/>
            <a:ext cx="9144000" cy="5852160"/>
          </a:xfrm>
        </p:spPr>
        <p:txBody>
          <a:bodyPr lIns="91440" rIns="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45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hoto">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28600" y="0"/>
            <a:ext cx="8915400" cy="5722938"/>
          </a:xfrm>
        </p:spPr>
        <p:txBody>
          <a:bodyPr/>
          <a:lstStyle/>
          <a:p>
            <a:endParaRPr lang="en-US"/>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
        <p:nvSpPr>
          <p:cNvPr id="2" name="Title 1"/>
          <p:cNvSpPr>
            <a:spLocks noGrp="1"/>
          </p:cNvSpPr>
          <p:nvPr>
            <p:ph type="ctrTitle"/>
          </p:nvPr>
        </p:nvSpPr>
        <p:spPr>
          <a:xfrm>
            <a:off x="628650" y="3962400"/>
            <a:ext cx="7772400" cy="755650"/>
          </a:xfrm>
        </p:spPr>
        <p:txBody>
          <a:bodyPr anchor="b">
            <a:no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27063" y="4648200"/>
            <a:ext cx="7772400" cy="900905"/>
          </a:xfrm>
        </p:spPr>
        <p:txBody>
          <a:bodyPr>
            <a:noAutofit/>
          </a:bodyPr>
          <a:lstStyle>
            <a:lvl1pPr marL="0" indent="0" algn="l">
              <a:buNone/>
              <a:defRPr sz="20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uhc_global_logo.pn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484189" y="5967476"/>
            <a:ext cx="2263928" cy="604653"/>
          </a:xfrm>
          <a:prstGeom prst="rect">
            <a:avLst/>
          </a:prstGeom>
        </p:spPr>
      </p:pic>
    </p:spTree>
    <p:extLst>
      <p:ext uri="{BB962C8B-B14F-4D97-AF65-F5344CB8AC3E}">
        <p14:creationId xmlns:p14="http://schemas.microsoft.com/office/powerpoint/2010/main" val="2886119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Extra Larg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45720"/>
            <a:ext cx="7040880" cy="548640"/>
          </a:xfrm>
        </p:spPr>
        <p:txBody>
          <a:bodyPr lIns="91440"/>
          <a:lstStyle>
            <a:lvl1pPr>
              <a:defRPr sz="2400"/>
            </a:lvl1pPr>
          </a:lstStyle>
          <a:p>
            <a:r>
              <a:rPr lang="en-US" smtClean="0"/>
              <a:t>Click to edit Master title style</a:t>
            </a:r>
            <a:endParaRPr lang="en-US" dirty="0"/>
          </a:p>
        </p:txBody>
      </p:sp>
      <p:sp>
        <p:nvSpPr>
          <p:cNvPr id="6" name="Footer Placeholder 5"/>
          <p:cNvSpPr>
            <a:spLocks noGrp="1"/>
          </p:cNvSpPr>
          <p:nvPr>
            <p:ph type="ftr" sz="quarter" idx="10"/>
          </p:nvPr>
        </p:nvSpPr>
        <p:spPr>
          <a:xfrm>
            <a:off x="731520" y="6629400"/>
            <a:ext cx="8412480" cy="228600"/>
          </a:xfrm>
        </p:spPr>
        <p:txBody>
          <a:bodyPr/>
          <a:lstStyle>
            <a:lvl1pPr algn="r">
              <a:defRPr>
                <a:solidFill>
                  <a:srgbClr val="000000"/>
                </a:solidFill>
              </a:defRPr>
            </a:lvl1pPr>
          </a:lstStyle>
          <a:p>
            <a:endParaRPr lang="en-US" dirty="0"/>
          </a:p>
        </p:txBody>
      </p:sp>
      <p:sp>
        <p:nvSpPr>
          <p:cNvPr id="7" name="Slide Number Placeholder 6"/>
          <p:cNvSpPr>
            <a:spLocks noGrp="1"/>
          </p:cNvSpPr>
          <p:nvPr>
            <p:ph type="sldNum" sz="quarter" idx="11"/>
          </p:nvPr>
        </p:nvSpPr>
        <p:spPr>
          <a:xfrm>
            <a:off x="0" y="6629400"/>
            <a:ext cx="548640" cy="228600"/>
          </a:xfrm>
        </p:spPr>
        <p:txBody>
          <a:bodyPr/>
          <a:lstStyle>
            <a:lvl1pPr algn="l">
              <a:defRPr lang="en-US" sz="800" kern="1200" smtClean="0">
                <a:solidFill>
                  <a:srgbClr val="000000"/>
                </a:solidFill>
                <a:latin typeface="+mn-lt"/>
                <a:ea typeface="+mn-ea"/>
                <a:cs typeface="+mn-cs"/>
              </a:defRPr>
            </a:lvl1pPr>
          </a:lstStyle>
          <a:p>
            <a:fld id="{D6A7528E-CAB1-453F-838C-107CE350F004}" type="slidenum">
              <a:rPr/>
              <a:pPr/>
              <a:t>‹#›</a:t>
            </a:fld>
            <a:endParaRPr dirty="0"/>
          </a:p>
        </p:txBody>
      </p:sp>
      <p:pic>
        <p:nvPicPr>
          <p:cNvPr id="5" name="Picture 2" descr="C:\Users\cwagner\Desktop\UHC_ID_MedicAndRetire_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2019" b="32019"/>
          <a:stretch/>
        </p:blipFill>
        <p:spPr bwMode="auto">
          <a:xfrm>
            <a:off x="7175489" y="46523"/>
            <a:ext cx="1968511" cy="547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45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570663" y="996950"/>
            <a:ext cx="2573337" cy="5462588"/>
          </a:xfrm>
        </p:spPr>
        <p:txBody>
          <a:bodyPr anchor="ctr"/>
          <a:lstStyle>
            <a:lvl1pPr marL="0" indent="0" algn="ctr">
              <a:buNone/>
              <a:defRPr/>
            </a:lvl1pPr>
          </a:lstStyle>
          <a:p>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41350" y="1371600"/>
            <a:ext cx="5929434" cy="4800600"/>
          </a:xfrm>
        </p:spPr>
        <p:txBody>
          <a:bodyPr>
            <a:noAutofit/>
          </a:bodyPr>
          <a:lstStyle>
            <a:lvl2pPr marL="342900" indent="-1524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pPr/>
              <a:t>‹#›</a:t>
            </a:fld>
            <a:endParaRPr lang="en-US" dirty="0"/>
          </a:p>
        </p:txBody>
      </p:sp>
    </p:spTree>
    <p:extLst>
      <p:ext uri="{BB962C8B-B14F-4D97-AF65-F5344CB8AC3E}">
        <p14:creationId xmlns:p14="http://schemas.microsoft.com/office/powerpoint/2010/main" val="2498315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9105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7"/>
          <p:cNvSpPr>
            <a:spLocks noGrp="1"/>
          </p:cNvSpPr>
          <p:nvPr>
            <p:ph type="sldNum" sz="quarter" idx="4"/>
          </p:nvPr>
        </p:nvSpPr>
        <p:spPr>
          <a:xfrm>
            <a:off x="8659220" y="6518140"/>
            <a:ext cx="257748" cy="138897"/>
          </a:xfrm>
          <a:prstGeom prst="rect">
            <a:avLst/>
          </a:prstGeom>
        </p:spPr>
        <p:txBody>
          <a:bodyPr vert="horz" lIns="0" tIns="0" rIns="0" bIns="0" rtlCol="0" anchor="b"/>
          <a:lstStyle>
            <a:lvl1pPr algn="r">
              <a:defRPr sz="700">
                <a:solidFill>
                  <a:schemeClr val="accent4"/>
                </a:solidFill>
                <a:latin typeface="Arial"/>
                <a:cs typeface="Arial"/>
              </a:defRPr>
            </a:lvl1pPr>
          </a:lstStyle>
          <a:p>
            <a:fld id="{6575370D-4E78-C44F-8DB3-41D140BF8DE9}" type="slidenum">
              <a:rPr lang="en-US" smtClean="0"/>
              <a:pPr/>
              <a:t>‹#›</a:t>
            </a:fld>
            <a:endParaRPr lang="en-US" dirty="0"/>
          </a:p>
        </p:txBody>
      </p:sp>
      <p:sp>
        <p:nvSpPr>
          <p:cNvPr id="8" name="Content Placeholder 10"/>
          <p:cNvSpPr>
            <a:spLocks noGrp="1"/>
          </p:cNvSpPr>
          <p:nvPr>
            <p:ph sz="quarter" idx="10"/>
          </p:nvPr>
        </p:nvSpPr>
        <p:spPr>
          <a:xfrm>
            <a:off x="5851879" y="733955"/>
            <a:ext cx="3065089" cy="434909"/>
          </a:xfrm>
        </p:spPr>
        <p:txBody>
          <a:bodyPr rIns="0" anchor="ctr" anchorCtr="0">
            <a:noAutofit/>
          </a:bodyPr>
          <a:lstStyle>
            <a:lvl1pPr marL="0" indent="0" algn="r">
              <a:buNone/>
              <a:defRPr sz="1600" b="1">
                <a:solidFill>
                  <a:schemeClr val="bg1"/>
                </a:solidFill>
              </a:defRPr>
            </a:lvl1pPr>
          </a:lstStyle>
          <a:p>
            <a:pPr lvl="0"/>
            <a:endParaRPr lang="en-US" dirty="0"/>
          </a:p>
        </p:txBody>
      </p:sp>
    </p:spTree>
    <p:extLst>
      <p:ext uri="{BB962C8B-B14F-4D97-AF65-F5344CB8AC3E}">
        <p14:creationId xmlns:p14="http://schemas.microsoft.com/office/powerpoint/2010/main" val="70756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41350" y="1371600"/>
            <a:ext cx="8045450" cy="4800600"/>
          </a:xfrm>
        </p:spPr>
        <p:txBody>
          <a:bodyPr>
            <a:noAutofit/>
          </a:bodyPr>
          <a:lstStyle>
            <a:lvl2pPr marL="342900" indent="-1524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Tree>
    <p:extLst>
      <p:ext uri="{BB962C8B-B14F-4D97-AF65-F5344CB8AC3E}">
        <p14:creationId xmlns:p14="http://schemas.microsoft.com/office/powerpoint/2010/main" val="489217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570663" y="996950"/>
            <a:ext cx="2573337" cy="5462588"/>
          </a:xfrm>
        </p:spPr>
        <p:txBody>
          <a:bodyPr anchor="ctr"/>
          <a:lstStyle>
            <a:lvl1pPr marL="0" indent="0" algn="ctr">
              <a:buNone/>
              <a:defRPr/>
            </a:lvl1pPr>
          </a:lstStyle>
          <a:p>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41350" y="1371600"/>
            <a:ext cx="5929434" cy="4800600"/>
          </a:xfrm>
        </p:spPr>
        <p:txBody>
          <a:bodyPr>
            <a:noAutofit/>
          </a:bodyPr>
          <a:lstStyle>
            <a:lvl2pPr marL="342900" indent="-152400">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Tree>
    <p:extLst>
      <p:ext uri="{BB962C8B-B14F-4D97-AF65-F5344CB8AC3E}">
        <p14:creationId xmlns:p14="http://schemas.microsoft.com/office/powerpoint/2010/main" val="8640773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Tree>
    <p:extLst>
      <p:ext uri="{BB962C8B-B14F-4D97-AF65-F5344CB8AC3E}">
        <p14:creationId xmlns:p14="http://schemas.microsoft.com/office/powerpoint/2010/main" val="15835102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1">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693988"/>
            <a:ext cx="7772400" cy="1470025"/>
          </a:xfrm>
        </p:spPr>
        <p:txBody>
          <a:bodyPr anchor="ctr">
            <a:noAutofit/>
          </a:bodyPr>
          <a:lstStyle>
            <a:lvl1pPr>
              <a:defRPr sz="3600"/>
            </a:lvl1pPr>
          </a:lstStyle>
          <a:p>
            <a:r>
              <a:rPr lang="en-US" dirty="0" smtClean="0"/>
              <a:t>Click to edit Master 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20610097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50" y="2693988"/>
            <a:ext cx="7772400" cy="1470025"/>
          </a:xfrm>
        </p:spPr>
        <p:txBody>
          <a:bodyPr anchor="ctr">
            <a:noAutofit/>
          </a:bodyPr>
          <a:lstStyle>
            <a:lvl1pPr>
              <a:defRPr sz="3600">
                <a:solidFill>
                  <a:schemeClr val="bg1"/>
                </a:solidFill>
              </a:defRPr>
            </a:lvl1pPr>
          </a:lstStyle>
          <a:p>
            <a:r>
              <a:rPr lang="en-US" dirty="0" smtClean="0"/>
              <a:t>Click to edit Master title style</a:t>
            </a:r>
            <a:endParaRPr lang="en-US" dirty="0"/>
          </a:p>
        </p:txBody>
      </p:sp>
      <p:sp>
        <p:nvSpPr>
          <p:cNvPr id="7" name="Rectangle 6"/>
          <p:cNvSpPr/>
          <p:nvPr userDrawn="1"/>
        </p:nvSpPr>
        <p:spPr bwMode="auto">
          <a:xfrm rot="10800000" flipH="1">
            <a:off x="1" y="0"/>
            <a:ext cx="228600" cy="6858000"/>
          </a:xfrm>
          <a:prstGeom prst="rect">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spTree>
    <p:extLst>
      <p:ext uri="{BB962C8B-B14F-4D97-AF65-F5344CB8AC3E}">
        <p14:creationId xmlns:p14="http://schemas.microsoft.com/office/powerpoint/2010/main" val="799677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620000" y="6528259"/>
            <a:ext cx="1066800" cy="167847"/>
          </a:xfrm>
        </p:spPr>
        <p:txBody>
          <a:bodyPr/>
          <a:lstStyle/>
          <a:p>
            <a:fld id="{90F9BDA0-AF0E-4BA8-B742-3B9C92A3E6FE}" type="slidenum">
              <a:rPr lang="en-US" smtClean="0"/>
              <a:t>‹#›</a:t>
            </a:fld>
            <a:endParaRPr lang="en-US"/>
          </a:p>
        </p:txBody>
      </p:sp>
    </p:spTree>
    <p:extLst>
      <p:ext uri="{BB962C8B-B14F-4D97-AF65-F5344CB8AC3E}">
        <p14:creationId xmlns:p14="http://schemas.microsoft.com/office/powerpoint/2010/main" val="2820056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4.png"/><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3.jpe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184" y="228600"/>
            <a:ext cx="5943600" cy="790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1350" y="1371600"/>
            <a:ext cx="804545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7620000" y="6528259"/>
            <a:ext cx="1066800" cy="167847"/>
          </a:xfrm>
          <a:prstGeom prst="rect">
            <a:avLst/>
          </a:prstGeom>
        </p:spPr>
        <p:txBody>
          <a:bodyPr vert="horz" lIns="0" tIns="0" rIns="0" bIns="0" rtlCol="0" anchor="b"/>
          <a:lstStyle>
            <a:lvl1pPr algn="r">
              <a:defRPr sz="900">
                <a:solidFill>
                  <a:schemeClr val="tx1"/>
                </a:solidFill>
              </a:defRPr>
            </a:lvl1pPr>
          </a:lstStyle>
          <a:p>
            <a:fld id="{90F9BDA0-AF0E-4BA8-B742-3B9C92A3E6FE}" type="slidenum">
              <a:rPr lang="en-US" smtClean="0"/>
              <a:pPr/>
              <a:t>‹#›</a:t>
            </a:fld>
            <a:endParaRPr lang="en-US" dirty="0"/>
          </a:p>
        </p:txBody>
      </p:sp>
      <p:cxnSp>
        <p:nvCxnSpPr>
          <p:cNvPr id="7" name="Straight Connector 6"/>
          <p:cNvCxnSpPr/>
          <p:nvPr/>
        </p:nvCxnSpPr>
        <p:spPr bwMode="auto">
          <a:xfrm>
            <a:off x="746125" y="990600"/>
            <a:ext cx="8397875" cy="0"/>
          </a:xfrm>
          <a:prstGeom prst="line">
            <a:avLst/>
          </a:prstGeom>
          <a:solidFill>
            <a:srgbClr val="798387"/>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744220" y="6603773"/>
            <a:ext cx="5842000" cy="92333"/>
          </a:xfrm>
          <a:prstGeom prst="rect">
            <a:avLst/>
          </a:prstGeom>
          <a:noFill/>
        </p:spPr>
        <p:txBody>
          <a:bodyPr wrap="square" lIns="0" tIns="0" rIns="0" bIns="0" rtlCol="0" anchor="b">
            <a:spAutoFit/>
          </a:bodyPr>
          <a:lstStyle/>
          <a:p>
            <a:r>
              <a:rPr lang="en-US" sz="600" dirty="0">
                <a:solidFill>
                  <a:schemeClr val="tx1"/>
                </a:solidFill>
                <a:latin typeface="Arial"/>
                <a:cs typeface="Arial"/>
              </a:rPr>
              <a:t>Proprietary </a:t>
            </a:r>
            <a:r>
              <a:rPr lang="en-US" sz="600" dirty="0" smtClean="0">
                <a:solidFill>
                  <a:schemeClr val="tx1"/>
                </a:solidFill>
                <a:latin typeface="Arial"/>
                <a:cs typeface="Arial"/>
              </a:rPr>
              <a:t>information </a:t>
            </a:r>
            <a:r>
              <a:rPr lang="en-US" sz="600" dirty="0">
                <a:solidFill>
                  <a:schemeClr val="tx1"/>
                </a:solidFill>
                <a:latin typeface="Arial"/>
                <a:cs typeface="Arial"/>
              </a:rPr>
              <a:t>of UnitedHealth </a:t>
            </a:r>
            <a:r>
              <a:rPr lang="en-US" sz="600" dirty="0" smtClean="0">
                <a:solidFill>
                  <a:schemeClr val="tx1"/>
                </a:solidFill>
                <a:latin typeface="Arial"/>
                <a:cs typeface="Arial"/>
              </a:rPr>
              <a:t>Group. Do </a:t>
            </a:r>
            <a:r>
              <a:rPr lang="en-US" sz="600" dirty="0">
                <a:solidFill>
                  <a:schemeClr val="tx1"/>
                </a:solidFill>
                <a:latin typeface="Arial"/>
                <a:cs typeface="Arial"/>
              </a:rPr>
              <a:t>not distribute or reproduce without express permission of UnitedHealth Group.</a:t>
            </a:r>
          </a:p>
        </p:txBody>
      </p:sp>
      <p:cxnSp>
        <p:nvCxnSpPr>
          <p:cNvPr id="11" name="Straight Connector 10"/>
          <p:cNvCxnSpPr/>
          <p:nvPr/>
        </p:nvCxnSpPr>
        <p:spPr bwMode="auto">
          <a:xfrm>
            <a:off x="746125" y="6466703"/>
            <a:ext cx="8397875" cy="0"/>
          </a:xfrm>
          <a:prstGeom prst="line">
            <a:avLst/>
          </a:prstGeom>
          <a:solidFill>
            <a:schemeClr val="accent1"/>
          </a:solidFill>
          <a:ln w="6350" cap="flat" cmpd="sng" algn="ctr">
            <a:solidFill>
              <a:srgbClr val="8C95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rot="10800000" flipH="1">
            <a:off x="1" y="0"/>
            <a:ext cx="228600" cy="6858000"/>
          </a:xfrm>
          <a:prstGeom prst="rect">
            <a:avLst/>
          </a:prstGeom>
          <a:solidFill>
            <a:schemeClr val="accent3"/>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rgbClr val="00A8F7"/>
              </a:solidFill>
              <a:effectLst/>
              <a:latin typeface="Arial" charset="0"/>
              <a:ea typeface="ＭＳ Ｐゴシック" pitchFamily="34" charset="-128"/>
            </a:endParaRPr>
          </a:p>
        </p:txBody>
      </p:sp>
      <p:pic>
        <p:nvPicPr>
          <p:cNvPr id="13" name="Picture 12" descr="uhc_global_logo.png"/>
          <p:cNvPicPr>
            <a:picLocks/>
          </p:cNvPicPr>
          <p:nvPr userDrawn="1"/>
        </p:nvPicPr>
        <p:blipFill>
          <a:blip r:embed="rId12" cstate="print">
            <a:alphaModFix/>
            <a:extLst>
              <a:ext uri="{28A0092B-C50C-407E-A947-70E740481C1C}">
                <a14:useLocalDpi xmlns:a14="http://schemas.microsoft.com/office/drawing/2010/main" val="0"/>
              </a:ext>
            </a:extLst>
          </a:blip>
          <a:stretch>
            <a:fillRect/>
          </a:stretch>
        </p:blipFill>
        <p:spPr>
          <a:xfrm>
            <a:off x="6865357" y="418442"/>
            <a:ext cx="1873616" cy="494839"/>
          </a:xfrm>
          <a:prstGeom prst="rect">
            <a:avLst/>
          </a:prstGeom>
        </p:spPr>
      </p:pic>
    </p:spTree>
    <p:extLst>
      <p:ext uri="{BB962C8B-B14F-4D97-AF65-F5344CB8AC3E}">
        <p14:creationId xmlns:p14="http://schemas.microsoft.com/office/powerpoint/2010/main" val="2826656894"/>
      </p:ext>
    </p:extLst>
  </p:cSld>
  <p:clrMap bg1="lt1" tx1="dk1" bg2="lt2" tx2="dk2" accent1="accent1" accent2="accent2" accent3="accent3" accent4="accent4" accent5="accent5" accent6="accent6" hlink="hlink" folHlink="folHlink"/>
  <p:sldLayoutIdLst>
    <p:sldLayoutId id="2147483671" r:id="rId1"/>
    <p:sldLayoutId id="2147483682" r:id="rId2"/>
    <p:sldLayoutId id="2147483706" r:id="rId3"/>
    <p:sldLayoutId id="2147483710" r:id="rId4"/>
    <p:sldLayoutId id="2147483672" r:id="rId5"/>
    <p:sldLayoutId id="2147483676" r:id="rId6"/>
    <p:sldLayoutId id="2147483683" r:id="rId7"/>
    <p:sldLayoutId id="2147483684" r:id="rId8"/>
    <p:sldLayoutId id="2147483708" r:id="rId9"/>
    <p:sldLayoutId id="2147483709" r:id="rId1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62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ts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ts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228600" y="6400800"/>
            <a:ext cx="86868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914400" y="228600"/>
            <a:ext cx="5486400" cy="758952"/>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527048"/>
            <a:ext cx="7315200" cy="420624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8600" y="6629400"/>
            <a:ext cx="8686800" cy="22860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prstClr val="black">
                  <a:tint val="75000"/>
                </a:prstClr>
              </a:solidFill>
            </a:endParaRPr>
          </a:p>
        </p:txBody>
      </p:sp>
      <p:pic>
        <p:nvPicPr>
          <p:cNvPr id="7" name="Picture 16" descr="Tinted_U"/>
          <p:cNvPicPr>
            <a:picLocks noChangeAspect="1" noChangeArrowheads="1"/>
          </p:cNvPicPr>
          <p:nvPr/>
        </p:nvPicPr>
        <p:blipFill>
          <a:blip r:embed="rId25" cstate="print">
            <a:extLst>
              <a:ext uri="{28A0092B-C50C-407E-A947-70E740481C1C}">
                <a14:useLocalDpi xmlns:a14="http://schemas.microsoft.com/office/drawing/2010/main" val="0"/>
              </a:ext>
            </a:extLst>
          </a:blip>
          <a:srcRect r="8913" b="5128"/>
          <a:stretch>
            <a:fillRect/>
          </a:stretch>
        </p:blipFill>
        <p:spPr bwMode="auto">
          <a:xfrm>
            <a:off x="228600" y="228600"/>
            <a:ext cx="50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228600"/>
            <a:ext cx="8686800" cy="6400800"/>
          </a:xfrm>
          <a:prstGeom prst="rect">
            <a:avLst/>
          </a:prstGeom>
          <a:noFill/>
          <a:ln w="12700">
            <a:solidFill>
              <a:srgbClr val="879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228600" y="6400800"/>
            <a:ext cx="612648" cy="228600"/>
          </a:xfrm>
          <a:prstGeom prst="rect">
            <a:avLst/>
          </a:prstGeom>
        </p:spPr>
        <p:txBody>
          <a:bodyPr vert="horz" lIns="91440" tIns="45720" rIns="91440" bIns="45720" rtlCol="0" anchor="ctr"/>
          <a:lstStyle>
            <a:lvl1pPr algn="l">
              <a:defRPr sz="1000">
                <a:solidFill>
                  <a:srgbClr val="FFFFFF"/>
                </a:solidFill>
              </a:defRPr>
            </a:lvl1pPr>
          </a:lstStyle>
          <a:p>
            <a:fld id="{D6A7528E-CAB1-453F-838C-107CE350F004}" type="slidenum">
              <a:rPr lang="en-US" smtClean="0"/>
              <a:pPr/>
              <a:t>‹#›</a:t>
            </a:fld>
            <a:endParaRPr lang="en-US" dirty="0"/>
          </a:p>
        </p:txBody>
      </p:sp>
      <p:cxnSp>
        <p:nvCxnSpPr>
          <p:cNvPr id="11" name="Straight Connector 10"/>
          <p:cNvCxnSpPr/>
          <p:nvPr/>
        </p:nvCxnSpPr>
        <p:spPr>
          <a:xfrm>
            <a:off x="914400" y="990600"/>
            <a:ext cx="8001000" cy="0"/>
          </a:xfrm>
          <a:prstGeom prst="line">
            <a:avLst/>
          </a:prstGeom>
          <a:ln>
            <a:solidFill>
              <a:srgbClr val="879196"/>
            </a:solidFill>
          </a:ln>
        </p:spPr>
        <p:style>
          <a:lnRef idx="1">
            <a:schemeClr val="accent1"/>
          </a:lnRef>
          <a:fillRef idx="0">
            <a:schemeClr val="accent1"/>
          </a:fillRef>
          <a:effectRef idx="0">
            <a:schemeClr val="accent1"/>
          </a:effectRef>
          <a:fontRef idx="minor">
            <a:schemeClr val="tx1"/>
          </a:fontRef>
        </p:style>
      </p:cxnSp>
      <p:pic>
        <p:nvPicPr>
          <p:cNvPr id="13" name="Picture 2" descr="\\SVR-MT-CORP\Clients\UnitedHealthcare\_global_assets\00_2011_Brand_Guidelines\06_logos\Logos\UHC_Blue.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79419" y="374344"/>
            <a:ext cx="1841500" cy="37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1555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Lst>
  <p:hf hdr="0" ftr="0" dt="0"/>
  <p:txStyles>
    <p:titleStyle>
      <a:lvl1pPr algn="l" defTabSz="914400" rtl="0" eaLnBrk="1" latinLnBrk="0" hangingPunct="1">
        <a:spcBef>
          <a:spcPts val="672"/>
        </a:spcBef>
        <a:buNone/>
        <a:defRPr sz="2800" b="1" kern="1200">
          <a:solidFill>
            <a:srgbClr val="005293"/>
          </a:solidFill>
          <a:latin typeface="+mj-lt"/>
          <a:ea typeface="+mj-ea"/>
          <a:cs typeface="+mj-cs"/>
        </a:defRPr>
      </a:lvl1pPr>
    </p:titleStyle>
    <p:bodyStyle>
      <a:lvl1pPr marL="2286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84632" indent="-228600" algn="l" defTabSz="914400" rtl="0" eaLnBrk="1" latinLnBrk="0" hangingPunct="1">
        <a:spcBef>
          <a:spcPts val="432"/>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96112" indent="-182880"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042416" indent="-137160" algn="l" defTabSz="914400" rtl="0" eaLnBrk="1" latinLnBrk="0" hangingPunct="1">
        <a:spcBef>
          <a:spcPct val="200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edcanalyzer.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28650" y="4048125"/>
            <a:ext cx="8261350" cy="755650"/>
          </a:xfrm>
        </p:spPr>
        <p:txBody>
          <a:bodyPr/>
          <a:lstStyle/>
          <a:p>
            <a:r>
              <a:rPr lang="en-US" dirty="0" smtClean="0"/>
              <a:t>BHCG and UnitedHealthcare</a:t>
            </a:r>
            <a:endParaRPr lang="en-US" dirty="0"/>
          </a:p>
        </p:txBody>
      </p:sp>
      <p:sp>
        <p:nvSpPr>
          <p:cNvPr id="12" name="Subtitle 11"/>
          <p:cNvSpPr>
            <a:spLocks noGrp="1"/>
          </p:cNvSpPr>
          <p:nvPr>
            <p:ph type="subTitle" idx="1"/>
          </p:nvPr>
        </p:nvSpPr>
        <p:spPr>
          <a:xfrm>
            <a:off x="627063" y="4724400"/>
            <a:ext cx="7772400" cy="900905"/>
          </a:xfrm>
          <a:ln>
            <a:noFill/>
          </a:ln>
        </p:spPr>
        <p:txBody>
          <a:bodyPr/>
          <a:lstStyle/>
          <a:p>
            <a:r>
              <a:rPr lang="en-US" b="0" dirty="0" smtClean="0"/>
              <a:t>February 20, 2019</a:t>
            </a:r>
          </a:p>
          <a:p>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6" y="0"/>
            <a:ext cx="892492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476875"/>
            <a:ext cx="36957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253351" y="6424551"/>
            <a:ext cx="636649" cy="328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7008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Solutions </a:t>
            </a:r>
            <a:br>
              <a:rPr lang="en-US" dirty="0" smtClean="0"/>
            </a:br>
            <a:r>
              <a:rPr lang="en-US" sz="1800" b="0" dirty="0" smtClean="0">
                <a:solidFill>
                  <a:schemeClr val="accent3"/>
                </a:solidFill>
              </a:rPr>
              <a:t>New Success Stories Deck Available</a:t>
            </a:r>
            <a:endParaRPr lang="en-US" sz="1800" b="0" dirty="0">
              <a:solidFill>
                <a:schemeClr val="accent3"/>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12" y="1019178"/>
            <a:ext cx="4108862" cy="272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798" y="992977"/>
            <a:ext cx="3924794" cy="277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512" y="3768351"/>
            <a:ext cx="4108862" cy="275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798" y="3732141"/>
            <a:ext cx="3924794" cy="279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702727" y="6611780"/>
            <a:ext cx="325731" cy="246221"/>
          </a:xfrm>
          <a:prstGeom prst="rect">
            <a:avLst/>
          </a:prstGeom>
          <a:noFill/>
          <a:ln>
            <a:noFill/>
          </a:ln>
        </p:spPr>
        <p:txBody>
          <a:bodyPr wrap="none" rtlCol="0" anchor="ctr" anchorCtr="0">
            <a:spAutoFit/>
          </a:bodyPr>
          <a:lstStyle/>
          <a:p>
            <a:pPr algn="ctr"/>
            <a:r>
              <a:rPr lang="en-US" sz="1000" dirty="0" smtClean="0"/>
              <a:t>10</a:t>
            </a:r>
            <a:endParaRPr lang="en-US" sz="1000" dirty="0" smtClean="0"/>
          </a:p>
        </p:txBody>
      </p:sp>
    </p:spTree>
    <p:extLst>
      <p:ext uri="{BB962C8B-B14F-4D97-AF65-F5344CB8AC3E}">
        <p14:creationId xmlns:p14="http://schemas.microsoft.com/office/powerpoint/2010/main" val="27419871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t>
            </a:r>
            <a:r>
              <a:rPr lang="en-US" dirty="0" smtClean="0"/>
              <a:t>solutions:</a:t>
            </a:r>
            <a:br>
              <a:rPr lang="en-US" dirty="0" smtClean="0"/>
            </a:br>
            <a:r>
              <a:rPr lang="en-US" sz="2000" b="0" dirty="0" smtClean="0">
                <a:solidFill>
                  <a:schemeClr val="accent3"/>
                </a:solidFill>
              </a:rPr>
              <a:t>Text </a:t>
            </a:r>
            <a:r>
              <a:rPr lang="en-US" sz="2000" b="0" dirty="0">
                <a:solidFill>
                  <a:schemeClr val="accent3"/>
                </a:solidFill>
              </a:rPr>
              <a:t>m</a:t>
            </a:r>
            <a:r>
              <a:rPr lang="en-US" sz="2000" b="0" dirty="0" smtClean="0">
                <a:solidFill>
                  <a:schemeClr val="accent3"/>
                </a:solidFill>
              </a:rPr>
              <a:t>essages</a:t>
            </a:r>
            <a:endParaRPr lang="en-US" sz="2000" b="0" dirty="0">
              <a:solidFill>
                <a:schemeClr val="accent3"/>
              </a:solidFill>
            </a:endParaRPr>
          </a:p>
        </p:txBody>
      </p:sp>
      <p:sp>
        <p:nvSpPr>
          <p:cNvPr id="3" name="Content Placeholder 2"/>
          <p:cNvSpPr>
            <a:spLocks noGrp="1"/>
          </p:cNvSpPr>
          <p:nvPr>
            <p:ph idx="1"/>
          </p:nvPr>
        </p:nvSpPr>
        <p:spPr>
          <a:xfrm>
            <a:off x="641349" y="1381247"/>
            <a:ext cx="3902076" cy="3657477"/>
          </a:xfrm>
        </p:spPr>
        <p:txBody>
          <a:bodyPr/>
          <a:lstStyle/>
          <a:p>
            <a:pPr marL="0" indent="0">
              <a:buNone/>
            </a:pPr>
            <a:r>
              <a:rPr lang="en-US" dirty="0" smtClean="0">
                <a:solidFill>
                  <a:schemeClr val="accent3"/>
                </a:solidFill>
              </a:rPr>
              <a:t>UHC Legal has approved the use of medical eligibility files for text messaging. Members will have the option to opt out.</a:t>
            </a:r>
          </a:p>
          <a:p>
            <a:pPr marL="0" indent="0">
              <a:buNone/>
            </a:pPr>
            <a:endParaRPr lang="en-US" dirty="0" smtClean="0">
              <a:solidFill>
                <a:schemeClr val="accent3"/>
              </a:solidFill>
            </a:endParaRPr>
          </a:p>
          <a:p>
            <a:pPr marL="0" indent="0">
              <a:buNone/>
            </a:pPr>
            <a:r>
              <a:rPr lang="en-US" dirty="0" smtClean="0">
                <a:solidFill>
                  <a:schemeClr val="accent3"/>
                </a:solidFill>
              </a:rPr>
              <a:t>We can now proactively text members about important </a:t>
            </a:r>
            <a:r>
              <a:rPr lang="en-US" dirty="0">
                <a:solidFill>
                  <a:schemeClr val="accent3"/>
                </a:solidFill>
              </a:rPr>
              <a:t>benefit </a:t>
            </a:r>
            <a:r>
              <a:rPr lang="en-US" dirty="0" smtClean="0">
                <a:solidFill>
                  <a:schemeClr val="accent3"/>
                </a:solidFill>
              </a:rPr>
              <a:t>reminders throughout </a:t>
            </a:r>
            <a:r>
              <a:rPr lang="en-US" dirty="0">
                <a:solidFill>
                  <a:schemeClr val="accent3"/>
                </a:solidFill>
              </a:rPr>
              <a:t>the year</a:t>
            </a:r>
            <a:r>
              <a:rPr lang="en-US" dirty="0" smtClean="0">
                <a:solidFill>
                  <a:schemeClr val="accent3"/>
                </a:solidFill>
              </a:rPr>
              <a:t>.</a:t>
            </a:r>
          </a:p>
          <a:p>
            <a:pPr marL="0" indent="0">
              <a:buNone/>
            </a:pPr>
            <a:endParaRPr lang="en-US" dirty="0">
              <a:solidFill>
                <a:schemeClr val="accent3"/>
              </a:solidFill>
            </a:endParaRPr>
          </a:p>
          <a:p>
            <a:pPr marL="0" indent="0">
              <a:buNone/>
            </a:pPr>
            <a:r>
              <a:rPr lang="en-US" dirty="0" smtClean="0">
                <a:solidFill>
                  <a:schemeClr val="accent3"/>
                </a:solidFill>
              </a:rPr>
              <a:t>Low cost alternative to mailers, with a 95% read response rate.</a:t>
            </a:r>
            <a:endParaRPr lang="en-US" dirty="0">
              <a:solidFill>
                <a:schemeClr val="accent3"/>
              </a:solidFill>
            </a:endParaRPr>
          </a:p>
        </p:txBody>
      </p:sp>
      <p:sp>
        <p:nvSpPr>
          <p:cNvPr id="8" name="TextBox 7"/>
          <p:cNvSpPr txBox="1"/>
          <p:nvPr/>
        </p:nvSpPr>
        <p:spPr>
          <a:xfrm>
            <a:off x="423632" y="5555081"/>
            <a:ext cx="8391525" cy="748923"/>
          </a:xfrm>
          <a:prstGeom prst="rect">
            <a:avLst/>
          </a:prstGeom>
          <a:solidFill>
            <a:schemeClr val="accent1"/>
          </a:solidFill>
        </p:spPr>
        <p:txBody>
          <a:bodyPr wrap="square" rtlCol="0">
            <a:spAutoFit/>
          </a:bodyPr>
          <a:lstStyle/>
          <a:p>
            <a:pPr marL="285750" indent="-285750">
              <a:spcAft>
                <a:spcPts val="400"/>
              </a:spcAft>
              <a:buClr>
                <a:srgbClr val="00A8F7"/>
              </a:buClr>
              <a:buFont typeface="Arial" panose="020B0604020202020204" pitchFamily="34" charset="0"/>
              <a:buChar char="•"/>
            </a:pPr>
            <a:r>
              <a:rPr lang="en-US" sz="1200" dirty="0" smtClean="0">
                <a:solidFill>
                  <a:srgbClr val="FFFFFF"/>
                </a:solidFill>
              </a:rPr>
              <a:t>Requires 8 week lead time to create campaign(s)</a:t>
            </a:r>
          </a:p>
          <a:p>
            <a:pPr marL="285750" indent="-285750">
              <a:spcAft>
                <a:spcPts val="400"/>
              </a:spcAft>
              <a:buClr>
                <a:srgbClr val="00A8F7"/>
              </a:buClr>
              <a:buFont typeface="Arial" panose="020B0604020202020204" pitchFamily="34" charset="0"/>
              <a:buChar char="•"/>
            </a:pPr>
            <a:r>
              <a:rPr lang="en-US" sz="1200" dirty="0" smtClean="0">
                <a:solidFill>
                  <a:srgbClr val="FFFFFF"/>
                </a:solidFill>
              </a:rPr>
              <a:t>Costs: Year-long </a:t>
            </a:r>
            <a:r>
              <a:rPr lang="en-US" sz="1200" dirty="0">
                <a:solidFill>
                  <a:srgbClr val="FFFFFF"/>
                </a:solidFill>
              </a:rPr>
              <a:t>text campaign = $1,200 - $</a:t>
            </a:r>
            <a:r>
              <a:rPr lang="en-US" sz="1200" dirty="0" smtClean="0">
                <a:solidFill>
                  <a:srgbClr val="FFFFFF"/>
                </a:solidFill>
              </a:rPr>
              <a:t>2,000 </a:t>
            </a:r>
            <a:r>
              <a:rPr lang="en-US" sz="1200" dirty="0">
                <a:solidFill>
                  <a:srgbClr val="FFFFFF"/>
                </a:solidFill>
              </a:rPr>
              <a:t>plus $100 per messaging campaign</a:t>
            </a:r>
          </a:p>
          <a:p>
            <a:pPr marL="742950" lvl="1" indent="-285750">
              <a:spcAft>
                <a:spcPts val="400"/>
              </a:spcAft>
              <a:buClr>
                <a:srgbClr val="00A8F7"/>
              </a:buClr>
              <a:buFont typeface="Arial" panose="020B0604020202020204" pitchFamily="34" charset="0"/>
              <a:buChar char="•"/>
            </a:pPr>
            <a:r>
              <a:rPr lang="en-US" sz="1200" dirty="0">
                <a:solidFill>
                  <a:srgbClr val="FFFFFF"/>
                </a:solidFill>
              </a:rPr>
              <a:t>One-time text to receive message = $800 - $1,000 plus $100 per messaging </a:t>
            </a:r>
            <a:r>
              <a:rPr lang="en-US" sz="1200" dirty="0" smtClean="0">
                <a:solidFill>
                  <a:srgbClr val="FFFFFF"/>
                </a:solidFill>
              </a:rPr>
              <a:t>campaign</a:t>
            </a:r>
            <a:endParaRPr lang="en-US" sz="1200" dirty="0">
              <a:solidFill>
                <a:srgbClr val="FFFFFF"/>
              </a:solidFill>
            </a:endParaRPr>
          </a:p>
        </p:txBody>
      </p:sp>
      <p:grpSp>
        <p:nvGrpSpPr>
          <p:cNvPr id="10" name="Group 9"/>
          <p:cNvGrpSpPr/>
          <p:nvPr/>
        </p:nvGrpSpPr>
        <p:grpSpPr>
          <a:xfrm>
            <a:off x="4684815" y="1110502"/>
            <a:ext cx="2833655" cy="4250483"/>
            <a:chOff x="5941861" y="1264162"/>
            <a:chExt cx="2833655" cy="4250483"/>
          </a:xfrm>
        </p:grpSpPr>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41861" y="1264162"/>
              <a:ext cx="2833655" cy="4250483"/>
            </a:xfrm>
            <a:prstGeom prst="rect">
              <a:avLst/>
            </a:prstGeom>
          </p:spPr>
        </p:pic>
        <p:pic>
          <p:nvPicPr>
            <p:cNvPr id="5" name="Picture 4"/>
            <p:cNvPicPr>
              <a:picLocks/>
            </p:cNvPicPr>
            <p:nvPr/>
          </p:nvPicPr>
          <p:blipFill rotWithShape="1">
            <a:blip r:embed="rId4" cstate="screen">
              <a:extLst>
                <a:ext uri="{28A0092B-C50C-407E-A947-70E740481C1C}">
                  <a14:useLocalDpi xmlns:a14="http://schemas.microsoft.com/office/drawing/2010/main" val="0"/>
                </a:ext>
              </a:extLst>
            </a:blip>
            <a:srcRect b="16136"/>
            <a:stretch/>
          </p:blipFill>
          <p:spPr>
            <a:xfrm>
              <a:off x="6366927" y="1934699"/>
              <a:ext cx="1986058" cy="2862931"/>
            </a:xfrm>
            <a:prstGeom prst="rect">
              <a:avLst/>
            </a:prstGeom>
          </p:spPr>
        </p:pic>
      </p:grpSp>
      <p:sp>
        <p:nvSpPr>
          <p:cNvPr id="11" name="TextBox 10"/>
          <p:cNvSpPr txBox="1"/>
          <p:nvPr/>
        </p:nvSpPr>
        <p:spPr>
          <a:xfrm>
            <a:off x="423632" y="5038724"/>
            <a:ext cx="1900192" cy="523220"/>
          </a:xfrm>
          <a:prstGeom prst="round1Rect">
            <a:avLst/>
          </a:prstGeom>
          <a:solidFill>
            <a:schemeClr val="accent1"/>
          </a:solidFill>
        </p:spPr>
        <p:txBody>
          <a:bodyPr wrap="square" rtlCol="0">
            <a:spAutoFit/>
          </a:bodyPr>
          <a:lstStyle/>
          <a:p>
            <a:pPr>
              <a:spcAft>
                <a:spcPts val="400"/>
              </a:spcAft>
              <a:buClr>
                <a:srgbClr val="00A8F7"/>
              </a:buClr>
            </a:pPr>
            <a:r>
              <a:rPr lang="en-US" sz="1400" b="1" cap="all" dirty="0" smtClean="0">
                <a:solidFill>
                  <a:srgbClr val="FFC000"/>
                </a:solidFill>
              </a:rPr>
              <a:t>Moving forward:</a:t>
            </a:r>
            <a:endParaRPr lang="en-US" sz="1400" b="1" cap="all" dirty="0">
              <a:solidFill>
                <a:srgbClr val="FFC000"/>
              </a:solidFill>
            </a:endParaRPr>
          </a:p>
        </p:txBody>
      </p:sp>
      <p:sp>
        <p:nvSpPr>
          <p:cNvPr id="12" name="Rectangle 11"/>
          <p:cNvSpPr/>
          <p:nvPr/>
        </p:nvSpPr>
        <p:spPr>
          <a:xfrm>
            <a:off x="209877" y="5094245"/>
            <a:ext cx="213755" cy="1056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4" name="Group 3"/>
          <p:cNvGrpSpPr/>
          <p:nvPr/>
        </p:nvGrpSpPr>
        <p:grpSpPr>
          <a:xfrm>
            <a:off x="6671905" y="2272475"/>
            <a:ext cx="2159006" cy="2140155"/>
            <a:chOff x="4119205" y="1117395"/>
            <a:chExt cx="2159006" cy="2140155"/>
          </a:xfrm>
        </p:grpSpPr>
        <p:sp>
          <p:nvSpPr>
            <p:cNvPr id="15" name="Oval 14"/>
            <p:cNvSpPr/>
            <p:nvPr/>
          </p:nvSpPr>
          <p:spPr>
            <a:xfrm>
              <a:off x="4119205" y="1117395"/>
              <a:ext cx="2159006" cy="2140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4627664" y="1247775"/>
              <a:ext cx="1449285" cy="1846659"/>
            </a:xfrm>
            <a:prstGeom prst="rect">
              <a:avLst/>
            </a:prstGeom>
            <a:noFill/>
          </p:spPr>
          <p:txBody>
            <a:bodyPr wrap="square" rtlCol="0">
              <a:spAutoFit/>
            </a:bodyPr>
            <a:lstStyle/>
            <a:p>
              <a:pPr>
                <a:spcAft>
                  <a:spcPts val="600"/>
                </a:spcAft>
                <a:buClr>
                  <a:srgbClr val="00A8F7"/>
                </a:buClr>
              </a:pPr>
              <a:r>
                <a:rPr lang="en-US" sz="1200" dirty="0">
                  <a:solidFill>
                    <a:srgbClr val="FFFFFF"/>
                  </a:solidFill>
                </a:rPr>
                <a:t>69% of</a:t>
              </a:r>
            </a:p>
            <a:p>
              <a:pPr>
                <a:spcAft>
                  <a:spcPts val="600"/>
                </a:spcAft>
                <a:buClr>
                  <a:srgbClr val="00A8F7"/>
                </a:buClr>
              </a:pPr>
              <a:r>
                <a:rPr lang="en-US" sz="1200" dirty="0">
                  <a:solidFill>
                    <a:srgbClr val="FFFFFF"/>
                  </a:solidFill>
                </a:rPr>
                <a:t>consumers say</a:t>
              </a:r>
            </a:p>
            <a:p>
              <a:pPr>
                <a:spcAft>
                  <a:spcPts val="600"/>
                </a:spcAft>
                <a:buClr>
                  <a:srgbClr val="00A8F7"/>
                </a:buClr>
              </a:pPr>
              <a:r>
                <a:rPr lang="en-US" sz="1200" dirty="0">
                  <a:solidFill>
                    <a:srgbClr val="FFFFFF"/>
                  </a:solidFill>
                </a:rPr>
                <a:t>personalized “in</a:t>
              </a:r>
            </a:p>
            <a:p>
              <a:pPr>
                <a:spcAft>
                  <a:spcPts val="600"/>
                </a:spcAft>
                <a:buClr>
                  <a:srgbClr val="00A8F7"/>
                </a:buClr>
              </a:pPr>
              <a:r>
                <a:rPr lang="en-US" sz="1200" dirty="0">
                  <a:solidFill>
                    <a:srgbClr val="FFFFFF"/>
                  </a:solidFill>
                </a:rPr>
                <a:t>the moment</a:t>
              </a:r>
            </a:p>
            <a:p>
              <a:pPr>
                <a:spcAft>
                  <a:spcPts val="600"/>
                </a:spcAft>
                <a:buClr>
                  <a:srgbClr val="00A8F7"/>
                </a:buClr>
              </a:pPr>
              <a:r>
                <a:rPr lang="en-US" sz="1200" dirty="0">
                  <a:solidFill>
                    <a:srgbClr val="FFFFFF"/>
                  </a:solidFill>
                </a:rPr>
                <a:t>information</a:t>
              </a:r>
            </a:p>
            <a:p>
              <a:pPr>
                <a:spcAft>
                  <a:spcPts val="600"/>
                </a:spcAft>
                <a:buClr>
                  <a:srgbClr val="00A8F7"/>
                </a:buClr>
              </a:pPr>
              <a:r>
                <a:rPr lang="en-US" sz="1200" dirty="0">
                  <a:solidFill>
                    <a:srgbClr val="FFFFFF"/>
                  </a:solidFill>
                </a:rPr>
                <a:t>(IMI)” would be</a:t>
              </a:r>
            </a:p>
            <a:p>
              <a:pPr>
                <a:spcAft>
                  <a:spcPts val="600"/>
                </a:spcAft>
                <a:buClr>
                  <a:srgbClr val="00A8F7"/>
                </a:buClr>
              </a:pPr>
              <a:r>
                <a:rPr lang="en-US" sz="1200" dirty="0">
                  <a:solidFill>
                    <a:srgbClr val="FFFFFF"/>
                  </a:solidFill>
                </a:rPr>
                <a:t>valuable to them.*</a:t>
              </a:r>
            </a:p>
          </p:txBody>
        </p:sp>
      </p:grpSp>
      <p:sp>
        <p:nvSpPr>
          <p:cNvPr id="18" name="Slide Number Placeholder 2"/>
          <p:cNvSpPr>
            <a:spLocks noGrp="1"/>
          </p:cNvSpPr>
          <p:nvPr>
            <p:ph type="sldNum" sz="quarter" idx="4294967295"/>
          </p:nvPr>
        </p:nvSpPr>
        <p:spPr>
          <a:xfrm>
            <a:off x="8610600" y="6622721"/>
            <a:ext cx="1066800" cy="167847"/>
          </a:xfrm>
          <a:prstGeom prst="rect">
            <a:avLst/>
          </a:prstGeom>
        </p:spPr>
        <p:txBody>
          <a:bodyPr/>
          <a:lstStyle/>
          <a:p>
            <a:fld id="{90F9BDA0-AF0E-4BA8-B742-3B9C92A3E6FE}" type="slidenum">
              <a:rPr lang="en-US" sz="1000" smtClean="0"/>
              <a:pPr/>
              <a:t>11</a:t>
            </a:fld>
            <a:endParaRPr lang="en-US" sz="1000" dirty="0"/>
          </a:p>
        </p:txBody>
      </p:sp>
      <p:sp>
        <p:nvSpPr>
          <p:cNvPr id="7" name="TextBox 6"/>
          <p:cNvSpPr txBox="1"/>
          <p:nvPr/>
        </p:nvSpPr>
        <p:spPr>
          <a:xfrm>
            <a:off x="316755" y="6421096"/>
            <a:ext cx="7588251" cy="200055"/>
          </a:xfrm>
          <a:prstGeom prst="rect">
            <a:avLst/>
          </a:prstGeom>
          <a:noFill/>
        </p:spPr>
        <p:txBody>
          <a:bodyPr wrap="square" rtlCol="0">
            <a:spAutoFit/>
          </a:bodyPr>
          <a:lstStyle/>
          <a:p>
            <a:r>
              <a:rPr lang="en-US" sz="700" dirty="0">
                <a:solidFill>
                  <a:schemeClr val="bg1"/>
                </a:solidFill>
              </a:rPr>
              <a:t>*Source: 2017 Consumer Health Mindset Survey, Aon Hewitt, NBGH, Kantar Futures; 1) Work Redefined: MetLife’s 15th Annual U.S. Employee Benefit Trends Study </a:t>
            </a:r>
          </a:p>
        </p:txBody>
      </p:sp>
    </p:spTree>
    <p:extLst>
      <p:ext uri="{BB962C8B-B14F-4D97-AF65-F5344CB8AC3E}">
        <p14:creationId xmlns:p14="http://schemas.microsoft.com/office/powerpoint/2010/main" val="11066980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50839E1-44DF-D841-BA59-0C5EAD07BC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92" r="4000" b="3568"/>
          <a:stretch/>
        </p:blipFill>
        <p:spPr>
          <a:xfrm>
            <a:off x="223935" y="0"/>
            <a:ext cx="8920065" cy="5748917"/>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t="49035" b="28141"/>
          <a:stretch/>
        </p:blipFill>
        <p:spPr>
          <a:xfrm>
            <a:off x="-596900" y="1952978"/>
            <a:ext cx="7806267" cy="798689"/>
          </a:xfrm>
          <a:prstGeom prst="rect">
            <a:avLst/>
          </a:prstGeom>
        </p:spPr>
      </p:pic>
      <p:sp>
        <p:nvSpPr>
          <p:cNvPr id="11" name="Rectangle 10"/>
          <p:cNvSpPr/>
          <p:nvPr/>
        </p:nvSpPr>
        <p:spPr>
          <a:xfrm>
            <a:off x="469900" y="1219200"/>
            <a:ext cx="5086649" cy="695319"/>
          </a:xfrm>
          <a:prstGeom prst="rect">
            <a:avLst/>
          </a:prstGeom>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ts val="4600"/>
              </a:lnSpc>
            </a:pPr>
            <a:r>
              <a:rPr lang="en-US" sz="5500" b="1" kern="1200" dirty="0" smtClean="0">
                <a:solidFill>
                  <a:schemeClr val="bg1"/>
                </a:solidFill>
              </a:rPr>
              <a:t>Certainty in an</a:t>
            </a:r>
            <a:endParaRPr lang="en-US" sz="5500" b="1" kern="1200" dirty="0">
              <a:solidFill>
                <a:schemeClr val="bg1"/>
              </a:solidFill>
            </a:endParaRPr>
          </a:p>
        </p:txBody>
      </p:sp>
      <p:sp>
        <p:nvSpPr>
          <p:cNvPr id="12" name="New shape"/>
          <p:cNvSpPr/>
          <p:nvPr/>
        </p:nvSpPr>
        <p:spPr>
          <a:xfrm>
            <a:off x="546100" y="2746486"/>
            <a:ext cx="9144000" cy="406400"/>
          </a:xfrm>
          <a:prstGeom prst="rect">
            <a:avLst/>
          </a:prstGeom>
          <a:noFill/>
        </p:spPr>
        <p:style>
          <a:lnRef idx="0">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400" b="1" dirty="0" smtClean="0" smtId="4294967295">
                <a:solidFill>
                  <a:schemeClr val="bg1"/>
                </a:solidFill>
              </a:rPr>
              <a:t>Business Health Care Group</a:t>
            </a:r>
          </a:p>
          <a:p>
            <a:r>
              <a:rPr lang="en-US" sz="1400" b="1" dirty="0" err="1" smtClean="0" smtId="4294967295">
                <a:solidFill>
                  <a:schemeClr val="bg1"/>
                </a:solidFill>
              </a:rPr>
              <a:t>UnitedHealthcare</a:t>
            </a:r>
            <a:r>
              <a:rPr lang="en-US" sz="1400" b="1" dirty="0" smtClean="0" smtId="4294967295">
                <a:solidFill>
                  <a:schemeClr val="bg1"/>
                </a:solidFill>
              </a:rPr>
              <a:t> Global: Overview</a:t>
            </a:r>
            <a:endParaRPr lang="en-US" sz="1400" b="1" kern="1200" dirty="0" smtId="4294967295">
              <a:solidFill>
                <a:schemeClr val="bg1"/>
              </a:solidFill>
            </a:endParaRPr>
          </a:p>
        </p:txBody>
      </p:sp>
      <p:sp>
        <p:nvSpPr>
          <p:cNvPr id="14" name="New shape"/>
          <p:cNvSpPr/>
          <p:nvPr/>
        </p:nvSpPr>
        <p:spPr>
          <a:xfrm>
            <a:off x="546099" y="3250442"/>
            <a:ext cx="1774019" cy="254000"/>
          </a:xfrm>
          <a:prstGeom prst="rect">
            <a:avLst/>
          </a:prstGeom>
          <a:noFill/>
        </p:spPr>
        <p:style>
          <a:lnRef idx="0">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1200" b="1" dirty="0" smtClean="0" smtId="4294967295">
                <a:solidFill>
                  <a:schemeClr val="bg1"/>
                </a:solidFill>
              </a:rPr>
              <a:t>February 20, 2019</a:t>
            </a:r>
            <a:endParaRPr sz="1200" b="1" kern="1200" dirty="0" smtId="4294967295">
              <a:solidFill>
                <a:schemeClr val="bg1"/>
              </a:solidFill>
            </a:endParaRPr>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6008914"/>
            <a:ext cx="2983975" cy="69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08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t>13</a:t>
            </a:fld>
            <a:endParaRPr lang="en-US"/>
          </a:p>
        </p:txBody>
      </p:sp>
      <p:pic>
        <p:nvPicPr>
          <p:cNvPr id="6" name="Picture 5"/>
          <p:cNvPicPr>
            <a:picLocks noChangeAspect="1"/>
          </p:cNvPicPr>
          <p:nvPr/>
        </p:nvPicPr>
        <p:blipFill>
          <a:blip r:embed="rId3" cstate="screen">
            <a:alphaModFix amt="5000"/>
            <a:extLst>
              <a:ext uri="{28A0092B-C50C-407E-A947-70E740481C1C}">
                <a14:useLocalDpi xmlns:a14="http://schemas.microsoft.com/office/drawing/2010/main"/>
              </a:ext>
            </a:extLst>
          </a:blip>
          <a:srcRect l="16667" t="4300" b="16523"/>
          <a:stretch>
            <a:fillRect/>
          </a:stretch>
        </p:blipFill>
        <p:spPr>
          <a:xfrm>
            <a:off x="203199" y="-1"/>
            <a:ext cx="9453711" cy="6858001"/>
          </a:xfrm>
          <a:prstGeom prst="rect">
            <a:avLst/>
          </a:prstGeom>
          <a:solidFill>
            <a:schemeClr val="tx2"/>
          </a:solidFill>
        </p:spPr>
      </p:pic>
      <p:pic>
        <p:nvPicPr>
          <p:cNvPr id="8" name="Picture 7" descr="Globe-2.eps"/>
          <p:cNvPicPr>
            <a:picLocks noChangeAspect="1"/>
          </p:cNvPicPr>
          <p:nvPr/>
        </p:nvPicPr>
        <p:blipFill rotWithShape="1">
          <a:blip r:embed="rId4" cstate="screen">
            <a:duotone>
              <a:prstClr val="black"/>
              <a:srgbClr val="0000FF">
                <a:tint val="45000"/>
                <a:satMod val="400000"/>
              </a:srgbClr>
            </a:duotone>
            <a:alphaModFix amt="40000"/>
            <a:extLst>
              <a:ext uri="{28A0092B-C50C-407E-A947-70E740481C1C}">
                <a14:useLocalDpi xmlns:a14="http://schemas.microsoft.com/office/drawing/2010/main"/>
              </a:ext>
            </a:extLst>
          </a:blip>
          <a:srcRect r="17975" b="14961"/>
          <a:stretch/>
        </p:blipFill>
        <p:spPr>
          <a:xfrm>
            <a:off x="4551510" y="1752600"/>
            <a:ext cx="5105400" cy="5105400"/>
          </a:xfrm>
          <a:prstGeom prst="rect">
            <a:avLst/>
          </a:prstGeom>
        </p:spPr>
      </p:pic>
      <p:sp>
        <p:nvSpPr>
          <p:cNvPr id="9" name="TextBox 8"/>
          <p:cNvSpPr txBox="1"/>
          <p:nvPr/>
        </p:nvSpPr>
        <p:spPr>
          <a:xfrm>
            <a:off x="914400" y="2775075"/>
            <a:ext cx="7658100" cy="589905"/>
          </a:xfrm>
          <a:prstGeom prst="rect">
            <a:avLst/>
          </a:prstGeom>
          <a:noFill/>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4600"/>
              </a:lnSpc>
            </a:pPr>
            <a:r>
              <a:rPr lang="en-US" sz="5100" b="1" dirty="0" smtClean="0">
                <a:solidFill>
                  <a:schemeClr val="bg1"/>
                </a:solidFill>
                <a:latin typeface="Arial"/>
                <a:cs typeface="Arial"/>
              </a:rPr>
              <a:t>Global Marketplace</a:t>
            </a:r>
          </a:p>
        </p:txBody>
      </p:sp>
      <p:sp>
        <p:nvSpPr>
          <p:cNvPr id="10" name="TextBox 9"/>
          <p:cNvSpPr txBox="1"/>
          <p:nvPr/>
        </p:nvSpPr>
        <p:spPr>
          <a:xfrm>
            <a:off x="973565" y="3460875"/>
            <a:ext cx="7395601" cy="553998"/>
          </a:xfrm>
          <a:prstGeom prst="rect">
            <a:avLst/>
          </a:prstGeom>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eaLnBrk="0" hangingPunct="0">
              <a:spcBef>
                <a:spcPts val="0"/>
              </a:spcBef>
              <a:buSzPct val="65000"/>
              <a:buFont typeface="Wingdings" pitchFamily="2" charset="2"/>
              <a:buNone/>
              <a:defRPr/>
            </a:pPr>
            <a:r>
              <a:rPr lang="en-US" b="1" dirty="0">
                <a:solidFill>
                  <a:srgbClr val="FFFFFF"/>
                </a:solidFill>
              </a:rPr>
              <a:t>To help people live healthier lives and help make </a:t>
            </a:r>
            <a:r>
              <a:rPr lang="en-US" b="1" dirty="0" smtClean="0">
                <a:solidFill>
                  <a:srgbClr val="FFFFFF"/>
                </a:solidFill>
              </a:rPr>
              <a:t>the </a:t>
            </a:r>
            <a:r>
              <a:rPr lang="en-US" b="1" dirty="0">
                <a:solidFill>
                  <a:srgbClr val="FFFFFF"/>
                </a:solidFill>
              </a:rPr>
              <a:t>health </a:t>
            </a:r>
            <a:r>
              <a:rPr lang="en-US" b="1" dirty="0" smtClean="0">
                <a:solidFill>
                  <a:srgbClr val="FFFFFF"/>
                </a:solidFill>
              </a:rPr>
              <a:t/>
            </a:r>
            <a:br>
              <a:rPr lang="en-US" b="1" dirty="0" smtClean="0">
                <a:solidFill>
                  <a:srgbClr val="FFFFFF"/>
                </a:solidFill>
              </a:rPr>
            </a:br>
            <a:r>
              <a:rPr lang="en-US" b="1" dirty="0" smtClean="0">
                <a:solidFill>
                  <a:srgbClr val="FFFFFF"/>
                </a:solidFill>
              </a:rPr>
              <a:t>system </a:t>
            </a:r>
            <a:r>
              <a:rPr lang="en-US" b="1" dirty="0">
                <a:solidFill>
                  <a:srgbClr val="FFFFFF"/>
                </a:solidFill>
              </a:rPr>
              <a:t>work better for everyone. </a:t>
            </a:r>
            <a:endParaRPr lang="en-US" b="1" dirty="0">
              <a:solidFill>
                <a:srgbClr val="FFFFFF"/>
              </a:solidFill>
              <a:effectLst>
                <a:outerShdw blurRad="38100" dist="38100" dir="2700000" algn="tl">
                  <a:srgbClr val="000000"/>
                </a:outerShdw>
              </a:effectLst>
              <a:ea typeface="MS PGothic" pitchFamily="34" charset="-128"/>
            </a:endParaRPr>
          </a:p>
        </p:txBody>
      </p:sp>
    </p:spTree>
    <p:extLst>
      <p:ext uri="{BB962C8B-B14F-4D97-AF65-F5344CB8AC3E}">
        <p14:creationId xmlns:p14="http://schemas.microsoft.com/office/powerpoint/2010/main" val="850808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Business Platforms</a:t>
            </a:r>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14</a:t>
            </a:fld>
            <a:endParaRPr lang="en-US">
              <a:solidFill>
                <a:schemeClr val="tx2">
                  <a:lumMod val="50000"/>
                </a:schemeClr>
              </a:solidFill>
            </a:endParaRPr>
          </a:p>
        </p:txBody>
      </p:sp>
      <p:sp>
        <p:nvSpPr>
          <p:cNvPr id="5" name="Diamond 4"/>
          <p:cNvSpPr/>
          <p:nvPr/>
        </p:nvSpPr>
        <p:spPr>
          <a:xfrm>
            <a:off x="6316357" y="1546736"/>
            <a:ext cx="1099573" cy="1099573"/>
          </a:xfrm>
          <a:prstGeom prst="diamond">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5412850" y="1455848"/>
            <a:ext cx="2819400" cy="6846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Diamond 7"/>
          <p:cNvSpPr/>
          <p:nvPr/>
        </p:nvSpPr>
        <p:spPr>
          <a:xfrm>
            <a:off x="1570979" y="1646284"/>
            <a:ext cx="1066799" cy="1066799"/>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1074751" y="1501129"/>
            <a:ext cx="2819400" cy="804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2015_UHC_Logo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8925" y="1669352"/>
            <a:ext cx="1728002" cy="351855"/>
          </a:xfrm>
          <a:prstGeom prst="rect">
            <a:avLst/>
          </a:prstGeom>
        </p:spPr>
      </p:pic>
      <p:pic>
        <p:nvPicPr>
          <p:cNvPr id="11" name="Picture 10" descr="1_OPTUM_withoutTagline_Color.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850" y="1619386"/>
            <a:ext cx="1206242" cy="361874"/>
          </a:xfrm>
          <a:prstGeom prst="rect">
            <a:avLst/>
          </a:prstGeom>
        </p:spPr>
      </p:pic>
      <p:sp>
        <p:nvSpPr>
          <p:cNvPr id="12" name="TextBox 11"/>
          <p:cNvSpPr txBox="1"/>
          <p:nvPr/>
        </p:nvSpPr>
        <p:spPr>
          <a:xfrm>
            <a:off x="944891" y="3187054"/>
            <a:ext cx="3491061" cy="2064668"/>
          </a:xfrm>
          <a:prstGeom prst="rect">
            <a:avLst/>
          </a:prstGeom>
          <a:noFill/>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fontAlgn="ctr">
              <a:lnSpc>
                <a:spcPct val="110000"/>
              </a:lnSpc>
              <a:spcAft>
                <a:spcPts val="500"/>
              </a:spcAft>
              <a:buClr>
                <a:srgbClr val="8C9599"/>
              </a:buClr>
              <a:buFont typeface="Arial"/>
              <a:buChar char="•"/>
            </a:pPr>
            <a:r>
              <a:rPr lang="en-US" sz="1000" dirty="0" smtClean="0">
                <a:solidFill>
                  <a:srgbClr val="474746"/>
                </a:solidFill>
                <a:cs typeface="Arial"/>
              </a:rPr>
              <a:t>Largest health benefits company in the U.S.</a:t>
            </a:r>
          </a:p>
          <a:p>
            <a:pPr marL="171450" indent="-171450" fontAlgn="ctr">
              <a:lnSpc>
                <a:spcPct val="110000"/>
              </a:lnSpc>
              <a:spcAft>
                <a:spcPts val="500"/>
              </a:spcAft>
              <a:buClr>
                <a:srgbClr val="8C9599"/>
              </a:buClr>
              <a:buFont typeface="Arial"/>
              <a:buChar char="•"/>
            </a:pPr>
            <a:r>
              <a:rPr lang="en-US" sz="1000" dirty="0" smtClean="0">
                <a:solidFill>
                  <a:srgbClr val="474746"/>
                </a:solidFill>
                <a:cs typeface="Arial"/>
              </a:rPr>
              <a:t>Provides broad access to high-quality, </a:t>
            </a:r>
            <a:br>
              <a:rPr lang="en-US" sz="1000" dirty="0" smtClean="0">
                <a:solidFill>
                  <a:srgbClr val="474746"/>
                </a:solidFill>
                <a:cs typeface="Arial"/>
              </a:rPr>
            </a:br>
            <a:r>
              <a:rPr lang="en-US" sz="1000" dirty="0" smtClean="0">
                <a:solidFill>
                  <a:srgbClr val="474746"/>
                </a:solidFill>
                <a:cs typeface="Arial"/>
              </a:rPr>
              <a:t>cost-effective benefits programs</a:t>
            </a:r>
          </a:p>
          <a:p>
            <a:pPr marL="171450" indent="-171450" fontAlgn="ctr">
              <a:lnSpc>
                <a:spcPct val="110000"/>
              </a:lnSpc>
              <a:spcAft>
                <a:spcPts val="500"/>
              </a:spcAft>
              <a:buClr>
                <a:srgbClr val="8C9599"/>
              </a:buClr>
              <a:buFont typeface="Arial"/>
              <a:buChar char="•"/>
            </a:pPr>
            <a:r>
              <a:rPr lang="en-US" sz="1000" dirty="0" smtClean="0">
                <a:solidFill>
                  <a:srgbClr val="474746"/>
                </a:solidFill>
                <a:cs typeface="Arial"/>
              </a:rPr>
              <a:t>Offers programs that are accessible while in </a:t>
            </a:r>
            <a:br>
              <a:rPr lang="en-US" sz="1000" dirty="0" smtClean="0">
                <a:solidFill>
                  <a:srgbClr val="474746"/>
                </a:solidFill>
                <a:cs typeface="Arial"/>
              </a:rPr>
            </a:br>
            <a:r>
              <a:rPr lang="en-US" sz="1000" dirty="0" smtClean="0">
                <a:solidFill>
                  <a:srgbClr val="474746"/>
                </a:solidFill>
                <a:cs typeface="Arial"/>
              </a:rPr>
              <a:t>the U.S. and outside and are available for:</a:t>
            </a:r>
          </a:p>
          <a:p>
            <a:pPr marL="347472" lvl="1" indent="-171450" fontAlgn="ctr">
              <a:spcAft>
                <a:spcPts val="500"/>
              </a:spcAft>
              <a:buClr>
                <a:srgbClr val="8C9599"/>
              </a:buClr>
              <a:buFont typeface="Arial"/>
              <a:buChar char="•"/>
            </a:pPr>
            <a:r>
              <a:rPr lang="en-US" sz="1000" dirty="0" smtClean="0">
                <a:solidFill>
                  <a:srgbClr val="474746"/>
                </a:solidFill>
                <a:cs typeface="Arial"/>
              </a:rPr>
              <a:t>Commercial groups and individuals</a:t>
            </a:r>
          </a:p>
          <a:p>
            <a:pPr marL="347472" lvl="1" indent="-171450" fontAlgn="ctr">
              <a:spcAft>
                <a:spcPts val="500"/>
              </a:spcAft>
              <a:buClr>
                <a:srgbClr val="8C9599"/>
              </a:buClr>
              <a:buFont typeface="Arial"/>
              <a:buChar char="•"/>
            </a:pPr>
            <a:r>
              <a:rPr lang="en-US" sz="1000" dirty="0" smtClean="0">
                <a:solidFill>
                  <a:srgbClr val="474746"/>
                </a:solidFill>
                <a:cs typeface="Arial"/>
              </a:rPr>
              <a:t>Retiree markets</a:t>
            </a:r>
          </a:p>
          <a:p>
            <a:pPr marL="347472" lvl="1" indent="-171450" fontAlgn="ctr">
              <a:spcAft>
                <a:spcPts val="500"/>
              </a:spcAft>
              <a:buClr>
                <a:srgbClr val="8C9599"/>
              </a:buClr>
              <a:buFont typeface="Arial"/>
              <a:buChar char="•"/>
            </a:pPr>
            <a:r>
              <a:rPr lang="en-US" sz="1000" dirty="0" smtClean="0">
                <a:solidFill>
                  <a:srgbClr val="474746"/>
                </a:solidFill>
                <a:cs typeface="Arial"/>
              </a:rPr>
              <a:t>Government assistance markets</a:t>
            </a:r>
          </a:p>
          <a:p>
            <a:pPr marL="347472" lvl="1" indent="-171450" fontAlgn="ctr">
              <a:spcAft>
                <a:spcPts val="500"/>
              </a:spcAft>
              <a:buClr>
                <a:srgbClr val="8C9599"/>
              </a:buClr>
              <a:buFont typeface="Arial"/>
              <a:buChar char="•"/>
            </a:pPr>
            <a:r>
              <a:rPr lang="en-US" sz="1000" dirty="0" smtClean="0">
                <a:solidFill>
                  <a:srgbClr val="474746"/>
                </a:solidFill>
                <a:cs typeface="Arial"/>
              </a:rPr>
              <a:t>Military and veteran markets</a:t>
            </a:r>
          </a:p>
          <a:p>
            <a:pPr marL="347472" lvl="1" indent="-171450" fontAlgn="ctr">
              <a:spcAft>
                <a:spcPts val="500"/>
              </a:spcAft>
              <a:buClr>
                <a:srgbClr val="8C9599"/>
              </a:buClr>
              <a:buFont typeface="Arial"/>
              <a:buChar char="•"/>
            </a:pPr>
            <a:r>
              <a:rPr lang="en-US" sz="1000" b="1" dirty="0" smtClean="0">
                <a:solidFill>
                  <a:srgbClr val="474746"/>
                </a:solidFill>
                <a:cs typeface="Arial"/>
              </a:rPr>
              <a:t>Global expatriate and traveler markets</a:t>
            </a:r>
            <a:endParaRPr lang="en-US" sz="1000" b="1" dirty="0">
              <a:solidFill>
                <a:srgbClr val="474746"/>
              </a:solidFill>
              <a:cs typeface="Arial"/>
            </a:endParaRPr>
          </a:p>
        </p:txBody>
      </p:sp>
      <p:sp>
        <p:nvSpPr>
          <p:cNvPr id="13" name="TextBox 12"/>
          <p:cNvSpPr txBox="1"/>
          <p:nvPr/>
        </p:nvSpPr>
        <p:spPr>
          <a:xfrm>
            <a:off x="5169285" y="3202174"/>
            <a:ext cx="3426299" cy="1923604"/>
          </a:xfrm>
          <a:prstGeom prst="rect">
            <a:avLst/>
          </a:prstGeom>
          <a:noFill/>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fontAlgn="ctr">
              <a:spcAft>
                <a:spcPts val="500"/>
              </a:spcAft>
              <a:buClr>
                <a:srgbClr val="E91B18"/>
              </a:buClr>
              <a:buFont typeface="Arial"/>
              <a:buChar char="•"/>
            </a:pPr>
            <a:r>
              <a:rPr lang="en-US" sz="1000" dirty="0" smtClean="0">
                <a:solidFill>
                  <a:srgbClr val="474746"/>
                </a:solidFill>
                <a:cs typeface="Arial"/>
              </a:rPr>
              <a:t>A leading information and technology-enabled health services business</a:t>
            </a:r>
          </a:p>
          <a:p>
            <a:pPr marL="171450" indent="-171450" fontAlgn="ctr">
              <a:spcAft>
                <a:spcPts val="500"/>
              </a:spcAft>
              <a:buClr>
                <a:srgbClr val="E91B18"/>
              </a:buClr>
              <a:buFont typeface="Arial"/>
              <a:buChar char="•"/>
            </a:pPr>
            <a:r>
              <a:rPr lang="en-US" sz="1000" dirty="0" smtClean="0">
                <a:solidFill>
                  <a:srgbClr val="474746"/>
                </a:solidFill>
                <a:cs typeface="Arial"/>
              </a:rPr>
              <a:t>Delivers integrated, intelligent solutions that work to modernize the health system and improve overall </a:t>
            </a:r>
            <a:br>
              <a:rPr lang="en-US" sz="1000" dirty="0" smtClean="0">
                <a:solidFill>
                  <a:srgbClr val="474746"/>
                </a:solidFill>
                <a:cs typeface="Arial"/>
              </a:rPr>
            </a:br>
            <a:r>
              <a:rPr lang="en-US" sz="1000" dirty="0" smtClean="0">
                <a:solidFill>
                  <a:srgbClr val="474746"/>
                </a:solidFill>
                <a:cs typeface="Arial"/>
              </a:rPr>
              <a:t>population health:</a:t>
            </a:r>
          </a:p>
          <a:p>
            <a:pPr marL="347472" lvl="1" indent="-173736" fontAlgn="ctr">
              <a:spcAft>
                <a:spcPts val="500"/>
              </a:spcAft>
              <a:buClr>
                <a:srgbClr val="E91B18"/>
              </a:buClr>
              <a:buFont typeface="Arial"/>
              <a:buChar char="•"/>
            </a:pPr>
            <a:r>
              <a:rPr lang="en-US" sz="1000" dirty="0" smtClean="0">
                <a:solidFill>
                  <a:srgbClr val="474746"/>
                </a:solidFill>
                <a:cs typeface="Arial"/>
              </a:rPr>
              <a:t>Technology solutions</a:t>
            </a:r>
          </a:p>
          <a:p>
            <a:pPr marL="347472" lvl="1" indent="-173736" fontAlgn="ctr">
              <a:spcAft>
                <a:spcPts val="500"/>
              </a:spcAft>
              <a:buClr>
                <a:srgbClr val="E91B18"/>
              </a:buClr>
              <a:buFont typeface="Arial"/>
              <a:buChar char="•"/>
            </a:pPr>
            <a:r>
              <a:rPr lang="en-US" sz="1000" dirty="0" smtClean="0">
                <a:solidFill>
                  <a:srgbClr val="474746"/>
                </a:solidFill>
                <a:cs typeface="Arial"/>
              </a:rPr>
              <a:t>Intelligence and decision support tools</a:t>
            </a:r>
          </a:p>
          <a:p>
            <a:pPr marL="347472" lvl="1" indent="-173736" fontAlgn="ctr">
              <a:spcAft>
                <a:spcPts val="500"/>
              </a:spcAft>
              <a:buClr>
                <a:srgbClr val="E91B18"/>
              </a:buClr>
              <a:buFont typeface="Arial"/>
              <a:buChar char="•"/>
            </a:pPr>
            <a:r>
              <a:rPr lang="en-US" sz="1000" dirty="0" smtClean="0">
                <a:solidFill>
                  <a:srgbClr val="474746"/>
                </a:solidFill>
                <a:cs typeface="Arial"/>
              </a:rPr>
              <a:t>Health management and interventions</a:t>
            </a:r>
          </a:p>
          <a:p>
            <a:pPr marL="347472" lvl="1" indent="-173736" fontAlgn="ctr">
              <a:spcAft>
                <a:spcPts val="500"/>
              </a:spcAft>
              <a:buClr>
                <a:srgbClr val="E91B18"/>
              </a:buClr>
              <a:buFont typeface="Arial"/>
              <a:buChar char="•"/>
            </a:pPr>
            <a:r>
              <a:rPr lang="en-US" sz="1000" dirty="0" smtClean="0">
                <a:solidFill>
                  <a:srgbClr val="474746"/>
                </a:solidFill>
                <a:cs typeface="Arial"/>
              </a:rPr>
              <a:t>Administrative and financial services</a:t>
            </a:r>
          </a:p>
          <a:p>
            <a:pPr marL="347472" lvl="1" indent="-173736" fontAlgn="ctr">
              <a:spcAft>
                <a:spcPts val="500"/>
              </a:spcAft>
              <a:buClr>
                <a:srgbClr val="E91B18"/>
              </a:buClr>
              <a:buFont typeface="Arial"/>
              <a:buChar char="•"/>
            </a:pPr>
            <a:r>
              <a:rPr lang="en-US" sz="1000" dirty="0" smtClean="0">
                <a:solidFill>
                  <a:srgbClr val="474746"/>
                </a:solidFill>
                <a:cs typeface="Arial"/>
              </a:rPr>
              <a:t>Pharmacy solutions</a:t>
            </a:r>
            <a:endParaRPr lang="en-US" sz="1000" dirty="0">
              <a:solidFill>
                <a:srgbClr val="474746"/>
              </a:solidFill>
              <a:cs typeface="Arial"/>
            </a:endParaRPr>
          </a:p>
        </p:txBody>
      </p:sp>
      <p:cxnSp>
        <p:nvCxnSpPr>
          <p:cNvPr id="14" name="Straight Connector 13"/>
          <p:cNvCxnSpPr/>
          <p:nvPr/>
        </p:nvCxnSpPr>
        <p:spPr>
          <a:xfrm>
            <a:off x="4545579" y="2971886"/>
            <a:ext cx="2874" cy="2413000"/>
          </a:xfrm>
          <a:prstGeom prst="line">
            <a:avLst/>
          </a:prstGeom>
          <a:ln w="19050" cmpd="sng">
            <a:solidFill>
              <a:srgbClr val="4D4D4D"/>
            </a:solidFill>
          </a:ln>
        </p:spPr>
        <p:style>
          <a:lnRef idx="1">
            <a:schemeClr val="dk1"/>
          </a:lnRef>
          <a:fillRef idx="0">
            <a:schemeClr val="dk1"/>
          </a:fillRef>
          <a:effectRef idx="0">
            <a:schemeClr val="dk1"/>
          </a:effectRef>
          <a:fontRef idx="minor">
            <a:schemeClr val="tx1"/>
          </a:fontRef>
        </p:style>
      </p:cxnSp>
      <p:sp>
        <p:nvSpPr>
          <p:cNvPr id="16" name="Freeform 73"/>
          <p:cNvSpPr>
            <a:spLocks noChangeAspect="1" noEditPoints="1"/>
          </p:cNvSpPr>
          <p:nvPr/>
        </p:nvSpPr>
        <p:spPr bwMode="auto">
          <a:xfrm>
            <a:off x="3823247" y="1817388"/>
            <a:ext cx="1307641" cy="935789"/>
          </a:xfrm>
          <a:custGeom>
            <a:avLst/>
            <a:gdLst>
              <a:gd name="T0" fmla="*/ 1125 w 1317"/>
              <a:gd name="T1" fmla="*/ 509 h 942"/>
              <a:gd name="T2" fmla="*/ 475 w 1317"/>
              <a:gd name="T3" fmla="*/ 359 h 942"/>
              <a:gd name="T4" fmla="*/ 617 w 1317"/>
              <a:gd name="T5" fmla="*/ 186 h 942"/>
              <a:gd name="T6" fmla="*/ 1088 w 1317"/>
              <a:gd name="T7" fmla="*/ 218 h 942"/>
              <a:gd name="T8" fmla="*/ 1261 w 1317"/>
              <a:gd name="T9" fmla="*/ 11 h 942"/>
              <a:gd name="T10" fmla="*/ 759 w 1317"/>
              <a:gd name="T11" fmla="*/ 84 h 942"/>
              <a:gd name="T12" fmla="*/ 511 w 1317"/>
              <a:gd name="T13" fmla="*/ 81 h 942"/>
              <a:gd name="T14" fmla="*/ 207 w 1317"/>
              <a:gd name="T15" fmla="*/ 93 h 942"/>
              <a:gd name="T16" fmla="*/ 24 w 1317"/>
              <a:gd name="T17" fmla="*/ 76 h 942"/>
              <a:gd name="T18" fmla="*/ 478 w 1317"/>
              <a:gd name="T19" fmla="*/ 143 h 942"/>
              <a:gd name="T20" fmla="*/ 424 w 1317"/>
              <a:gd name="T21" fmla="*/ 304 h 942"/>
              <a:gd name="T22" fmla="*/ 783 w 1317"/>
              <a:gd name="T23" fmla="*/ 329 h 942"/>
              <a:gd name="T24" fmla="*/ 1115 w 1317"/>
              <a:gd name="T25" fmla="*/ 647 h 942"/>
              <a:gd name="T26" fmla="*/ 810 w 1317"/>
              <a:gd name="T27" fmla="*/ 435 h 942"/>
              <a:gd name="T28" fmla="*/ 1041 w 1317"/>
              <a:gd name="T29" fmla="*/ 686 h 942"/>
              <a:gd name="T30" fmla="*/ 1033 w 1317"/>
              <a:gd name="T31" fmla="*/ 739 h 942"/>
              <a:gd name="T32" fmla="*/ 755 w 1317"/>
              <a:gd name="T33" fmla="*/ 536 h 942"/>
              <a:gd name="T34" fmla="*/ 930 w 1317"/>
              <a:gd name="T35" fmla="*/ 754 h 942"/>
              <a:gd name="T36" fmla="*/ 693 w 1317"/>
              <a:gd name="T37" fmla="*/ 632 h 942"/>
              <a:gd name="T38" fmla="*/ 767 w 1317"/>
              <a:gd name="T39" fmla="*/ 780 h 942"/>
              <a:gd name="T40" fmla="*/ 737 w 1317"/>
              <a:gd name="T41" fmla="*/ 832 h 942"/>
              <a:gd name="T42" fmla="*/ 618 w 1317"/>
              <a:gd name="T43" fmla="*/ 737 h 942"/>
              <a:gd name="T44" fmla="*/ 546 w 1317"/>
              <a:gd name="T45" fmla="*/ 621 h 942"/>
              <a:gd name="T46" fmla="*/ 361 w 1317"/>
              <a:gd name="T47" fmla="*/ 504 h 942"/>
              <a:gd name="T48" fmla="*/ 188 w 1317"/>
              <a:gd name="T49" fmla="*/ 505 h 942"/>
              <a:gd name="T50" fmla="*/ 24 w 1317"/>
              <a:gd name="T51" fmla="*/ 504 h 942"/>
              <a:gd name="T52" fmla="*/ 129 w 1317"/>
              <a:gd name="T53" fmla="*/ 638 h 942"/>
              <a:gd name="T54" fmla="*/ 237 w 1317"/>
              <a:gd name="T55" fmla="*/ 717 h 942"/>
              <a:gd name="T56" fmla="*/ 344 w 1317"/>
              <a:gd name="T57" fmla="*/ 792 h 942"/>
              <a:gd name="T58" fmla="*/ 448 w 1317"/>
              <a:gd name="T59" fmla="*/ 868 h 942"/>
              <a:gd name="T60" fmla="*/ 621 w 1317"/>
              <a:gd name="T61" fmla="*/ 901 h 942"/>
              <a:gd name="T62" fmla="*/ 696 w 1317"/>
              <a:gd name="T63" fmla="*/ 884 h 942"/>
              <a:gd name="T64" fmla="*/ 838 w 1317"/>
              <a:gd name="T65" fmla="*/ 874 h 942"/>
              <a:gd name="T66" fmla="*/ 925 w 1317"/>
              <a:gd name="T67" fmla="*/ 878 h 942"/>
              <a:gd name="T68" fmla="*/ 1032 w 1317"/>
              <a:gd name="T69" fmla="*/ 804 h 942"/>
              <a:gd name="T70" fmla="*/ 1120 w 1317"/>
              <a:gd name="T71" fmla="*/ 712 h 942"/>
              <a:gd name="T72" fmla="*/ 1293 w 1317"/>
              <a:gd name="T73" fmla="*/ 507 h 942"/>
              <a:gd name="T74" fmla="*/ 206 w 1317"/>
              <a:gd name="T75" fmla="*/ 647 h 942"/>
              <a:gd name="T76" fmla="*/ 250 w 1317"/>
              <a:gd name="T77" fmla="*/ 531 h 942"/>
              <a:gd name="T78" fmla="*/ 307 w 1317"/>
              <a:gd name="T79" fmla="*/ 544 h 942"/>
              <a:gd name="T80" fmla="*/ 357 w 1317"/>
              <a:gd name="T81" fmla="*/ 715 h 942"/>
              <a:gd name="T82" fmla="*/ 306 w 1317"/>
              <a:gd name="T83" fmla="*/ 679 h 942"/>
              <a:gd name="T84" fmla="*/ 428 w 1317"/>
              <a:gd name="T85" fmla="*/ 560 h 942"/>
              <a:gd name="T86" fmla="*/ 461 w 1317"/>
              <a:gd name="T87" fmla="*/ 794 h 942"/>
              <a:gd name="T88" fmla="*/ 413 w 1317"/>
              <a:gd name="T89" fmla="*/ 755 h 942"/>
              <a:gd name="T90" fmla="*/ 508 w 1317"/>
              <a:gd name="T91" fmla="*/ 675 h 942"/>
              <a:gd name="T92" fmla="*/ 493 w 1317"/>
              <a:gd name="T93" fmla="*/ 751 h 942"/>
              <a:gd name="T94" fmla="*/ 567 w 1317"/>
              <a:gd name="T95" fmla="*/ 864 h 942"/>
              <a:gd name="T96" fmla="*/ 543 w 1317"/>
              <a:gd name="T97" fmla="*/ 792 h 942"/>
              <a:gd name="T98" fmla="*/ 588 w 1317"/>
              <a:gd name="T99" fmla="*/ 83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7" h="942">
                <a:moveTo>
                  <a:pt x="1310" y="464"/>
                </a:moveTo>
                <a:cubicBezTo>
                  <a:pt x="1302" y="448"/>
                  <a:pt x="1283" y="440"/>
                  <a:pt x="1267" y="447"/>
                </a:cubicBezTo>
                <a:cubicBezTo>
                  <a:pt x="1125" y="509"/>
                  <a:pt x="1125" y="509"/>
                  <a:pt x="1125" y="509"/>
                </a:cubicBezTo>
                <a:cubicBezTo>
                  <a:pt x="823" y="277"/>
                  <a:pt x="823" y="277"/>
                  <a:pt x="823" y="277"/>
                </a:cubicBezTo>
                <a:cubicBezTo>
                  <a:pt x="784" y="248"/>
                  <a:pt x="729" y="250"/>
                  <a:pt x="693" y="281"/>
                </a:cubicBezTo>
                <a:cubicBezTo>
                  <a:pt x="571" y="387"/>
                  <a:pt x="497" y="379"/>
                  <a:pt x="475" y="359"/>
                </a:cubicBezTo>
                <a:cubicBezTo>
                  <a:pt x="471" y="356"/>
                  <a:pt x="471" y="350"/>
                  <a:pt x="474" y="346"/>
                </a:cubicBezTo>
                <a:cubicBezTo>
                  <a:pt x="595" y="199"/>
                  <a:pt x="595" y="199"/>
                  <a:pt x="595" y="199"/>
                </a:cubicBezTo>
                <a:cubicBezTo>
                  <a:pt x="601" y="193"/>
                  <a:pt x="608" y="188"/>
                  <a:pt x="617" y="186"/>
                </a:cubicBezTo>
                <a:cubicBezTo>
                  <a:pt x="771" y="148"/>
                  <a:pt x="771" y="148"/>
                  <a:pt x="771" y="148"/>
                </a:cubicBezTo>
                <a:cubicBezTo>
                  <a:pt x="778" y="148"/>
                  <a:pt x="813" y="155"/>
                  <a:pt x="970" y="230"/>
                </a:cubicBezTo>
                <a:cubicBezTo>
                  <a:pt x="1008" y="248"/>
                  <a:pt x="1054" y="244"/>
                  <a:pt x="1088" y="218"/>
                </a:cubicBezTo>
                <a:cubicBezTo>
                  <a:pt x="1299" y="63"/>
                  <a:pt x="1299" y="63"/>
                  <a:pt x="1299" y="63"/>
                </a:cubicBezTo>
                <a:cubicBezTo>
                  <a:pt x="1314" y="53"/>
                  <a:pt x="1317" y="32"/>
                  <a:pt x="1306" y="18"/>
                </a:cubicBezTo>
                <a:cubicBezTo>
                  <a:pt x="1296" y="3"/>
                  <a:pt x="1275" y="0"/>
                  <a:pt x="1261" y="11"/>
                </a:cubicBezTo>
                <a:cubicBezTo>
                  <a:pt x="1049" y="166"/>
                  <a:pt x="1049" y="166"/>
                  <a:pt x="1049" y="166"/>
                </a:cubicBezTo>
                <a:cubicBezTo>
                  <a:pt x="1034" y="177"/>
                  <a:pt x="1015" y="179"/>
                  <a:pt x="998" y="171"/>
                </a:cubicBezTo>
                <a:cubicBezTo>
                  <a:pt x="813" y="82"/>
                  <a:pt x="779" y="80"/>
                  <a:pt x="759" y="84"/>
                </a:cubicBezTo>
                <a:cubicBezTo>
                  <a:pt x="618" y="119"/>
                  <a:pt x="618" y="119"/>
                  <a:pt x="618" y="119"/>
                </a:cubicBezTo>
                <a:cubicBezTo>
                  <a:pt x="618" y="118"/>
                  <a:pt x="618" y="118"/>
                  <a:pt x="618" y="118"/>
                </a:cubicBezTo>
                <a:cubicBezTo>
                  <a:pt x="615" y="117"/>
                  <a:pt x="549" y="90"/>
                  <a:pt x="511" y="81"/>
                </a:cubicBezTo>
                <a:cubicBezTo>
                  <a:pt x="498" y="77"/>
                  <a:pt x="484" y="77"/>
                  <a:pt x="471" y="78"/>
                </a:cubicBezTo>
                <a:cubicBezTo>
                  <a:pt x="249" y="102"/>
                  <a:pt x="249" y="102"/>
                  <a:pt x="249" y="102"/>
                </a:cubicBezTo>
                <a:cubicBezTo>
                  <a:pt x="235" y="103"/>
                  <a:pt x="221" y="101"/>
                  <a:pt x="207" y="93"/>
                </a:cubicBezTo>
                <a:cubicBezTo>
                  <a:pt x="53" y="17"/>
                  <a:pt x="53" y="17"/>
                  <a:pt x="53" y="17"/>
                </a:cubicBezTo>
                <a:cubicBezTo>
                  <a:pt x="37" y="9"/>
                  <a:pt x="17" y="16"/>
                  <a:pt x="9" y="32"/>
                </a:cubicBezTo>
                <a:cubicBezTo>
                  <a:pt x="1" y="48"/>
                  <a:pt x="8" y="68"/>
                  <a:pt x="24" y="76"/>
                </a:cubicBezTo>
                <a:cubicBezTo>
                  <a:pt x="177" y="151"/>
                  <a:pt x="177" y="151"/>
                  <a:pt x="177" y="151"/>
                </a:cubicBezTo>
                <a:cubicBezTo>
                  <a:pt x="201" y="164"/>
                  <a:pt x="229" y="170"/>
                  <a:pt x="256" y="167"/>
                </a:cubicBezTo>
                <a:cubicBezTo>
                  <a:pt x="478" y="143"/>
                  <a:pt x="478" y="143"/>
                  <a:pt x="478" y="143"/>
                </a:cubicBezTo>
                <a:cubicBezTo>
                  <a:pt x="483" y="142"/>
                  <a:pt x="489" y="143"/>
                  <a:pt x="495" y="144"/>
                </a:cubicBezTo>
                <a:cubicBezTo>
                  <a:pt x="508" y="147"/>
                  <a:pt x="527" y="154"/>
                  <a:pt x="544" y="160"/>
                </a:cubicBezTo>
                <a:cubicBezTo>
                  <a:pt x="424" y="304"/>
                  <a:pt x="424" y="304"/>
                  <a:pt x="424" y="304"/>
                </a:cubicBezTo>
                <a:cubicBezTo>
                  <a:pt x="398" y="336"/>
                  <a:pt x="401" y="381"/>
                  <a:pt x="432" y="408"/>
                </a:cubicBezTo>
                <a:cubicBezTo>
                  <a:pt x="450" y="424"/>
                  <a:pt x="548" y="493"/>
                  <a:pt x="736" y="331"/>
                </a:cubicBezTo>
                <a:cubicBezTo>
                  <a:pt x="749" y="319"/>
                  <a:pt x="769" y="319"/>
                  <a:pt x="783" y="329"/>
                </a:cubicBezTo>
                <a:cubicBezTo>
                  <a:pt x="1123" y="589"/>
                  <a:pt x="1123" y="589"/>
                  <a:pt x="1123" y="589"/>
                </a:cubicBezTo>
                <a:cubicBezTo>
                  <a:pt x="1140" y="603"/>
                  <a:pt x="1146" y="625"/>
                  <a:pt x="1136" y="637"/>
                </a:cubicBezTo>
                <a:cubicBezTo>
                  <a:pt x="1132" y="643"/>
                  <a:pt x="1124" y="646"/>
                  <a:pt x="1115" y="647"/>
                </a:cubicBezTo>
                <a:cubicBezTo>
                  <a:pt x="1105" y="648"/>
                  <a:pt x="1095" y="644"/>
                  <a:pt x="1086" y="639"/>
                </a:cubicBezTo>
                <a:cubicBezTo>
                  <a:pt x="1086" y="639"/>
                  <a:pt x="1075" y="630"/>
                  <a:pt x="1073" y="629"/>
                </a:cubicBezTo>
                <a:cubicBezTo>
                  <a:pt x="810" y="435"/>
                  <a:pt x="810" y="435"/>
                  <a:pt x="810" y="435"/>
                </a:cubicBezTo>
                <a:cubicBezTo>
                  <a:pt x="795" y="424"/>
                  <a:pt x="775" y="427"/>
                  <a:pt x="764" y="442"/>
                </a:cubicBezTo>
                <a:cubicBezTo>
                  <a:pt x="754" y="456"/>
                  <a:pt x="757" y="477"/>
                  <a:pt x="771" y="487"/>
                </a:cubicBezTo>
                <a:cubicBezTo>
                  <a:pt x="1041" y="686"/>
                  <a:pt x="1041" y="686"/>
                  <a:pt x="1041" y="686"/>
                </a:cubicBezTo>
                <a:cubicBezTo>
                  <a:pt x="1048" y="693"/>
                  <a:pt x="1053" y="701"/>
                  <a:pt x="1055" y="709"/>
                </a:cubicBezTo>
                <a:cubicBezTo>
                  <a:pt x="1056" y="714"/>
                  <a:pt x="1057" y="723"/>
                  <a:pt x="1051" y="730"/>
                </a:cubicBezTo>
                <a:cubicBezTo>
                  <a:pt x="1047" y="736"/>
                  <a:pt x="1041" y="739"/>
                  <a:pt x="1033" y="739"/>
                </a:cubicBezTo>
                <a:cubicBezTo>
                  <a:pt x="1023" y="739"/>
                  <a:pt x="1012" y="735"/>
                  <a:pt x="1003" y="728"/>
                </a:cubicBezTo>
                <a:cubicBezTo>
                  <a:pt x="1003" y="727"/>
                  <a:pt x="1003" y="727"/>
                  <a:pt x="1003" y="727"/>
                </a:cubicBezTo>
                <a:cubicBezTo>
                  <a:pt x="755" y="536"/>
                  <a:pt x="755" y="536"/>
                  <a:pt x="755" y="536"/>
                </a:cubicBezTo>
                <a:cubicBezTo>
                  <a:pt x="741" y="525"/>
                  <a:pt x="720" y="528"/>
                  <a:pt x="709" y="542"/>
                </a:cubicBezTo>
                <a:cubicBezTo>
                  <a:pt x="698" y="557"/>
                  <a:pt x="701" y="577"/>
                  <a:pt x="715" y="588"/>
                </a:cubicBezTo>
                <a:cubicBezTo>
                  <a:pt x="930" y="754"/>
                  <a:pt x="930" y="754"/>
                  <a:pt x="930" y="754"/>
                </a:cubicBezTo>
                <a:cubicBezTo>
                  <a:pt x="931" y="754"/>
                  <a:pt x="964" y="779"/>
                  <a:pt x="946" y="804"/>
                </a:cubicBezTo>
                <a:cubicBezTo>
                  <a:pt x="934" y="820"/>
                  <a:pt x="913" y="816"/>
                  <a:pt x="897" y="803"/>
                </a:cubicBezTo>
                <a:cubicBezTo>
                  <a:pt x="693" y="632"/>
                  <a:pt x="693" y="632"/>
                  <a:pt x="693" y="632"/>
                </a:cubicBezTo>
                <a:cubicBezTo>
                  <a:pt x="679" y="620"/>
                  <a:pt x="659" y="622"/>
                  <a:pt x="647" y="636"/>
                </a:cubicBezTo>
                <a:cubicBezTo>
                  <a:pt x="636" y="650"/>
                  <a:pt x="638" y="670"/>
                  <a:pt x="651" y="682"/>
                </a:cubicBezTo>
                <a:cubicBezTo>
                  <a:pt x="767" y="780"/>
                  <a:pt x="767" y="780"/>
                  <a:pt x="767" y="780"/>
                </a:cubicBezTo>
                <a:cubicBezTo>
                  <a:pt x="769" y="782"/>
                  <a:pt x="803" y="807"/>
                  <a:pt x="786" y="834"/>
                </a:cubicBezTo>
                <a:cubicBezTo>
                  <a:pt x="781" y="842"/>
                  <a:pt x="772" y="843"/>
                  <a:pt x="767" y="843"/>
                </a:cubicBezTo>
                <a:cubicBezTo>
                  <a:pt x="757" y="843"/>
                  <a:pt x="746" y="839"/>
                  <a:pt x="737" y="832"/>
                </a:cubicBezTo>
                <a:cubicBezTo>
                  <a:pt x="634" y="751"/>
                  <a:pt x="634" y="751"/>
                  <a:pt x="634" y="751"/>
                </a:cubicBezTo>
                <a:cubicBezTo>
                  <a:pt x="634" y="751"/>
                  <a:pt x="634" y="751"/>
                  <a:pt x="634" y="751"/>
                </a:cubicBezTo>
                <a:cubicBezTo>
                  <a:pt x="629" y="746"/>
                  <a:pt x="624" y="741"/>
                  <a:pt x="618" y="737"/>
                </a:cubicBezTo>
                <a:cubicBezTo>
                  <a:pt x="608" y="730"/>
                  <a:pt x="596" y="725"/>
                  <a:pt x="584" y="723"/>
                </a:cubicBezTo>
                <a:cubicBezTo>
                  <a:pt x="587" y="710"/>
                  <a:pt x="587" y="697"/>
                  <a:pt x="585" y="684"/>
                </a:cubicBezTo>
                <a:cubicBezTo>
                  <a:pt x="581" y="658"/>
                  <a:pt x="567" y="636"/>
                  <a:pt x="546" y="621"/>
                </a:cubicBezTo>
                <a:cubicBezTo>
                  <a:pt x="533" y="613"/>
                  <a:pt x="519" y="608"/>
                  <a:pt x="504" y="606"/>
                </a:cubicBezTo>
                <a:cubicBezTo>
                  <a:pt x="512" y="569"/>
                  <a:pt x="498" y="530"/>
                  <a:pt x="466" y="507"/>
                </a:cubicBezTo>
                <a:cubicBezTo>
                  <a:pt x="435" y="485"/>
                  <a:pt x="393" y="485"/>
                  <a:pt x="361" y="504"/>
                </a:cubicBezTo>
                <a:cubicBezTo>
                  <a:pt x="354" y="491"/>
                  <a:pt x="344" y="479"/>
                  <a:pt x="331" y="470"/>
                </a:cubicBezTo>
                <a:cubicBezTo>
                  <a:pt x="289" y="440"/>
                  <a:pt x="226" y="451"/>
                  <a:pt x="197" y="493"/>
                </a:cubicBezTo>
                <a:cubicBezTo>
                  <a:pt x="188" y="505"/>
                  <a:pt x="188" y="505"/>
                  <a:pt x="188" y="505"/>
                </a:cubicBezTo>
                <a:cubicBezTo>
                  <a:pt x="50" y="444"/>
                  <a:pt x="50" y="444"/>
                  <a:pt x="50" y="444"/>
                </a:cubicBezTo>
                <a:cubicBezTo>
                  <a:pt x="34" y="437"/>
                  <a:pt x="14" y="445"/>
                  <a:pt x="7" y="461"/>
                </a:cubicBezTo>
                <a:cubicBezTo>
                  <a:pt x="0" y="478"/>
                  <a:pt x="7" y="497"/>
                  <a:pt x="24" y="504"/>
                </a:cubicBezTo>
                <a:cubicBezTo>
                  <a:pt x="150" y="559"/>
                  <a:pt x="150" y="559"/>
                  <a:pt x="150" y="559"/>
                </a:cubicBezTo>
                <a:cubicBezTo>
                  <a:pt x="145" y="566"/>
                  <a:pt x="145" y="566"/>
                  <a:pt x="145" y="566"/>
                </a:cubicBezTo>
                <a:cubicBezTo>
                  <a:pt x="131" y="587"/>
                  <a:pt x="125" y="613"/>
                  <a:pt x="129" y="638"/>
                </a:cubicBezTo>
                <a:cubicBezTo>
                  <a:pt x="134" y="664"/>
                  <a:pt x="148" y="686"/>
                  <a:pt x="169" y="701"/>
                </a:cubicBezTo>
                <a:cubicBezTo>
                  <a:pt x="185" y="712"/>
                  <a:pt x="204" y="718"/>
                  <a:pt x="224" y="718"/>
                </a:cubicBezTo>
                <a:cubicBezTo>
                  <a:pt x="229" y="718"/>
                  <a:pt x="233" y="717"/>
                  <a:pt x="237" y="717"/>
                </a:cubicBezTo>
                <a:cubicBezTo>
                  <a:pt x="242" y="741"/>
                  <a:pt x="256" y="762"/>
                  <a:pt x="276" y="776"/>
                </a:cubicBezTo>
                <a:cubicBezTo>
                  <a:pt x="292" y="788"/>
                  <a:pt x="311" y="794"/>
                  <a:pt x="331" y="794"/>
                </a:cubicBezTo>
                <a:cubicBezTo>
                  <a:pt x="336" y="794"/>
                  <a:pt x="340" y="793"/>
                  <a:pt x="344" y="792"/>
                </a:cubicBezTo>
                <a:cubicBezTo>
                  <a:pt x="349" y="816"/>
                  <a:pt x="363" y="838"/>
                  <a:pt x="383" y="852"/>
                </a:cubicBezTo>
                <a:cubicBezTo>
                  <a:pt x="399" y="863"/>
                  <a:pt x="419" y="870"/>
                  <a:pt x="439" y="870"/>
                </a:cubicBezTo>
                <a:cubicBezTo>
                  <a:pt x="442" y="870"/>
                  <a:pt x="445" y="869"/>
                  <a:pt x="448" y="868"/>
                </a:cubicBezTo>
                <a:cubicBezTo>
                  <a:pt x="454" y="890"/>
                  <a:pt x="466" y="911"/>
                  <a:pt x="486" y="925"/>
                </a:cubicBezTo>
                <a:cubicBezTo>
                  <a:pt x="503" y="936"/>
                  <a:pt x="522" y="942"/>
                  <a:pt x="542" y="942"/>
                </a:cubicBezTo>
                <a:cubicBezTo>
                  <a:pt x="573" y="942"/>
                  <a:pt x="603" y="927"/>
                  <a:pt x="621" y="901"/>
                </a:cubicBezTo>
                <a:cubicBezTo>
                  <a:pt x="642" y="872"/>
                  <a:pt x="642" y="872"/>
                  <a:pt x="642" y="872"/>
                </a:cubicBezTo>
                <a:cubicBezTo>
                  <a:pt x="647" y="865"/>
                  <a:pt x="650" y="857"/>
                  <a:pt x="653" y="849"/>
                </a:cubicBezTo>
                <a:cubicBezTo>
                  <a:pt x="696" y="884"/>
                  <a:pt x="696" y="884"/>
                  <a:pt x="696" y="884"/>
                </a:cubicBezTo>
                <a:cubicBezTo>
                  <a:pt x="717" y="899"/>
                  <a:pt x="741" y="908"/>
                  <a:pt x="765" y="908"/>
                </a:cubicBezTo>
                <a:cubicBezTo>
                  <a:pt x="767" y="908"/>
                  <a:pt x="768" y="908"/>
                  <a:pt x="769" y="908"/>
                </a:cubicBezTo>
                <a:cubicBezTo>
                  <a:pt x="797" y="907"/>
                  <a:pt x="822" y="895"/>
                  <a:pt x="838" y="874"/>
                </a:cubicBezTo>
                <a:cubicBezTo>
                  <a:pt x="844" y="867"/>
                  <a:pt x="848" y="858"/>
                  <a:pt x="851" y="850"/>
                </a:cubicBezTo>
                <a:cubicBezTo>
                  <a:pt x="856" y="854"/>
                  <a:pt x="856" y="854"/>
                  <a:pt x="856" y="854"/>
                </a:cubicBezTo>
                <a:cubicBezTo>
                  <a:pt x="876" y="870"/>
                  <a:pt x="901" y="878"/>
                  <a:pt x="925" y="878"/>
                </a:cubicBezTo>
                <a:cubicBezTo>
                  <a:pt x="953" y="878"/>
                  <a:pt x="979" y="867"/>
                  <a:pt x="997" y="845"/>
                </a:cubicBezTo>
                <a:cubicBezTo>
                  <a:pt x="1007" y="832"/>
                  <a:pt x="1012" y="817"/>
                  <a:pt x="1014" y="802"/>
                </a:cubicBezTo>
                <a:cubicBezTo>
                  <a:pt x="1020" y="803"/>
                  <a:pt x="1026" y="804"/>
                  <a:pt x="1032" y="804"/>
                </a:cubicBezTo>
                <a:cubicBezTo>
                  <a:pt x="1033" y="804"/>
                  <a:pt x="1034" y="804"/>
                  <a:pt x="1035" y="804"/>
                </a:cubicBezTo>
                <a:cubicBezTo>
                  <a:pt x="1062" y="803"/>
                  <a:pt x="1086" y="792"/>
                  <a:pt x="1102" y="771"/>
                </a:cubicBezTo>
                <a:cubicBezTo>
                  <a:pt x="1115" y="754"/>
                  <a:pt x="1121" y="733"/>
                  <a:pt x="1120" y="712"/>
                </a:cubicBezTo>
                <a:cubicBezTo>
                  <a:pt x="1148" y="710"/>
                  <a:pt x="1172" y="697"/>
                  <a:pt x="1187" y="677"/>
                </a:cubicBezTo>
                <a:cubicBezTo>
                  <a:pt x="1215" y="643"/>
                  <a:pt x="1211" y="592"/>
                  <a:pt x="1181" y="556"/>
                </a:cubicBezTo>
                <a:cubicBezTo>
                  <a:pt x="1293" y="507"/>
                  <a:pt x="1293" y="507"/>
                  <a:pt x="1293" y="507"/>
                </a:cubicBezTo>
                <a:cubicBezTo>
                  <a:pt x="1309" y="500"/>
                  <a:pt x="1317" y="480"/>
                  <a:pt x="1310" y="464"/>
                </a:cubicBezTo>
                <a:moveTo>
                  <a:pt x="250" y="640"/>
                </a:moveTo>
                <a:cubicBezTo>
                  <a:pt x="240" y="653"/>
                  <a:pt x="220" y="657"/>
                  <a:pt x="206" y="647"/>
                </a:cubicBezTo>
                <a:cubicBezTo>
                  <a:pt x="199" y="642"/>
                  <a:pt x="195" y="635"/>
                  <a:pt x="193" y="627"/>
                </a:cubicBezTo>
                <a:cubicBezTo>
                  <a:pt x="192" y="619"/>
                  <a:pt x="194" y="611"/>
                  <a:pt x="199" y="604"/>
                </a:cubicBezTo>
                <a:cubicBezTo>
                  <a:pt x="250" y="531"/>
                  <a:pt x="250" y="531"/>
                  <a:pt x="250" y="531"/>
                </a:cubicBezTo>
                <a:cubicBezTo>
                  <a:pt x="256" y="523"/>
                  <a:pt x="266" y="518"/>
                  <a:pt x="276" y="518"/>
                </a:cubicBezTo>
                <a:cubicBezTo>
                  <a:pt x="282" y="518"/>
                  <a:pt x="288" y="520"/>
                  <a:pt x="294" y="523"/>
                </a:cubicBezTo>
                <a:cubicBezTo>
                  <a:pt x="301" y="528"/>
                  <a:pt x="305" y="535"/>
                  <a:pt x="307" y="544"/>
                </a:cubicBezTo>
                <a:cubicBezTo>
                  <a:pt x="308" y="552"/>
                  <a:pt x="306" y="560"/>
                  <a:pt x="301" y="567"/>
                </a:cubicBezTo>
                <a:lnTo>
                  <a:pt x="250" y="640"/>
                </a:lnTo>
                <a:close/>
                <a:moveTo>
                  <a:pt x="357" y="715"/>
                </a:moveTo>
                <a:cubicBezTo>
                  <a:pt x="347" y="729"/>
                  <a:pt x="327" y="733"/>
                  <a:pt x="313" y="723"/>
                </a:cubicBezTo>
                <a:cubicBezTo>
                  <a:pt x="307" y="718"/>
                  <a:pt x="302" y="711"/>
                  <a:pt x="301" y="703"/>
                </a:cubicBezTo>
                <a:cubicBezTo>
                  <a:pt x="299" y="694"/>
                  <a:pt x="301" y="686"/>
                  <a:pt x="306" y="679"/>
                </a:cubicBezTo>
                <a:cubicBezTo>
                  <a:pt x="385" y="568"/>
                  <a:pt x="385" y="568"/>
                  <a:pt x="385" y="568"/>
                </a:cubicBezTo>
                <a:cubicBezTo>
                  <a:pt x="390" y="560"/>
                  <a:pt x="400" y="555"/>
                  <a:pt x="410" y="555"/>
                </a:cubicBezTo>
                <a:cubicBezTo>
                  <a:pt x="417" y="555"/>
                  <a:pt x="423" y="557"/>
                  <a:pt x="428" y="560"/>
                </a:cubicBezTo>
                <a:cubicBezTo>
                  <a:pt x="442" y="570"/>
                  <a:pt x="446" y="590"/>
                  <a:pt x="436" y="604"/>
                </a:cubicBezTo>
                <a:lnTo>
                  <a:pt x="357" y="715"/>
                </a:lnTo>
                <a:close/>
                <a:moveTo>
                  <a:pt x="461" y="794"/>
                </a:moveTo>
                <a:cubicBezTo>
                  <a:pt x="450" y="805"/>
                  <a:pt x="433" y="807"/>
                  <a:pt x="421" y="798"/>
                </a:cubicBezTo>
                <a:cubicBezTo>
                  <a:pt x="414" y="794"/>
                  <a:pt x="409" y="787"/>
                  <a:pt x="408" y="778"/>
                </a:cubicBezTo>
                <a:cubicBezTo>
                  <a:pt x="406" y="770"/>
                  <a:pt x="408" y="762"/>
                  <a:pt x="413" y="755"/>
                </a:cubicBezTo>
                <a:cubicBezTo>
                  <a:pt x="464" y="682"/>
                  <a:pt x="464" y="682"/>
                  <a:pt x="464" y="682"/>
                </a:cubicBezTo>
                <a:cubicBezTo>
                  <a:pt x="470" y="674"/>
                  <a:pt x="480" y="669"/>
                  <a:pt x="490" y="669"/>
                </a:cubicBezTo>
                <a:cubicBezTo>
                  <a:pt x="497" y="669"/>
                  <a:pt x="503" y="671"/>
                  <a:pt x="508" y="675"/>
                </a:cubicBezTo>
                <a:cubicBezTo>
                  <a:pt x="515" y="679"/>
                  <a:pt x="519" y="687"/>
                  <a:pt x="521" y="695"/>
                </a:cubicBezTo>
                <a:cubicBezTo>
                  <a:pt x="522" y="703"/>
                  <a:pt x="520" y="711"/>
                  <a:pt x="516" y="718"/>
                </a:cubicBezTo>
                <a:cubicBezTo>
                  <a:pt x="493" y="751"/>
                  <a:pt x="493" y="751"/>
                  <a:pt x="493" y="751"/>
                </a:cubicBezTo>
                <a:cubicBezTo>
                  <a:pt x="490" y="754"/>
                  <a:pt x="462" y="793"/>
                  <a:pt x="461" y="794"/>
                </a:cubicBezTo>
                <a:moveTo>
                  <a:pt x="588" y="834"/>
                </a:moveTo>
                <a:cubicBezTo>
                  <a:pt x="567" y="864"/>
                  <a:pt x="567" y="864"/>
                  <a:pt x="567" y="864"/>
                </a:cubicBezTo>
                <a:cubicBezTo>
                  <a:pt x="558" y="877"/>
                  <a:pt x="537" y="881"/>
                  <a:pt x="524" y="871"/>
                </a:cubicBezTo>
                <a:cubicBezTo>
                  <a:pt x="511" y="862"/>
                  <a:pt x="508" y="845"/>
                  <a:pt x="515" y="832"/>
                </a:cubicBezTo>
                <a:cubicBezTo>
                  <a:pt x="515" y="831"/>
                  <a:pt x="543" y="792"/>
                  <a:pt x="543" y="792"/>
                </a:cubicBezTo>
                <a:cubicBezTo>
                  <a:pt x="549" y="787"/>
                  <a:pt x="556" y="785"/>
                  <a:pt x="563" y="785"/>
                </a:cubicBezTo>
                <a:cubicBezTo>
                  <a:pt x="569" y="785"/>
                  <a:pt x="576" y="787"/>
                  <a:pt x="581" y="791"/>
                </a:cubicBezTo>
                <a:cubicBezTo>
                  <a:pt x="595" y="801"/>
                  <a:pt x="598" y="820"/>
                  <a:pt x="588" y="83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endParaRPr lang="en-US">
              <a:solidFill>
                <a:srgbClr val="8C9599"/>
              </a:solidFill>
              <a:cs typeface="Arial"/>
            </a:endParaRPr>
          </a:p>
        </p:txBody>
      </p:sp>
      <p:sp>
        <p:nvSpPr>
          <p:cNvPr id="17" name="Title 6"/>
          <p:cNvSpPr txBox="1"/>
          <p:nvPr/>
        </p:nvSpPr>
        <p:spPr>
          <a:xfrm>
            <a:off x="763112" y="1124592"/>
            <a:ext cx="7345680" cy="220983"/>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100000"/>
              </a:lnSpc>
            </a:pPr>
            <a:r>
              <a:rPr lang="en-US" sz="1100" b="0" kern="0" dirty="0" smtClean="0">
                <a:solidFill>
                  <a:srgbClr val="4D4D4D"/>
                </a:solidFill>
                <a:cs typeface="Arial"/>
              </a:rPr>
              <a:t>Our complementary but distinct businesses enable comprehensive solutions for our customers.</a:t>
            </a:r>
            <a:endParaRPr lang="en-US" sz="1100" b="0" kern="0" dirty="0">
              <a:solidFill>
                <a:srgbClr val="4D4D4D"/>
              </a:solidFill>
              <a:cs typeface="Arial"/>
            </a:endParaRPr>
          </a:p>
        </p:txBody>
      </p:sp>
      <p:sp>
        <p:nvSpPr>
          <p:cNvPr id="18" name="Title 6"/>
          <p:cNvSpPr txBox="1"/>
          <p:nvPr/>
        </p:nvSpPr>
        <p:spPr>
          <a:xfrm>
            <a:off x="922352" y="1019178"/>
            <a:ext cx="3962400" cy="45720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endParaRPr lang="en-US" sz="2800" kern="0" dirty="0">
              <a:solidFill>
                <a:srgbClr val="003DA1"/>
              </a:solidFill>
              <a:cs typeface="Arial"/>
            </a:endParaRPr>
          </a:p>
        </p:txBody>
      </p:sp>
      <p:cxnSp>
        <p:nvCxnSpPr>
          <p:cNvPr id="19" name="Straight Connector 18"/>
          <p:cNvCxnSpPr/>
          <p:nvPr/>
        </p:nvCxnSpPr>
        <p:spPr>
          <a:xfrm flipH="1">
            <a:off x="763111" y="1447139"/>
            <a:ext cx="7691208" cy="3734"/>
          </a:xfrm>
          <a:prstGeom prst="line">
            <a:avLst/>
          </a:prstGeom>
          <a:ln w="28575" cmpd="sng">
            <a:solidFill>
              <a:schemeClr val="tx2"/>
            </a:solidFill>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827673" y="5461086"/>
            <a:ext cx="7859127" cy="1008112"/>
          </a:xfrm>
          <a:prstGeom prst="rect">
            <a:avLst/>
          </a:prstGeom>
          <a:solidFill>
            <a:srgbClr val="00B0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27673" y="5384886"/>
            <a:ext cx="7859127" cy="50824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FOUNDATIONAL COMPETENCIES</a:t>
            </a:r>
          </a:p>
        </p:txBody>
      </p:sp>
      <p:sp>
        <p:nvSpPr>
          <p:cNvPr id="23" name="Rectangle 22"/>
          <p:cNvSpPr/>
          <p:nvPr/>
        </p:nvSpPr>
        <p:spPr>
          <a:xfrm>
            <a:off x="1402766" y="6037150"/>
            <a:ext cx="1467068" cy="307777"/>
          </a:xfrm>
          <a:prstGeom prst="rect">
            <a:avLst/>
          </a:prstGeom>
        </p:spPr>
        <p:txBody>
          <a:bodyPr wrap="none">
            <a:spAutoFit/>
          </a:bodyPr>
          <a:lstStyle/>
          <a:p>
            <a:pPr algn="ctr"/>
            <a:r>
              <a:rPr lang="en-US" sz="1400" b="1" dirty="0">
                <a:solidFill>
                  <a:schemeClr val="bg1"/>
                </a:solidFill>
              </a:rPr>
              <a:t>Clinical Insight</a:t>
            </a:r>
          </a:p>
        </p:txBody>
      </p:sp>
      <p:sp>
        <p:nvSpPr>
          <p:cNvPr id="24" name="Rectangle 23"/>
          <p:cNvSpPr/>
          <p:nvPr/>
        </p:nvSpPr>
        <p:spPr>
          <a:xfrm>
            <a:off x="4008601" y="6037150"/>
            <a:ext cx="1178778" cy="307777"/>
          </a:xfrm>
          <a:prstGeom prst="rect">
            <a:avLst/>
          </a:prstGeom>
        </p:spPr>
        <p:txBody>
          <a:bodyPr wrap="none">
            <a:spAutoFit/>
          </a:bodyPr>
          <a:lstStyle/>
          <a:p>
            <a:pPr algn="ctr"/>
            <a:r>
              <a:rPr lang="en-US" sz="1400" b="1" dirty="0" smtClean="0">
                <a:solidFill>
                  <a:schemeClr val="bg1"/>
                </a:solidFill>
              </a:rPr>
              <a:t>Technology</a:t>
            </a:r>
            <a:endParaRPr lang="en-US" sz="1400" b="1" dirty="0">
              <a:solidFill>
                <a:schemeClr val="bg1"/>
              </a:solidFill>
            </a:endParaRPr>
          </a:p>
        </p:txBody>
      </p:sp>
      <p:sp>
        <p:nvSpPr>
          <p:cNvPr id="25" name="Rectangle 24"/>
          <p:cNvSpPr/>
          <p:nvPr/>
        </p:nvSpPr>
        <p:spPr>
          <a:xfrm>
            <a:off x="6407783" y="6037150"/>
            <a:ext cx="1790587" cy="307777"/>
          </a:xfrm>
          <a:prstGeom prst="rect">
            <a:avLst/>
          </a:prstGeom>
        </p:spPr>
        <p:txBody>
          <a:bodyPr wrap="none">
            <a:spAutoFit/>
          </a:bodyPr>
          <a:lstStyle/>
          <a:p>
            <a:pPr algn="ctr"/>
            <a:r>
              <a:rPr lang="en-US" sz="1400" b="1" dirty="0" smtClean="0">
                <a:solidFill>
                  <a:schemeClr val="bg1"/>
                </a:solidFill>
              </a:rPr>
              <a:t>Data &amp; Information</a:t>
            </a:r>
            <a:endParaRPr lang="en-US" sz="1400" b="1" dirty="0">
              <a:solidFill>
                <a:schemeClr val="bg1"/>
              </a:solidFill>
            </a:endParaRPr>
          </a:p>
        </p:txBody>
      </p:sp>
    </p:spTree>
    <p:extLst>
      <p:ext uri="{BB962C8B-B14F-4D97-AF65-F5344CB8AC3E}">
        <p14:creationId xmlns:p14="http://schemas.microsoft.com/office/powerpoint/2010/main" val="211967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Global Presence</a:t>
            </a:r>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t>15</a:t>
            </a:fld>
            <a:endParaRPr lang="en-US">
              <a:solidFill>
                <a:schemeClr val="tx2">
                  <a:lumMod val="50000"/>
                </a:schemeClr>
              </a:solidFill>
            </a:endParaRPr>
          </a:p>
        </p:txBody>
      </p:sp>
      <p:sp>
        <p:nvSpPr>
          <p:cNvPr id="18" name="Title 6"/>
          <p:cNvSpPr txBox="1"/>
          <p:nvPr/>
        </p:nvSpPr>
        <p:spPr>
          <a:xfrm>
            <a:off x="922352" y="1019178"/>
            <a:ext cx="3962400" cy="45720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endParaRPr lang="en-US" sz="2800" kern="0" dirty="0">
              <a:solidFill>
                <a:srgbClr val="003DA1"/>
              </a:solidFill>
              <a:latin typeface="Arial"/>
              <a:cs typeface="Arial"/>
            </a:endParaRPr>
          </a:p>
        </p:txBody>
      </p:sp>
      <p:sp>
        <p:nvSpPr>
          <p:cNvPr id="39" name="Rectangle 38"/>
          <p:cNvSpPr/>
          <p:nvPr/>
        </p:nvSpPr>
        <p:spPr>
          <a:xfrm>
            <a:off x="800519" y="4926540"/>
            <a:ext cx="8081087" cy="13930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ＭＳ Ｐゴシック"/>
                <a:cs typeface="Arial"/>
                <a:sym typeface="Wingdings"/>
              </a:defRPr>
            </a:lvl9pPr>
          </a:lstStyle>
          <a:p>
            <a:pPr algn="ctr"/>
            <a:endParaRPr lang="en-US">
              <a:solidFill>
                <a:schemeClr val="bg2"/>
              </a:solidFill>
              <a:latin typeface="Arial"/>
              <a:cs typeface="Arial"/>
            </a:endParaRPr>
          </a:p>
        </p:txBody>
      </p:sp>
      <p:sp>
        <p:nvSpPr>
          <p:cNvPr id="40" name="Right Arrow 13"/>
          <p:cNvSpPr/>
          <p:nvPr/>
        </p:nvSpPr>
        <p:spPr>
          <a:xfrm>
            <a:off x="800520" y="5078940"/>
            <a:ext cx="3352800" cy="983343"/>
          </a:xfrm>
          <a:custGeom>
            <a:avLst/>
            <a:gdLst>
              <a:gd name="connsiteX0" fmla="*/ 0 w 3352800"/>
              <a:gd name="connsiteY0" fmla="*/ 247650 h 990600"/>
              <a:gd name="connsiteX1" fmla="*/ 2857500 w 3352800"/>
              <a:gd name="connsiteY1" fmla="*/ 247650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742950 h 990600"/>
              <a:gd name="connsiteX6" fmla="*/ 0 w 3352800"/>
              <a:gd name="connsiteY6" fmla="*/ 742950 h 990600"/>
              <a:gd name="connsiteX7" fmla="*/ 0 w 3352800"/>
              <a:gd name="connsiteY7" fmla="*/ 247650 h 990600"/>
              <a:gd name="connsiteX0" fmla="*/ 0 w 3352800"/>
              <a:gd name="connsiteY0" fmla="*/ 160840 h 990600"/>
              <a:gd name="connsiteX1" fmla="*/ 2857500 w 3352800"/>
              <a:gd name="connsiteY1" fmla="*/ 247650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742950 h 990600"/>
              <a:gd name="connsiteX6" fmla="*/ 0 w 3352800"/>
              <a:gd name="connsiteY6" fmla="*/ 742950 h 990600"/>
              <a:gd name="connsiteX7" fmla="*/ 0 w 3352800"/>
              <a:gd name="connsiteY7" fmla="*/ 160840 h 990600"/>
              <a:gd name="connsiteX0" fmla="*/ 0 w 3352800"/>
              <a:gd name="connsiteY0" fmla="*/ 160840 h 990600"/>
              <a:gd name="connsiteX1" fmla="*/ 2851713 w 3352800"/>
              <a:gd name="connsiteY1" fmla="*/ 166627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742950 h 990600"/>
              <a:gd name="connsiteX6" fmla="*/ 0 w 3352800"/>
              <a:gd name="connsiteY6" fmla="*/ 742950 h 990600"/>
              <a:gd name="connsiteX7" fmla="*/ 0 w 3352800"/>
              <a:gd name="connsiteY7" fmla="*/ 160840 h 990600"/>
              <a:gd name="connsiteX0" fmla="*/ 0 w 3352800"/>
              <a:gd name="connsiteY0" fmla="*/ 160840 h 990600"/>
              <a:gd name="connsiteX1" fmla="*/ 2851713 w 3352800"/>
              <a:gd name="connsiteY1" fmla="*/ 166627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823973 h 990600"/>
              <a:gd name="connsiteX6" fmla="*/ 0 w 3352800"/>
              <a:gd name="connsiteY6" fmla="*/ 742950 h 990600"/>
              <a:gd name="connsiteX7" fmla="*/ 0 w 3352800"/>
              <a:gd name="connsiteY7" fmla="*/ 160840 h 990600"/>
              <a:gd name="connsiteX0" fmla="*/ 0 w 3352800"/>
              <a:gd name="connsiteY0" fmla="*/ 160840 h 990600"/>
              <a:gd name="connsiteX1" fmla="*/ 2851713 w 3352800"/>
              <a:gd name="connsiteY1" fmla="*/ 166627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823973 h 990600"/>
              <a:gd name="connsiteX6" fmla="*/ 5787 w 3352800"/>
              <a:gd name="connsiteY6" fmla="*/ 852910 h 990600"/>
              <a:gd name="connsiteX7" fmla="*/ 0 w 3352800"/>
              <a:gd name="connsiteY7" fmla="*/ 160840 h 990600"/>
              <a:gd name="connsiteX0" fmla="*/ 0 w 3352800"/>
              <a:gd name="connsiteY0" fmla="*/ 160840 h 990600"/>
              <a:gd name="connsiteX1" fmla="*/ 2851713 w 3352800"/>
              <a:gd name="connsiteY1" fmla="*/ 166627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823973 h 990600"/>
              <a:gd name="connsiteX6" fmla="*/ 0 w 3352800"/>
              <a:gd name="connsiteY6" fmla="*/ 818186 h 990600"/>
              <a:gd name="connsiteX7" fmla="*/ 0 w 3352800"/>
              <a:gd name="connsiteY7" fmla="*/ 160840 h 990600"/>
              <a:gd name="connsiteX0" fmla="*/ 0 w 3352800"/>
              <a:gd name="connsiteY0" fmla="*/ 160840 h 990600"/>
              <a:gd name="connsiteX1" fmla="*/ 2851713 w 3352800"/>
              <a:gd name="connsiteY1" fmla="*/ 166627 h 990600"/>
              <a:gd name="connsiteX2" fmla="*/ 2857500 w 3352800"/>
              <a:gd name="connsiteY2" fmla="*/ 0 h 990600"/>
              <a:gd name="connsiteX3" fmla="*/ 3352800 w 3352800"/>
              <a:gd name="connsiteY3" fmla="*/ 495300 h 990600"/>
              <a:gd name="connsiteX4" fmla="*/ 2857500 w 3352800"/>
              <a:gd name="connsiteY4" fmla="*/ 990600 h 990600"/>
              <a:gd name="connsiteX5" fmla="*/ 2857500 w 3352800"/>
              <a:gd name="connsiteY5" fmla="*/ 841336 h 990600"/>
              <a:gd name="connsiteX6" fmla="*/ 0 w 3352800"/>
              <a:gd name="connsiteY6" fmla="*/ 818186 h 990600"/>
              <a:gd name="connsiteX7" fmla="*/ 0 w 3352800"/>
              <a:gd name="connsiteY7" fmla="*/ 160840 h 990600"/>
              <a:gd name="connsiteX0" fmla="*/ 0 w 3352800"/>
              <a:gd name="connsiteY0" fmla="*/ 160840 h 994229"/>
              <a:gd name="connsiteX1" fmla="*/ 2851713 w 3352800"/>
              <a:gd name="connsiteY1" fmla="*/ 166627 h 994229"/>
              <a:gd name="connsiteX2" fmla="*/ 2857500 w 3352800"/>
              <a:gd name="connsiteY2" fmla="*/ 0 h 994229"/>
              <a:gd name="connsiteX3" fmla="*/ 3352800 w 3352800"/>
              <a:gd name="connsiteY3" fmla="*/ 495300 h 994229"/>
              <a:gd name="connsiteX4" fmla="*/ 2857500 w 3352800"/>
              <a:gd name="connsiteY4" fmla="*/ 994229 h 994229"/>
              <a:gd name="connsiteX5" fmla="*/ 2857500 w 3352800"/>
              <a:gd name="connsiteY5" fmla="*/ 841336 h 994229"/>
              <a:gd name="connsiteX6" fmla="*/ 0 w 3352800"/>
              <a:gd name="connsiteY6" fmla="*/ 818186 h 994229"/>
              <a:gd name="connsiteX7" fmla="*/ 0 w 3352800"/>
              <a:gd name="connsiteY7" fmla="*/ 160840 h 994229"/>
              <a:gd name="connsiteX0" fmla="*/ 0 w 3352800"/>
              <a:gd name="connsiteY0" fmla="*/ 160840 h 994229"/>
              <a:gd name="connsiteX1" fmla="*/ 2855342 w 3352800"/>
              <a:gd name="connsiteY1" fmla="*/ 159370 h 994229"/>
              <a:gd name="connsiteX2" fmla="*/ 2857500 w 3352800"/>
              <a:gd name="connsiteY2" fmla="*/ 0 h 994229"/>
              <a:gd name="connsiteX3" fmla="*/ 3352800 w 3352800"/>
              <a:gd name="connsiteY3" fmla="*/ 495300 h 994229"/>
              <a:gd name="connsiteX4" fmla="*/ 2857500 w 3352800"/>
              <a:gd name="connsiteY4" fmla="*/ 994229 h 994229"/>
              <a:gd name="connsiteX5" fmla="*/ 2857500 w 3352800"/>
              <a:gd name="connsiteY5" fmla="*/ 841336 h 994229"/>
              <a:gd name="connsiteX6" fmla="*/ 0 w 3352800"/>
              <a:gd name="connsiteY6" fmla="*/ 818186 h 994229"/>
              <a:gd name="connsiteX7" fmla="*/ 0 w 3352800"/>
              <a:gd name="connsiteY7" fmla="*/ 160840 h 994229"/>
              <a:gd name="connsiteX0" fmla="*/ 0 w 3352800"/>
              <a:gd name="connsiteY0" fmla="*/ 160840 h 994229"/>
              <a:gd name="connsiteX1" fmla="*/ 2855342 w 3352800"/>
              <a:gd name="connsiteY1" fmla="*/ 159370 h 994229"/>
              <a:gd name="connsiteX2" fmla="*/ 2857500 w 3352800"/>
              <a:gd name="connsiteY2" fmla="*/ 0 h 994229"/>
              <a:gd name="connsiteX3" fmla="*/ 3352800 w 3352800"/>
              <a:gd name="connsiteY3" fmla="*/ 495300 h 994229"/>
              <a:gd name="connsiteX4" fmla="*/ 2857500 w 3352800"/>
              <a:gd name="connsiteY4" fmla="*/ 994229 h 994229"/>
              <a:gd name="connsiteX5" fmla="*/ 2857500 w 3352800"/>
              <a:gd name="connsiteY5" fmla="*/ 826822 h 994229"/>
              <a:gd name="connsiteX6" fmla="*/ 0 w 3352800"/>
              <a:gd name="connsiteY6" fmla="*/ 818186 h 994229"/>
              <a:gd name="connsiteX7" fmla="*/ 0 w 3352800"/>
              <a:gd name="connsiteY7" fmla="*/ 160840 h 994229"/>
              <a:gd name="connsiteX0" fmla="*/ 0 w 3352800"/>
              <a:gd name="connsiteY0" fmla="*/ 160840 h 994229"/>
              <a:gd name="connsiteX1" fmla="*/ 2855342 w 3352800"/>
              <a:gd name="connsiteY1" fmla="*/ 159370 h 994229"/>
              <a:gd name="connsiteX2" fmla="*/ 2857500 w 3352800"/>
              <a:gd name="connsiteY2" fmla="*/ 0 h 994229"/>
              <a:gd name="connsiteX3" fmla="*/ 3352800 w 3352800"/>
              <a:gd name="connsiteY3" fmla="*/ 495300 h 994229"/>
              <a:gd name="connsiteX4" fmla="*/ 2857500 w 3352800"/>
              <a:gd name="connsiteY4" fmla="*/ 994229 h 994229"/>
              <a:gd name="connsiteX5" fmla="*/ 2853872 w 3352800"/>
              <a:gd name="connsiteY5" fmla="*/ 819565 h 994229"/>
              <a:gd name="connsiteX6" fmla="*/ 0 w 3352800"/>
              <a:gd name="connsiteY6" fmla="*/ 818186 h 994229"/>
              <a:gd name="connsiteX7" fmla="*/ 0 w 3352800"/>
              <a:gd name="connsiteY7" fmla="*/ 160840 h 994229"/>
              <a:gd name="connsiteX0" fmla="*/ 0 w 3352800"/>
              <a:gd name="connsiteY0" fmla="*/ 160840 h 994229"/>
              <a:gd name="connsiteX1" fmla="*/ 2855342 w 3352800"/>
              <a:gd name="connsiteY1" fmla="*/ 159370 h 994229"/>
              <a:gd name="connsiteX2" fmla="*/ 2857500 w 3352800"/>
              <a:gd name="connsiteY2" fmla="*/ 0 h 994229"/>
              <a:gd name="connsiteX3" fmla="*/ 3352800 w 3352800"/>
              <a:gd name="connsiteY3" fmla="*/ 484414 h 994229"/>
              <a:gd name="connsiteX4" fmla="*/ 2857500 w 3352800"/>
              <a:gd name="connsiteY4" fmla="*/ 994229 h 994229"/>
              <a:gd name="connsiteX5" fmla="*/ 2853872 w 3352800"/>
              <a:gd name="connsiteY5" fmla="*/ 819565 h 994229"/>
              <a:gd name="connsiteX6" fmla="*/ 0 w 3352800"/>
              <a:gd name="connsiteY6" fmla="*/ 818186 h 994229"/>
              <a:gd name="connsiteX7" fmla="*/ 0 w 3352800"/>
              <a:gd name="connsiteY7" fmla="*/ 160840 h 994229"/>
              <a:gd name="connsiteX0" fmla="*/ 0 w 3352800"/>
              <a:gd name="connsiteY0" fmla="*/ 160840 h 983343"/>
              <a:gd name="connsiteX1" fmla="*/ 2855342 w 3352800"/>
              <a:gd name="connsiteY1" fmla="*/ 159370 h 983343"/>
              <a:gd name="connsiteX2" fmla="*/ 2857500 w 3352800"/>
              <a:gd name="connsiteY2" fmla="*/ 0 h 983343"/>
              <a:gd name="connsiteX3" fmla="*/ 3352800 w 3352800"/>
              <a:gd name="connsiteY3" fmla="*/ 484414 h 983343"/>
              <a:gd name="connsiteX4" fmla="*/ 2857500 w 3352800"/>
              <a:gd name="connsiteY4" fmla="*/ 983343 h 983343"/>
              <a:gd name="connsiteX5" fmla="*/ 2853872 w 3352800"/>
              <a:gd name="connsiteY5" fmla="*/ 819565 h 983343"/>
              <a:gd name="connsiteX6" fmla="*/ 0 w 3352800"/>
              <a:gd name="connsiteY6" fmla="*/ 818186 h 983343"/>
              <a:gd name="connsiteX7" fmla="*/ 0 w 3352800"/>
              <a:gd name="connsiteY7" fmla="*/ 160840 h 9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983343">
                <a:moveTo>
                  <a:pt x="0" y="160840"/>
                </a:moveTo>
                <a:lnTo>
                  <a:pt x="2855342" y="159370"/>
                </a:lnTo>
                <a:cubicBezTo>
                  <a:pt x="2856061" y="106247"/>
                  <a:pt x="2856781" y="53123"/>
                  <a:pt x="2857500" y="0"/>
                </a:cubicBezTo>
                <a:lnTo>
                  <a:pt x="3352800" y="484414"/>
                </a:lnTo>
                <a:lnTo>
                  <a:pt x="2857500" y="983343"/>
                </a:lnTo>
                <a:cubicBezTo>
                  <a:pt x="2856291" y="925122"/>
                  <a:pt x="2855081" y="877786"/>
                  <a:pt x="2853872" y="819565"/>
                </a:cubicBezTo>
                <a:lnTo>
                  <a:pt x="0" y="818186"/>
                </a:lnTo>
                <a:lnTo>
                  <a:pt x="0" y="16084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6"/>
          <p:cNvSpPr txBox="1"/>
          <p:nvPr/>
        </p:nvSpPr>
        <p:spPr>
          <a:xfrm>
            <a:off x="754712" y="1298020"/>
            <a:ext cx="7932088" cy="449014"/>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100000"/>
              </a:lnSpc>
            </a:pPr>
            <a:r>
              <a:rPr lang="en-US" sz="1300" kern="0" dirty="0" smtClean="0">
                <a:solidFill>
                  <a:srgbClr val="00B0F0"/>
                </a:solidFill>
                <a:latin typeface="Arial"/>
                <a:cs typeface="Arial"/>
              </a:rPr>
              <a:t>Our Global division serves over 4 million consumers, in over </a:t>
            </a:r>
            <a:r>
              <a:rPr lang="en-US" sz="1300" kern="0" dirty="0">
                <a:solidFill>
                  <a:srgbClr val="00B0F0"/>
                </a:solidFill>
                <a:latin typeface="Arial"/>
                <a:cs typeface="Arial"/>
              </a:rPr>
              <a:t>130 countries and </a:t>
            </a:r>
            <a:r>
              <a:rPr lang="en-US" sz="1300" kern="0" dirty="0" smtClean="0">
                <a:solidFill>
                  <a:srgbClr val="00B0F0"/>
                </a:solidFill>
                <a:latin typeface="Arial"/>
                <a:cs typeface="Arial"/>
              </a:rPr>
              <a:t>will generate an estimated </a:t>
            </a:r>
            <a:r>
              <a:rPr lang="en-US" sz="1300" kern="0" dirty="0">
                <a:solidFill>
                  <a:srgbClr val="00B0F0"/>
                </a:solidFill>
                <a:latin typeface="Arial"/>
                <a:cs typeface="Arial"/>
              </a:rPr>
              <a:t>$7.5B in revenues </a:t>
            </a:r>
            <a:r>
              <a:rPr lang="en-US" sz="1300" kern="0" dirty="0" smtClean="0">
                <a:solidFill>
                  <a:srgbClr val="00B0F0"/>
                </a:solidFill>
                <a:latin typeface="Arial"/>
                <a:cs typeface="Arial"/>
              </a:rPr>
              <a:t>in 2018 from our </a:t>
            </a:r>
            <a:r>
              <a:rPr lang="en-US" sz="1300" kern="0" dirty="0">
                <a:solidFill>
                  <a:srgbClr val="00B0F0"/>
                </a:solidFill>
                <a:latin typeface="Arial"/>
                <a:cs typeface="Arial"/>
              </a:rPr>
              <a:t>comprehensive operations. </a:t>
            </a:r>
          </a:p>
        </p:txBody>
      </p:sp>
      <p:sp>
        <p:nvSpPr>
          <p:cNvPr id="42" name="TextBox 41"/>
          <p:cNvSpPr txBox="1"/>
          <p:nvPr/>
        </p:nvSpPr>
        <p:spPr>
          <a:xfrm>
            <a:off x="800520" y="2348108"/>
            <a:ext cx="6819480" cy="645690"/>
          </a:xfrm>
          <a:prstGeom prst="rect">
            <a:avLst/>
          </a:prstGeom>
          <a:noFill/>
        </p:spPr>
        <p:txBody>
          <a:bodyPr wrap="square" lIns="0" tIns="0" rIns="0" bIns="0" numCol="2" spcCol="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a:lnSpc>
                <a:spcPts val="1350"/>
              </a:lnSpc>
              <a:spcAft>
                <a:spcPts val="500"/>
              </a:spcAft>
              <a:buClr>
                <a:schemeClr val="tx2"/>
              </a:buClr>
              <a:buFont typeface="Arial"/>
              <a:buChar char="•"/>
            </a:pPr>
            <a:r>
              <a:rPr lang="en-US" sz="1000" dirty="0" smtClean="0">
                <a:solidFill>
                  <a:srgbClr val="4D4D4D"/>
                </a:solidFill>
                <a:latin typeface="Arial"/>
                <a:cs typeface="Arial"/>
              </a:rPr>
              <a:t>Fully compliant insurance and benefits coverage</a:t>
            </a:r>
            <a:endParaRPr lang="en-US" sz="1000" dirty="0">
              <a:solidFill>
                <a:srgbClr val="4D4D4D"/>
              </a:solidFill>
              <a:latin typeface="Arial"/>
              <a:cs typeface="Arial"/>
            </a:endParaRPr>
          </a:p>
          <a:p>
            <a:pPr marL="171450" indent="-171450">
              <a:lnSpc>
                <a:spcPts val="1350"/>
              </a:lnSpc>
              <a:spcAft>
                <a:spcPts val="500"/>
              </a:spcAft>
              <a:buClr>
                <a:schemeClr val="tx2"/>
              </a:buClr>
              <a:buFont typeface="Arial"/>
              <a:buChar char="•"/>
            </a:pPr>
            <a:r>
              <a:rPr lang="en-US" sz="1000" dirty="0" smtClean="0">
                <a:solidFill>
                  <a:srgbClr val="4D4D4D"/>
                </a:solidFill>
                <a:latin typeface="Arial"/>
                <a:cs typeface="Arial"/>
              </a:rPr>
              <a:t>Hospital and clinic networks (owned and leased)</a:t>
            </a:r>
          </a:p>
          <a:p>
            <a:pPr marL="171450" indent="-171450">
              <a:lnSpc>
                <a:spcPts val="1350"/>
              </a:lnSpc>
              <a:spcAft>
                <a:spcPts val="500"/>
              </a:spcAft>
              <a:buClr>
                <a:schemeClr val="tx2"/>
              </a:buClr>
              <a:buFont typeface="Arial"/>
              <a:buChar char="•"/>
            </a:pPr>
            <a:endParaRPr lang="en-US" sz="1000" dirty="0">
              <a:solidFill>
                <a:srgbClr val="4D4D4D"/>
              </a:solidFill>
              <a:latin typeface="Arial"/>
              <a:cs typeface="Arial"/>
            </a:endParaRPr>
          </a:p>
          <a:p>
            <a:pPr marL="171450" indent="-171450">
              <a:lnSpc>
                <a:spcPts val="1350"/>
              </a:lnSpc>
              <a:spcAft>
                <a:spcPts val="500"/>
              </a:spcAft>
              <a:buClr>
                <a:schemeClr val="tx2"/>
              </a:buClr>
              <a:buFont typeface="Arial"/>
              <a:buChar char="•"/>
            </a:pPr>
            <a:r>
              <a:rPr lang="en-US" sz="1000" dirty="0" smtClean="0">
                <a:solidFill>
                  <a:srgbClr val="4D4D4D"/>
                </a:solidFill>
                <a:latin typeface="Arial"/>
                <a:cs typeface="Arial"/>
              </a:rPr>
              <a:t>Physicians and care providers we employ or contract with</a:t>
            </a:r>
          </a:p>
          <a:p>
            <a:pPr marL="171450" indent="-171450">
              <a:lnSpc>
                <a:spcPts val="1350"/>
              </a:lnSpc>
              <a:spcAft>
                <a:spcPts val="500"/>
              </a:spcAft>
              <a:buClr>
                <a:schemeClr val="tx2"/>
              </a:buClr>
              <a:buFont typeface="Arial"/>
              <a:buChar char="•"/>
            </a:pPr>
            <a:r>
              <a:rPr lang="en-US" sz="1000" dirty="0" smtClean="0">
                <a:solidFill>
                  <a:srgbClr val="4D4D4D"/>
                </a:solidFill>
                <a:latin typeface="Arial"/>
                <a:cs typeface="Arial"/>
              </a:rPr>
              <a:t>Operations centers, technology centers and clinical hubs</a:t>
            </a:r>
          </a:p>
        </p:txBody>
      </p:sp>
      <p:sp>
        <p:nvSpPr>
          <p:cNvPr id="43" name="TextBox 42"/>
          <p:cNvSpPr txBox="1"/>
          <p:nvPr/>
        </p:nvSpPr>
        <p:spPr>
          <a:xfrm>
            <a:off x="4797331" y="5078940"/>
            <a:ext cx="3733800" cy="159018"/>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nSpc>
                <a:spcPts val="1200"/>
              </a:lnSpc>
            </a:pPr>
            <a:r>
              <a:rPr lang="en-US" sz="1050" b="1" dirty="0" smtClean="0">
                <a:solidFill>
                  <a:schemeClr val="tx2"/>
                </a:solidFill>
                <a:latin typeface="Arial"/>
                <a:cs typeface="Arial"/>
              </a:rPr>
              <a:t>1,000,000+ </a:t>
            </a:r>
            <a:r>
              <a:rPr lang="en-US" sz="1050" dirty="0" smtClean="0">
                <a:solidFill>
                  <a:srgbClr val="4D4D4D"/>
                </a:solidFill>
                <a:latin typeface="Arial"/>
                <a:cs typeface="Arial"/>
              </a:rPr>
              <a:t>Network providers worldwide</a:t>
            </a:r>
            <a:endParaRPr lang="en-US" sz="1050" baseline="30000" dirty="0">
              <a:solidFill>
                <a:srgbClr val="4D4D4D"/>
              </a:solidFill>
              <a:latin typeface="Arial"/>
              <a:cs typeface="Arial"/>
            </a:endParaRPr>
          </a:p>
        </p:txBody>
      </p:sp>
      <p:sp>
        <p:nvSpPr>
          <p:cNvPr id="44" name="TextBox 43"/>
          <p:cNvSpPr txBox="1"/>
          <p:nvPr/>
        </p:nvSpPr>
        <p:spPr>
          <a:xfrm>
            <a:off x="4797331" y="5390358"/>
            <a:ext cx="4648200" cy="825867"/>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nSpc>
                <a:spcPct val="90000"/>
              </a:lnSpc>
            </a:pPr>
            <a:r>
              <a:rPr lang="en-US" sz="1050" dirty="0" smtClean="0">
                <a:solidFill>
                  <a:srgbClr val="4D4D4D"/>
                </a:solidFill>
                <a:latin typeface="Arial"/>
                <a:cs typeface="Arial"/>
              </a:rPr>
              <a:t>150,000 providers outside the U.S. including more than </a:t>
            </a:r>
            <a:br>
              <a:rPr lang="en-US" sz="1050" dirty="0" smtClean="0">
                <a:solidFill>
                  <a:srgbClr val="4D4D4D"/>
                </a:solidFill>
                <a:latin typeface="Arial"/>
                <a:cs typeface="Arial"/>
              </a:rPr>
            </a:br>
            <a:r>
              <a:rPr lang="en-US" sz="1050" b="1" dirty="0" smtClean="0">
                <a:solidFill>
                  <a:schemeClr val="tx2"/>
                </a:solidFill>
              </a:rPr>
              <a:t>15,000 hospitals and clinics</a:t>
            </a:r>
          </a:p>
          <a:p>
            <a:pPr>
              <a:lnSpc>
                <a:spcPct val="90000"/>
              </a:lnSpc>
            </a:pPr>
            <a:endParaRPr lang="en-US" sz="1050" dirty="0" smtClean="0">
              <a:solidFill>
                <a:schemeClr val="accent4"/>
              </a:solidFill>
            </a:endParaRPr>
          </a:p>
          <a:p>
            <a:pPr>
              <a:lnSpc>
                <a:spcPct val="90000"/>
              </a:lnSpc>
            </a:pPr>
            <a:r>
              <a:rPr lang="en-US" sz="1050" dirty="0" smtClean="0">
                <a:solidFill>
                  <a:srgbClr val="4D4D4D"/>
                </a:solidFill>
              </a:rPr>
              <a:t>We serve nearly </a:t>
            </a:r>
            <a:r>
              <a:rPr lang="en-US" sz="1050" b="1" dirty="0" smtClean="0">
                <a:solidFill>
                  <a:schemeClr val="tx2"/>
                </a:solidFill>
              </a:rPr>
              <a:t>35% of Fortune 100 </a:t>
            </a:r>
            <a:r>
              <a:rPr lang="en-US" sz="1050" dirty="0" smtClean="0">
                <a:solidFill>
                  <a:srgbClr val="4D4D4D"/>
                </a:solidFill>
              </a:rPr>
              <a:t>and </a:t>
            </a:r>
            <a:r>
              <a:rPr lang="en-US" sz="1050" dirty="0">
                <a:solidFill>
                  <a:srgbClr val="4D4D4D"/>
                </a:solidFill>
                <a:latin typeface="Arial"/>
                <a:cs typeface="Arial"/>
              </a:rPr>
              <a:t>nearly</a:t>
            </a:r>
            <a:r>
              <a:rPr lang="en-US" sz="1050" dirty="0" smtClean="0">
                <a:solidFill>
                  <a:srgbClr val="4D4D4D"/>
                </a:solidFill>
              </a:rPr>
              <a:t/>
            </a:r>
            <a:br>
              <a:rPr lang="en-US" sz="1050" dirty="0" smtClean="0">
                <a:solidFill>
                  <a:srgbClr val="4D4D4D"/>
                </a:solidFill>
              </a:rPr>
            </a:br>
            <a:r>
              <a:rPr lang="en-US" sz="1050" b="1" dirty="0" smtClean="0">
                <a:solidFill>
                  <a:schemeClr val="tx2"/>
                </a:solidFill>
              </a:rPr>
              <a:t>20% of Fortune 500 </a:t>
            </a:r>
            <a:r>
              <a:rPr lang="en-US" sz="1050" dirty="0" smtClean="0">
                <a:solidFill>
                  <a:srgbClr val="4D4D4D"/>
                </a:solidFill>
              </a:rPr>
              <a:t>businesses around the world</a:t>
            </a:r>
            <a:endParaRPr lang="en-US" sz="1050" baseline="30000" dirty="0">
              <a:solidFill>
                <a:srgbClr val="4D4D4D"/>
              </a:solidFill>
            </a:endParaRPr>
          </a:p>
          <a:p>
            <a:pPr>
              <a:lnSpc>
                <a:spcPct val="90000"/>
              </a:lnSpc>
            </a:pPr>
            <a:endParaRPr lang="en-US" sz="1050" baseline="30000" dirty="0">
              <a:solidFill>
                <a:schemeClr val="accent4"/>
              </a:solidFill>
              <a:latin typeface="Arial"/>
              <a:cs typeface="Arial"/>
            </a:endParaRPr>
          </a:p>
        </p:txBody>
      </p:sp>
      <p:sp>
        <p:nvSpPr>
          <p:cNvPr id="45" name="TextBox 44"/>
          <p:cNvSpPr txBox="1"/>
          <p:nvPr/>
        </p:nvSpPr>
        <p:spPr>
          <a:xfrm>
            <a:off x="1600616" y="5483883"/>
            <a:ext cx="2247904" cy="184666"/>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1200" b="1" dirty="0" smtClean="0">
                <a:solidFill>
                  <a:schemeClr val="bg1"/>
                </a:solidFill>
                <a:latin typeface="Arial"/>
                <a:cs typeface="Arial"/>
              </a:rPr>
              <a:t>UHC </a:t>
            </a:r>
            <a:r>
              <a:rPr lang="en-US" sz="1200" b="1" dirty="0">
                <a:solidFill>
                  <a:schemeClr val="bg1"/>
                </a:solidFill>
              </a:rPr>
              <a:t>Global </a:t>
            </a:r>
            <a:r>
              <a:rPr lang="en-US" sz="1200" b="1" dirty="0" smtClean="0">
                <a:solidFill>
                  <a:schemeClr val="bg1"/>
                </a:solidFill>
                <a:latin typeface="Arial"/>
                <a:cs typeface="Arial"/>
              </a:rPr>
              <a:t>Around the World</a:t>
            </a:r>
            <a:endParaRPr lang="en-US" sz="1200" b="1" baseline="30000" dirty="0">
              <a:solidFill>
                <a:schemeClr val="bg1"/>
              </a:solidFill>
              <a:latin typeface="Arial"/>
              <a:cs typeface="Arial"/>
            </a:endParaRPr>
          </a:p>
        </p:txBody>
      </p:sp>
      <p:pic>
        <p:nvPicPr>
          <p:cNvPr id="46" name="Picture 45" descr="Globe-2.eps"/>
          <p:cNvPicPr>
            <a:picLocks noChangeAspect="1"/>
          </p:cNvPicPr>
          <p:nvPr/>
        </p:nvPicPr>
        <p:blipFill rotWithShape="1">
          <a:blip r:embed="rId3" cstate="screen">
            <a:alphaModFix/>
            <a:duotone>
              <a:prstClr val="black"/>
              <a:srgbClr val="FFFFFF">
                <a:tint val="45000"/>
                <a:satMod val="400000"/>
              </a:srgbClr>
            </a:duotone>
            <a:lum bright="100000"/>
            <a:extLst>
              <a:ext uri="{28A0092B-C50C-407E-A947-70E740481C1C}">
                <a14:useLocalDpi xmlns:a14="http://schemas.microsoft.com/office/drawing/2010/main"/>
              </a:ext>
            </a:extLst>
          </a:blip>
          <a:srcRect r="-1431" b="-3430"/>
          <a:stretch/>
        </p:blipFill>
        <p:spPr>
          <a:xfrm>
            <a:off x="1103338" y="5377832"/>
            <a:ext cx="399380" cy="392816"/>
          </a:xfrm>
          <a:prstGeom prst="rect">
            <a:avLst/>
          </a:prstGeom>
        </p:spPr>
      </p:pic>
      <p:cxnSp>
        <p:nvCxnSpPr>
          <p:cNvPr id="47" name="Straight Connector 46"/>
          <p:cNvCxnSpPr/>
          <p:nvPr/>
        </p:nvCxnSpPr>
        <p:spPr bwMode="auto">
          <a:xfrm flipV="1">
            <a:off x="4503752" y="5078940"/>
            <a:ext cx="0" cy="990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47"/>
          <p:cNvPicPr/>
          <p:nvPr/>
        </p:nvPicPr>
        <p:blipFill rotWithShape="1">
          <a:blip r:embed="rId4">
            <a:extLst>
              <a:ext uri="{28A0092B-C50C-407E-A947-70E740481C1C}">
                <a14:useLocalDpi xmlns:a14="http://schemas.microsoft.com/office/drawing/2010/main" val="0"/>
              </a:ext>
            </a:extLst>
          </a:blip>
          <a:srcRect l="2492" t="5968" r="75129" b="62173"/>
          <a:stretch/>
        </p:blipFill>
        <p:spPr bwMode="auto">
          <a:xfrm>
            <a:off x="1162553" y="3753254"/>
            <a:ext cx="762000" cy="732344"/>
          </a:xfrm>
          <a:prstGeom prst="rect">
            <a:avLst/>
          </a:prstGeom>
          <a:ln>
            <a:noFill/>
          </a:ln>
          <a:effectLst/>
          <a:extLst>
            <a:ext uri="{53640926-AAD7-44D8-BBD7-CCE9431645EC}">
              <a14:shadowObscured xmlns:a14="http://schemas.microsoft.com/office/drawing/2010/main"/>
            </a:ext>
            <a:ext uri="{FAA26D3D-D897-4be2-8F04-BA451C77F1D7}">
              <ma14:placeholderFlag xmlns:ma14="http://schemas.microsoft.com/office/mac/drawingml/2011/main" xmlns=""/>
            </a:ext>
          </a:extLst>
        </p:spPr>
      </p:pic>
      <p:sp>
        <p:nvSpPr>
          <p:cNvPr id="49" name="Title 6"/>
          <p:cNvSpPr txBox="1"/>
          <p:nvPr/>
        </p:nvSpPr>
        <p:spPr>
          <a:xfrm>
            <a:off x="800520" y="3240776"/>
            <a:ext cx="5981280" cy="273709"/>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100000"/>
              </a:lnSpc>
            </a:pPr>
            <a:r>
              <a:rPr lang="en-US" sz="1800" kern="0" dirty="0">
                <a:solidFill>
                  <a:srgbClr val="00B0F0"/>
                </a:solidFill>
              </a:rPr>
              <a:t>Two distinct business units within our Global </a:t>
            </a:r>
            <a:r>
              <a:rPr lang="en-US" sz="1800" kern="0" dirty="0" smtClean="0">
                <a:solidFill>
                  <a:srgbClr val="00B0F0"/>
                </a:solidFill>
              </a:rPr>
              <a:t>division: </a:t>
            </a:r>
            <a:endParaRPr lang="en-US" sz="1500" kern="0" dirty="0">
              <a:solidFill>
                <a:srgbClr val="00B0F0"/>
              </a:solidFill>
              <a:latin typeface="Arial"/>
              <a:cs typeface="Arial"/>
            </a:endParaRPr>
          </a:p>
        </p:txBody>
      </p:sp>
      <p:sp>
        <p:nvSpPr>
          <p:cNvPr id="50" name="Title 6"/>
          <p:cNvSpPr txBox="1"/>
          <p:nvPr/>
        </p:nvSpPr>
        <p:spPr>
          <a:xfrm>
            <a:off x="1953456" y="3858302"/>
            <a:ext cx="1981207" cy="342123"/>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100000"/>
              </a:lnSpc>
            </a:pPr>
            <a:r>
              <a:rPr lang="en-US" sz="1800" kern="0" dirty="0" smtClean="0">
                <a:solidFill>
                  <a:schemeClr val="tx2"/>
                </a:solidFill>
              </a:rPr>
              <a:t>Global Markets</a:t>
            </a:r>
            <a:endParaRPr lang="en-US" sz="1500" kern="0" dirty="0">
              <a:solidFill>
                <a:schemeClr val="tx2"/>
              </a:solidFill>
              <a:latin typeface="Arial"/>
              <a:cs typeface="Arial"/>
            </a:endParaRPr>
          </a:p>
        </p:txBody>
      </p:sp>
      <p:sp>
        <p:nvSpPr>
          <p:cNvPr id="51" name="TextBox 50"/>
          <p:cNvSpPr txBox="1"/>
          <p:nvPr/>
        </p:nvSpPr>
        <p:spPr>
          <a:xfrm>
            <a:off x="1953456" y="4223585"/>
            <a:ext cx="2438407" cy="538609"/>
          </a:xfrm>
          <a:prstGeom prst="rect">
            <a:avLst/>
          </a:prstGeom>
          <a:noFill/>
        </p:spPr>
        <p:txBody>
          <a:bodyPr wrap="square" lIns="0" tIns="0" rIns="0" bIns="0" numCol="1" spcCol="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350"/>
              </a:lnSpc>
              <a:spcAft>
                <a:spcPts val="500"/>
              </a:spcAft>
            </a:pPr>
            <a:r>
              <a:rPr lang="en-US" sz="1000" dirty="0" smtClean="0">
                <a:solidFill>
                  <a:srgbClr val="4D4D4D"/>
                </a:solidFill>
                <a:latin typeface="Arial"/>
                <a:cs typeface="Arial"/>
              </a:rPr>
              <a:t>Health care benefits plans, services and medical delivery at the local market level </a:t>
            </a:r>
            <a:br>
              <a:rPr lang="en-US" sz="1000" dirty="0" smtClean="0">
                <a:solidFill>
                  <a:srgbClr val="4D4D4D"/>
                </a:solidFill>
                <a:latin typeface="Arial"/>
                <a:cs typeface="Arial"/>
              </a:rPr>
            </a:br>
            <a:r>
              <a:rPr lang="en-US" sz="1000" dirty="0" smtClean="0">
                <a:solidFill>
                  <a:srgbClr val="4D4D4D"/>
                </a:solidFill>
                <a:latin typeface="Arial"/>
                <a:cs typeface="Arial"/>
              </a:rPr>
              <a:t>in countries all over the world. </a:t>
            </a:r>
          </a:p>
        </p:txBody>
      </p:sp>
      <p:pic>
        <p:nvPicPr>
          <p:cNvPr id="52" name="Picture 51"/>
          <p:cNvPicPr/>
          <p:nvPr/>
        </p:nvPicPr>
        <p:blipFill rotWithShape="1">
          <a:blip r:embed="rId4">
            <a:extLst>
              <a:ext uri="{28A0092B-C50C-407E-A947-70E740481C1C}">
                <a14:useLocalDpi xmlns:a14="http://schemas.microsoft.com/office/drawing/2010/main" val="0"/>
              </a:ext>
            </a:extLst>
          </a:blip>
          <a:srcRect l="6274" t="52335" r="75822" b="20745"/>
          <a:stretch/>
        </p:blipFill>
        <p:spPr bwMode="auto">
          <a:xfrm>
            <a:off x="4503752" y="3766786"/>
            <a:ext cx="609600" cy="618808"/>
          </a:xfrm>
          <a:prstGeom prst="rect">
            <a:avLst/>
          </a:prstGeom>
          <a:ln>
            <a:noFill/>
          </a:ln>
          <a:effectLst/>
          <a:extLst>
            <a:ext uri="{53640926-AAD7-44D8-BBD7-CCE9431645EC}">
              <a14:shadowObscured xmlns:a14="http://schemas.microsoft.com/office/drawing/2010/main"/>
            </a:ext>
            <a:ext uri="{FAA26D3D-D897-4be2-8F04-BA451C77F1D7}">
              <ma14:placeholderFlag xmlns:ma14="http://schemas.microsoft.com/office/mac/drawingml/2011/main" xmlns=""/>
            </a:ext>
          </a:extLst>
        </p:spPr>
      </p:pic>
      <p:sp>
        <p:nvSpPr>
          <p:cNvPr id="53" name="Title 6"/>
          <p:cNvSpPr txBox="1"/>
          <p:nvPr/>
        </p:nvSpPr>
        <p:spPr>
          <a:xfrm>
            <a:off x="5216471" y="3858302"/>
            <a:ext cx="1981207" cy="342123"/>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100000"/>
              </a:lnSpc>
            </a:pPr>
            <a:r>
              <a:rPr lang="en-US" sz="1800" kern="0" dirty="0" smtClean="0">
                <a:solidFill>
                  <a:schemeClr val="tx2"/>
                </a:solidFill>
              </a:rPr>
              <a:t>Global Solutions</a:t>
            </a:r>
            <a:endParaRPr lang="en-US" sz="1500" kern="0" dirty="0">
              <a:solidFill>
                <a:schemeClr val="tx2"/>
              </a:solidFill>
              <a:latin typeface="Arial"/>
              <a:cs typeface="Arial"/>
            </a:endParaRPr>
          </a:p>
        </p:txBody>
      </p:sp>
      <p:sp>
        <p:nvSpPr>
          <p:cNvPr id="54" name="TextBox 53"/>
          <p:cNvSpPr txBox="1"/>
          <p:nvPr/>
        </p:nvSpPr>
        <p:spPr>
          <a:xfrm>
            <a:off x="5216471" y="4223585"/>
            <a:ext cx="2773673" cy="538609"/>
          </a:xfrm>
          <a:prstGeom prst="rect">
            <a:avLst/>
          </a:prstGeom>
          <a:noFill/>
        </p:spPr>
        <p:txBody>
          <a:bodyPr wrap="square" lIns="0" tIns="0" rIns="0" bIns="0" numCol="1" spcCol="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350"/>
              </a:lnSpc>
              <a:spcAft>
                <a:spcPts val="500"/>
              </a:spcAft>
            </a:pPr>
            <a:r>
              <a:rPr lang="en-US" sz="1000" dirty="0" smtClean="0">
                <a:solidFill>
                  <a:srgbClr val="4D4D4D"/>
                </a:solidFill>
                <a:latin typeface="Arial"/>
                <a:cs typeface="Arial"/>
              </a:rPr>
              <a:t>Health and wellbeing solutions for expatriates, international travelers and the globally </a:t>
            </a:r>
            <a:br>
              <a:rPr lang="en-US" sz="1000" dirty="0" smtClean="0">
                <a:solidFill>
                  <a:srgbClr val="4D4D4D"/>
                </a:solidFill>
                <a:latin typeface="Arial"/>
                <a:cs typeface="Arial"/>
              </a:rPr>
            </a:br>
            <a:r>
              <a:rPr lang="en-US" sz="1000" dirty="0" smtClean="0">
                <a:solidFill>
                  <a:srgbClr val="4D4D4D"/>
                </a:solidFill>
                <a:latin typeface="Arial"/>
                <a:cs typeface="Arial"/>
              </a:rPr>
              <a:t>mobile population.</a:t>
            </a:r>
          </a:p>
        </p:txBody>
      </p:sp>
      <p:cxnSp>
        <p:nvCxnSpPr>
          <p:cNvPr id="55" name="Straight Connector 54"/>
          <p:cNvCxnSpPr/>
          <p:nvPr/>
        </p:nvCxnSpPr>
        <p:spPr>
          <a:xfrm flipV="1">
            <a:off x="800520" y="3044418"/>
            <a:ext cx="7993623" cy="1"/>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694088" y="1918984"/>
            <a:ext cx="2460930" cy="307777"/>
          </a:xfrm>
          <a:prstGeom prst="rect">
            <a:avLst/>
          </a:prstGeom>
        </p:spPr>
        <p:txBody>
          <a:bodyPr wrap="none">
            <a:spAutoFit/>
          </a:bodyPr>
          <a:lstStyle/>
          <a:p>
            <a:pPr>
              <a:lnSpc>
                <a:spcPct val="100000"/>
              </a:lnSpc>
            </a:pPr>
            <a:r>
              <a:rPr lang="en-US" sz="1400" b="1" kern="0" dirty="0">
                <a:solidFill>
                  <a:schemeClr val="tx2"/>
                </a:solidFill>
              </a:rPr>
              <a:t>Around the world we offer:</a:t>
            </a:r>
          </a:p>
        </p:txBody>
      </p:sp>
    </p:spTree>
    <p:extLst>
      <p:ext uri="{BB962C8B-B14F-4D97-AF65-F5344CB8AC3E}">
        <p14:creationId xmlns:p14="http://schemas.microsoft.com/office/powerpoint/2010/main" val="77506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Single-sourced solutions, </a:t>
            </a:r>
            <a:br>
              <a:rPr lang="en-US" dirty="0" smtClean="0"/>
            </a:br>
            <a:r>
              <a:rPr lang="en-US" dirty="0" smtClean="0"/>
              <a:t>globally </a:t>
            </a:r>
            <a:r>
              <a:rPr lang="en-US" dirty="0"/>
              <a:t>integrated</a:t>
            </a:r>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16</a:t>
            </a:fld>
            <a:endParaRPr lang="en-US" dirty="0">
              <a:solidFill>
                <a:schemeClr val="tx2">
                  <a:lumMod val="50000"/>
                </a:schemeClr>
              </a:solidFill>
            </a:endParaRPr>
          </a:p>
        </p:txBody>
      </p:sp>
      <p:sp>
        <p:nvSpPr>
          <p:cNvPr id="18" name="Title 6"/>
          <p:cNvSpPr txBox="1"/>
          <p:nvPr/>
        </p:nvSpPr>
        <p:spPr>
          <a:xfrm>
            <a:off x="922352" y="1019178"/>
            <a:ext cx="3962400" cy="45720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endParaRPr lang="en-US" sz="2800" kern="0" dirty="0">
              <a:solidFill>
                <a:srgbClr val="003DA1"/>
              </a:solidFill>
              <a:cs typeface="Arial"/>
            </a:endParaRPr>
          </a:p>
        </p:txBody>
      </p:sp>
      <p:sp>
        <p:nvSpPr>
          <p:cNvPr id="56" name="Content Placeholder 2"/>
          <p:cNvSpPr txBox="1">
            <a:spLocks/>
          </p:cNvSpPr>
          <p:nvPr/>
        </p:nvSpPr>
        <p:spPr>
          <a:xfrm>
            <a:off x="749859" y="1206833"/>
            <a:ext cx="6781800" cy="256480"/>
          </a:xfrm>
          <a:prstGeom prst="rect">
            <a:avLst/>
          </a:prstGeom>
        </p:spPr>
        <p:txBody>
          <a:bodyPr vert="horz" wrap="square" lIns="0" tIns="0" rIns="0" bIns="0" rtlCol="0">
            <a:spAutoFit/>
          </a:bodyPr>
          <a:lstStyle>
            <a:lvl1pPr marL="0" indent="0" algn="l" defTabSz="914400" rtl="0" eaLnBrk="1" latinLnBrk="0" hangingPunct="1">
              <a:lnSpc>
                <a:spcPct val="95000"/>
              </a:lnSpc>
              <a:spcBef>
                <a:spcPts val="0"/>
              </a:spcBef>
              <a:spcAft>
                <a:spcPts val="700"/>
              </a:spcAft>
              <a:buClr>
                <a:schemeClr val="tx1"/>
              </a:buClr>
              <a:buFontTx/>
              <a:buNone/>
              <a:defRPr sz="1500" b="1" kern="1200">
                <a:solidFill>
                  <a:schemeClr val="accent4"/>
                </a:solidFill>
                <a:latin typeface="+mn-lt"/>
                <a:ea typeface="+mn-ea"/>
                <a:cs typeface="+mn-cs"/>
              </a:defRPr>
            </a:lvl1pPr>
            <a:lvl2pPr marL="0" indent="0" algn="l" defTabSz="914400" rtl="0" eaLnBrk="1" latinLnBrk="0" hangingPunct="1">
              <a:lnSpc>
                <a:spcPct val="100000"/>
              </a:lnSpc>
              <a:spcBef>
                <a:spcPts val="1400"/>
              </a:spcBef>
              <a:buClr>
                <a:schemeClr val="tx1"/>
              </a:buClr>
              <a:buFontTx/>
              <a:buNone/>
              <a:defRPr sz="1200" kern="1200">
                <a:solidFill>
                  <a:schemeClr val="accent4"/>
                </a:solidFill>
                <a:latin typeface="+mn-lt"/>
                <a:ea typeface="+mn-ea"/>
                <a:cs typeface="+mn-cs"/>
              </a:defRPr>
            </a:lvl2pPr>
            <a:lvl3pPr marL="108000" indent="-108000" algn="l" defTabSz="914400" rtl="0" eaLnBrk="1" latinLnBrk="0" hangingPunct="1">
              <a:lnSpc>
                <a:spcPct val="100000"/>
              </a:lnSpc>
              <a:spcBef>
                <a:spcPts val="1400"/>
              </a:spcBef>
              <a:buClr>
                <a:schemeClr val="tx1"/>
              </a:buClr>
              <a:buFont typeface="Arial" panose="020B0604020202020204" pitchFamily="34" charset="0"/>
              <a:buChar char="•"/>
              <a:defRPr sz="1200" kern="1200">
                <a:solidFill>
                  <a:schemeClr val="accent4"/>
                </a:solidFill>
                <a:latin typeface="+mn-lt"/>
                <a:ea typeface="+mn-ea"/>
                <a:cs typeface="+mn-cs"/>
              </a:defRPr>
            </a:lvl3pPr>
            <a:lvl4pPr marL="270000" indent="-1620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accent4"/>
                </a:solidFill>
                <a:latin typeface="+mn-lt"/>
                <a:ea typeface="+mn-ea"/>
                <a:cs typeface="+mn-cs"/>
              </a:defRPr>
            </a:lvl4pPr>
            <a:lvl5pPr marL="432000" indent="-162000" algn="l" defTabSz="914400" rtl="0" eaLnBrk="1" latinLnBrk="0" hangingPunct="1">
              <a:lnSpc>
                <a:spcPct val="100000"/>
              </a:lnSpc>
              <a:spcBef>
                <a:spcPts val="300"/>
              </a:spcBef>
              <a:buClr>
                <a:schemeClr val="tx1"/>
              </a:buClr>
              <a:buFont typeface="Arial" panose="020B0604020202020204" pitchFamily="34" charset="0"/>
              <a:buChar char="»"/>
              <a:defRPr sz="12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5000"/>
              </a:lnSpc>
              <a:buClr>
                <a:srgbClr val="8C9599"/>
              </a:buClr>
            </a:pPr>
            <a:r>
              <a:rPr lang="en-GB" sz="1600" dirty="0" smtClean="0">
                <a:solidFill>
                  <a:srgbClr val="083491"/>
                </a:solidFill>
              </a:rPr>
              <a:t>Efficient, end-to-end care that safeguards well-being and productivity</a:t>
            </a:r>
            <a:endParaRPr lang="en-GB" sz="1600" dirty="0">
              <a:solidFill>
                <a:srgbClr val="083491"/>
              </a:solidFill>
            </a:endParaRPr>
          </a:p>
        </p:txBody>
      </p:sp>
      <p:sp>
        <p:nvSpPr>
          <p:cNvPr id="58" name="Rectangle 57"/>
          <p:cNvSpPr/>
          <p:nvPr/>
        </p:nvSpPr>
        <p:spPr>
          <a:xfrm rot="18658404">
            <a:off x="2338455" y="2457702"/>
            <a:ext cx="1182953" cy="1690924"/>
          </a:xfrm>
          <a:prstGeom prst="rect">
            <a:avLst/>
          </a:prstGeom>
          <a:noFill/>
        </p:spPr>
        <p:txBody>
          <a:bodyPr wrap="none" lIns="91440" tIns="45720" rIns="91440" bIns="45720">
            <a:prstTxWarp prst="textCircle">
              <a:avLst/>
            </a:prstTxWarp>
            <a:spAutoFit/>
          </a:bodyPr>
          <a:lstStyle/>
          <a:p>
            <a:pPr algn="ctr"/>
            <a:r>
              <a:rPr lang="en-US" sz="800" b="1" dirty="0" smtClean="0">
                <a:ln w="12700">
                  <a:noFill/>
                  <a:prstDash val="solid"/>
                </a:ln>
                <a:solidFill>
                  <a:srgbClr val="FFFFFF"/>
                </a:solidFill>
              </a:rPr>
              <a:t>GLOBAL ASSISTANCE</a:t>
            </a:r>
            <a:endParaRPr lang="en-US" sz="800" b="1" dirty="0">
              <a:ln w="12700">
                <a:noFill/>
                <a:prstDash val="solid"/>
              </a:ln>
              <a:solidFill>
                <a:srgbClr val="FFFFFF"/>
              </a:solidFill>
            </a:endParaRPr>
          </a:p>
        </p:txBody>
      </p:sp>
      <p:sp>
        <p:nvSpPr>
          <p:cNvPr id="59" name="Rectangle 58"/>
          <p:cNvSpPr/>
          <p:nvPr/>
        </p:nvSpPr>
        <p:spPr>
          <a:xfrm rot="1349675">
            <a:off x="2784763" y="3287643"/>
            <a:ext cx="1053877" cy="1690924"/>
          </a:xfrm>
          <a:prstGeom prst="rect">
            <a:avLst/>
          </a:prstGeom>
          <a:noFill/>
        </p:spPr>
        <p:txBody>
          <a:bodyPr wrap="none" lIns="91440" tIns="45720" rIns="91440" bIns="45720">
            <a:prstTxWarp prst="textCircle">
              <a:avLst/>
            </a:prstTxWarp>
            <a:spAutoFit/>
          </a:bodyPr>
          <a:lstStyle/>
          <a:p>
            <a:pPr algn="ctr"/>
            <a:r>
              <a:rPr lang="en-US" sz="800" b="1" dirty="0" smtClean="0">
                <a:ln w="12700">
                  <a:noFill/>
                  <a:prstDash val="solid"/>
                </a:ln>
                <a:solidFill>
                  <a:srgbClr val="FFFFFF"/>
                </a:solidFill>
              </a:rPr>
              <a:t> GLOBAL  RISK</a:t>
            </a:r>
            <a:endParaRPr lang="en-US" sz="800" b="1" dirty="0">
              <a:ln w="12700">
                <a:noFill/>
                <a:prstDash val="solid"/>
              </a:ln>
              <a:solidFill>
                <a:srgbClr val="FFFFFF"/>
              </a:solidFill>
            </a:endParaRPr>
          </a:p>
        </p:txBody>
      </p:sp>
      <p:sp>
        <p:nvSpPr>
          <p:cNvPr id="60" name="Oval 59"/>
          <p:cNvSpPr/>
          <p:nvPr/>
        </p:nvSpPr>
        <p:spPr>
          <a:xfrm>
            <a:off x="4618934" y="1915252"/>
            <a:ext cx="216024" cy="216024"/>
          </a:xfrm>
          <a:prstGeom prst="ellipse">
            <a:avLst/>
          </a:prstGeom>
          <a:solidFill>
            <a:srgbClr val="08349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Rectangle 60"/>
          <p:cNvSpPr/>
          <p:nvPr/>
        </p:nvSpPr>
        <p:spPr>
          <a:xfrm>
            <a:off x="4842627" y="1884435"/>
            <a:ext cx="2088232" cy="707886"/>
          </a:xfrm>
          <a:prstGeom prst="rect">
            <a:avLst/>
          </a:prstGeom>
        </p:spPr>
        <p:txBody>
          <a:bodyPr wrap="square">
            <a:spAutoFit/>
          </a:bodyPr>
          <a:lstStyle/>
          <a:p>
            <a:r>
              <a:rPr lang="en-GB" sz="1000" b="1" dirty="0" smtClean="0">
                <a:solidFill>
                  <a:srgbClr val="8C9599">
                    <a:lumMod val="75000"/>
                  </a:srgbClr>
                </a:solidFill>
                <a:cs typeface="Arial"/>
              </a:rPr>
              <a:t>Expatriate Insurance</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Expatriates</a:t>
            </a:r>
          </a:p>
          <a:p>
            <a:pPr marL="91440" indent="-82296">
              <a:buFont typeface="Arial"/>
              <a:buChar char="•"/>
            </a:pPr>
            <a:r>
              <a:rPr lang="en-GB" sz="1000" dirty="0" smtClean="0">
                <a:solidFill>
                  <a:srgbClr val="8C9599">
                    <a:lumMod val="75000"/>
                  </a:srgbClr>
                </a:solidFill>
                <a:cs typeface="Arial"/>
              </a:rPr>
              <a:t>Inpatriates</a:t>
            </a:r>
          </a:p>
          <a:p>
            <a:pPr marL="91440" indent="-82296">
              <a:buFont typeface="Arial"/>
              <a:buChar char="•"/>
            </a:pPr>
            <a:r>
              <a:rPr lang="en-GB" sz="1000" dirty="0" smtClean="0">
                <a:solidFill>
                  <a:srgbClr val="8C9599">
                    <a:lumMod val="75000"/>
                  </a:srgbClr>
                </a:solidFill>
                <a:cs typeface="Arial"/>
              </a:rPr>
              <a:t>TCNs</a:t>
            </a:r>
            <a:endParaRPr lang="en-US" sz="1000" dirty="0">
              <a:solidFill>
                <a:srgbClr val="8C9599">
                  <a:lumMod val="75000"/>
                </a:srgbClr>
              </a:solidFill>
            </a:endParaRPr>
          </a:p>
        </p:txBody>
      </p:sp>
      <p:sp>
        <p:nvSpPr>
          <p:cNvPr id="62" name="Oval 61"/>
          <p:cNvSpPr/>
          <p:nvPr/>
        </p:nvSpPr>
        <p:spPr>
          <a:xfrm>
            <a:off x="4618934" y="3423146"/>
            <a:ext cx="216024" cy="216024"/>
          </a:xfrm>
          <a:prstGeom prst="ellipse">
            <a:avLst/>
          </a:prstGeom>
          <a:solidFill>
            <a:srgbClr val="00A8F7"/>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Oval 62"/>
          <p:cNvSpPr/>
          <p:nvPr/>
        </p:nvSpPr>
        <p:spPr>
          <a:xfrm>
            <a:off x="4618934" y="4539880"/>
            <a:ext cx="216024" cy="216024"/>
          </a:xfrm>
          <a:prstGeom prst="ellipse">
            <a:avLst/>
          </a:prstGeom>
          <a:solidFill>
            <a:srgbClr val="8B8B8B"/>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68686"/>
              </a:solidFill>
            </a:endParaRPr>
          </a:p>
        </p:txBody>
      </p:sp>
      <p:sp>
        <p:nvSpPr>
          <p:cNvPr id="64" name="Rectangle 63"/>
          <p:cNvSpPr/>
          <p:nvPr/>
        </p:nvSpPr>
        <p:spPr>
          <a:xfrm>
            <a:off x="6700152" y="1884435"/>
            <a:ext cx="1800076" cy="1015663"/>
          </a:xfrm>
          <a:prstGeom prst="rect">
            <a:avLst/>
          </a:prstGeom>
        </p:spPr>
        <p:txBody>
          <a:bodyPr wrap="square">
            <a:spAutoFit/>
          </a:bodyPr>
          <a:lstStyle/>
          <a:p>
            <a:r>
              <a:rPr lang="en-GB" sz="1000" b="1" dirty="0" smtClean="0">
                <a:solidFill>
                  <a:srgbClr val="8C9599">
                    <a:lumMod val="75000"/>
                  </a:srgbClr>
                </a:solidFill>
                <a:cs typeface="Arial"/>
              </a:rPr>
              <a:t>U.S. Networks &amp; </a:t>
            </a:r>
            <a:br>
              <a:rPr lang="en-GB" sz="1000" b="1" dirty="0" smtClean="0">
                <a:solidFill>
                  <a:srgbClr val="8C9599">
                    <a:lumMod val="75000"/>
                  </a:srgbClr>
                </a:solidFill>
                <a:cs typeface="Arial"/>
              </a:rPr>
            </a:br>
            <a:r>
              <a:rPr lang="en-GB" sz="1000" b="1" dirty="0" smtClean="0">
                <a:solidFill>
                  <a:srgbClr val="8C9599">
                    <a:lumMod val="75000"/>
                  </a:srgbClr>
                </a:solidFill>
                <a:cs typeface="Arial"/>
              </a:rPr>
              <a:t>Administrative Services</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Services for </a:t>
            </a:r>
            <a:r>
              <a:rPr lang="en-GB" sz="1000" dirty="0">
                <a:solidFill>
                  <a:srgbClr val="8C9599">
                    <a:lumMod val="75000"/>
                  </a:srgbClr>
                </a:solidFill>
                <a:cs typeface="Arial"/>
              </a:rPr>
              <a:t/>
            </a:r>
            <a:br>
              <a:rPr lang="en-GB" sz="1000" dirty="0">
                <a:solidFill>
                  <a:srgbClr val="8C9599">
                    <a:lumMod val="75000"/>
                  </a:srgbClr>
                </a:solidFill>
                <a:cs typeface="Arial"/>
              </a:rPr>
            </a:br>
            <a:r>
              <a:rPr lang="en-GB" sz="1000" dirty="0" smtClean="0">
                <a:solidFill>
                  <a:srgbClr val="8C9599">
                    <a:lumMod val="75000"/>
                  </a:srgbClr>
                </a:solidFill>
                <a:cs typeface="Arial"/>
              </a:rPr>
              <a:t>Non-U.S. Insurers</a:t>
            </a:r>
          </a:p>
          <a:p>
            <a:pPr marL="91440" indent="-82296">
              <a:buFont typeface="Arial"/>
              <a:buChar char="•"/>
            </a:pPr>
            <a:r>
              <a:rPr lang="en-GB" sz="1000" dirty="0" smtClean="0">
                <a:solidFill>
                  <a:srgbClr val="8C9599">
                    <a:lumMod val="75000"/>
                  </a:srgbClr>
                </a:solidFill>
                <a:cs typeface="Arial"/>
              </a:rPr>
              <a:t>Administration and Access </a:t>
            </a:r>
            <a:br>
              <a:rPr lang="en-GB" sz="1000" dirty="0" smtClean="0">
                <a:solidFill>
                  <a:srgbClr val="8C9599">
                    <a:lumMod val="75000"/>
                  </a:srgbClr>
                </a:solidFill>
                <a:cs typeface="Arial"/>
              </a:rPr>
            </a:br>
            <a:r>
              <a:rPr lang="en-GB" sz="1000" dirty="0" smtClean="0">
                <a:solidFill>
                  <a:srgbClr val="8C9599">
                    <a:lumMod val="75000"/>
                  </a:srgbClr>
                </a:solidFill>
                <a:cs typeface="Arial"/>
              </a:rPr>
              <a:t>to U.S. Networks</a:t>
            </a:r>
            <a:endParaRPr lang="en-US" sz="1000" dirty="0">
              <a:solidFill>
                <a:srgbClr val="8C9599">
                  <a:lumMod val="75000"/>
                </a:srgbClr>
              </a:solidFill>
            </a:endParaRPr>
          </a:p>
        </p:txBody>
      </p:sp>
      <p:sp>
        <p:nvSpPr>
          <p:cNvPr id="65" name="Oval 64"/>
          <p:cNvSpPr/>
          <p:nvPr/>
        </p:nvSpPr>
        <p:spPr>
          <a:xfrm>
            <a:off x="6472667" y="1918526"/>
            <a:ext cx="216024" cy="216024"/>
          </a:xfrm>
          <a:prstGeom prst="ellipse">
            <a:avLst/>
          </a:prstGeom>
          <a:solidFill>
            <a:schemeClr val="bg1">
              <a:lumMod val="8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6" name="Rectangle 65"/>
          <p:cNvSpPr/>
          <p:nvPr/>
        </p:nvSpPr>
        <p:spPr>
          <a:xfrm>
            <a:off x="4842627" y="3387549"/>
            <a:ext cx="2088232" cy="861774"/>
          </a:xfrm>
          <a:prstGeom prst="rect">
            <a:avLst/>
          </a:prstGeom>
        </p:spPr>
        <p:txBody>
          <a:bodyPr wrap="square">
            <a:spAutoFit/>
          </a:bodyPr>
          <a:lstStyle/>
          <a:p>
            <a:r>
              <a:rPr lang="en-GB" sz="1000" b="1" dirty="0" smtClean="0">
                <a:solidFill>
                  <a:srgbClr val="8C9599">
                    <a:lumMod val="75000"/>
                  </a:srgbClr>
                </a:solidFill>
                <a:cs typeface="Arial"/>
              </a:rPr>
              <a:t>Global Assistance</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Assistance &amp; Evacuation</a:t>
            </a:r>
          </a:p>
          <a:p>
            <a:pPr marL="91440" indent="-82296">
              <a:buFont typeface="Arial"/>
              <a:buChar char="•"/>
            </a:pPr>
            <a:r>
              <a:rPr lang="en-GB" sz="1000" dirty="0" smtClean="0">
                <a:solidFill>
                  <a:srgbClr val="8C9599">
                    <a:lumMod val="75000"/>
                  </a:srgbClr>
                </a:solidFill>
                <a:cs typeface="Arial"/>
              </a:rPr>
              <a:t>Medical Intelligence</a:t>
            </a:r>
          </a:p>
          <a:p>
            <a:pPr marL="91440" indent="-82296">
              <a:buFont typeface="Arial"/>
              <a:buChar char="•"/>
            </a:pPr>
            <a:r>
              <a:rPr lang="en-GB" sz="1000" dirty="0" smtClean="0">
                <a:solidFill>
                  <a:srgbClr val="8C9599">
                    <a:lumMod val="75000"/>
                  </a:srgbClr>
                </a:solidFill>
                <a:cs typeface="Arial"/>
              </a:rPr>
              <a:t>Travel Assistance</a:t>
            </a:r>
          </a:p>
          <a:p>
            <a:pPr marL="91440" indent="-82296">
              <a:buFont typeface="Arial"/>
              <a:buChar char="•"/>
            </a:pPr>
            <a:r>
              <a:rPr lang="en-GB" sz="1000" dirty="0" smtClean="0">
                <a:solidFill>
                  <a:srgbClr val="8C9599">
                    <a:lumMod val="75000"/>
                  </a:srgbClr>
                </a:solidFill>
                <a:cs typeface="Arial"/>
              </a:rPr>
              <a:t>Repatriation of Remains</a:t>
            </a:r>
            <a:endParaRPr lang="en-US" sz="1000" dirty="0">
              <a:solidFill>
                <a:srgbClr val="8C9599">
                  <a:lumMod val="75000"/>
                </a:srgbClr>
              </a:solidFill>
            </a:endParaRPr>
          </a:p>
        </p:txBody>
      </p:sp>
      <p:sp>
        <p:nvSpPr>
          <p:cNvPr id="67" name="Oval 66"/>
          <p:cNvSpPr/>
          <p:nvPr/>
        </p:nvSpPr>
        <p:spPr>
          <a:xfrm>
            <a:off x="6472667" y="3393210"/>
            <a:ext cx="216024" cy="216024"/>
          </a:xfrm>
          <a:prstGeom prst="ellipse">
            <a:avLst/>
          </a:prstGeom>
          <a:solidFill>
            <a:srgbClr val="95B2D8"/>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8" name="Rectangle 67"/>
          <p:cNvSpPr/>
          <p:nvPr/>
        </p:nvSpPr>
        <p:spPr>
          <a:xfrm>
            <a:off x="4842627" y="4462108"/>
            <a:ext cx="3168352" cy="1169551"/>
          </a:xfrm>
          <a:prstGeom prst="rect">
            <a:avLst/>
          </a:prstGeom>
        </p:spPr>
        <p:txBody>
          <a:bodyPr wrap="square">
            <a:spAutoFit/>
          </a:bodyPr>
          <a:lstStyle/>
          <a:p>
            <a:r>
              <a:rPr lang="en-GB" sz="1000" b="1" dirty="0" smtClean="0">
                <a:solidFill>
                  <a:srgbClr val="8C9599">
                    <a:lumMod val="75000"/>
                  </a:srgbClr>
                </a:solidFill>
                <a:cs typeface="Arial"/>
              </a:rPr>
              <a:t>Global Risk</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Security and Medical Intelligence</a:t>
            </a:r>
          </a:p>
          <a:p>
            <a:pPr marL="91440" indent="-82296">
              <a:buFont typeface="Arial"/>
              <a:buChar char="•"/>
            </a:pPr>
            <a:r>
              <a:rPr lang="en-GB" sz="1000" dirty="0" smtClean="0">
                <a:solidFill>
                  <a:srgbClr val="8C9599">
                    <a:lumMod val="75000"/>
                  </a:srgbClr>
                </a:solidFill>
                <a:cs typeface="Arial"/>
              </a:rPr>
              <a:t>Crisis Management &amp; Critical Incident Support</a:t>
            </a:r>
          </a:p>
          <a:p>
            <a:pPr marL="91440" indent="-82296">
              <a:buFont typeface="Arial"/>
              <a:buChar char="•"/>
            </a:pPr>
            <a:r>
              <a:rPr lang="en-GB" sz="1000" dirty="0" smtClean="0">
                <a:solidFill>
                  <a:srgbClr val="8C9599">
                    <a:lumMod val="75000"/>
                  </a:srgbClr>
                </a:solidFill>
                <a:cs typeface="Arial"/>
              </a:rPr>
              <a:t>Security Response Center</a:t>
            </a:r>
          </a:p>
          <a:p>
            <a:pPr marL="91440" indent="-82296">
              <a:buFont typeface="Arial"/>
              <a:buChar char="•"/>
            </a:pPr>
            <a:r>
              <a:rPr lang="en-GB" sz="1000" dirty="0" smtClean="0">
                <a:solidFill>
                  <a:srgbClr val="8C9599">
                    <a:lumMod val="75000"/>
                  </a:srgbClr>
                </a:solidFill>
                <a:cs typeface="Arial"/>
              </a:rPr>
              <a:t>Security Operations</a:t>
            </a:r>
          </a:p>
          <a:p>
            <a:pPr marL="91440" indent="-82296">
              <a:buFont typeface="Arial"/>
              <a:buChar char="•"/>
            </a:pPr>
            <a:r>
              <a:rPr lang="en-GB" sz="1000" dirty="0" smtClean="0">
                <a:solidFill>
                  <a:srgbClr val="8C9599">
                    <a:lumMod val="75000"/>
                  </a:srgbClr>
                </a:solidFill>
                <a:cs typeface="Arial"/>
              </a:rPr>
              <a:t>Security and Political Evacuations</a:t>
            </a:r>
          </a:p>
          <a:p>
            <a:pPr marL="91440" indent="-82296">
              <a:buFont typeface="Arial"/>
              <a:buChar char="•"/>
            </a:pPr>
            <a:r>
              <a:rPr lang="en-GB" sz="1000" dirty="0" smtClean="0">
                <a:solidFill>
                  <a:srgbClr val="8C9599">
                    <a:lumMod val="75000"/>
                  </a:srgbClr>
                </a:solidFill>
                <a:cs typeface="Arial"/>
              </a:rPr>
              <a:t>Travel Tracking and Intelligence Alerts </a:t>
            </a:r>
            <a:endParaRPr lang="en-US" sz="1000" dirty="0">
              <a:solidFill>
                <a:srgbClr val="8C9599">
                  <a:lumMod val="75000"/>
                </a:srgbClr>
              </a:solidFill>
            </a:endParaRPr>
          </a:p>
        </p:txBody>
      </p:sp>
      <p:sp>
        <p:nvSpPr>
          <p:cNvPr id="69" name="Rectangle 68"/>
          <p:cNvSpPr/>
          <p:nvPr/>
        </p:nvSpPr>
        <p:spPr>
          <a:xfrm>
            <a:off x="6700152" y="3332235"/>
            <a:ext cx="1647676" cy="861774"/>
          </a:xfrm>
          <a:prstGeom prst="rect">
            <a:avLst/>
          </a:prstGeom>
        </p:spPr>
        <p:txBody>
          <a:bodyPr wrap="square">
            <a:spAutoFit/>
          </a:bodyPr>
          <a:lstStyle/>
          <a:p>
            <a:r>
              <a:rPr lang="en-GB" sz="1000" b="1" dirty="0" smtClean="0">
                <a:solidFill>
                  <a:srgbClr val="8C9599">
                    <a:lumMod val="75000"/>
                  </a:srgbClr>
                </a:solidFill>
                <a:cs typeface="Arial"/>
              </a:rPr>
              <a:t>Global Medical</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Medical Supplies and Equipment</a:t>
            </a:r>
          </a:p>
          <a:p>
            <a:pPr marL="91440" indent="-82296">
              <a:buFont typeface="Arial"/>
              <a:buChar char="•"/>
            </a:pPr>
            <a:r>
              <a:rPr lang="en-GB" sz="1000" dirty="0" smtClean="0">
                <a:solidFill>
                  <a:srgbClr val="8C9599">
                    <a:lumMod val="75000"/>
                  </a:srgbClr>
                </a:solidFill>
                <a:cs typeface="Arial"/>
              </a:rPr>
              <a:t>Onshore/Offshore Medics and Clinics</a:t>
            </a:r>
            <a:endParaRPr lang="en-US" sz="1000" dirty="0">
              <a:solidFill>
                <a:srgbClr val="8C9599">
                  <a:lumMod val="75000"/>
                </a:srgbClr>
              </a:solidFill>
            </a:endParaRPr>
          </a:p>
        </p:txBody>
      </p:sp>
      <p:sp>
        <p:nvSpPr>
          <p:cNvPr id="70" name="Oval 69"/>
          <p:cNvSpPr/>
          <p:nvPr/>
        </p:nvSpPr>
        <p:spPr>
          <a:xfrm>
            <a:off x="4618934" y="2763067"/>
            <a:ext cx="216024" cy="216024"/>
          </a:xfrm>
          <a:prstGeom prst="ellipse">
            <a:avLst/>
          </a:prstGeom>
          <a:solidFill>
            <a:srgbClr val="44444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Rectangle 70"/>
          <p:cNvSpPr/>
          <p:nvPr/>
        </p:nvSpPr>
        <p:spPr>
          <a:xfrm>
            <a:off x="4846419" y="2702092"/>
            <a:ext cx="1212126" cy="553998"/>
          </a:xfrm>
          <a:prstGeom prst="rect">
            <a:avLst/>
          </a:prstGeom>
        </p:spPr>
        <p:txBody>
          <a:bodyPr wrap="square">
            <a:spAutoFit/>
          </a:bodyPr>
          <a:lstStyle/>
          <a:p>
            <a:r>
              <a:rPr lang="en-GB" sz="1000" b="1" dirty="0" smtClean="0">
                <a:solidFill>
                  <a:srgbClr val="8C9599">
                    <a:lumMod val="75000"/>
                  </a:srgbClr>
                </a:solidFill>
                <a:cs typeface="Arial"/>
              </a:rPr>
              <a:t>Travel Insurance</a:t>
            </a:r>
            <a:endParaRPr lang="en-GB" sz="1000" b="1" dirty="0">
              <a:solidFill>
                <a:srgbClr val="8C9599">
                  <a:lumMod val="75000"/>
                </a:srgbClr>
              </a:solidFill>
              <a:cs typeface="Arial"/>
            </a:endParaRPr>
          </a:p>
          <a:p>
            <a:pPr marL="91440" indent="-82296">
              <a:buFont typeface="Arial"/>
              <a:buChar char="•"/>
            </a:pPr>
            <a:r>
              <a:rPr lang="en-GB" sz="1000" dirty="0" smtClean="0">
                <a:solidFill>
                  <a:srgbClr val="8C9599">
                    <a:lumMod val="75000"/>
                  </a:srgbClr>
                </a:solidFill>
                <a:cs typeface="Arial"/>
              </a:rPr>
              <a:t>Business Travel</a:t>
            </a:r>
          </a:p>
          <a:p>
            <a:pPr marL="91440" indent="-82296">
              <a:buFont typeface="Arial"/>
              <a:buChar char="•"/>
            </a:pPr>
            <a:r>
              <a:rPr lang="en-GB" sz="1000" dirty="0" smtClean="0">
                <a:solidFill>
                  <a:srgbClr val="8C9599">
                    <a:lumMod val="75000"/>
                  </a:srgbClr>
                </a:solidFill>
                <a:cs typeface="Arial"/>
              </a:rPr>
              <a:t>Individual Travel</a:t>
            </a:r>
            <a:endParaRPr lang="en-US" sz="1000" dirty="0">
              <a:solidFill>
                <a:srgbClr val="8C9599">
                  <a:lumMod val="75000"/>
                </a:srgbClr>
              </a:solidFill>
            </a:endParaRPr>
          </a:p>
        </p:txBody>
      </p:sp>
      <p:grpSp>
        <p:nvGrpSpPr>
          <p:cNvPr id="72" name="Group 71"/>
          <p:cNvGrpSpPr/>
          <p:nvPr/>
        </p:nvGrpSpPr>
        <p:grpSpPr>
          <a:xfrm>
            <a:off x="-68247" y="1933578"/>
            <a:ext cx="5471803" cy="3647868"/>
            <a:chOff x="1978826" y="1249215"/>
            <a:chExt cx="5664019" cy="3776012"/>
          </a:xfrm>
        </p:grpSpPr>
        <p:sp>
          <p:nvSpPr>
            <p:cNvPr id="73" name="Rectangle 72"/>
            <p:cNvSpPr/>
            <p:nvPr/>
          </p:nvSpPr>
          <p:spPr>
            <a:xfrm rot="13956768">
              <a:off x="3828684" y="1832272"/>
              <a:ext cx="1213675" cy="1751226"/>
            </a:xfrm>
            <a:prstGeom prst="rect">
              <a:avLst/>
            </a:prstGeom>
            <a:noFill/>
          </p:spPr>
          <p:txBody>
            <a:bodyPr wrap="none" lIns="91440" tIns="45720" rIns="91440" bIns="45720">
              <a:prstTxWarp prst="textCircle">
                <a:avLst/>
              </a:prstTxWarp>
              <a:spAutoFit/>
            </a:bodyPr>
            <a:lstStyle/>
            <a:p>
              <a:pPr algn="ctr"/>
              <a:endParaRPr lang="en-US" sz="800" b="1" dirty="0" smtClean="0">
                <a:ln w="12700">
                  <a:noFill/>
                  <a:prstDash val="solid"/>
                </a:ln>
                <a:solidFill>
                  <a:srgbClr val="FFFFFF"/>
                </a:solidFill>
              </a:endParaRPr>
            </a:p>
            <a:p>
              <a:pPr algn="ctr"/>
              <a:r>
                <a:rPr lang="en-US" sz="800" b="1" dirty="0" smtClean="0">
                  <a:ln w="12700">
                    <a:noFill/>
                    <a:prstDash val="solid"/>
                  </a:ln>
                  <a:solidFill>
                    <a:srgbClr val="FFFFFF"/>
                  </a:solidFill>
                </a:rPr>
                <a:t>EXPATRIATE  INSURANCE</a:t>
              </a:r>
              <a:endParaRPr lang="en-US" sz="800" b="1" dirty="0">
                <a:ln w="12700">
                  <a:noFill/>
                  <a:prstDash val="solid"/>
                </a:ln>
                <a:solidFill>
                  <a:srgbClr val="FFFFFF"/>
                </a:solidFill>
              </a:endParaRPr>
            </a:p>
          </p:txBody>
        </p:sp>
        <p:sp>
          <p:nvSpPr>
            <p:cNvPr id="74" name="Rectangle 73"/>
            <p:cNvSpPr/>
            <p:nvPr/>
          </p:nvSpPr>
          <p:spPr>
            <a:xfrm rot="18658404">
              <a:off x="4690328" y="1849539"/>
              <a:ext cx="1182953" cy="1690924"/>
            </a:xfrm>
            <a:prstGeom prst="rect">
              <a:avLst/>
            </a:prstGeom>
            <a:noFill/>
          </p:spPr>
          <p:txBody>
            <a:bodyPr wrap="none" lIns="91440" tIns="45720" rIns="91440" bIns="45720">
              <a:prstTxWarp prst="textCircle">
                <a:avLst/>
              </a:prstTxWarp>
              <a:spAutoFit/>
            </a:bodyPr>
            <a:lstStyle/>
            <a:p>
              <a:pPr algn="ctr"/>
              <a:r>
                <a:rPr lang="en-US" sz="800" b="1" dirty="0" smtClean="0">
                  <a:ln w="12700">
                    <a:noFill/>
                    <a:prstDash val="solid"/>
                  </a:ln>
                  <a:solidFill>
                    <a:srgbClr val="FFFFFF"/>
                  </a:solidFill>
                </a:rPr>
                <a:t>GLOBAL ASSISTANCE</a:t>
              </a:r>
              <a:endParaRPr lang="en-US" sz="800" b="1" dirty="0">
                <a:ln w="12700">
                  <a:noFill/>
                  <a:prstDash val="solid"/>
                </a:ln>
                <a:solidFill>
                  <a:srgbClr val="FFFFFF"/>
                </a:solidFill>
              </a:endParaRPr>
            </a:p>
          </p:txBody>
        </p:sp>
        <p:grpSp>
          <p:nvGrpSpPr>
            <p:cNvPr id="107" name="Group 106"/>
            <p:cNvGrpSpPr/>
            <p:nvPr/>
          </p:nvGrpSpPr>
          <p:grpSpPr>
            <a:xfrm>
              <a:off x="1978826" y="1249215"/>
              <a:ext cx="5664019" cy="3776012"/>
              <a:chOff x="-622299" y="1125639"/>
              <a:chExt cx="6402208" cy="4268139"/>
            </a:xfrm>
          </p:grpSpPr>
          <p:graphicFrame>
            <p:nvGraphicFramePr>
              <p:cNvPr id="109" name="Chart 108"/>
              <p:cNvGraphicFramePr/>
              <p:nvPr>
                <p:extLst>
                  <p:ext uri="{D42A27DB-BD31-4B8C-83A1-F6EECF244321}">
                    <p14:modId xmlns:p14="http://schemas.microsoft.com/office/powerpoint/2010/main" val="3283763884"/>
                  </p:ext>
                </p:extLst>
              </p:nvPr>
            </p:nvGraphicFramePr>
            <p:xfrm>
              <a:off x="-622299" y="1125639"/>
              <a:ext cx="6402208" cy="4268139"/>
            </p:xfrm>
            <a:graphic>
              <a:graphicData uri="http://schemas.openxmlformats.org/drawingml/2006/chart">
                <c:chart xmlns:c="http://schemas.openxmlformats.org/drawingml/2006/chart" xmlns:r="http://schemas.openxmlformats.org/officeDocument/2006/relationships" r:id="rId3"/>
              </a:graphicData>
            </a:graphic>
          </p:graphicFrame>
          <p:grpSp>
            <p:nvGrpSpPr>
              <p:cNvPr id="110" name="Group 109"/>
              <p:cNvGrpSpPr/>
              <p:nvPr/>
            </p:nvGrpSpPr>
            <p:grpSpPr>
              <a:xfrm>
                <a:off x="2819400" y="2362200"/>
                <a:ext cx="376407" cy="332740"/>
                <a:chOff x="7773988" y="1866900"/>
                <a:chExt cx="684212" cy="604838"/>
              </a:xfrm>
              <a:solidFill>
                <a:schemeClr val="bg1"/>
              </a:solidFill>
            </p:grpSpPr>
            <p:sp>
              <p:nvSpPr>
                <p:cNvPr id="117" name="Freeform 62"/>
                <p:cNvSpPr/>
                <p:nvPr/>
              </p:nvSpPr>
              <p:spPr bwMode="auto">
                <a:xfrm>
                  <a:off x="7773988" y="1866900"/>
                  <a:ext cx="641350" cy="273050"/>
                </a:xfrm>
                <a:custGeom>
                  <a:avLst/>
                  <a:gdLst>
                    <a:gd name="T0" fmla="*/ 1559 w 2827"/>
                    <a:gd name="T1" fmla="*/ 2 h 1207"/>
                    <a:gd name="T2" fmla="*/ 1746 w 2827"/>
                    <a:gd name="T3" fmla="*/ 21 h 1207"/>
                    <a:gd name="T4" fmla="*/ 1923 w 2827"/>
                    <a:gd name="T5" fmla="*/ 66 h 1207"/>
                    <a:gd name="T6" fmla="*/ 2092 w 2827"/>
                    <a:gd name="T7" fmla="*/ 134 h 1207"/>
                    <a:gd name="T8" fmla="*/ 2248 w 2827"/>
                    <a:gd name="T9" fmla="*/ 224 h 1207"/>
                    <a:gd name="T10" fmla="*/ 2390 w 2827"/>
                    <a:gd name="T11" fmla="*/ 333 h 1207"/>
                    <a:gd name="T12" fmla="*/ 2517 w 2827"/>
                    <a:gd name="T13" fmla="*/ 461 h 1207"/>
                    <a:gd name="T14" fmla="*/ 2626 w 2827"/>
                    <a:gd name="T15" fmla="*/ 604 h 1207"/>
                    <a:gd name="T16" fmla="*/ 2715 w 2827"/>
                    <a:gd name="T17" fmla="*/ 762 h 1207"/>
                    <a:gd name="T18" fmla="*/ 2783 w 2827"/>
                    <a:gd name="T19" fmla="*/ 932 h 1207"/>
                    <a:gd name="T20" fmla="*/ 2826 w 2827"/>
                    <a:gd name="T21" fmla="*/ 1114 h 1207"/>
                    <a:gd name="T22" fmla="*/ 2822 w 2827"/>
                    <a:gd name="T23" fmla="*/ 1155 h 1207"/>
                    <a:gd name="T24" fmla="*/ 2800 w 2827"/>
                    <a:gd name="T25" fmla="*/ 1187 h 1207"/>
                    <a:gd name="T26" fmla="*/ 2763 w 2827"/>
                    <a:gd name="T27" fmla="*/ 1204 h 1207"/>
                    <a:gd name="T28" fmla="*/ 2722 w 2827"/>
                    <a:gd name="T29" fmla="*/ 1199 h 1207"/>
                    <a:gd name="T30" fmla="*/ 2690 w 2827"/>
                    <a:gd name="T31" fmla="*/ 1177 h 1207"/>
                    <a:gd name="T32" fmla="*/ 2673 w 2827"/>
                    <a:gd name="T33" fmla="*/ 1139 h 1207"/>
                    <a:gd name="T34" fmla="*/ 2631 w 2827"/>
                    <a:gd name="T35" fmla="*/ 971 h 1207"/>
                    <a:gd name="T36" fmla="*/ 2567 w 2827"/>
                    <a:gd name="T37" fmla="*/ 814 h 1207"/>
                    <a:gd name="T38" fmla="*/ 2482 w 2827"/>
                    <a:gd name="T39" fmla="*/ 668 h 1207"/>
                    <a:gd name="T40" fmla="*/ 2377 w 2827"/>
                    <a:gd name="T41" fmla="*/ 538 h 1207"/>
                    <a:gd name="T42" fmla="*/ 2256 w 2827"/>
                    <a:gd name="T43" fmla="*/ 422 h 1207"/>
                    <a:gd name="T44" fmla="*/ 2119 w 2827"/>
                    <a:gd name="T45" fmla="*/ 326 h 1207"/>
                    <a:gd name="T46" fmla="*/ 1970 w 2827"/>
                    <a:gd name="T47" fmla="*/ 249 h 1207"/>
                    <a:gd name="T48" fmla="*/ 1809 w 2827"/>
                    <a:gd name="T49" fmla="*/ 194 h 1207"/>
                    <a:gd name="T50" fmla="*/ 1641 w 2827"/>
                    <a:gd name="T51" fmla="*/ 163 h 1207"/>
                    <a:gd name="T52" fmla="*/ 1465 w 2827"/>
                    <a:gd name="T53" fmla="*/ 156 h 1207"/>
                    <a:gd name="T54" fmla="*/ 1292 w 2827"/>
                    <a:gd name="T55" fmla="*/ 176 h 1207"/>
                    <a:gd name="T56" fmla="*/ 1127 w 2827"/>
                    <a:gd name="T57" fmla="*/ 220 h 1207"/>
                    <a:gd name="T58" fmla="*/ 972 w 2827"/>
                    <a:gd name="T59" fmla="*/ 285 h 1207"/>
                    <a:gd name="T60" fmla="*/ 829 w 2827"/>
                    <a:gd name="T61" fmla="*/ 374 h 1207"/>
                    <a:gd name="T62" fmla="*/ 699 w 2827"/>
                    <a:gd name="T63" fmla="*/ 480 h 1207"/>
                    <a:gd name="T64" fmla="*/ 584 w 2827"/>
                    <a:gd name="T65" fmla="*/ 604 h 1207"/>
                    <a:gd name="T66" fmla="*/ 489 w 2827"/>
                    <a:gd name="T67" fmla="*/ 745 h 1207"/>
                    <a:gd name="T68" fmla="*/ 415 w 2827"/>
                    <a:gd name="T69" fmla="*/ 900 h 1207"/>
                    <a:gd name="T70" fmla="*/ 509 w 2827"/>
                    <a:gd name="T71" fmla="*/ 919 h 1207"/>
                    <a:gd name="T72" fmla="*/ 549 w 2827"/>
                    <a:gd name="T73" fmla="*/ 911 h 1207"/>
                    <a:gd name="T74" fmla="*/ 587 w 2827"/>
                    <a:gd name="T75" fmla="*/ 923 h 1207"/>
                    <a:gd name="T76" fmla="*/ 614 w 2827"/>
                    <a:gd name="T77" fmla="*/ 954 h 1207"/>
                    <a:gd name="T78" fmla="*/ 622 w 2827"/>
                    <a:gd name="T79" fmla="*/ 993 h 1207"/>
                    <a:gd name="T80" fmla="*/ 609 w 2827"/>
                    <a:gd name="T81" fmla="*/ 1031 h 1207"/>
                    <a:gd name="T82" fmla="*/ 580 w 2827"/>
                    <a:gd name="T83" fmla="*/ 1058 h 1207"/>
                    <a:gd name="T84" fmla="*/ 288 w 2827"/>
                    <a:gd name="T85" fmla="*/ 1204 h 1207"/>
                    <a:gd name="T86" fmla="*/ 256 w 2827"/>
                    <a:gd name="T87" fmla="*/ 1206 h 1207"/>
                    <a:gd name="T88" fmla="*/ 221 w 2827"/>
                    <a:gd name="T89" fmla="*/ 1191 h 1207"/>
                    <a:gd name="T90" fmla="*/ 17 w 2827"/>
                    <a:gd name="T91" fmla="*/ 939 h 1207"/>
                    <a:gd name="T92" fmla="*/ 1 w 2827"/>
                    <a:gd name="T93" fmla="*/ 902 h 1207"/>
                    <a:gd name="T94" fmla="*/ 4 w 2827"/>
                    <a:gd name="T95" fmla="*/ 862 h 1207"/>
                    <a:gd name="T96" fmla="*/ 29 w 2827"/>
                    <a:gd name="T97" fmla="*/ 829 h 1207"/>
                    <a:gd name="T98" fmla="*/ 66 w 2827"/>
                    <a:gd name="T99" fmla="*/ 814 h 1207"/>
                    <a:gd name="T100" fmla="*/ 105 w 2827"/>
                    <a:gd name="T101" fmla="*/ 818 h 1207"/>
                    <a:gd name="T102" fmla="*/ 138 w 2827"/>
                    <a:gd name="T103" fmla="*/ 842 h 1207"/>
                    <a:gd name="T104" fmla="*/ 260 w 2827"/>
                    <a:gd name="T105" fmla="*/ 872 h 1207"/>
                    <a:gd name="T106" fmla="*/ 332 w 2827"/>
                    <a:gd name="T107" fmla="*/ 710 h 1207"/>
                    <a:gd name="T108" fmla="*/ 425 w 2827"/>
                    <a:gd name="T109" fmla="*/ 560 h 1207"/>
                    <a:gd name="T110" fmla="*/ 535 w 2827"/>
                    <a:gd name="T111" fmla="*/ 426 h 1207"/>
                    <a:gd name="T112" fmla="*/ 661 w 2827"/>
                    <a:gd name="T113" fmla="*/ 306 h 1207"/>
                    <a:gd name="T114" fmla="*/ 801 w 2827"/>
                    <a:gd name="T115" fmla="*/ 205 h 1207"/>
                    <a:gd name="T116" fmla="*/ 954 w 2827"/>
                    <a:gd name="T117" fmla="*/ 121 h 1207"/>
                    <a:gd name="T118" fmla="*/ 1118 w 2827"/>
                    <a:gd name="T119" fmla="*/ 59 h 1207"/>
                    <a:gd name="T120" fmla="*/ 1290 w 2827"/>
                    <a:gd name="T121" fmla="*/ 19 h 1207"/>
                    <a:gd name="T122" fmla="*/ 1469 w 2827"/>
                    <a:gd name="T123"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7" h="1207">
                      <a:moveTo>
                        <a:pt x="1469" y="0"/>
                      </a:moveTo>
                      <a:lnTo>
                        <a:pt x="1559" y="2"/>
                      </a:lnTo>
                      <a:lnTo>
                        <a:pt x="1653" y="8"/>
                      </a:lnTo>
                      <a:lnTo>
                        <a:pt x="1746" y="21"/>
                      </a:lnTo>
                      <a:lnTo>
                        <a:pt x="1835" y="41"/>
                      </a:lnTo>
                      <a:lnTo>
                        <a:pt x="1923" y="66"/>
                      </a:lnTo>
                      <a:lnTo>
                        <a:pt x="2009" y="98"/>
                      </a:lnTo>
                      <a:lnTo>
                        <a:pt x="2092" y="134"/>
                      </a:lnTo>
                      <a:lnTo>
                        <a:pt x="2171" y="177"/>
                      </a:lnTo>
                      <a:lnTo>
                        <a:pt x="2248" y="224"/>
                      </a:lnTo>
                      <a:lnTo>
                        <a:pt x="2321" y="276"/>
                      </a:lnTo>
                      <a:lnTo>
                        <a:pt x="2390" y="333"/>
                      </a:lnTo>
                      <a:lnTo>
                        <a:pt x="2456" y="395"/>
                      </a:lnTo>
                      <a:lnTo>
                        <a:pt x="2517" y="461"/>
                      </a:lnTo>
                      <a:lnTo>
                        <a:pt x="2574" y="531"/>
                      </a:lnTo>
                      <a:lnTo>
                        <a:pt x="2626" y="604"/>
                      </a:lnTo>
                      <a:lnTo>
                        <a:pt x="2673" y="681"/>
                      </a:lnTo>
                      <a:lnTo>
                        <a:pt x="2715" y="762"/>
                      </a:lnTo>
                      <a:lnTo>
                        <a:pt x="2752" y="846"/>
                      </a:lnTo>
                      <a:lnTo>
                        <a:pt x="2783" y="932"/>
                      </a:lnTo>
                      <a:lnTo>
                        <a:pt x="2808" y="1022"/>
                      </a:lnTo>
                      <a:lnTo>
                        <a:pt x="2826" y="1114"/>
                      </a:lnTo>
                      <a:lnTo>
                        <a:pt x="2827" y="1135"/>
                      </a:lnTo>
                      <a:lnTo>
                        <a:pt x="2822" y="1155"/>
                      </a:lnTo>
                      <a:lnTo>
                        <a:pt x="2813" y="1172"/>
                      </a:lnTo>
                      <a:lnTo>
                        <a:pt x="2800" y="1187"/>
                      </a:lnTo>
                      <a:lnTo>
                        <a:pt x="2782" y="1198"/>
                      </a:lnTo>
                      <a:lnTo>
                        <a:pt x="2763" y="1204"/>
                      </a:lnTo>
                      <a:lnTo>
                        <a:pt x="2741" y="1205"/>
                      </a:lnTo>
                      <a:lnTo>
                        <a:pt x="2722" y="1199"/>
                      </a:lnTo>
                      <a:lnTo>
                        <a:pt x="2705" y="1190"/>
                      </a:lnTo>
                      <a:lnTo>
                        <a:pt x="2690" y="1177"/>
                      </a:lnTo>
                      <a:lnTo>
                        <a:pt x="2679" y="1160"/>
                      </a:lnTo>
                      <a:lnTo>
                        <a:pt x="2673" y="1139"/>
                      </a:lnTo>
                      <a:lnTo>
                        <a:pt x="2655" y="1054"/>
                      </a:lnTo>
                      <a:lnTo>
                        <a:pt x="2631" y="971"/>
                      </a:lnTo>
                      <a:lnTo>
                        <a:pt x="2602" y="890"/>
                      </a:lnTo>
                      <a:lnTo>
                        <a:pt x="2567" y="814"/>
                      </a:lnTo>
                      <a:lnTo>
                        <a:pt x="2527" y="739"/>
                      </a:lnTo>
                      <a:lnTo>
                        <a:pt x="2482" y="668"/>
                      </a:lnTo>
                      <a:lnTo>
                        <a:pt x="2432" y="601"/>
                      </a:lnTo>
                      <a:lnTo>
                        <a:pt x="2377" y="538"/>
                      </a:lnTo>
                      <a:lnTo>
                        <a:pt x="2318" y="478"/>
                      </a:lnTo>
                      <a:lnTo>
                        <a:pt x="2256" y="422"/>
                      </a:lnTo>
                      <a:lnTo>
                        <a:pt x="2189" y="371"/>
                      </a:lnTo>
                      <a:lnTo>
                        <a:pt x="2119" y="326"/>
                      </a:lnTo>
                      <a:lnTo>
                        <a:pt x="2046" y="285"/>
                      </a:lnTo>
                      <a:lnTo>
                        <a:pt x="1970" y="249"/>
                      </a:lnTo>
                      <a:lnTo>
                        <a:pt x="1891" y="219"/>
                      </a:lnTo>
                      <a:lnTo>
                        <a:pt x="1809" y="194"/>
                      </a:lnTo>
                      <a:lnTo>
                        <a:pt x="1727" y="176"/>
                      </a:lnTo>
                      <a:lnTo>
                        <a:pt x="1641" y="163"/>
                      </a:lnTo>
                      <a:lnTo>
                        <a:pt x="1554" y="156"/>
                      </a:lnTo>
                      <a:lnTo>
                        <a:pt x="1465" y="156"/>
                      </a:lnTo>
                      <a:lnTo>
                        <a:pt x="1378" y="163"/>
                      </a:lnTo>
                      <a:lnTo>
                        <a:pt x="1292" y="176"/>
                      </a:lnTo>
                      <a:lnTo>
                        <a:pt x="1209" y="195"/>
                      </a:lnTo>
                      <a:lnTo>
                        <a:pt x="1127" y="220"/>
                      </a:lnTo>
                      <a:lnTo>
                        <a:pt x="1048" y="250"/>
                      </a:lnTo>
                      <a:lnTo>
                        <a:pt x="972" y="285"/>
                      </a:lnTo>
                      <a:lnTo>
                        <a:pt x="899" y="327"/>
                      </a:lnTo>
                      <a:lnTo>
                        <a:pt x="829" y="374"/>
                      </a:lnTo>
                      <a:lnTo>
                        <a:pt x="762" y="425"/>
                      </a:lnTo>
                      <a:lnTo>
                        <a:pt x="699" y="480"/>
                      </a:lnTo>
                      <a:lnTo>
                        <a:pt x="640" y="540"/>
                      </a:lnTo>
                      <a:lnTo>
                        <a:pt x="584" y="604"/>
                      </a:lnTo>
                      <a:lnTo>
                        <a:pt x="535" y="673"/>
                      </a:lnTo>
                      <a:lnTo>
                        <a:pt x="489" y="745"/>
                      </a:lnTo>
                      <a:lnTo>
                        <a:pt x="450" y="820"/>
                      </a:lnTo>
                      <a:lnTo>
                        <a:pt x="415" y="900"/>
                      </a:lnTo>
                      <a:lnTo>
                        <a:pt x="385" y="982"/>
                      </a:lnTo>
                      <a:lnTo>
                        <a:pt x="509" y="919"/>
                      </a:lnTo>
                      <a:lnTo>
                        <a:pt x="529" y="912"/>
                      </a:lnTo>
                      <a:lnTo>
                        <a:pt x="549" y="911"/>
                      </a:lnTo>
                      <a:lnTo>
                        <a:pt x="569" y="914"/>
                      </a:lnTo>
                      <a:lnTo>
                        <a:pt x="587" y="923"/>
                      </a:lnTo>
                      <a:lnTo>
                        <a:pt x="601" y="936"/>
                      </a:lnTo>
                      <a:lnTo>
                        <a:pt x="614" y="954"/>
                      </a:lnTo>
                      <a:lnTo>
                        <a:pt x="621" y="973"/>
                      </a:lnTo>
                      <a:lnTo>
                        <a:pt x="622" y="993"/>
                      </a:lnTo>
                      <a:lnTo>
                        <a:pt x="618" y="1013"/>
                      </a:lnTo>
                      <a:lnTo>
                        <a:pt x="609" y="1031"/>
                      </a:lnTo>
                      <a:lnTo>
                        <a:pt x="597" y="1047"/>
                      </a:lnTo>
                      <a:lnTo>
                        <a:pt x="580" y="1058"/>
                      </a:lnTo>
                      <a:lnTo>
                        <a:pt x="303" y="1198"/>
                      </a:lnTo>
                      <a:lnTo>
                        <a:pt x="288" y="1204"/>
                      </a:lnTo>
                      <a:lnTo>
                        <a:pt x="272" y="1207"/>
                      </a:lnTo>
                      <a:lnTo>
                        <a:pt x="256" y="1206"/>
                      </a:lnTo>
                      <a:lnTo>
                        <a:pt x="237" y="1200"/>
                      </a:lnTo>
                      <a:lnTo>
                        <a:pt x="221" y="1191"/>
                      </a:lnTo>
                      <a:lnTo>
                        <a:pt x="207" y="1178"/>
                      </a:lnTo>
                      <a:lnTo>
                        <a:pt x="17" y="939"/>
                      </a:lnTo>
                      <a:lnTo>
                        <a:pt x="5" y="921"/>
                      </a:lnTo>
                      <a:lnTo>
                        <a:pt x="1" y="902"/>
                      </a:lnTo>
                      <a:lnTo>
                        <a:pt x="0" y="881"/>
                      </a:lnTo>
                      <a:lnTo>
                        <a:pt x="4" y="862"/>
                      </a:lnTo>
                      <a:lnTo>
                        <a:pt x="14" y="845"/>
                      </a:lnTo>
                      <a:lnTo>
                        <a:pt x="29" y="829"/>
                      </a:lnTo>
                      <a:lnTo>
                        <a:pt x="47" y="819"/>
                      </a:lnTo>
                      <a:lnTo>
                        <a:pt x="66" y="814"/>
                      </a:lnTo>
                      <a:lnTo>
                        <a:pt x="86" y="814"/>
                      </a:lnTo>
                      <a:lnTo>
                        <a:pt x="105" y="818"/>
                      </a:lnTo>
                      <a:lnTo>
                        <a:pt x="123" y="827"/>
                      </a:lnTo>
                      <a:lnTo>
                        <a:pt x="138" y="842"/>
                      </a:lnTo>
                      <a:lnTo>
                        <a:pt x="231" y="958"/>
                      </a:lnTo>
                      <a:lnTo>
                        <a:pt x="260" y="872"/>
                      </a:lnTo>
                      <a:lnTo>
                        <a:pt x="293" y="790"/>
                      </a:lnTo>
                      <a:lnTo>
                        <a:pt x="332" y="710"/>
                      </a:lnTo>
                      <a:lnTo>
                        <a:pt x="376" y="634"/>
                      </a:lnTo>
                      <a:lnTo>
                        <a:pt x="425" y="560"/>
                      </a:lnTo>
                      <a:lnTo>
                        <a:pt x="477" y="491"/>
                      </a:lnTo>
                      <a:lnTo>
                        <a:pt x="535" y="426"/>
                      </a:lnTo>
                      <a:lnTo>
                        <a:pt x="596" y="363"/>
                      </a:lnTo>
                      <a:lnTo>
                        <a:pt x="661" y="306"/>
                      </a:lnTo>
                      <a:lnTo>
                        <a:pt x="729" y="253"/>
                      </a:lnTo>
                      <a:lnTo>
                        <a:pt x="801" y="205"/>
                      </a:lnTo>
                      <a:lnTo>
                        <a:pt x="876" y="161"/>
                      </a:lnTo>
                      <a:lnTo>
                        <a:pt x="954" y="121"/>
                      </a:lnTo>
                      <a:lnTo>
                        <a:pt x="1034" y="87"/>
                      </a:lnTo>
                      <a:lnTo>
                        <a:pt x="1118" y="59"/>
                      </a:lnTo>
                      <a:lnTo>
                        <a:pt x="1203" y="35"/>
                      </a:lnTo>
                      <a:lnTo>
                        <a:pt x="1290" y="19"/>
                      </a:lnTo>
                      <a:lnTo>
                        <a:pt x="1378" y="6"/>
                      </a:lnTo>
                      <a:lnTo>
                        <a:pt x="146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endParaRPr lang="en-US" dirty="0">
                    <a:solidFill>
                      <a:srgbClr val="8C9599"/>
                    </a:solidFill>
                    <a:cs typeface="Arial"/>
                  </a:endParaRPr>
                </a:p>
              </p:txBody>
            </p:sp>
            <p:sp>
              <p:nvSpPr>
                <p:cNvPr id="118" name="Freeform 63"/>
                <p:cNvSpPr/>
                <p:nvPr/>
              </p:nvSpPr>
              <p:spPr bwMode="auto">
                <a:xfrm>
                  <a:off x="7816850" y="2195513"/>
                  <a:ext cx="641350" cy="276225"/>
                </a:xfrm>
                <a:custGeom>
                  <a:avLst/>
                  <a:gdLst>
                    <a:gd name="T0" fmla="*/ 106 w 2826"/>
                    <a:gd name="T1" fmla="*/ 5 h 1221"/>
                    <a:gd name="T2" fmla="*/ 137 w 2826"/>
                    <a:gd name="T3" fmla="*/ 28 h 1221"/>
                    <a:gd name="T4" fmla="*/ 153 w 2826"/>
                    <a:gd name="T5" fmla="*/ 66 h 1221"/>
                    <a:gd name="T6" fmla="*/ 193 w 2826"/>
                    <a:gd name="T7" fmla="*/ 236 h 1221"/>
                    <a:gd name="T8" fmla="*/ 255 w 2826"/>
                    <a:gd name="T9" fmla="*/ 397 h 1221"/>
                    <a:gd name="T10" fmla="*/ 340 w 2826"/>
                    <a:gd name="T11" fmla="*/ 545 h 1221"/>
                    <a:gd name="T12" fmla="*/ 444 w 2826"/>
                    <a:gd name="T13" fmla="*/ 677 h 1221"/>
                    <a:gd name="T14" fmla="*/ 566 w 2826"/>
                    <a:gd name="T15" fmla="*/ 795 h 1221"/>
                    <a:gd name="T16" fmla="*/ 703 w 2826"/>
                    <a:gd name="T17" fmla="*/ 892 h 1221"/>
                    <a:gd name="T18" fmla="*/ 853 w 2826"/>
                    <a:gd name="T19" fmla="*/ 972 h 1221"/>
                    <a:gd name="T20" fmla="*/ 1015 w 2826"/>
                    <a:gd name="T21" fmla="*/ 1027 h 1221"/>
                    <a:gd name="T22" fmla="*/ 1186 w 2826"/>
                    <a:gd name="T23" fmla="*/ 1060 h 1221"/>
                    <a:gd name="T24" fmla="*/ 1359 w 2826"/>
                    <a:gd name="T25" fmla="*/ 1067 h 1221"/>
                    <a:gd name="T26" fmla="*/ 1525 w 2826"/>
                    <a:gd name="T27" fmla="*/ 1048 h 1221"/>
                    <a:gd name="T28" fmla="*/ 1683 w 2826"/>
                    <a:gd name="T29" fmla="*/ 1009 h 1221"/>
                    <a:gd name="T30" fmla="*/ 1834 w 2826"/>
                    <a:gd name="T31" fmla="*/ 948 h 1221"/>
                    <a:gd name="T32" fmla="*/ 1974 w 2826"/>
                    <a:gd name="T33" fmla="*/ 867 h 1221"/>
                    <a:gd name="T34" fmla="*/ 2102 w 2826"/>
                    <a:gd name="T35" fmla="*/ 768 h 1221"/>
                    <a:gd name="T36" fmla="*/ 2215 w 2826"/>
                    <a:gd name="T37" fmla="*/ 653 h 1221"/>
                    <a:gd name="T38" fmla="*/ 2311 w 2826"/>
                    <a:gd name="T39" fmla="*/ 523 h 1221"/>
                    <a:gd name="T40" fmla="*/ 2390 w 2826"/>
                    <a:gd name="T41" fmla="*/ 378 h 1221"/>
                    <a:gd name="T42" fmla="*/ 2449 w 2826"/>
                    <a:gd name="T43" fmla="*/ 222 h 1221"/>
                    <a:gd name="T44" fmla="*/ 2298 w 2826"/>
                    <a:gd name="T45" fmla="*/ 295 h 1221"/>
                    <a:gd name="T46" fmla="*/ 2258 w 2826"/>
                    <a:gd name="T47" fmla="*/ 293 h 1221"/>
                    <a:gd name="T48" fmla="*/ 2224 w 2826"/>
                    <a:gd name="T49" fmla="*/ 271 h 1221"/>
                    <a:gd name="T50" fmla="*/ 2206 w 2826"/>
                    <a:gd name="T51" fmla="*/ 235 h 1221"/>
                    <a:gd name="T52" fmla="*/ 2208 w 2826"/>
                    <a:gd name="T53" fmla="*/ 196 h 1221"/>
                    <a:gd name="T54" fmla="*/ 2230 w 2826"/>
                    <a:gd name="T55" fmla="*/ 162 h 1221"/>
                    <a:gd name="T56" fmla="*/ 2523 w 2826"/>
                    <a:gd name="T57" fmla="*/ 9 h 1221"/>
                    <a:gd name="T58" fmla="*/ 2565 w 2826"/>
                    <a:gd name="T59" fmla="*/ 1 h 1221"/>
                    <a:gd name="T60" fmla="*/ 2604 w 2826"/>
                    <a:gd name="T61" fmla="*/ 16 h 1221"/>
                    <a:gd name="T62" fmla="*/ 2809 w 2826"/>
                    <a:gd name="T63" fmla="*/ 269 h 1221"/>
                    <a:gd name="T64" fmla="*/ 2826 w 2826"/>
                    <a:gd name="T65" fmla="*/ 307 h 1221"/>
                    <a:gd name="T66" fmla="*/ 2821 w 2826"/>
                    <a:gd name="T67" fmla="*/ 346 h 1221"/>
                    <a:gd name="T68" fmla="*/ 2796 w 2826"/>
                    <a:gd name="T69" fmla="*/ 379 h 1221"/>
                    <a:gd name="T70" fmla="*/ 2768 w 2826"/>
                    <a:gd name="T71" fmla="*/ 394 h 1221"/>
                    <a:gd name="T72" fmla="*/ 2736 w 2826"/>
                    <a:gd name="T73" fmla="*/ 395 h 1221"/>
                    <a:gd name="T74" fmla="*/ 2701 w 2826"/>
                    <a:gd name="T75" fmla="*/ 380 h 1221"/>
                    <a:gd name="T76" fmla="*/ 2601 w 2826"/>
                    <a:gd name="T77" fmla="*/ 257 h 1221"/>
                    <a:gd name="T78" fmla="*/ 2538 w 2826"/>
                    <a:gd name="T79" fmla="*/ 426 h 1221"/>
                    <a:gd name="T80" fmla="*/ 2456 w 2826"/>
                    <a:gd name="T81" fmla="*/ 585 h 1221"/>
                    <a:gd name="T82" fmla="*/ 2354 w 2826"/>
                    <a:gd name="T83" fmla="*/ 728 h 1221"/>
                    <a:gd name="T84" fmla="*/ 2235 w 2826"/>
                    <a:gd name="T85" fmla="*/ 856 h 1221"/>
                    <a:gd name="T86" fmla="*/ 2102 w 2826"/>
                    <a:gd name="T87" fmla="*/ 968 h 1221"/>
                    <a:gd name="T88" fmla="*/ 1954 w 2826"/>
                    <a:gd name="T89" fmla="*/ 1061 h 1221"/>
                    <a:gd name="T90" fmla="*/ 1795 w 2826"/>
                    <a:gd name="T91" fmla="*/ 1134 h 1221"/>
                    <a:gd name="T92" fmla="*/ 1627 w 2826"/>
                    <a:gd name="T93" fmla="*/ 1186 h 1221"/>
                    <a:gd name="T94" fmla="*/ 1451 w 2826"/>
                    <a:gd name="T95" fmla="*/ 1216 h 1221"/>
                    <a:gd name="T96" fmla="*/ 1267 w 2826"/>
                    <a:gd name="T97" fmla="*/ 1221 h 1221"/>
                    <a:gd name="T98" fmla="*/ 1110 w 2826"/>
                    <a:gd name="T99" fmla="*/ 1206 h 1221"/>
                    <a:gd name="T100" fmla="*/ 935 w 2826"/>
                    <a:gd name="T101" fmla="*/ 1166 h 1221"/>
                    <a:gd name="T102" fmla="*/ 770 w 2826"/>
                    <a:gd name="T103" fmla="*/ 1104 h 1221"/>
                    <a:gd name="T104" fmla="*/ 615 w 2826"/>
                    <a:gd name="T105" fmla="*/ 1021 h 1221"/>
                    <a:gd name="T106" fmla="*/ 472 w 2826"/>
                    <a:gd name="T107" fmla="*/ 919 h 1221"/>
                    <a:gd name="T108" fmla="*/ 344 w 2826"/>
                    <a:gd name="T109" fmla="*/ 800 h 1221"/>
                    <a:gd name="T110" fmla="*/ 234 w 2826"/>
                    <a:gd name="T111" fmla="*/ 664 h 1221"/>
                    <a:gd name="T112" fmla="*/ 141 w 2826"/>
                    <a:gd name="T113" fmla="*/ 515 h 1221"/>
                    <a:gd name="T114" fmla="*/ 67 w 2826"/>
                    <a:gd name="T115" fmla="*/ 352 h 1221"/>
                    <a:gd name="T116" fmla="*/ 16 w 2826"/>
                    <a:gd name="T117" fmla="*/ 179 h 1221"/>
                    <a:gd name="T118" fmla="*/ 0 w 2826"/>
                    <a:gd name="T119" fmla="*/ 68 h 1221"/>
                    <a:gd name="T120" fmla="*/ 14 w 2826"/>
                    <a:gd name="T121" fmla="*/ 31 h 1221"/>
                    <a:gd name="T122" fmla="*/ 45 w 2826"/>
                    <a:gd name="T123" fmla="*/ 6 h 1221"/>
                    <a:gd name="T124" fmla="*/ 85 w 2826"/>
                    <a:gd name="T125" fmla="*/ 0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6" h="1221">
                      <a:moveTo>
                        <a:pt x="85" y="0"/>
                      </a:moveTo>
                      <a:lnTo>
                        <a:pt x="106" y="5"/>
                      </a:lnTo>
                      <a:lnTo>
                        <a:pt x="123" y="14"/>
                      </a:lnTo>
                      <a:lnTo>
                        <a:pt x="137" y="28"/>
                      </a:lnTo>
                      <a:lnTo>
                        <a:pt x="148" y="45"/>
                      </a:lnTo>
                      <a:lnTo>
                        <a:pt x="153" y="66"/>
                      </a:lnTo>
                      <a:lnTo>
                        <a:pt x="170" y="152"/>
                      </a:lnTo>
                      <a:lnTo>
                        <a:pt x="193" y="236"/>
                      </a:lnTo>
                      <a:lnTo>
                        <a:pt x="221" y="318"/>
                      </a:lnTo>
                      <a:lnTo>
                        <a:pt x="255" y="397"/>
                      </a:lnTo>
                      <a:lnTo>
                        <a:pt x="295" y="473"/>
                      </a:lnTo>
                      <a:lnTo>
                        <a:pt x="340" y="545"/>
                      </a:lnTo>
                      <a:lnTo>
                        <a:pt x="390" y="613"/>
                      </a:lnTo>
                      <a:lnTo>
                        <a:pt x="444" y="677"/>
                      </a:lnTo>
                      <a:lnTo>
                        <a:pt x="503" y="739"/>
                      </a:lnTo>
                      <a:lnTo>
                        <a:pt x="566" y="795"/>
                      </a:lnTo>
                      <a:lnTo>
                        <a:pt x="633" y="846"/>
                      </a:lnTo>
                      <a:lnTo>
                        <a:pt x="703" y="892"/>
                      </a:lnTo>
                      <a:lnTo>
                        <a:pt x="776" y="934"/>
                      </a:lnTo>
                      <a:lnTo>
                        <a:pt x="853" y="972"/>
                      </a:lnTo>
                      <a:lnTo>
                        <a:pt x="933" y="1002"/>
                      </a:lnTo>
                      <a:lnTo>
                        <a:pt x="1015" y="1027"/>
                      </a:lnTo>
                      <a:lnTo>
                        <a:pt x="1099" y="1046"/>
                      </a:lnTo>
                      <a:lnTo>
                        <a:pt x="1186" y="1060"/>
                      </a:lnTo>
                      <a:lnTo>
                        <a:pt x="1274" y="1067"/>
                      </a:lnTo>
                      <a:lnTo>
                        <a:pt x="1359" y="1067"/>
                      </a:lnTo>
                      <a:lnTo>
                        <a:pt x="1443" y="1061"/>
                      </a:lnTo>
                      <a:lnTo>
                        <a:pt x="1525" y="1048"/>
                      </a:lnTo>
                      <a:lnTo>
                        <a:pt x="1605" y="1031"/>
                      </a:lnTo>
                      <a:lnTo>
                        <a:pt x="1683" y="1009"/>
                      </a:lnTo>
                      <a:lnTo>
                        <a:pt x="1760" y="981"/>
                      </a:lnTo>
                      <a:lnTo>
                        <a:pt x="1834" y="948"/>
                      </a:lnTo>
                      <a:lnTo>
                        <a:pt x="1906" y="910"/>
                      </a:lnTo>
                      <a:lnTo>
                        <a:pt x="1974" y="867"/>
                      </a:lnTo>
                      <a:lnTo>
                        <a:pt x="2040" y="820"/>
                      </a:lnTo>
                      <a:lnTo>
                        <a:pt x="2102" y="768"/>
                      </a:lnTo>
                      <a:lnTo>
                        <a:pt x="2161" y="713"/>
                      </a:lnTo>
                      <a:lnTo>
                        <a:pt x="2215" y="653"/>
                      </a:lnTo>
                      <a:lnTo>
                        <a:pt x="2266" y="589"/>
                      </a:lnTo>
                      <a:lnTo>
                        <a:pt x="2311" y="523"/>
                      </a:lnTo>
                      <a:lnTo>
                        <a:pt x="2353" y="452"/>
                      </a:lnTo>
                      <a:lnTo>
                        <a:pt x="2390" y="378"/>
                      </a:lnTo>
                      <a:lnTo>
                        <a:pt x="2422" y="302"/>
                      </a:lnTo>
                      <a:lnTo>
                        <a:pt x="2449" y="222"/>
                      </a:lnTo>
                      <a:lnTo>
                        <a:pt x="2317" y="288"/>
                      </a:lnTo>
                      <a:lnTo>
                        <a:pt x="2298" y="295"/>
                      </a:lnTo>
                      <a:lnTo>
                        <a:pt x="2277" y="296"/>
                      </a:lnTo>
                      <a:lnTo>
                        <a:pt x="2258" y="293"/>
                      </a:lnTo>
                      <a:lnTo>
                        <a:pt x="2240" y="285"/>
                      </a:lnTo>
                      <a:lnTo>
                        <a:pt x="2224" y="271"/>
                      </a:lnTo>
                      <a:lnTo>
                        <a:pt x="2213" y="254"/>
                      </a:lnTo>
                      <a:lnTo>
                        <a:pt x="2206" y="235"/>
                      </a:lnTo>
                      <a:lnTo>
                        <a:pt x="2204" y="215"/>
                      </a:lnTo>
                      <a:lnTo>
                        <a:pt x="2208" y="196"/>
                      </a:lnTo>
                      <a:lnTo>
                        <a:pt x="2216" y="178"/>
                      </a:lnTo>
                      <a:lnTo>
                        <a:pt x="2230" y="162"/>
                      </a:lnTo>
                      <a:lnTo>
                        <a:pt x="2247" y="150"/>
                      </a:lnTo>
                      <a:lnTo>
                        <a:pt x="2523" y="9"/>
                      </a:lnTo>
                      <a:lnTo>
                        <a:pt x="2544" y="2"/>
                      </a:lnTo>
                      <a:lnTo>
                        <a:pt x="2565" y="1"/>
                      </a:lnTo>
                      <a:lnTo>
                        <a:pt x="2585" y="6"/>
                      </a:lnTo>
                      <a:lnTo>
                        <a:pt x="2604" y="16"/>
                      </a:lnTo>
                      <a:lnTo>
                        <a:pt x="2619" y="31"/>
                      </a:lnTo>
                      <a:lnTo>
                        <a:pt x="2809" y="269"/>
                      </a:lnTo>
                      <a:lnTo>
                        <a:pt x="2820" y="287"/>
                      </a:lnTo>
                      <a:lnTo>
                        <a:pt x="2826" y="307"/>
                      </a:lnTo>
                      <a:lnTo>
                        <a:pt x="2826" y="327"/>
                      </a:lnTo>
                      <a:lnTo>
                        <a:pt x="2821" y="346"/>
                      </a:lnTo>
                      <a:lnTo>
                        <a:pt x="2811" y="364"/>
                      </a:lnTo>
                      <a:lnTo>
                        <a:pt x="2796" y="379"/>
                      </a:lnTo>
                      <a:lnTo>
                        <a:pt x="2783" y="388"/>
                      </a:lnTo>
                      <a:lnTo>
                        <a:pt x="2768" y="394"/>
                      </a:lnTo>
                      <a:lnTo>
                        <a:pt x="2752" y="396"/>
                      </a:lnTo>
                      <a:lnTo>
                        <a:pt x="2736" y="395"/>
                      </a:lnTo>
                      <a:lnTo>
                        <a:pt x="2718" y="390"/>
                      </a:lnTo>
                      <a:lnTo>
                        <a:pt x="2701" y="380"/>
                      </a:lnTo>
                      <a:lnTo>
                        <a:pt x="2688" y="366"/>
                      </a:lnTo>
                      <a:lnTo>
                        <a:pt x="2601" y="257"/>
                      </a:lnTo>
                      <a:lnTo>
                        <a:pt x="2572" y="343"/>
                      </a:lnTo>
                      <a:lnTo>
                        <a:pt x="2538" y="426"/>
                      </a:lnTo>
                      <a:lnTo>
                        <a:pt x="2500" y="507"/>
                      </a:lnTo>
                      <a:lnTo>
                        <a:pt x="2456" y="585"/>
                      </a:lnTo>
                      <a:lnTo>
                        <a:pt x="2407" y="658"/>
                      </a:lnTo>
                      <a:lnTo>
                        <a:pt x="2354" y="728"/>
                      </a:lnTo>
                      <a:lnTo>
                        <a:pt x="2298" y="794"/>
                      </a:lnTo>
                      <a:lnTo>
                        <a:pt x="2235" y="856"/>
                      </a:lnTo>
                      <a:lnTo>
                        <a:pt x="2171" y="914"/>
                      </a:lnTo>
                      <a:lnTo>
                        <a:pt x="2102" y="968"/>
                      </a:lnTo>
                      <a:lnTo>
                        <a:pt x="2030" y="1017"/>
                      </a:lnTo>
                      <a:lnTo>
                        <a:pt x="1954" y="1061"/>
                      </a:lnTo>
                      <a:lnTo>
                        <a:pt x="1876" y="1100"/>
                      </a:lnTo>
                      <a:lnTo>
                        <a:pt x="1795" y="1134"/>
                      </a:lnTo>
                      <a:lnTo>
                        <a:pt x="1712" y="1163"/>
                      </a:lnTo>
                      <a:lnTo>
                        <a:pt x="1627" y="1186"/>
                      </a:lnTo>
                      <a:lnTo>
                        <a:pt x="1539" y="1204"/>
                      </a:lnTo>
                      <a:lnTo>
                        <a:pt x="1451" y="1216"/>
                      </a:lnTo>
                      <a:lnTo>
                        <a:pt x="1360" y="1221"/>
                      </a:lnTo>
                      <a:lnTo>
                        <a:pt x="1267" y="1221"/>
                      </a:lnTo>
                      <a:lnTo>
                        <a:pt x="1188" y="1216"/>
                      </a:lnTo>
                      <a:lnTo>
                        <a:pt x="1110" y="1206"/>
                      </a:lnTo>
                      <a:lnTo>
                        <a:pt x="1022" y="1189"/>
                      </a:lnTo>
                      <a:lnTo>
                        <a:pt x="935" y="1166"/>
                      </a:lnTo>
                      <a:lnTo>
                        <a:pt x="851" y="1138"/>
                      </a:lnTo>
                      <a:lnTo>
                        <a:pt x="770" y="1104"/>
                      </a:lnTo>
                      <a:lnTo>
                        <a:pt x="691" y="1065"/>
                      </a:lnTo>
                      <a:lnTo>
                        <a:pt x="615" y="1021"/>
                      </a:lnTo>
                      <a:lnTo>
                        <a:pt x="541" y="973"/>
                      </a:lnTo>
                      <a:lnTo>
                        <a:pt x="472" y="919"/>
                      </a:lnTo>
                      <a:lnTo>
                        <a:pt x="407" y="862"/>
                      </a:lnTo>
                      <a:lnTo>
                        <a:pt x="344" y="800"/>
                      </a:lnTo>
                      <a:lnTo>
                        <a:pt x="287" y="734"/>
                      </a:lnTo>
                      <a:lnTo>
                        <a:pt x="234" y="664"/>
                      </a:lnTo>
                      <a:lnTo>
                        <a:pt x="185" y="592"/>
                      </a:lnTo>
                      <a:lnTo>
                        <a:pt x="141" y="515"/>
                      </a:lnTo>
                      <a:lnTo>
                        <a:pt x="101" y="434"/>
                      </a:lnTo>
                      <a:lnTo>
                        <a:pt x="67" y="352"/>
                      </a:lnTo>
                      <a:lnTo>
                        <a:pt x="39" y="267"/>
                      </a:lnTo>
                      <a:lnTo>
                        <a:pt x="16" y="179"/>
                      </a:lnTo>
                      <a:lnTo>
                        <a:pt x="0" y="88"/>
                      </a:lnTo>
                      <a:lnTo>
                        <a:pt x="0" y="68"/>
                      </a:lnTo>
                      <a:lnTo>
                        <a:pt x="4" y="49"/>
                      </a:lnTo>
                      <a:lnTo>
                        <a:pt x="14" y="31"/>
                      </a:lnTo>
                      <a:lnTo>
                        <a:pt x="28" y="16"/>
                      </a:lnTo>
                      <a:lnTo>
                        <a:pt x="45" y="6"/>
                      </a:lnTo>
                      <a:lnTo>
                        <a:pt x="65" y="0"/>
                      </a:lnTo>
                      <a:lnTo>
                        <a:pt x="85"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endParaRPr lang="en-US" dirty="0">
                    <a:solidFill>
                      <a:srgbClr val="8C9599"/>
                    </a:solidFill>
                    <a:cs typeface="Arial"/>
                  </a:endParaRPr>
                </a:p>
              </p:txBody>
            </p:sp>
          </p:grpSp>
          <p:sp>
            <p:nvSpPr>
              <p:cNvPr id="111" name="Rectangle 110"/>
              <p:cNvSpPr/>
              <p:nvPr/>
            </p:nvSpPr>
            <p:spPr>
              <a:xfrm rot="14341577">
                <a:off x="1262792" y="1752582"/>
                <a:ext cx="1638501" cy="2071790"/>
              </a:xfrm>
              <a:prstGeom prst="rect">
                <a:avLst/>
              </a:prstGeom>
              <a:noFill/>
            </p:spPr>
            <p:txBody>
              <a:bodyPr wrap="none" lIns="91440" tIns="45720" rIns="91440" bIns="45720">
                <a:prstTxWarp prst="textCircle">
                  <a:avLst/>
                </a:prstTxWarp>
                <a:spAutoFit/>
              </a:bodyPr>
              <a:lstStyle/>
              <a:p>
                <a:pPr algn="ctr"/>
                <a:r>
                  <a:rPr lang="en-US" sz="800" b="1" dirty="0" smtClean="0">
                    <a:ln w="12700">
                      <a:noFill/>
                      <a:prstDash val="solid"/>
                    </a:ln>
                    <a:solidFill>
                      <a:srgbClr val="FFFFFF"/>
                    </a:solidFill>
                  </a:rPr>
                  <a:t>EXPATRIATE INSURANCE</a:t>
                </a:r>
                <a:endParaRPr lang="en-US" sz="800" b="1" dirty="0">
                  <a:ln w="12700">
                    <a:noFill/>
                    <a:prstDash val="solid"/>
                  </a:ln>
                  <a:solidFill>
                    <a:srgbClr val="FFFFFF"/>
                  </a:solidFill>
                </a:endParaRPr>
              </a:p>
            </p:txBody>
          </p:sp>
          <p:sp>
            <p:nvSpPr>
              <p:cNvPr id="112" name="Rectangle 111"/>
              <p:cNvSpPr/>
              <p:nvPr/>
            </p:nvSpPr>
            <p:spPr>
              <a:xfrm rot="18197744">
                <a:off x="2211601" y="1650426"/>
                <a:ext cx="1309489" cy="1967097"/>
              </a:xfrm>
              <a:prstGeom prst="rect">
                <a:avLst/>
              </a:prstGeom>
              <a:noFill/>
            </p:spPr>
            <p:txBody>
              <a:bodyPr wrap="none" lIns="91440" tIns="45720" rIns="91440" bIns="45720">
                <a:prstTxWarp prst="textCircle">
                  <a:avLst/>
                </a:prstTxWarp>
                <a:spAutoFit/>
              </a:bodyPr>
              <a:lstStyle/>
              <a:p>
                <a:pPr algn="ctr"/>
                <a:r>
                  <a:rPr lang="en-US" sz="800" b="1" dirty="0" smtClean="0">
                    <a:ln w="12700">
                      <a:noFill/>
                      <a:prstDash val="solid"/>
                    </a:ln>
                    <a:solidFill>
                      <a:srgbClr val="FFFFFF"/>
                    </a:solidFill>
                  </a:rPr>
                  <a:t>TRAVEL INSURANCE</a:t>
                </a:r>
                <a:endParaRPr lang="en-US" sz="800" b="1" dirty="0">
                  <a:ln w="12700">
                    <a:noFill/>
                    <a:prstDash val="solid"/>
                  </a:ln>
                  <a:solidFill>
                    <a:srgbClr val="FFFFFF"/>
                  </a:solidFill>
                </a:endParaRPr>
              </a:p>
            </p:txBody>
          </p:sp>
          <p:sp>
            <p:nvSpPr>
              <p:cNvPr id="113" name="Rectangle 112"/>
              <p:cNvSpPr/>
              <p:nvPr/>
            </p:nvSpPr>
            <p:spPr>
              <a:xfrm rot="10612360">
                <a:off x="866229" y="2469068"/>
                <a:ext cx="1497184" cy="1963541"/>
              </a:xfrm>
              <a:prstGeom prst="rect">
                <a:avLst/>
              </a:prstGeom>
              <a:noFill/>
            </p:spPr>
            <p:txBody>
              <a:bodyPr wrap="none" lIns="91440" tIns="45720" rIns="91440" bIns="45720">
                <a:prstTxWarp prst="textCircle">
                  <a:avLst>
                    <a:gd name="adj" fmla="val 10812606"/>
                  </a:avLst>
                </a:prstTxWarp>
                <a:spAutoFit/>
              </a:bodyPr>
              <a:lstStyle/>
              <a:p>
                <a:pPr algn="ctr"/>
                <a:r>
                  <a:rPr lang="en-US" sz="800" b="1" dirty="0" smtClean="0">
                    <a:ln w="12700">
                      <a:noFill/>
                      <a:prstDash val="solid"/>
                    </a:ln>
                    <a:solidFill>
                      <a:srgbClr val="FFFFFF"/>
                    </a:solidFill>
                  </a:rPr>
                  <a:t>GLOBAL MEDICAL</a:t>
                </a:r>
                <a:endParaRPr lang="en-US" sz="800" b="1" dirty="0">
                  <a:ln w="12700">
                    <a:noFill/>
                    <a:prstDash val="solid"/>
                  </a:ln>
                  <a:solidFill>
                    <a:srgbClr val="FFFFFF"/>
                  </a:solidFill>
                </a:endParaRPr>
              </a:p>
            </p:txBody>
          </p:sp>
          <p:sp>
            <p:nvSpPr>
              <p:cNvPr id="114" name="Rectangle 113"/>
              <p:cNvSpPr/>
              <p:nvPr/>
            </p:nvSpPr>
            <p:spPr>
              <a:xfrm>
                <a:off x="2584410" y="2444768"/>
                <a:ext cx="1432562" cy="2000450"/>
              </a:xfrm>
              <a:prstGeom prst="rect">
                <a:avLst/>
              </a:prstGeom>
              <a:noFill/>
            </p:spPr>
            <p:txBody>
              <a:bodyPr wrap="none" lIns="91440" tIns="45720" rIns="91440" bIns="45720">
                <a:prstTxWarp prst="textCircle">
                  <a:avLst>
                    <a:gd name="adj" fmla="val 10931315"/>
                  </a:avLst>
                </a:prstTxWarp>
                <a:spAutoFit/>
              </a:bodyPr>
              <a:lstStyle/>
              <a:p>
                <a:pPr algn="ctr"/>
                <a:r>
                  <a:rPr lang="en-US" sz="800" b="1" dirty="0" smtClean="0">
                    <a:ln w="12700">
                      <a:noFill/>
                      <a:prstDash val="solid"/>
                    </a:ln>
                    <a:solidFill>
                      <a:srgbClr val="FFFFFF"/>
                    </a:solidFill>
                  </a:rPr>
                  <a:t>GLOBAL ASSISTANCE</a:t>
                </a:r>
                <a:endParaRPr lang="en-US" sz="800" b="1" dirty="0">
                  <a:ln w="12700">
                    <a:noFill/>
                    <a:prstDash val="solid"/>
                  </a:ln>
                  <a:solidFill>
                    <a:srgbClr val="FFFFFF"/>
                  </a:solidFill>
                </a:endParaRPr>
              </a:p>
            </p:txBody>
          </p:sp>
          <p:sp>
            <p:nvSpPr>
              <p:cNvPr id="115" name="Rectangle 114"/>
              <p:cNvSpPr/>
              <p:nvPr/>
            </p:nvSpPr>
            <p:spPr>
              <a:xfrm rot="19647735">
                <a:off x="2048535" y="3610175"/>
                <a:ext cx="1768957" cy="1370374"/>
              </a:xfrm>
              <a:prstGeom prst="rect">
                <a:avLst/>
              </a:prstGeom>
              <a:noFill/>
            </p:spPr>
            <p:txBody>
              <a:bodyPr wrap="none" lIns="91440" tIns="45720" rIns="91440" bIns="45720">
                <a:prstTxWarp prst="textArchDown">
                  <a:avLst>
                    <a:gd name="adj" fmla="val 21579431"/>
                  </a:avLst>
                </a:prstTxWarp>
                <a:spAutoFit/>
              </a:bodyPr>
              <a:lstStyle/>
              <a:p>
                <a:pPr algn="ctr"/>
                <a:r>
                  <a:rPr lang="en-US" sz="800" b="1" dirty="0" smtClean="0">
                    <a:ln w="12700">
                      <a:noFill/>
                      <a:prstDash val="solid"/>
                    </a:ln>
                    <a:solidFill>
                      <a:srgbClr val="FFFFFF"/>
                    </a:solidFill>
                  </a:rPr>
                  <a:t>GLOBAL RISK</a:t>
                </a:r>
                <a:endParaRPr lang="en-US" sz="800" b="1" dirty="0">
                  <a:ln w="12700">
                    <a:noFill/>
                    <a:prstDash val="solid"/>
                  </a:ln>
                  <a:solidFill>
                    <a:srgbClr val="FFFFFF"/>
                  </a:solidFill>
                </a:endParaRPr>
              </a:p>
            </p:txBody>
          </p:sp>
          <p:sp>
            <p:nvSpPr>
              <p:cNvPr id="116" name="Rectangle 115"/>
              <p:cNvSpPr/>
              <p:nvPr/>
            </p:nvSpPr>
            <p:spPr>
              <a:xfrm rot="1953837">
                <a:off x="1017927" y="3835102"/>
                <a:ext cx="1926546" cy="1042947"/>
              </a:xfrm>
              <a:prstGeom prst="rect">
                <a:avLst/>
              </a:prstGeom>
              <a:noFill/>
            </p:spPr>
            <p:txBody>
              <a:bodyPr wrap="none" lIns="91440" tIns="45720" rIns="91440" bIns="45720">
                <a:prstTxWarp prst="textArchDown">
                  <a:avLst/>
                </a:prstTxWarp>
                <a:spAutoFit/>
              </a:bodyPr>
              <a:lstStyle/>
              <a:p>
                <a:pPr algn="ctr"/>
                <a:r>
                  <a:rPr lang="en-US" sz="800" b="1" dirty="0" smtClean="0">
                    <a:ln w="12700">
                      <a:noFill/>
                      <a:prstDash val="solid"/>
                    </a:ln>
                    <a:solidFill>
                      <a:srgbClr val="444444"/>
                    </a:solidFill>
                  </a:rPr>
                  <a:t>U.S. NETWORKS &amp; </a:t>
                </a:r>
                <a:br>
                  <a:rPr lang="en-US" sz="800" b="1" dirty="0" smtClean="0">
                    <a:ln w="12700">
                      <a:noFill/>
                      <a:prstDash val="solid"/>
                    </a:ln>
                    <a:solidFill>
                      <a:srgbClr val="444444"/>
                    </a:solidFill>
                  </a:rPr>
                </a:br>
                <a:r>
                  <a:rPr lang="en-US" sz="800" b="1" dirty="0" smtClean="0">
                    <a:ln w="12700">
                      <a:noFill/>
                      <a:prstDash val="solid"/>
                    </a:ln>
                    <a:solidFill>
                      <a:srgbClr val="444444"/>
                    </a:solidFill>
                  </a:rPr>
                  <a:t>ADMINISTRATIVE SERVICES</a:t>
                </a:r>
                <a:endParaRPr lang="en-US" sz="800" b="1" dirty="0">
                  <a:ln w="12700">
                    <a:noFill/>
                    <a:prstDash val="solid"/>
                  </a:ln>
                  <a:solidFill>
                    <a:srgbClr val="444444"/>
                  </a:solidFill>
                </a:endParaRPr>
              </a:p>
            </p:txBody>
          </p:sp>
        </p:grpSp>
        <p:pic>
          <p:nvPicPr>
            <p:cNvPr id="108" name="Picture 10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491" y="2780823"/>
              <a:ext cx="1101896" cy="1063711"/>
            </a:xfrm>
            <a:prstGeom prst="rect">
              <a:avLst/>
            </a:prstGeom>
          </p:spPr>
        </p:pic>
      </p:grpSp>
    </p:spTree>
    <p:extLst>
      <p:ext uri="{BB962C8B-B14F-4D97-AF65-F5344CB8AC3E}">
        <p14:creationId xmlns:p14="http://schemas.microsoft.com/office/powerpoint/2010/main" val="19385967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2" y="228600"/>
            <a:ext cx="5286048" cy="790578"/>
          </a:xfrm>
        </p:spPr>
        <p:txBody>
          <a:bodyPr anchor="ctr">
            <a:noAutofit/>
          </a:bodyPr>
          <a:lstStyle/>
          <a:p>
            <a:r>
              <a:rPr lang="en-US" dirty="0" smtClean="0"/>
              <a:t>Why UHCG #1: </a:t>
            </a:r>
            <a:br>
              <a:rPr lang="en-US" dirty="0" smtClean="0"/>
            </a:br>
            <a:r>
              <a:rPr lang="en-US" dirty="0" smtClean="0"/>
              <a:t>Insurance + Assistance Integration</a:t>
            </a:r>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17</a:t>
            </a:fld>
            <a:endParaRPr lang="en-US" dirty="0">
              <a:solidFill>
                <a:schemeClr val="tx2">
                  <a:lumMod val="50000"/>
                </a:schemeClr>
              </a:solidFill>
            </a:endParaRPr>
          </a:p>
        </p:txBody>
      </p:sp>
      <p:pic>
        <p:nvPicPr>
          <p:cNvPr id="36" name="Picture 35" descr="dollar.png"/>
          <p:cNvPicPr>
            <a:picLocks noChangeAspect="1"/>
          </p:cNvPicPr>
          <p:nvPr/>
        </p:nvPicPr>
        <p:blipFill>
          <a:blip r:embed="rId3">
            <a:extLst>
              <a:ext uri="{28A0092B-C50C-407E-A947-70E740481C1C}">
                <a14:useLocalDpi xmlns:a14="http://schemas.microsoft.com/office/drawing/2010/main" val="0"/>
              </a:ext>
            </a:extLst>
          </a:blip>
          <a:srcRect r="26252"/>
          <a:stretch>
            <a:fillRect/>
          </a:stretch>
        </p:blipFill>
        <p:spPr>
          <a:xfrm>
            <a:off x="7007763" y="1896291"/>
            <a:ext cx="2144445" cy="2109216"/>
          </a:xfrm>
          <a:prstGeom prst="rect">
            <a:avLst/>
          </a:prstGeom>
        </p:spPr>
      </p:pic>
      <p:sp>
        <p:nvSpPr>
          <p:cNvPr id="37" name="Title 6"/>
          <p:cNvSpPr txBox="1"/>
          <p:nvPr/>
        </p:nvSpPr>
        <p:spPr>
          <a:xfrm>
            <a:off x="770707" y="1743891"/>
            <a:ext cx="6126482" cy="96012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r>
              <a:rPr lang="en-US" sz="2800" kern="0" dirty="0">
                <a:solidFill>
                  <a:srgbClr val="003DA1"/>
                </a:solidFill>
              </a:rPr>
              <a:t>Insurance integration with </a:t>
            </a:r>
            <a:r>
              <a:rPr lang="en-US" sz="2800" kern="0" dirty="0" smtClean="0">
                <a:solidFill>
                  <a:srgbClr val="00B0F0"/>
                </a:solidFill>
              </a:rPr>
              <a:t>assistance</a:t>
            </a:r>
            <a:r>
              <a:rPr lang="en-US" sz="2800" kern="0" dirty="0" smtClean="0">
                <a:solidFill>
                  <a:srgbClr val="003DA1"/>
                </a:solidFill>
              </a:rPr>
              <a:t> drives </a:t>
            </a:r>
            <a:r>
              <a:rPr lang="en-US" sz="2800" kern="0" dirty="0">
                <a:solidFill>
                  <a:srgbClr val="00B0F0"/>
                </a:solidFill>
              </a:rPr>
              <a:t>better outcomes</a:t>
            </a:r>
          </a:p>
        </p:txBody>
      </p:sp>
      <p:sp>
        <p:nvSpPr>
          <p:cNvPr id="38" name="TextBox 37"/>
          <p:cNvSpPr txBox="1"/>
          <p:nvPr/>
        </p:nvSpPr>
        <p:spPr>
          <a:xfrm>
            <a:off x="770710" y="2754941"/>
            <a:ext cx="4043527" cy="2346796"/>
          </a:xfrm>
          <a:prstGeom prst="rect">
            <a:avLst/>
          </a:prstGeom>
          <a:noFill/>
        </p:spPr>
        <p:txBody>
          <a:bodyPr wrap="square" lIns="0" tIns="0" rIns="0" bIns="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350"/>
              </a:lnSpc>
              <a:spcAft>
                <a:spcPts val="500"/>
              </a:spcAft>
            </a:pPr>
            <a:r>
              <a:rPr lang="en-US" sz="1050" dirty="0">
                <a:solidFill>
                  <a:srgbClr val="4D4D4D"/>
                </a:solidFill>
              </a:rPr>
              <a:t>We are unique in providing expatriate </a:t>
            </a:r>
            <a:r>
              <a:rPr lang="en-US" sz="1050" dirty="0" smtClean="0">
                <a:solidFill>
                  <a:srgbClr val="4D4D4D"/>
                </a:solidFill>
              </a:rPr>
              <a:t> and business travel medical </a:t>
            </a:r>
            <a:r>
              <a:rPr lang="en-US" sz="1050" dirty="0">
                <a:solidFill>
                  <a:srgbClr val="4D4D4D"/>
                </a:solidFill>
              </a:rPr>
              <a:t>insurance, assistance, and risk all from one </a:t>
            </a:r>
            <a:r>
              <a:rPr lang="en-US" sz="1050" dirty="0" smtClean="0">
                <a:solidFill>
                  <a:srgbClr val="4D4D4D"/>
                </a:solidFill>
              </a:rPr>
              <a:t>company. This </a:t>
            </a:r>
            <a:r>
              <a:rPr lang="en-US" sz="1050" dirty="0">
                <a:solidFill>
                  <a:srgbClr val="4D4D4D"/>
                </a:solidFill>
              </a:rPr>
              <a:t>model reduces gaps in communications across vendors and maximizes financials based on aligned incentives. </a:t>
            </a:r>
            <a:r>
              <a:rPr lang="en-US" sz="1050" dirty="0" smtClean="0">
                <a:solidFill>
                  <a:srgbClr val="4D4D4D"/>
                </a:solidFill>
              </a:rPr>
              <a:t/>
            </a:r>
            <a:br>
              <a:rPr lang="en-US" sz="1050" dirty="0" smtClean="0">
                <a:solidFill>
                  <a:srgbClr val="4D4D4D"/>
                </a:solidFill>
              </a:rPr>
            </a:br>
            <a:endParaRPr lang="en-US" sz="1050" dirty="0">
              <a:solidFill>
                <a:srgbClr val="4D4D4D"/>
              </a:solidFill>
            </a:endParaRPr>
          </a:p>
          <a:p>
            <a:pPr marL="171450" indent="-171450">
              <a:lnSpc>
                <a:spcPts val="1350"/>
              </a:lnSpc>
              <a:spcAft>
                <a:spcPts val="500"/>
              </a:spcAft>
              <a:buFont typeface="Arial" panose="020B0604020202020204" pitchFamily="34" charset="0"/>
              <a:buChar char="•"/>
            </a:pPr>
            <a:r>
              <a:rPr lang="en-US" sz="1050" kern="0" dirty="0">
                <a:solidFill>
                  <a:srgbClr val="4D4D4D"/>
                </a:solidFill>
              </a:rPr>
              <a:t>Evacuation decisions are driven by clinical </a:t>
            </a:r>
            <a:r>
              <a:rPr lang="en-US" sz="1050" kern="0" dirty="0" smtClean="0">
                <a:solidFill>
                  <a:srgbClr val="4D4D4D"/>
                </a:solidFill>
              </a:rPr>
              <a:t/>
            </a:r>
            <a:br>
              <a:rPr lang="en-US" sz="1050" kern="0" dirty="0" smtClean="0">
                <a:solidFill>
                  <a:srgbClr val="4D4D4D"/>
                </a:solidFill>
              </a:rPr>
            </a:br>
            <a:r>
              <a:rPr lang="en-US" sz="1050" kern="0" dirty="0" smtClean="0">
                <a:solidFill>
                  <a:srgbClr val="4D4D4D"/>
                </a:solidFill>
              </a:rPr>
              <a:t>team </a:t>
            </a:r>
            <a:r>
              <a:rPr lang="en-US" sz="1050" kern="0" dirty="0">
                <a:solidFill>
                  <a:srgbClr val="4D4D4D"/>
                </a:solidFill>
              </a:rPr>
              <a:t>outlining the patient </a:t>
            </a:r>
            <a:r>
              <a:rPr lang="en-US" sz="1050" kern="0" dirty="0" smtClean="0">
                <a:solidFill>
                  <a:srgbClr val="4D4D4D"/>
                </a:solidFill>
              </a:rPr>
              <a:t>needs.</a:t>
            </a:r>
            <a:endParaRPr lang="en-US" sz="1050" kern="0" dirty="0">
              <a:solidFill>
                <a:srgbClr val="4D4D4D"/>
              </a:solidFill>
            </a:endParaRPr>
          </a:p>
          <a:p>
            <a:pPr marL="171450" indent="-171450">
              <a:lnSpc>
                <a:spcPts val="1350"/>
              </a:lnSpc>
              <a:spcAft>
                <a:spcPts val="500"/>
              </a:spcAft>
              <a:buFont typeface="Arial" panose="020B0604020202020204" pitchFamily="34" charset="0"/>
              <a:buChar char="•"/>
            </a:pPr>
            <a:r>
              <a:rPr lang="en-US" sz="1050" dirty="0">
                <a:solidFill>
                  <a:srgbClr val="4D4D4D"/>
                </a:solidFill>
              </a:rPr>
              <a:t>Health Logistics and operations teams assess </a:t>
            </a:r>
            <a:r>
              <a:rPr lang="en-US" sz="1050" dirty="0" smtClean="0">
                <a:solidFill>
                  <a:srgbClr val="4D4D4D"/>
                </a:solidFill>
              </a:rPr>
              <a:t/>
            </a:r>
            <a:br>
              <a:rPr lang="en-US" sz="1050" dirty="0" smtClean="0">
                <a:solidFill>
                  <a:srgbClr val="4D4D4D"/>
                </a:solidFill>
              </a:rPr>
            </a:br>
            <a:r>
              <a:rPr lang="en-US" sz="1050" dirty="0" smtClean="0">
                <a:solidFill>
                  <a:srgbClr val="4D4D4D"/>
                </a:solidFill>
              </a:rPr>
              <a:t>robust </a:t>
            </a:r>
            <a:r>
              <a:rPr lang="en-US" sz="1050" dirty="0">
                <a:solidFill>
                  <a:srgbClr val="4D4D4D"/>
                </a:solidFill>
              </a:rPr>
              <a:t>network of air ambulance partners to </a:t>
            </a:r>
            <a:r>
              <a:rPr lang="en-US" sz="1050" dirty="0" smtClean="0">
                <a:solidFill>
                  <a:srgbClr val="4D4D4D"/>
                </a:solidFill>
              </a:rPr>
              <a:t/>
            </a:r>
            <a:br>
              <a:rPr lang="en-US" sz="1050" dirty="0" smtClean="0">
                <a:solidFill>
                  <a:srgbClr val="4D4D4D"/>
                </a:solidFill>
              </a:rPr>
            </a:br>
            <a:r>
              <a:rPr lang="en-US" sz="1050" dirty="0" smtClean="0">
                <a:solidFill>
                  <a:srgbClr val="4D4D4D"/>
                </a:solidFill>
              </a:rPr>
              <a:t>solicit </a:t>
            </a:r>
            <a:r>
              <a:rPr lang="en-US" sz="1050" dirty="0">
                <a:solidFill>
                  <a:srgbClr val="4D4D4D"/>
                </a:solidFill>
              </a:rPr>
              <a:t>bids from quality vetted </a:t>
            </a:r>
            <a:r>
              <a:rPr lang="en-US" sz="1050" dirty="0" smtClean="0">
                <a:solidFill>
                  <a:srgbClr val="4D4D4D"/>
                </a:solidFill>
              </a:rPr>
              <a:t>providers.</a:t>
            </a:r>
            <a:endParaRPr lang="en-US" sz="1050" dirty="0">
              <a:solidFill>
                <a:srgbClr val="4D4D4D"/>
              </a:solidFill>
            </a:endParaRPr>
          </a:p>
          <a:p>
            <a:pPr marL="171450" indent="-171450">
              <a:lnSpc>
                <a:spcPts val="1350"/>
              </a:lnSpc>
              <a:spcAft>
                <a:spcPts val="500"/>
              </a:spcAft>
              <a:buFont typeface="Arial" panose="020B0604020202020204" pitchFamily="34" charset="0"/>
              <a:buChar char="•"/>
            </a:pPr>
            <a:r>
              <a:rPr lang="en-US" sz="1050" dirty="0">
                <a:solidFill>
                  <a:srgbClr val="4D4D4D"/>
                </a:solidFill>
              </a:rPr>
              <a:t>Market based approach ensures quality needs </a:t>
            </a:r>
            <a:r>
              <a:rPr lang="en-US" sz="1050" dirty="0" smtClean="0">
                <a:solidFill>
                  <a:srgbClr val="4D4D4D"/>
                </a:solidFill>
              </a:rPr>
              <a:t/>
            </a:r>
            <a:br>
              <a:rPr lang="en-US" sz="1050" dirty="0" smtClean="0">
                <a:solidFill>
                  <a:srgbClr val="4D4D4D"/>
                </a:solidFill>
              </a:rPr>
            </a:br>
            <a:r>
              <a:rPr lang="en-US" sz="1050" dirty="0" smtClean="0">
                <a:solidFill>
                  <a:srgbClr val="4D4D4D"/>
                </a:solidFill>
              </a:rPr>
              <a:t>are </a:t>
            </a:r>
            <a:r>
              <a:rPr lang="en-US" sz="1050" dirty="0">
                <a:solidFill>
                  <a:srgbClr val="4D4D4D"/>
                </a:solidFill>
              </a:rPr>
              <a:t>met, then cost savings are </a:t>
            </a:r>
            <a:r>
              <a:rPr lang="en-US" sz="1050" dirty="0" smtClean="0">
                <a:solidFill>
                  <a:srgbClr val="4D4D4D"/>
                </a:solidFill>
              </a:rPr>
              <a:t>pursued.</a:t>
            </a:r>
            <a:endParaRPr lang="en-US" sz="1050" dirty="0">
              <a:solidFill>
                <a:srgbClr val="4D4D4D"/>
              </a:solidFill>
            </a:endParaRPr>
          </a:p>
        </p:txBody>
      </p:sp>
      <p:sp>
        <p:nvSpPr>
          <p:cNvPr id="39" name="Title 1"/>
          <p:cNvSpPr txBox="1"/>
          <p:nvPr/>
        </p:nvSpPr>
        <p:spPr>
          <a:xfrm>
            <a:off x="4979413" y="3470750"/>
            <a:ext cx="393699" cy="519728"/>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3300" kern="0" dirty="0" smtClean="0">
                <a:solidFill>
                  <a:srgbClr val="FFFFFF"/>
                </a:solidFill>
                <a:ea typeface="ＭＳ Ｐゴシック"/>
                <a:cs typeface="Arial"/>
              </a:rPr>
              <a:t>$</a:t>
            </a:r>
            <a:endParaRPr lang="en-US" sz="3300" kern="0" dirty="0">
              <a:solidFill>
                <a:srgbClr val="FFFFFF"/>
              </a:solidFill>
              <a:ea typeface="ＭＳ Ｐゴシック"/>
              <a:cs typeface="Arial"/>
            </a:endParaRPr>
          </a:p>
        </p:txBody>
      </p:sp>
      <p:sp>
        <p:nvSpPr>
          <p:cNvPr id="40" name="Oval 39"/>
          <p:cNvSpPr/>
          <p:nvPr/>
        </p:nvSpPr>
        <p:spPr>
          <a:xfrm>
            <a:off x="4650374" y="2661925"/>
            <a:ext cx="2657108" cy="265710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endParaRPr lang="en-US" dirty="0">
              <a:solidFill>
                <a:srgbClr val="8C9599"/>
              </a:solidFill>
            </a:endParaRPr>
          </a:p>
        </p:txBody>
      </p:sp>
      <p:sp>
        <p:nvSpPr>
          <p:cNvPr id="41" name="Title 1"/>
          <p:cNvSpPr txBox="1"/>
          <p:nvPr/>
        </p:nvSpPr>
        <p:spPr>
          <a:xfrm>
            <a:off x="5176176" y="3420291"/>
            <a:ext cx="1098637" cy="1016901"/>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6600" spc="-100" dirty="0" smtClean="0">
                <a:solidFill>
                  <a:srgbClr val="FFFFFF"/>
                </a:solidFill>
                <a:ea typeface="ＭＳ Ｐゴシック"/>
                <a:cs typeface="Arial"/>
              </a:rPr>
              <a:t>25</a:t>
            </a:r>
            <a:endParaRPr lang="en-US" sz="6600" spc="-100" baseline="30000" dirty="0">
              <a:solidFill>
                <a:srgbClr val="FFFFFF"/>
              </a:solidFill>
              <a:ea typeface="ＭＳ Ｐゴシック"/>
              <a:cs typeface="Arial"/>
            </a:endParaRPr>
          </a:p>
        </p:txBody>
      </p:sp>
      <p:sp>
        <p:nvSpPr>
          <p:cNvPr id="42" name="TextBox 41"/>
          <p:cNvSpPr txBox="1"/>
          <p:nvPr/>
        </p:nvSpPr>
        <p:spPr>
          <a:xfrm>
            <a:off x="5241020" y="4153190"/>
            <a:ext cx="1344420" cy="263320"/>
          </a:xfrm>
          <a:prstGeom prst="rect">
            <a:avLst/>
          </a:prstGeom>
          <a:noFill/>
        </p:spPr>
        <p:txBody>
          <a:bodyPr wrap="square" lIns="0" tIns="0" rIns="0" bIns="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914400">
              <a:lnSpc>
                <a:spcPts val="2200"/>
              </a:lnSpc>
              <a:defRPr/>
            </a:pPr>
            <a:r>
              <a:rPr lang="en-US" sz="1100" b="1" kern="0" dirty="0" smtClean="0">
                <a:solidFill>
                  <a:srgbClr val="FFFFFF"/>
                </a:solidFill>
                <a:cs typeface="Arial"/>
              </a:rPr>
              <a:t>Average savings on</a:t>
            </a:r>
          </a:p>
        </p:txBody>
      </p:sp>
      <p:sp>
        <p:nvSpPr>
          <p:cNvPr id="43" name="Oval 42"/>
          <p:cNvSpPr/>
          <p:nvPr/>
        </p:nvSpPr>
        <p:spPr>
          <a:xfrm>
            <a:off x="6808213" y="3572691"/>
            <a:ext cx="1786536" cy="1786536"/>
          </a:xfrm>
          <a:prstGeom prst="ellipse">
            <a:avLst/>
          </a:prstGeom>
          <a:solidFill>
            <a:schemeClr val="tx1"/>
          </a:solidFill>
          <a:ln w="571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endParaRPr lang="en-US" dirty="0">
              <a:ln>
                <a:solidFill>
                  <a:srgbClr val="FFFFFF"/>
                </a:solidFill>
              </a:ln>
              <a:solidFill>
                <a:srgbClr val="8C9599"/>
              </a:solidFill>
            </a:endParaRPr>
          </a:p>
        </p:txBody>
      </p:sp>
      <p:sp>
        <p:nvSpPr>
          <p:cNvPr id="44" name="TextBox 43"/>
          <p:cNvSpPr txBox="1"/>
          <p:nvPr/>
        </p:nvSpPr>
        <p:spPr>
          <a:xfrm>
            <a:off x="7341613" y="3725091"/>
            <a:ext cx="1057254" cy="830997"/>
          </a:xfrm>
          <a:prstGeom prst="rect">
            <a:avLst/>
          </a:prstGeom>
          <a:noFill/>
        </p:spPr>
        <p:txBody>
          <a:bodyPr wrap="square" l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r>
              <a:rPr lang="en-US" sz="4800" b="1" spc="-300" dirty="0" smtClean="0">
                <a:solidFill>
                  <a:srgbClr val="FFFFFF"/>
                </a:solidFill>
                <a:cs typeface="Arial"/>
              </a:rPr>
              <a:t>75</a:t>
            </a:r>
            <a:endParaRPr lang="en-US" sz="4800" b="1" spc="-300" dirty="0">
              <a:solidFill>
                <a:srgbClr val="FFFFFF"/>
              </a:solidFill>
              <a:cs typeface="Arial"/>
            </a:endParaRPr>
          </a:p>
        </p:txBody>
      </p:sp>
      <p:sp>
        <p:nvSpPr>
          <p:cNvPr id="45" name="TextBox 44"/>
          <p:cNvSpPr txBox="1"/>
          <p:nvPr/>
        </p:nvSpPr>
        <p:spPr>
          <a:xfrm>
            <a:off x="6884413" y="4487091"/>
            <a:ext cx="1601235" cy="343043"/>
          </a:xfrm>
          <a:prstGeom prst="rect">
            <a:avLst/>
          </a:prstGeom>
          <a:noFill/>
        </p:spPr>
        <p:txBody>
          <a:bodyPr wrap="square" lIns="0" tIns="0" rIns="0" bIns="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914400">
              <a:lnSpc>
                <a:spcPts val="1350"/>
              </a:lnSpc>
              <a:defRPr/>
            </a:pPr>
            <a:r>
              <a:rPr lang="en-US" sz="1000" b="1" kern="0" dirty="0" smtClean="0">
                <a:solidFill>
                  <a:srgbClr val="FFFFFF"/>
                </a:solidFill>
                <a:cs typeface="Arial"/>
              </a:rPr>
              <a:t># of Physician advisors</a:t>
            </a:r>
            <a:br>
              <a:rPr lang="en-US" sz="1000" b="1" kern="0" dirty="0" smtClean="0">
                <a:solidFill>
                  <a:srgbClr val="FFFFFF"/>
                </a:solidFill>
                <a:cs typeface="Arial"/>
              </a:rPr>
            </a:br>
            <a:r>
              <a:rPr lang="en-US" sz="1000" b="1" kern="0" dirty="0" smtClean="0">
                <a:solidFill>
                  <a:srgbClr val="FFFFFF"/>
                </a:solidFill>
                <a:cs typeface="Arial"/>
              </a:rPr>
              <a:t>around the globe</a:t>
            </a:r>
          </a:p>
        </p:txBody>
      </p:sp>
      <p:sp>
        <p:nvSpPr>
          <p:cNvPr id="46" name="TextBox 45"/>
          <p:cNvSpPr txBox="1"/>
          <p:nvPr/>
        </p:nvSpPr>
        <p:spPr>
          <a:xfrm>
            <a:off x="6046213" y="3496491"/>
            <a:ext cx="922360" cy="784830"/>
          </a:xfrm>
          <a:prstGeom prst="rect">
            <a:avLst/>
          </a:prstGeom>
          <a:noFill/>
        </p:spPr>
        <p:txBody>
          <a:bodyPr wrap="non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r>
              <a:rPr lang="en-US" sz="4500" b="1" dirty="0" smtClean="0">
                <a:solidFill>
                  <a:srgbClr val="FFFFFF"/>
                </a:solidFill>
                <a:cs typeface="Arial"/>
              </a:rPr>
              <a:t>%* </a:t>
            </a:r>
            <a:endParaRPr lang="en-US" sz="4500" b="1" dirty="0">
              <a:solidFill>
                <a:srgbClr val="FFFFFF"/>
              </a:solidFill>
              <a:cs typeface="Arial"/>
            </a:endParaRPr>
          </a:p>
        </p:txBody>
      </p:sp>
      <p:sp>
        <p:nvSpPr>
          <p:cNvPr id="47" name="Rectangle 46"/>
          <p:cNvSpPr/>
          <p:nvPr/>
        </p:nvSpPr>
        <p:spPr>
          <a:xfrm>
            <a:off x="5167715" y="4283838"/>
            <a:ext cx="1525603" cy="355653"/>
          </a:xfrm>
          <a:prstGeom prst="rect">
            <a:avLst/>
          </a:prstGeom>
        </p:spPr>
        <p:txBody>
          <a:bodyPr wrap="none">
            <a:spAutoFit/>
          </a:bodyPr>
          <a:lstStyle/>
          <a:p>
            <a:pPr algn="ctr">
              <a:lnSpc>
                <a:spcPts val="2200"/>
              </a:lnSpc>
              <a:defRPr/>
            </a:pPr>
            <a:r>
              <a:rPr lang="en-US" sz="1100" b="1" kern="0" dirty="0">
                <a:solidFill>
                  <a:srgbClr val="FFFFFF"/>
                </a:solidFill>
              </a:rPr>
              <a:t>evacuation services</a:t>
            </a:r>
          </a:p>
        </p:txBody>
      </p:sp>
      <p:cxnSp>
        <p:nvCxnSpPr>
          <p:cNvPr id="49" name="Straight Connector 48"/>
          <p:cNvCxnSpPr/>
          <p:nvPr/>
        </p:nvCxnSpPr>
        <p:spPr>
          <a:xfrm>
            <a:off x="5131813" y="3344091"/>
            <a:ext cx="6096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5817613" y="3039291"/>
            <a:ext cx="396894" cy="427244"/>
            <a:chOff x="7461653" y="2149803"/>
            <a:chExt cx="539750" cy="581024"/>
          </a:xfrm>
        </p:grpSpPr>
        <p:sp>
          <p:nvSpPr>
            <p:cNvPr id="51" name="Freeform 347"/>
            <p:cNvSpPr>
              <a:spLocks noEditPoints="1"/>
            </p:cNvSpPr>
            <p:nvPr/>
          </p:nvSpPr>
          <p:spPr bwMode="auto">
            <a:xfrm>
              <a:off x="7599766" y="2149803"/>
              <a:ext cx="115887" cy="115887"/>
            </a:xfrm>
            <a:custGeom>
              <a:avLst/>
              <a:gdLst>
                <a:gd name="T0" fmla="*/ 262 w 582"/>
                <a:gd name="T1" fmla="*/ 150 h 582"/>
                <a:gd name="T2" fmla="*/ 210 w 582"/>
                <a:gd name="T3" fmla="*/ 171 h 582"/>
                <a:gd name="T4" fmla="*/ 170 w 582"/>
                <a:gd name="T5" fmla="*/ 210 h 582"/>
                <a:gd name="T6" fmla="*/ 149 w 582"/>
                <a:gd name="T7" fmla="*/ 261 h 582"/>
                <a:gd name="T8" fmla="*/ 149 w 582"/>
                <a:gd name="T9" fmla="*/ 320 h 582"/>
                <a:gd name="T10" fmla="*/ 170 w 582"/>
                <a:gd name="T11" fmla="*/ 372 h 582"/>
                <a:gd name="T12" fmla="*/ 210 w 582"/>
                <a:gd name="T13" fmla="*/ 412 h 582"/>
                <a:gd name="T14" fmla="*/ 262 w 582"/>
                <a:gd name="T15" fmla="*/ 433 h 582"/>
                <a:gd name="T16" fmla="*/ 320 w 582"/>
                <a:gd name="T17" fmla="*/ 433 h 582"/>
                <a:gd name="T18" fmla="*/ 371 w 582"/>
                <a:gd name="T19" fmla="*/ 412 h 582"/>
                <a:gd name="T20" fmla="*/ 411 w 582"/>
                <a:gd name="T21" fmla="*/ 372 h 582"/>
                <a:gd name="T22" fmla="*/ 433 w 582"/>
                <a:gd name="T23" fmla="*/ 320 h 582"/>
                <a:gd name="T24" fmla="*/ 433 w 582"/>
                <a:gd name="T25" fmla="*/ 261 h 582"/>
                <a:gd name="T26" fmla="*/ 411 w 582"/>
                <a:gd name="T27" fmla="*/ 210 h 582"/>
                <a:gd name="T28" fmla="*/ 371 w 582"/>
                <a:gd name="T29" fmla="*/ 171 h 582"/>
                <a:gd name="T30" fmla="*/ 320 w 582"/>
                <a:gd name="T31" fmla="*/ 150 h 582"/>
                <a:gd name="T32" fmla="*/ 291 w 582"/>
                <a:gd name="T33" fmla="*/ 0 h 582"/>
                <a:gd name="T34" fmla="*/ 375 w 582"/>
                <a:gd name="T35" fmla="*/ 12 h 582"/>
                <a:gd name="T36" fmla="*/ 449 w 582"/>
                <a:gd name="T37" fmla="*/ 46 h 582"/>
                <a:gd name="T38" fmla="*/ 511 w 582"/>
                <a:gd name="T39" fmla="*/ 100 h 582"/>
                <a:gd name="T40" fmla="*/ 555 w 582"/>
                <a:gd name="T41" fmla="*/ 169 h 582"/>
                <a:gd name="T42" fmla="*/ 579 w 582"/>
                <a:gd name="T43" fmla="*/ 249 h 582"/>
                <a:gd name="T44" fmla="*/ 579 w 582"/>
                <a:gd name="T45" fmla="*/ 334 h 582"/>
                <a:gd name="T46" fmla="*/ 555 w 582"/>
                <a:gd name="T47" fmla="*/ 414 h 582"/>
                <a:gd name="T48" fmla="*/ 511 w 582"/>
                <a:gd name="T49" fmla="*/ 482 h 582"/>
                <a:gd name="T50" fmla="*/ 449 w 582"/>
                <a:gd name="T51" fmla="*/ 535 h 582"/>
                <a:gd name="T52" fmla="*/ 375 w 582"/>
                <a:gd name="T53" fmla="*/ 570 h 582"/>
                <a:gd name="T54" fmla="*/ 291 w 582"/>
                <a:gd name="T55" fmla="*/ 582 h 582"/>
                <a:gd name="T56" fmla="*/ 206 w 582"/>
                <a:gd name="T57" fmla="*/ 570 h 582"/>
                <a:gd name="T58" fmla="*/ 132 w 582"/>
                <a:gd name="T59" fmla="*/ 535 h 582"/>
                <a:gd name="T60" fmla="*/ 71 w 582"/>
                <a:gd name="T61" fmla="*/ 482 h 582"/>
                <a:gd name="T62" fmla="*/ 27 w 582"/>
                <a:gd name="T63" fmla="*/ 414 h 582"/>
                <a:gd name="T64" fmla="*/ 3 w 582"/>
                <a:gd name="T65" fmla="*/ 334 h 582"/>
                <a:gd name="T66" fmla="*/ 3 w 582"/>
                <a:gd name="T67" fmla="*/ 249 h 582"/>
                <a:gd name="T68" fmla="*/ 27 w 582"/>
                <a:gd name="T69" fmla="*/ 169 h 582"/>
                <a:gd name="T70" fmla="*/ 71 w 582"/>
                <a:gd name="T71" fmla="*/ 100 h 582"/>
                <a:gd name="T72" fmla="*/ 132 w 582"/>
                <a:gd name="T73" fmla="*/ 46 h 582"/>
                <a:gd name="T74" fmla="*/ 206 w 582"/>
                <a:gd name="T75" fmla="*/ 12 h 582"/>
                <a:gd name="T76" fmla="*/ 291 w 582"/>
                <a:gd name="T7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582">
                  <a:moveTo>
                    <a:pt x="291" y="147"/>
                  </a:moveTo>
                  <a:lnTo>
                    <a:pt x="262" y="150"/>
                  </a:lnTo>
                  <a:lnTo>
                    <a:pt x="234" y="158"/>
                  </a:lnTo>
                  <a:lnTo>
                    <a:pt x="210" y="171"/>
                  </a:lnTo>
                  <a:lnTo>
                    <a:pt x="188" y="189"/>
                  </a:lnTo>
                  <a:lnTo>
                    <a:pt x="170" y="210"/>
                  </a:lnTo>
                  <a:lnTo>
                    <a:pt x="157" y="235"/>
                  </a:lnTo>
                  <a:lnTo>
                    <a:pt x="149" y="261"/>
                  </a:lnTo>
                  <a:lnTo>
                    <a:pt x="146" y="291"/>
                  </a:lnTo>
                  <a:lnTo>
                    <a:pt x="149" y="320"/>
                  </a:lnTo>
                  <a:lnTo>
                    <a:pt x="157" y="348"/>
                  </a:lnTo>
                  <a:lnTo>
                    <a:pt x="170" y="372"/>
                  </a:lnTo>
                  <a:lnTo>
                    <a:pt x="188" y="393"/>
                  </a:lnTo>
                  <a:lnTo>
                    <a:pt x="210" y="412"/>
                  </a:lnTo>
                  <a:lnTo>
                    <a:pt x="234" y="424"/>
                  </a:lnTo>
                  <a:lnTo>
                    <a:pt x="262" y="433"/>
                  </a:lnTo>
                  <a:lnTo>
                    <a:pt x="291" y="436"/>
                  </a:lnTo>
                  <a:lnTo>
                    <a:pt x="320" y="433"/>
                  </a:lnTo>
                  <a:lnTo>
                    <a:pt x="347" y="424"/>
                  </a:lnTo>
                  <a:lnTo>
                    <a:pt x="371" y="412"/>
                  </a:lnTo>
                  <a:lnTo>
                    <a:pt x="393" y="393"/>
                  </a:lnTo>
                  <a:lnTo>
                    <a:pt x="411" y="372"/>
                  </a:lnTo>
                  <a:lnTo>
                    <a:pt x="425" y="348"/>
                  </a:lnTo>
                  <a:lnTo>
                    <a:pt x="433" y="320"/>
                  </a:lnTo>
                  <a:lnTo>
                    <a:pt x="435" y="291"/>
                  </a:lnTo>
                  <a:lnTo>
                    <a:pt x="433" y="261"/>
                  </a:lnTo>
                  <a:lnTo>
                    <a:pt x="425" y="235"/>
                  </a:lnTo>
                  <a:lnTo>
                    <a:pt x="411" y="210"/>
                  </a:lnTo>
                  <a:lnTo>
                    <a:pt x="393" y="189"/>
                  </a:lnTo>
                  <a:lnTo>
                    <a:pt x="371" y="171"/>
                  </a:lnTo>
                  <a:lnTo>
                    <a:pt x="347" y="158"/>
                  </a:lnTo>
                  <a:lnTo>
                    <a:pt x="320" y="150"/>
                  </a:lnTo>
                  <a:lnTo>
                    <a:pt x="291" y="147"/>
                  </a:lnTo>
                  <a:close/>
                  <a:moveTo>
                    <a:pt x="291" y="0"/>
                  </a:moveTo>
                  <a:lnTo>
                    <a:pt x="334" y="3"/>
                  </a:lnTo>
                  <a:lnTo>
                    <a:pt x="375" y="12"/>
                  </a:lnTo>
                  <a:lnTo>
                    <a:pt x="413" y="27"/>
                  </a:lnTo>
                  <a:lnTo>
                    <a:pt x="449" y="46"/>
                  </a:lnTo>
                  <a:lnTo>
                    <a:pt x="482" y="71"/>
                  </a:lnTo>
                  <a:lnTo>
                    <a:pt x="511" y="100"/>
                  </a:lnTo>
                  <a:lnTo>
                    <a:pt x="535" y="133"/>
                  </a:lnTo>
                  <a:lnTo>
                    <a:pt x="555" y="169"/>
                  </a:lnTo>
                  <a:lnTo>
                    <a:pt x="569" y="207"/>
                  </a:lnTo>
                  <a:lnTo>
                    <a:pt x="579" y="249"/>
                  </a:lnTo>
                  <a:lnTo>
                    <a:pt x="582" y="291"/>
                  </a:lnTo>
                  <a:lnTo>
                    <a:pt x="579" y="334"/>
                  </a:lnTo>
                  <a:lnTo>
                    <a:pt x="569" y="375"/>
                  </a:lnTo>
                  <a:lnTo>
                    <a:pt x="555" y="414"/>
                  </a:lnTo>
                  <a:lnTo>
                    <a:pt x="535" y="450"/>
                  </a:lnTo>
                  <a:lnTo>
                    <a:pt x="511" y="482"/>
                  </a:lnTo>
                  <a:lnTo>
                    <a:pt x="482" y="511"/>
                  </a:lnTo>
                  <a:lnTo>
                    <a:pt x="449" y="535"/>
                  </a:lnTo>
                  <a:lnTo>
                    <a:pt x="413" y="555"/>
                  </a:lnTo>
                  <a:lnTo>
                    <a:pt x="375" y="570"/>
                  </a:lnTo>
                  <a:lnTo>
                    <a:pt x="334" y="579"/>
                  </a:lnTo>
                  <a:lnTo>
                    <a:pt x="291" y="582"/>
                  </a:lnTo>
                  <a:lnTo>
                    <a:pt x="248" y="579"/>
                  </a:lnTo>
                  <a:lnTo>
                    <a:pt x="206" y="570"/>
                  </a:lnTo>
                  <a:lnTo>
                    <a:pt x="168" y="555"/>
                  </a:lnTo>
                  <a:lnTo>
                    <a:pt x="132" y="535"/>
                  </a:lnTo>
                  <a:lnTo>
                    <a:pt x="100" y="511"/>
                  </a:lnTo>
                  <a:lnTo>
                    <a:pt x="71" y="482"/>
                  </a:lnTo>
                  <a:lnTo>
                    <a:pt x="47" y="450"/>
                  </a:lnTo>
                  <a:lnTo>
                    <a:pt x="27" y="414"/>
                  </a:lnTo>
                  <a:lnTo>
                    <a:pt x="12" y="375"/>
                  </a:lnTo>
                  <a:lnTo>
                    <a:pt x="3" y="334"/>
                  </a:lnTo>
                  <a:lnTo>
                    <a:pt x="0" y="291"/>
                  </a:lnTo>
                  <a:lnTo>
                    <a:pt x="3" y="249"/>
                  </a:lnTo>
                  <a:lnTo>
                    <a:pt x="12" y="207"/>
                  </a:lnTo>
                  <a:lnTo>
                    <a:pt x="27" y="169"/>
                  </a:lnTo>
                  <a:lnTo>
                    <a:pt x="47" y="133"/>
                  </a:lnTo>
                  <a:lnTo>
                    <a:pt x="71" y="100"/>
                  </a:lnTo>
                  <a:lnTo>
                    <a:pt x="100" y="71"/>
                  </a:lnTo>
                  <a:lnTo>
                    <a:pt x="132" y="46"/>
                  </a:lnTo>
                  <a:lnTo>
                    <a:pt x="168" y="27"/>
                  </a:lnTo>
                  <a:lnTo>
                    <a:pt x="206" y="12"/>
                  </a:lnTo>
                  <a:lnTo>
                    <a:pt x="248" y="3"/>
                  </a:lnTo>
                  <a:lnTo>
                    <a:pt x="29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8C9599"/>
                </a:solidFill>
                <a:cs typeface="Arial"/>
              </a:endParaRPr>
            </a:p>
          </p:txBody>
        </p:sp>
        <p:sp>
          <p:nvSpPr>
            <p:cNvPr id="52" name="Freeform 348"/>
            <p:cNvSpPr>
              <a:spLocks noEditPoints="1"/>
            </p:cNvSpPr>
            <p:nvPr/>
          </p:nvSpPr>
          <p:spPr bwMode="auto">
            <a:xfrm>
              <a:off x="7461653" y="2281565"/>
              <a:ext cx="539750" cy="449262"/>
            </a:xfrm>
            <a:custGeom>
              <a:avLst/>
              <a:gdLst>
                <a:gd name="T0" fmla="*/ 1518 w 2716"/>
                <a:gd name="T1" fmla="*/ 304 h 2267"/>
                <a:gd name="T2" fmla="*/ 1326 w 2716"/>
                <a:gd name="T3" fmla="*/ 477 h 2267"/>
                <a:gd name="T4" fmla="*/ 1255 w 2716"/>
                <a:gd name="T5" fmla="*/ 724 h 2267"/>
                <a:gd name="T6" fmla="*/ 1326 w 2716"/>
                <a:gd name="T7" fmla="*/ 971 h 2267"/>
                <a:gd name="T8" fmla="*/ 1518 w 2716"/>
                <a:gd name="T9" fmla="*/ 1143 h 2267"/>
                <a:gd name="T10" fmla="*/ 1772 w 2716"/>
                <a:gd name="T11" fmla="*/ 1186 h 2267"/>
                <a:gd name="T12" fmla="*/ 2008 w 2716"/>
                <a:gd name="T13" fmla="*/ 1088 h 2267"/>
                <a:gd name="T14" fmla="*/ 2158 w 2716"/>
                <a:gd name="T15" fmla="*/ 877 h 2267"/>
                <a:gd name="T16" fmla="*/ 2172 w 2716"/>
                <a:gd name="T17" fmla="*/ 619 h 2267"/>
                <a:gd name="T18" fmla="*/ 2048 w 2716"/>
                <a:gd name="T19" fmla="*/ 395 h 2267"/>
                <a:gd name="T20" fmla="*/ 1823 w 2716"/>
                <a:gd name="T21" fmla="*/ 270 h 2267"/>
                <a:gd name="T22" fmla="*/ 566 w 2716"/>
                <a:gd name="T23" fmla="*/ 146 h 2267"/>
                <a:gd name="T24" fmla="*/ 145 w 2716"/>
                <a:gd name="T25" fmla="*/ 746 h 2267"/>
                <a:gd name="T26" fmla="*/ 155 w 2716"/>
                <a:gd name="T27" fmla="*/ 827 h 2267"/>
                <a:gd name="T28" fmla="*/ 240 w 2716"/>
                <a:gd name="T29" fmla="*/ 830 h 2267"/>
                <a:gd name="T30" fmla="*/ 326 w 2716"/>
                <a:gd name="T31" fmla="*/ 704 h 2267"/>
                <a:gd name="T32" fmla="*/ 425 w 2716"/>
                <a:gd name="T33" fmla="*/ 552 h 2267"/>
                <a:gd name="T34" fmla="*/ 501 w 2716"/>
                <a:gd name="T35" fmla="*/ 434 h 2267"/>
                <a:gd name="T36" fmla="*/ 535 w 2716"/>
                <a:gd name="T37" fmla="*/ 384 h 2267"/>
                <a:gd name="T38" fmla="*/ 653 w 2716"/>
                <a:gd name="T39" fmla="*/ 367 h 2267"/>
                <a:gd name="T40" fmla="*/ 704 w 2716"/>
                <a:gd name="T41" fmla="*/ 433 h 2267"/>
                <a:gd name="T42" fmla="*/ 744 w 2716"/>
                <a:gd name="T43" fmla="*/ 2129 h 2267"/>
                <a:gd name="T44" fmla="*/ 817 w 2716"/>
                <a:gd name="T45" fmla="*/ 2093 h 2267"/>
                <a:gd name="T46" fmla="*/ 841 w 2716"/>
                <a:gd name="T47" fmla="*/ 1056 h 2267"/>
                <a:gd name="T48" fmla="*/ 1098 w 2716"/>
                <a:gd name="T49" fmla="*/ 1039 h 2267"/>
                <a:gd name="T50" fmla="*/ 1147 w 2716"/>
                <a:gd name="T51" fmla="*/ 1104 h 2267"/>
                <a:gd name="T52" fmla="*/ 1188 w 2716"/>
                <a:gd name="T53" fmla="*/ 2129 h 2267"/>
                <a:gd name="T54" fmla="*/ 1251 w 2716"/>
                <a:gd name="T55" fmla="*/ 2115 h 2267"/>
                <a:gd name="T56" fmla="*/ 1231 w 2716"/>
                <a:gd name="T57" fmla="*/ 1090 h 2267"/>
                <a:gd name="T58" fmla="*/ 1118 w 2716"/>
                <a:gd name="T59" fmla="*/ 836 h 2267"/>
                <a:gd name="T60" fmla="*/ 1134 w 2716"/>
                <a:gd name="T61" fmla="*/ 546 h 2267"/>
                <a:gd name="T62" fmla="*/ 1288 w 2716"/>
                <a:gd name="T63" fmla="*/ 291 h 2267"/>
                <a:gd name="T64" fmla="*/ 1425 w 2716"/>
                <a:gd name="T65" fmla="*/ 158 h 2267"/>
                <a:gd name="T66" fmla="*/ 627 w 2716"/>
                <a:gd name="T67" fmla="*/ 0 h 2267"/>
                <a:gd name="T68" fmla="*/ 1497 w 2716"/>
                <a:gd name="T69" fmla="*/ 42 h 2267"/>
                <a:gd name="T70" fmla="*/ 1676 w 2716"/>
                <a:gd name="T71" fmla="*/ 114 h 2267"/>
                <a:gd name="T72" fmla="*/ 1953 w 2716"/>
                <a:gd name="T73" fmla="*/ 158 h 2267"/>
                <a:gd name="T74" fmla="*/ 2193 w 2716"/>
                <a:gd name="T75" fmla="*/ 336 h 2267"/>
                <a:gd name="T76" fmla="*/ 2319 w 2716"/>
                <a:gd name="T77" fmla="*/ 603 h 2267"/>
                <a:gd name="T78" fmla="*/ 2305 w 2716"/>
                <a:gd name="T79" fmla="*/ 899 h 2267"/>
                <a:gd name="T80" fmla="*/ 2695 w 2716"/>
                <a:gd name="T81" fmla="*/ 1607 h 2267"/>
                <a:gd name="T82" fmla="*/ 2707 w 2716"/>
                <a:gd name="T83" fmla="*/ 1694 h 2267"/>
                <a:gd name="T84" fmla="*/ 2625 w 2716"/>
                <a:gd name="T85" fmla="*/ 1730 h 2267"/>
                <a:gd name="T86" fmla="*/ 1995 w 2716"/>
                <a:gd name="T87" fmla="*/ 1269 h 2267"/>
                <a:gd name="T88" fmla="*/ 1720 w 2716"/>
                <a:gd name="T89" fmla="*/ 1335 h 2267"/>
                <a:gd name="T90" fmla="*/ 1452 w 2716"/>
                <a:gd name="T91" fmla="*/ 1273 h 2267"/>
                <a:gd name="T92" fmla="*/ 1382 w 2716"/>
                <a:gd name="T93" fmla="*/ 2162 h 2267"/>
                <a:gd name="T94" fmla="*/ 1270 w 2716"/>
                <a:gd name="T95" fmla="*/ 2259 h 2267"/>
                <a:gd name="T96" fmla="*/ 1139 w 2716"/>
                <a:gd name="T97" fmla="*/ 2256 h 2267"/>
                <a:gd name="T98" fmla="*/ 1024 w 2716"/>
                <a:gd name="T99" fmla="*/ 2142 h 2267"/>
                <a:gd name="T100" fmla="*/ 956 w 2716"/>
                <a:gd name="T101" fmla="*/ 2073 h 2267"/>
                <a:gd name="T102" fmla="*/ 887 w 2716"/>
                <a:gd name="T103" fmla="*/ 2223 h 2267"/>
                <a:gd name="T104" fmla="*/ 728 w 2716"/>
                <a:gd name="T105" fmla="*/ 2264 h 2267"/>
                <a:gd name="T106" fmla="*/ 595 w 2716"/>
                <a:gd name="T107" fmla="*/ 2171 h 2267"/>
                <a:gd name="T108" fmla="*/ 541 w 2716"/>
                <a:gd name="T109" fmla="*/ 622 h 2267"/>
                <a:gd name="T110" fmla="*/ 392 w 2716"/>
                <a:gd name="T111" fmla="*/ 852 h 2267"/>
                <a:gd name="T112" fmla="*/ 264 w 2716"/>
                <a:gd name="T113" fmla="*/ 968 h 2267"/>
                <a:gd name="T114" fmla="*/ 106 w 2716"/>
                <a:gd name="T115" fmla="*/ 957 h 2267"/>
                <a:gd name="T116" fmla="*/ 6 w 2716"/>
                <a:gd name="T117" fmla="*/ 832 h 2267"/>
                <a:gd name="T118" fmla="*/ 30 w 2716"/>
                <a:gd name="T119" fmla="*/ 675 h 2267"/>
                <a:gd name="T120" fmla="*/ 472 w 2716"/>
                <a:gd name="T121" fmla="*/ 39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6" h="2267">
                  <a:moveTo>
                    <a:pt x="1720" y="258"/>
                  </a:moveTo>
                  <a:lnTo>
                    <a:pt x="1667" y="262"/>
                  </a:lnTo>
                  <a:lnTo>
                    <a:pt x="1616" y="270"/>
                  </a:lnTo>
                  <a:lnTo>
                    <a:pt x="1566" y="285"/>
                  </a:lnTo>
                  <a:lnTo>
                    <a:pt x="1518" y="304"/>
                  </a:lnTo>
                  <a:lnTo>
                    <a:pt x="1473" y="330"/>
                  </a:lnTo>
                  <a:lnTo>
                    <a:pt x="1430" y="360"/>
                  </a:lnTo>
                  <a:lnTo>
                    <a:pt x="1391" y="395"/>
                  </a:lnTo>
                  <a:lnTo>
                    <a:pt x="1356" y="434"/>
                  </a:lnTo>
                  <a:lnTo>
                    <a:pt x="1326" y="477"/>
                  </a:lnTo>
                  <a:lnTo>
                    <a:pt x="1300" y="522"/>
                  </a:lnTo>
                  <a:lnTo>
                    <a:pt x="1281" y="570"/>
                  </a:lnTo>
                  <a:lnTo>
                    <a:pt x="1266" y="619"/>
                  </a:lnTo>
                  <a:lnTo>
                    <a:pt x="1258" y="671"/>
                  </a:lnTo>
                  <a:lnTo>
                    <a:pt x="1255" y="724"/>
                  </a:lnTo>
                  <a:lnTo>
                    <a:pt x="1258" y="777"/>
                  </a:lnTo>
                  <a:lnTo>
                    <a:pt x="1266" y="828"/>
                  </a:lnTo>
                  <a:lnTo>
                    <a:pt x="1281" y="877"/>
                  </a:lnTo>
                  <a:lnTo>
                    <a:pt x="1300" y="925"/>
                  </a:lnTo>
                  <a:lnTo>
                    <a:pt x="1326" y="971"/>
                  </a:lnTo>
                  <a:lnTo>
                    <a:pt x="1356" y="1013"/>
                  </a:lnTo>
                  <a:lnTo>
                    <a:pt x="1391" y="1053"/>
                  </a:lnTo>
                  <a:lnTo>
                    <a:pt x="1430" y="1088"/>
                  </a:lnTo>
                  <a:lnTo>
                    <a:pt x="1473" y="1117"/>
                  </a:lnTo>
                  <a:lnTo>
                    <a:pt x="1518" y="1143"/>
                  </a:lnTo>
                  <a:lnTo>
                    <a:pt x="1566" y="1162"/>
                  </a:lnTo>
                  <a:lnTo>
                    <a:pt x="1616" y="1177"/>
                  </a:lnTo>
                  <a:lnTo>
                    <a:pt x="1667" y="1186"/>
                  </a:lnTo>
                  <a:lnTo>
                    <a:pt x="1720" y="1189"/>
                  </a:lnTo>
                  <a:lnTo>
                    <a:pt x="1772" y="1186"/>
                  </a:lnTo>
                  <a:lnTo>
                    <a:pt x="1823" y="1177"/>
                  </a:lnTo>
                  <a:lnTo>
                    <a:pt x="1873" y="1162"/>
                  </a:lnTo>
                  <a:lnTo>
                    <a:pt x="1921" y="1143"/>
                  </a:lnTo>
                  <a:lnTo>
                    <a:pt x="1966" y="1117"/>
                  </a:lnTo>
                  <a:lnTo>
                    <a:pt x="2008" y="1088"/>
                  </a:lnTo>
                  <a:lnTo>
                    <a:pt x="2048" y="1053"/>
                  </a:lnTo>
                  <a:lnTo>
                    <a:pt x="2083" y="1013"/>
                  </a:lnTo>
                  <a:lnTo>
                    <a:pt x="2114" y="971"/>
                  </a:lnTo>
                  <a:lnTo>
                    <a:pt x="2138" y="925"/>
                  </a:lnTo>
                  <a:lnTo>
                    <a:pt x="2158" y="877"/>
                  </a:lnTo>
                  <a:lnTo>
                    <a:pt x="2172" y="828"/>
                  </a:lnTo>
                  <a:lnTo>
                    <a:pt x="2181" y="777"/>
                  </a:lnTo>
                  <a:lnTo>
                    <a:pt x="2184" y="724"/>
                  </a:lnTo>
                  <a:lnTo>
                    <a:pt x="2181" y="671"/>
                  </a:lnTo>
                  <a:lnTo>
                    <a:pt x="2172" y="619"/>
                  </a:lnTo>
                  <a:lnTo>
                    <a:pt x="2158" y="570"/>
                  </a:lnTo>
                  <a:lnTo>
                    <a:pt x="2138" y="522"/>
                  </a:lnTo>
                  <a:lnTo>
                    <a:pt x="2114" y="477"/>
                  </a:lnTo>
                  <a:lnTo>
                    <a:pt x="2083" y="434"/>
                  </a:lnTo>
                  <a:lnTo>
                    <a:pt x="2048" y="395"/>
                  </a:lnTo>
                  <a:lnTo>
                    <a:pt x="2008" y="360"/>
                  </a:lnTo>
                  <a:lnTo>
                    <a:pt x="1966" y="330"/>
                  </a:lnTo>
                  <a:lnTo>
                    <a:pt x="1921" y="304"/>
                  </a:lnTo>
                  <a:lnTo>
                    <a:pt x="1873" y="285"/>
                  </a:lnTo>
                  <a:lnTo>
                    <a:pt x="1823" y="270"/>
                  </a:lnTo>
                  <a:lnTo>
                    <a:pt x="1772" y="262"/>
                  </a:lnTo>
                  <a:lnTo>
                    <a:pt x="1720" y="258"/>
                  </a:lnTo>
                  <a:close/>
                  <a:moveTo>
                    <a:pt x="627" y="135"/>
                  </a:moveTo>
                  <a:lnTo>
                    <a:pt x="595" y="137"/>
                  </a:lnTo>
                  <a:lnTo>
                    <a:pt x="566" y="146"/>
                  </a:lnTo>
                  <a:lnTo>
                    <a:pt x="538" y="157"/>
                  </a:lnTo>
                  <a:lnTo>
                    <a:pt x="513" y="174"/>
                  </a:lnTo>
                  <a:lnTo>
                    <a:pt x="490" y="196"/>
                  </a:lnTo>
                  <a:lnTo>
                    <a:pt x="472" y="221"/>
                  </a:lnTo>
                  <a:lnTo>
                    <a:pt x="145" y="746"/>
                  </a:lnTo>
                  <a:lnTo>
                    <a:pt x="138" y="762"/>
                  </a:lnTo>
                  <a:lnTo>
                    <a:pt x="136" y="779"/>
                  </a:lnTo>
                  <a:lnTo>
                    <a:pt x="138" y="796"/>
                  </a:lnTo>
                  <a:lnTo>
                    <a:pt x="144" y="813"/>
                  </a:lnTo>
                  <a:lnTo>
                    <a:pt x="155" y="827"/>
                  </a:lnTo>
                  <a:lnTo>
                    <a:pt x="170" y="836"/>
                  </a:lnTo>
                  <a:lnTo>
                    <a:pt x="188" y="843"/>
                  </a:lnTo>
                  <a:lnTo>
                    <a:pt x="207" y="844"/>
                  </a:lnTo>
                  <a:lnTo>
                    <a:pt x="224" y="840"/>
                  </a:lnTo>
                  <a:lnTo>
                    <a:pt x="240" y="830"/>
                  </a:lnTo>
                  <a:lnTo>
                    <a:pt x="253" y="816"/>
                  </a:lnTo>
                  <a:lnTo>
                    <a:pt x="270" y="791"/>
                  </a:lnTo>
                  <a:lnTo>
                    <a:pt x="288" y="764"/>
                  </a:lnTo>
                  <a:lnTo>
                    <a:pt x="307" y="734"/>
                  </a:lnTo>
                  <a:lnTo>
                    <a:pt x="326" y="704"/>
                  </a:lnTo>
                  <a:lnTo>
                    <a:pt x="347" y="674"/>
                  </a:lnTo>
                  <a:lnTo>
                    <a:pt x="367" y="643"/>
                  </a:lnTo>
                  <a:lnTo>
                    <a:pt x="387" y="612"/>
                  </a:lnTo>
                  <a:lnTo>
                    <a:pt x="406" y="582"/>
                  </a:lnTo>
                  <a:lnTo>
                    <a:pt x="425" y="552"/>
                  </a:lnTo>
                  <a:lnTo>
                    <a:pt x="443" y="525"/>
                  </a:lnTo>
                  <a:lnTo>
                    <a:pt x="459" y="498"/>
                  </a:lnTo>
                  <a:lnTo>
                    <a:pt x="475" y="474"/>
                  </a:lnTo>
                  <a:lnTo>
                    <a:pt x="489" y="452"/>
                  </a:lnTo>
                  <a:lnTo>
                    <a:pt x="501" y="434"/>
                  </a:lnTo>
                  <a:lnTo>
                    <a:pt x="511" y="418"/>
                  </a:lnTo>
                  <a:lnTo>
                    <a:pt x="518" y="407"/>
                  </a:lnTo>
                  <a:lnTo>
                    <a:pt x="522" y="400"/>
                  </a:lnTo>
                  <a:lnTo>
                    <a:pt x="524" y="397"/>
                  </a:lnTo>
                  <a:lnTo>
                    <a:pt x="535" y="384"/>
                  </a:lnTo>
                  <a:lnTo>
                    <a:pt x="549" y="373"/>
                  </a:lnTo>
                  <a:lnTo>
                    <a:pt x="565" y="367"/>
                  </a:lnTo>
                  <a:lnTo>
                    <a:pt x="582" y="365"/>
                  </a:lnTo>
                  <a:lnTo>
                    <a:pt x="636" y="365"/>
                  </a:lnTo>
                  <a:lnTo>
                    <a:pt x="653" y="367"/>
                  </a:lnTo>
                  <a:lnTo>
                    <a:pt x="670" y="374"/>
                  </a:lnTo>
                  <a:lnTo>
                    <a:pt x="684" y="385"/>
                  </a:lnTo>
                  <a:lnTo>
                    <a:pt x="695" y="399"/>
                  </a:lnTo>
                  <a:lnTo>
                    <a:pt x="702" y="415"/>
                  </a:lnTo>
                  <a:lnTo>
                    <a:pt x="704" y="433"/>
                  </a:lnTo>
                  <a:lnTo>
                    <a:pt x="704" y="2073"/>
                  </a:lnTo>
                  <a:lnTo>
                    <a:pt x="706" y="2093"/>
                  </a:lnTo>
                  <a:lnTo>
                    <a:pt x="715" y="2109"/>
                  </a:lnTo>
                  <a:lnTo>
                    <a:pt x="728" y="2120"/>
                  </a:lnTo>
                  <a:lnTo>
                    <a:pt x="744" y="2129"/>
                  </a:lnTo>
                  <a:lnTo>
                    <a:pt x="762" y="2132"/>
                  </a:lnTo>
                  <a:lnTo>
                    <a:pt x="781" y="2129"/>
                  </a:lnTo>
                  <a:lnTo>
                    <a:pt x="797" y="2120"/>
                  </a:lnTo>
                  <a:lnTo>
                    <a:pt x="809" y="2109"/>
                  </a:lnTo>
                  <a:lnTo>
                    <a:pt x="817" y="2093"/>
                  </a:lnTo>
                  <a:lnTo>
                    <a:pt x="820" y="2073"/>
                  </a:lnTo>
                  <a:lnTo>
                    <a:pt x="820" y="1104"/>
                  </a:lnTo>
                  <a:lnTo>
                    <a:pt x="822" y="1086"/>
                  </a:lnTo>
                  <a:lnTo>
                    <a:pt x="830" y="1070"/>
                  </a:lnTo>
                  <a:lnTo>
                    <a:pt x="841" y="1056"/>
                  </a:lnTo>
                  <a:lnTo>
                    <a:pt x="854" y="1045"/>
                  </a:lnTo>
                  <a:lnTo>
                    <a:pt x="870" y="1039"/>
                  </a:lnTo>
                  <a:lnTo>
                    <a:pt x="888" y="1037"/>
                  </a:lnTo>
                  <a:lnTo>
                    <a:pt x="1080" y="1037"/>
                  </a:lnTo>
                  <a:lnTo>
                    <a:pt x="1098" y="1039"/>
                  </a:lnTo>
                  <a:lnTo>
                    <a:pt x="1114" y="1045"/>
                  </a:lnTo>
                  <a:lnTo>
                    <a:pt x="1128" y="1056"/>
                  </a:lnTo>
                  <a:lnTo>
                    <a:pt x="1139" y="1070"/>
                  </a:lnTo>
                  <a:lnTo>
                    <a:pt x="1145" y="1086"/>
                  </a:lnTo>
                  <a:lnTo>
                    <a:pt x="1147" y="1104"/>
                  </a:lnTo>
                  <a:lnTo>
                    <a:pt x="1147" y="2073"/>
                  </a:lnTo>
                  <a:lnTo>
                    <a:pt x="1150" y="2093"/>
                  </a:lnTo>
                  <a:lnTo>
                    <a:pt x="1159" y="2109"/>
                  </a:lnTo>
                  <a:lnTo>
                    <a:pt x="1172" y="2120"/>
                  </a:lnTo>
                  <a:lnTo>
                    <a:pt x="1188" y="2129"/>
                  </a:lnTo>
                  <a:lnTo>
                    <a:pt x="1206" y="2132"/>
                  </a:lnTo>
                  <a:lnTo>
                    <a:pt x="1210" y="2132"/>
                  </a:lnTo>
                  <a:lnTo>
                    <a:pt x="1225" y="2130"/>
                  </a:lnTo>
                  <a:lnTo>
                    <a:pt x="1239" y="2125"/>
                  </a:lnTo>
                  <a:lnTo>
                    <a:pt x="1251" y="2115"/>
                  </a:lnTo>
                  <a:lnTo>
                    <a:pt x="1260" y="2103"/>
                  </a:lnTo>
                  <a:lnTo>
                    <a:pt x="1266" y="2089"/>
                  </a:lnTo>
                  <a:lnTo>
                    <a:pt x="1267" y="2073"/>
                  </a:lnTo>
                  <a:lnTo>
                    <a:pt x="1267" y="1133"/>
                  </a:lnTo>
                  <a:lnTo>
                    <a:pt x="1231" y="1090"/>
                  </a:lnTo>
                  <a:lnTo>
                    <a:pt x="1199" y="1044"/>
                  </a:lnTo>
                  <a:lnTo>
                    <a:pt x="1173" y="995"/>
                  </a:lnTo>
                  <a:lnTo>
                    <a:pt x="1149" y="944"/>
                  </a:lnTo>
                  <a:lnTo>
                    <a:pt x="1132" y="891"/>
                  </a:lnTo>
                  <a:lnTo>
                    <a:pt x="1118" y="836"/>
                  </a:lnTo>
                  <a:lnTo>
                    <a:pt x="1111" y="781"/>
                  </a:lnTo>
                  <a:lnTo>
                    <a:pt x="1109" y="724"/>
                  </a:lnTo>
                  <a:lnTo>
                    <a:pt x="1111" y="663"/>
                  </a:lnTo>
                  <a:lnTo>
                    <a:pt x="1121" y="603"/>
                  </a:lnTo>
                  <a:lnTo>
                    <a:pt x="1134" y="546"/>
                  </a:lnTo>
                  <a:lnTo>
                    <a:pt x="1155" y="489"/>
                  </a:lnTo>
                  <a:lnTo>
                    <a:pt x="1180" y="436"/>
                  </a:lnTo>
                  <a:lnTo>
                    <a:pt x="1211" y="385"/>
                  </a:lnTo>
                  <a:lnTo>
                    <a:pt x="1247" y="336"/>
                  </a:lnTo>
                  <a:lnTo>
                    <a:pt x="1288" y="291"/>
                  </a:lnTo>
                  <a:lnTo>
                    <a:pt x="1325" y="257"/>
                  </a:lnTo>
                  <a:lnTo>
                    <a:pt x="1364" y="226"/>
                  </a:lnTo>
                  <a:lnTo>
                    <a:pt x="1406" y="200"/>
                  </a:lnTo>
                  <a:lnTo>
                    <a:pt x="1449" y="175"/>
                  </a:lnTo>
                  <a:lnTo>
                    <a:pt x="1425" y="158"/>
                  </a:lnTo>
                  <a:lnTo>
                    <a:pt x="1397" y="146"/>
                  </a:lnTo>
                  <a:lnTo>
                    <a:pt x="1368" y="138"/>
                  </a:lnTo>
                  <a:lnTo>
                    <a:pt x="1337" y="135"/>
                  </a:lnTo>
                  <a:lnTo>
                    <a:pt x="627" y="135"/>
                  </a:lnTo>
                  <a:close/>
                  <a:moveTo>
                    <a:pt x="627" y="0"/>
                  </a:moveTo>
                  <a:lnTo>
                    <a:pt x="1337" y="0"/>
                  </a:lnTo>
                  <a:lnTo>
                    <a:pt x="1379" y="2"/>
                  </a:lnTo>
                  <a:lnTo>
                    <a:pt x="1421" y="10"/>
                  </a:lnTo>
                  <a:lnTo>
                    <a:pt x="1460" y="24"/>
                  </a:lnTo>
                  <a:lnTo>
                    <a:pt x="1497" y="42"/>
                  </a:lnTo>
                  <a:lnTo>
                    <a:pt x="1531" y="67"/>
                  </a:lnTo>
                  <a:lnTo>
                    <a:pt x="1563" y="94"/>
                  </a:lnTo>
                  <a:lnTo>
                    <a:pt x="1591" y="126"/>
                  </a:lnTo>
                  <a:lnTo>
                    <a:pt x="1633" y="119"/>
                  </a:lnTo>
                  <a:lnTo>
                    <a:pt x="1676" y="114"/>
                  </a:lnTo>
                  <a:lnTo>
                    <a:pt x="1720" y="113"/>
                  </a:lnTo>
                  <a:lnTo>
                    <a:pt x="1781" y="116"/>
                  </a:lnTo>
                  <a:lnTo>
                    <a:pt x="1839" y="124"/>
                  </a:lnTo>
                  <a:lnTo>
                    <a:pt x="1898" y="139"/>
                  </a:lnTo>
                  <a:lnTo>
                    <a:pt x="1953" y="158"/>
                  </a:lnTo>
                  <a:lnTo>
                    <a:pt x="2007" y="184"/>
                  </a:lnTo>
                  <a:lnTo>
                    <a:pt x="2058" y="215"/>
                  </a:lnTo>
                  <a:lnTo>
                    <a:pt x="2106" y="251"/>
                  </a:lnTo>
                  <a:lnTo>
                    <a:pt x="2152" y="291"/>
                  </a:lnTo>
                  <a:lnTo>
                    <a:pt x="2193" y="336"/>
                  </a:lnTo>
                  <a:lnTo>
                    <a:pt x="2229" y="385"/>
                  </a:lnTo>
                  <a:lnTo>
                    <a:pt x="2259" y="436"/>
                  </a:lnTo>
                  <a:lnTo>
                    <a:pt x="2284" y="489"/>
                  </a:lnTo>
                  <a:lnTo>
                    <a:pt x="2304" y="546"/>
                  </a:lnTo>
                  <a:lnTo>
                    <a:pt x="2319" y="603"/>
                  </a:lnTo>
                  <a:lnTo>
                    <a:pt x="2328" y="663"/>
                  </a:lnTo>
                  <a:lnTo>
                    <a:pt x="2331" y="724"/>
                  </a:lnTo>
                  <a:lnTo>
                    <a:pt x="2328" y="783"/>
                  </a:lnTo>
                  <a:lnTo>
                    <a:pt x="2319" y="842"/>
                  </a:lnTo>
                  <a:lnTo>
                    <a:pt x="2305" y="899"/>
                  </a:lnTo>
                  <a:lnTo>
                    <a:pt x="2285" y="955"/>
                  </a:lnTo>
                  <a:lnTo>
                    <a:pt x="2261" y="1008"/>
                  </a:lnTo>
                  <a:lnTo>
                    <a:pt x="2231" y="1059"/>
                  </a:lnTo>
                  <a:lnTo>
                    <a:pt x="2196" y="1107"/>
                  </a:lnTo>
                  <a:lnTo>
                    <a:pt x="2695" y="1607"/>
                  </a:lnTo>
                  <a:lnTo>
                    <a:pt x="2707" y="1622"/>
                  </a:lnTo>
                  <a:lnTo>
                    <a:pt x="2714" y="1640"/>
                  </a:lnTo>
                  <a:lnTo>
                    <a:pt x="2716" y="1658"/>
                  </a:lnTo>
                  <a:lnTo>
                    <a:pt x="2714" y="1677"/>
                  </a:lnTo>
                  <a:lnTo>
                    <a:pt x="2707" y="1694"/>
                  </a:lnTo>
                  <a:lnTo>
                    <a:pt x="2695" y="1710"/>
                  </a:lnTo>
                  <a:lnTo>
                    <a:pt x="2679" y="1722"/>
                  </a:lnTo>
                  <a:lnTo>
                    <a:pt x="2662" y="1730"/>
                  </a:lnTo>
                  <a:lnTo>
                    <a:pt x="2643" y="1732"/>
                  </a:lnTo>
                  <a:lnTo>
                    <a:pt x="2625" y="1730"/>
                  </a:lnTo>
                  <a:lnTo>
                    <a:pt x="2607" y="1722"/>
                  </a:lnTo>
                  <a:lnTo>
                    <a:pt x="2592" y="1710"/>
                  </a:lnTo>
                  <a:lnTo>
                    <a:pt x="2090" y="1208"/>
                  </a:lnTo>
                  <a:lnTo>
                    <a:pt x="2044" y="1241"/>
                  </a:lnTo>
                  <a:lnTo>
                    <a:pt x="1995" y="1269"/>
                  </a:lnTo>
                  <a:lnTo>
                    <a:pt x="1942" y="1292"/>
                  </a:lnTo>
                  <a:lnTo>
                    <a:pt x="1889" y="1310"/>
                  </a:lnTo>
                  <a:lnTo>
                    <a:pt x="1834" y="1324"/>
                  </a:lnTo>
                  <a:lnTo>
                    <a:pt x="1777" y="1333"/>
                  </a:lnTo>
                  <a:lnTo>
                    <a:pt x="1720" y="1335"/>
                  </a:lnTo>
                  <a:lnTo>
                    <a:pt x="1663" y="1333"/>
                  </a:lnTo>
                  <a:lnTo>
                    <a:pt x="1608" y="1324"/>
                  </a:lnTo>
                  <a:lnTo>
                    <a:pt x="1554" y="1312"/>
                  </a:lnTo>
                  <a:lnTo>
                    <a:pt x="1502" y="1294"/>
                  </a:lnTo>
                  <a:lnTo>
                    <a:pt x="1452" y="1273"/>
                  </a:lnTo>
                  <a:lnTo>
                    <a:pt x="1404" y="1246"/>
                  </a:lnTo>
                  <a:lnTo>
                    <a:pt x="1404" y="2073"/>
                  </a:lnTo>
                  <a:lnTo>
                    <a:pt x="1402" y="2104"/>
                  </a:lnTo>
                  <a:lnTo>
                    <a:pt x="1394" y="2134"/>
                  </a:lnTo>
                  <a:lnTo>
                    <a:pt x="1382" y="2162"/>
                  </a:lnTo>
                  <a:lnTo>
                    <a:pt x="1366" y="2187"/>
                  </a:lnTo>
                  <a:lnTo>
                    <a:pt x="1347" y="2211"/>
                  </a:lnTo>
                  <a:lnTo>
                    <a:pt x="1324" y="2231"/>
                  </a:lnTo>
                  <a:lnTo>
                    <a:pt x="1297" y="2247"/>
                  </a:lnTo>
                  <a:lnTo>
                    <a:pt x="1270" y="2259"/>
                  </a:lnTo>
                  <a:lnTo>
                    <a:pt x="1241" y="2265"/>
                  </a:lnTo>
                  <a:lnTo>
                    <a:pt x="1210" y="2267"/>
                  </a:lnTo>
                  <a:lnTo>
                    <a:pt x="1206" y="2267"/>
                  </a:lnTo>
                  <a:lnTo>
                    <a:pt x="1171" y="2264"/>
                  </a:lnTo>
                  <a:lnTo>
                    <a:pt x="1139" y="2256"/>
                  </a:lnTo>
                  <a:lnTo>
                    <a:pt x="1108" y="2242"/>
                  </a:lnTo>
                  <a:lnTo>
                    <a:pt x="1081" y="2223"/>
                  </a:lnTo>
                  <a:lnTo>
                    <a:pt x="1058" y="2199"/>
                  </a:lnTo>
                  <a:lnTo>
                    <a:pt x="1039" y="2171"/>
                  </a:lnTo>
                  <a:lnTo>
                    <a:pt x="1024" y="2142"/>
                  </a:lnTo>
                  <a:lnTo>
                    <a:pt x="1015" y="2109"/>
                  </a:lnTo>
                  <a:lnTo>
                    <a:pt x="1012" y="2073"/>
                  </a:lnTo>
                  <a:lnTo>
                    <a:pt x="1012" y="1172"/>
                  </a:lnTo>
                  <a:lnTo>
                    <a:pt x="956" y="1172"/>
                  </a:lnTo>
                  <a:lnTo>
                    <a:pt x="956" y="2073"/>
                  </a:lnTo>
                  <a:lnTo>
                    <a:pt x="952" y="2109"/>
                  </a:lnTo>
                  <a:lnTo>
                    <a:pt x="944" y="2142"/>
                  </a:lnTo>
                  <a:lnTo>
                    <a:pt x="930" y="2171"/>
                  </a:lnTo>
                  <a:lnTo>
                    <a:pt x="911" y="2199"/>
                  </a:lnTo>
                  <a:lnTo>
                    <a:pt x="887" y="2223"/>
                  </a:lnTo>
                  <a:lnTo>
                    <a:pt x="860" y="2242"/>
                  </a:lnTo>
                  <a:lnTo>
                    <a:pt x="830" y="2256"/>
                  </a:lnTo>
                  <a:lnTo>
                    <a:pt x="797" y="2264"/>
                  </a:lnTo>
                  <a:lnTo>
                    <a:pt x="762" y="2267"/>
                  </a:lnTo>
                  <a:lnTo>
                    <a:pt x="728" y="2264"/>
                  </a:lnTo>
                  <a:lnTo>
                    <a:pt x="695" y="2256"/>
                  </a:lnTo>
                  <a:lnTo>
                    <a:pt x="664" y="2242"/>
                  </a:lnTo>
                  <a:lnTo>
                    <a:pt x="637" y="2223"/>
                  </a:lnTo>
                  <a:lnTo>
                    <a:pt x="614" y="2199"/>
                  </a:lnTo>
                  <a:lnTo>
                    <a:pt x="595" y="2171"/>
                  </a:lnTo>
                  <a:lnTo>
                    <a:pt x="581" y="2142"/>
                  </a:lnTo>
                  <a:lnTo>
                    <a:pt x="571" y="2109"/>
                  </a:lnTo>
                  <a:lnTo>
                    <a:pt x="568" y="2073"/>
                  </a:lnTo>
                  <a:lnTo>
                    <a:pt x="568" y="581"/>
                  </a:lnTo>
                  <a:lnTo>
                    <a:pt x="541" y="622"/>
                  </a:lnTo>
                  <a:lnTo>
                    <a:pt x="513" y="668"/>
                  </a:lnTo>
                  <a:lnTo>
                    <a:pt x="482" y="715"/>
                  </a:lnTo>
                  <a:lnTo>
                    <a:pt x="451" y="762"/>
                  </a:lnTo>
                  <a:lnTo>
                    <a:pt x="421" y="809"/>
                  </a:lnTo>
                  <a:lnTo>
                    <a:pt x="392" y="852"/>
                  </a:lnTo>
                  <a:lnTo>
                    <a:pt x="366" y="893"/>
                  </a:lnTo>
                  <a:lnTo>
                    <a:pt x="344" y="917"/>
                  </a:lnTo>
                  <a:lnTo>
                    <a:pt x="320" y="939"/>
                  </a:lnTo>
                  <a:lnTo>
                    <a:pt x="293" y="956"/>
                  </a:lnTo>
                  <a:lnTo>
                    <a:pt x="264" y="968"/>
                  </a:lnTo>
                  <a:lnTo>
                    <a:pt x="233" y="976"/>
                  </a:lnTo>
                  <a:lnTo>
                    <a:pt x="200" y="979"/>
                  </a:lnTo>
                  <a:lnTo>
                    <a:pt x="168" y="977"/>
                  </a:lnTo>
                  <a:lnTo>
                    <a:pt x="137" y="970"/>
                  </a:lnTo>
                  <a:lnTo>
                    <a:pt x="106" y="957"/>
                  </a:lnTo>
                  <a:lnTo>
                    <a:pt x="78" y="939"/>
                  </a:lnTo>
                  <a:lnTo>
                    <a:pt x="54" y="917"/>
                  </a:lnTo>
                  <a:lnTo>
                    <a:pt x="34" y="892"/>
                  </a:lnTo>
                  <a:lnTo>
                    <a:pt x="18" y="863"/>
                  </a:lnTo>
                  <a:lnTo>
                    <a:pt x="6" y="832"/>
                  </a:lnTo>
                  <a:lnTo>
                    <a:pt x="1" y="799"/>
                  </a:lnTo>
                  <a:lnTo>
                    <a:pt x="0" y="767"/>
                  </a:lnTo>
                  <a:lnTo>
                    <a:pt x="5" y="734"/>
                  </a:lnTo>
                  <a:lnTo>
                    <a:pt x="14" y="703"/>
                  </a:lnTo>
                  <a:lnTo>
                    <a:pt x="30" y="675"/>
                  </a:lnTo>
                  <a:lnTo>
                    <a:pt x="356" y="149"/>
                  </a:lnTo>
                  <a:lnTo>
                    <a:pt x="381" y="116"/>
                  </a:lnTo>
                  <a:lnTo>
                    <a:pt x="407" y="86"/>
                  </a:lnTo>
                  <a:lnTo>
                    <a:pt x="438" y="60"/>
                  </a:lnTo>
                  <a:lnTo>
                    <a:pt x="472" y="39"/>
                  </a:lnTo>
                  <a:lnTo>
                    <a:pt x="507" y="22"/>
                  </a:lnTo>
                  <a:lnTo>
                    <a:pt x="546" y="9"/>
                  </a:lnTo>
                  <a:lnTo>
                    <a:pt x="585" y="2"/>
                  </a:lnTo>
                  <a:lnTo>
                    <a:pt x="6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8C9599"/>
                </a:solidFill>
                <a:cs typeface="Arial"/>
              </a:endParaRPr>
            </a:p>
          </p:txBody>
        </p:sp>
      </p:grpSp>
      <p:cxnSp>
        <p:nvCxnSpPr>
          <p:cNvPr id="53" name="Straight Connector 52"/>
          <p:cNvCxnSpPr/>
          <p:nvPr/>
        </p:nvCxnSpPr>
        <p:spPr>
          <a:xfrm>
            <a:off x="6274813" y="3344091"/>
            <a:ext cx="6096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131813" y="4791891"/>
            <a:ext cx="16764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4572000" y="5457486"/>
            <a:ext cx="4572000" cy="262251"/>
          </a:xfrm>
          <a:prstGeom prst="rect">
            <a:avLst/>
          </a:prstGeom>
        </p:spPr>
        <p:txBody>
          <a:bodyPr>
            <a:spAutoFit/>
          </a:bodyPr>
          <a:lstStyle/>
          <a:p>
            <a:pPr algn="ctr">
              <a:lnSpc>
                <a:spcPts val="1350"/>
              </a:lnSpc>
              <a:defRPr/>
            </a:pPr>
            <a:r>
              <a:rPr lang="en-US" sz="1000" b="1" kern="0" dirty="0" smtClean="0">
                <a:solidFill>
                  <a:srgbClr val="083491"/>
                </a:solidFill>
              </a:rPr>
              <a:t>Proactive Quality Assessment on ~125 air ambulance partners</a:t>
            </a:r>
            <a:endParaRPr lang="en-US" sz="1000" b="1" kern="0" dirty="0">
              <a:solidFill>
                <a:srgbClr val="083491"/>
              </a:solidFill>
            </a:endParaRPr>
          </a:p>
        </p:txBody>
      </p:sp>
      <p:sp>
        <p:nvSpPr>
          <p:cNvPr id="56" name="TextBox 55"/>
          <p:cNvSpPr txBox="1"/>
          <p:nvPr/>
        </p:nvSpPr>
        <p:spPr>
          <a:xfrm>
            <a:off x="770707" y="6075391"/>
            <a:ext cx="3886200" cy="107722"/>
          </a:xfrm>
          <a:prstGeom prst="rect">
            <a:avLst/>
          </a:prstGeom>
          <a:noFill/>
        </p:spPr>
        <p:txBody>
          <a:bodyPr wrap="square" lIns="0" tIns="0" rIns="0" bIns="0" rtlCol="0" anchor="b">
            <a:spAutoFit/>
          </a:bodyPr>
          <a:lstStyle/>
          <a:p>
            <a:r>
              <a:rPr lang="en-US" sz="700" baseline="30000" dirty="0" smtClean="0">
                <a:solidFill>
                  <a:srgbClr val="4D4D4D"/>
                </a:solidFill>
                <a:cs typeface="Arial" panose="020B0604020202020204" pitchFamily="34" charset="0"/>
              </a:rPr>
              <a:t>““</a:t>
            </a:r>
            <a:r>
              <a:rPr lang="en-US" sz="700" dirty="0">
                <a:solidFill>
                  <a:srgbClr val="4D4D4D"/>
                </a:solidFill>
                <a:cs typeface="Arial" panose="020B0604020202020204" pitchFamily="34" charset="0"/>
              </a:rPr>
              <a:t>S</a:t>
            </a:r>
            <a:r>
              <a:rPr lang="en-US" sz="700" dirty="0" smtClean="0">
                <a:solidFill>
                  <a:srgbClr val="4D4D4D"/>
                </a:solidFill>
                <a:cs typeface="Arial" panose="020B0604020202020204" pitchFamily="34" charset="0"/>
              </a:rPr>
              <a:t>ource: UHC Global internal data, 04/2017</a:t>
            </a:r>
            <a:endParaRPr lang="en-US" sz="700" dirty="0">
              <a:solidFill>
                <a:srgbClr val="4D4D4D"/>
              </a:solidFill>
              <a:cs typeface="Arial" panose="020B0604020202020204" pitchFamily="34" charset="0"/>
            </a:endParaRPr>
          </a:p>
        </p:txBody>
      </p:sp>
    </p:spTree>
    <p:extLst>
      <p:ext uri="{BB962C8B-B14F-4D97-AF65-F5344CB8AC3E}">
        <p14:creationId xmlns:p14="http://schemas.microsoft.com/office/powerpoint/2010/main" val="40759830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2" y="228600"/>
            <a:ext cx="4872281" cy="790578"/>
          </a:xfrm>
        </p:spPr>
        <p:txBody>
          <a:bodyPr anchor="ctr">
            <a:noAutofit/>
          </a:bodyPr>
          <a:lstStyle/>
          <a:p>
            <a:r>
              <a:rPr lang="en-US" dirty="0" smtClean="0"/>
              <a:t>Why UHCG #2: </a:t>
            </a:r>
            <a:br>
              <a:rPr lang="en-US" dirty="0" smtClean="0"/>
            </a:br>
            <a:r>
              <a:rPr lang="en-US" dirty="0" smtClean="0"/>
              <a:t>Domestic </a:t>
            </a:r>
            <a:r>
              <a:rPr lang="en-US" dirty="0"/>
              <a:t>and Global Benefits</a:t>
            </a:r>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18</a:t>
            </a:fld>
            <a:endParaRPr lang="en-US" dirty="0">
              <a:solidFill>
                <a:schemeClr val="tx2">
                  <a:lumMod val="50000"/>
                </a:schemeClr>
              </a:solidFill>
            </a:endParaRPr>
          </a:p>
        </p:txBody>
      </p:sp>
      <p:sp>
        <p:nvSpPr>
          <p:cNvPr id="77" name="Rounded Rectangle 76"/>
          <p:cNvSpPr/>
          <p:nvPr/>
        </p:nvSpPr>
        <p:spPr>
          <a:xfrm>
            <a:off x="5175545" y="3654937"/>
            <a:ext cx="3245737" cy="1687771"/>
          </a:xfrm>
          <a:prstGeom prst="round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8C9599"/>
              </a:solidFill>
            </a:endParaRPr>
          </a:p>
        </p:txBody>
      </p:sp>
      <p:sp>
        <p:nvSpPr>
          <p:cNvPr id="78" name="Rounded Rectangle 77"/>
          <p:cNvSpPr/>
          <p:nvPr/>
        </p:nvSpPr>
        <p:spPr>
          <a:xfrm>
            <a:off x="774278" y="3654937"/>
            <a:ext cx="3190301" cy="1687771"/>
          </a:xfrm>
          <a:prstGeom prst="round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8C9599"/>
              </a:solidFill>
            </a:endParaRPr>
          </a:p>
        </p:txBody>
      </p:sp>
      <p:sp>
        <p:nvSpPr>
          <p:cNvPr id="79" name="Rounded Rectangle 78"/>
          <p:cNvSpPr/>
          <p:nvPr/>
        </p:nvSpPr>
        <p:spPr>
          <a:xfrm>
            <a:off x="5175545" y="1965401"/>
            <a:ext cx="3245737" cy="1588335"/>
          </a:xfrm>
          <a:prstGeom prst="round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8C9599"/>
              </a:solidFill>
            </a:endParaRPr>
          </a:p>
        </p:txBody>
      </p:sp>
      <p:sp>
        <p:nvSpPr>
          <p:cNvPr id="80" name="Rounded Rectangle 79"/>
          <p:cNvSpPr/>
          <p:nvPr/>
        </p:nvSpPr>
        <p:spPr>
          <a:xfrm>
            <a:off x="774278" y="1965401"/>
            <a:ext cx="3190301" cy="1588335"/>
          </a:xfrm>
          <a:prstGeom prst="round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8C9599"/>
              </a:solidFill>
            </a:endParaRPr>
          </a:p>
        </p:txBody>
      </p:sp>
      <p:sp>
        <p:nvSpPr>
          <p:cNvPr id="82" name="TextBox 81"/>
          <p:cNvSpPr txBox="1"/>
          <p:nvPr/>
        </p:nvSpPr>
        <p:spPr>
          <a:xfrm>
            <a:off x="774278" y="1200762"/>
            <a:ext cx="7786822" cy="452432"/>
          </a:xfrm>
          <a:prstGeom prst="rect">
            <a:avLst/>
          </a:prstGeom>
          <a:noFill/>
        </p:spPr>
        <p:txBody>
          <a:bodyPr wrap="square" lIns="0" tIns="0" rIns="0" bIns="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ct val="105000"/>
              </a:lnSpc>
            </a:pPr>
            <a:r>
              <a:rPr lang="en-GB" sz="1400" b="1" dirty="0">
                <a:solidFill>
                  <a:srgbClr val="00A8F7"/>
                </a:solidFill>
              </a:rPr>
              <a:t>Value of selecting UHC for domestic and global </a:t>
            </a:r>
            <a:r>
              <a:rPr lang="en-GB" sz="1400" dirty="0">
                <a:solidFill>
                  <a:srgbClr val="444444"/>
                </a:solidFill>
              </a:rPr>
              <a:t>is underscored by a consistent emphasis on clinical insight, </a:t>
            </a:r>
            <a:r>
              <a:rPr lang="en-GB" sz="1400">
                <a:solidFill>
                  <a:srgbClr val="444444"/>
                </a:solidFill>
              </a:rPr>
              <a:t>technology and </a:t>
            </a:r>
            <a:r>
              <a:rPr lang="en-GB" sz="1400" dirty="0">
                <a:solidFill>
                  <a:srgbClr val="444444"/>
                </a:solidFill>
              </a:rPr>
              <a:t>data and information to empower individuals and promote quality.</a:t>
            </a:r>
          </a:p>
        </p:txBody>
      </p:sp>
      <p:grpSp>
        <p:nvGrpSpPr>
          <p:cNvPr id="83" name="Group 82"/>
          <p:cNvGrpSpPr/>
          <p:nvPr/>
        </p:nvGrpSpPr>
        <p:grpSpPr>
          <a:xfrm>
            <a:off x="3078146" y="2248225"/>
            <a:ext cx="2854036" cy="2425910"/>
            <a:chOff x="5464514" y="3486516"/>
            <a:chExt cx="3339653" cy="2838681"/>
          </a:xfrm>
        </p:grpSpPr>
        <p:grpSp>
          <p:nvGrpSpPr>
            <p:cNvPr id="84" name="Group 83"/>
            <p:cNvGrpSpPr/>
            <p:nvPr/>
          </p:nvGrpSpPr>
          <p:grpSpPr>
            <a:xfrm>
              <a:off x="5715000" y="3486516"/>
              <a:ext cx="2838681" cy="2838681"/>
              <a:chOff x="4464050" y="2324100"/>
              <a:chExt cx="3956050" cy="3956050"/>
            </a:xfrm>
          </p:grpSpPr>
          <p:sp>
            <p:nvSpPr>
              <p:cNvPr id="93" name="Block Arc 92"/>
              <p:cNvSpPr/>
              <p:nvPr/>
            </p:nvSpPr>
            <p:spPr bwMode="auto">
              <a:xfrm>
                <a:off x="4464050" y="2324100"/>
                <a:ext cx="3956050" cy="3956050"/>
              </a:xfrm>
              <a:prstGeom prst="blockArc">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a:solidFill>
                    <a:srgbClr val="646D72"/>
                  </a:solidFill>
                  <a:ea typeface="ＭＳ Ｐゴシック" pitchFamily="34" charset="-128"/>
                  <a:cs typeface="Arial"/>
                </a:endParaRPr>
              </a:p>
            </p:txBody>
          </p:sp>
          <p:sp>
            <p:nvSpPr>
              <p:cNvPr id="94" name="Block Arc 93"/>
              <p:cNvSpPr/>
              <p:nvPr/>
            </p:nvSpPr>
            <p:spPr bwMode="auto">
              <a:xfrm flipV="1">
                <a:off x="4464050" y="2324100"/>
                <a:ext cx="3956050" cy="3956050"/>
              </a:xfrm>
              <a:prstGeom prst="blockArc">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a:solidFill>
                    <a:srgbClr val="646D72"/>
                  </a:solidFill>
                  <a:ea typeface="ＭＳ Ｐゴシック" pitchFamily="34" charset="-128"/>
                  <a:cs typeface="Arial"/>
                </a:endParaRPr>
              </a:p>
            </p:txBody>
          </p:sp>
        </p:grpSp>
        <p:sp>
          <p:nvSpPr>
            <p:cNvPr id="85" name="Oval 84"/>
            <p:cNvSpPr/>
            <p:nvPr/>
          </p:nvSpPr>
          <p:spPr bwMode="auto">
            <a:xfrm>
              <a:off x="5822077" y="3593593"/>
              <a:ext cx="2624527" cy="2624527"/>
            </a:xfrm>
            <a:prstGeom prst="ellipse">
              <a:avLst/>
            </a:prstGeom>
            <a:solidFill>
              <a:schemeClr val="bg1"/>
            </a:solidFill>
            <a:ln w="190500" cmpd="sng">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r>
                <a:rPr lang="en-US" sz="1200">
                  <a:solidFill>
                    <a:srgbClr val="646D72"/>
                  </a:solidFill>
                  <a:ea typeface="ＭＳ Ｐゴシック" pitchFamily="34" charset="-128"/>
                  <a:cs typeface="Arial"/>
                </a:rPr>
                <a:t>   </a:t>
              </a:r>
            </a:p>
          </p:txBody>
        </p:sp>
        <p:sp>
          <p:nvSpPr>
            <p:cNvPr id="86" name="TextBox 85"/>
            <p:cNvSpPr txBox="1"/>
            <p:nvPr/>
          </p:nvSpPr>
          <p:spPr>
            <a:xfrm>
              <a:off x="6001609" y="4225678"/>
              <a:ext cx="2264109" cy="219089"/>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lnSpc>
                  <a:spcPts val="1350"/>
                </a:lnSpc>
                <a:spcAft>
                  <a:spcPts val="500"/>
                </a:spcAft>
              </a:pPr>
              <a:r>
                <a:rPr lang="en-US" b="1" dirty="0">
                  <a:solidFill>
                    <a:srgbClr val="00A8F7"/>
                  </a:solidFill>
                  <a:cs typeface="Arial"/>
                </a:rPr>
                <a:t>Clinical Insight</a:t>
              </a:r>
            </a:p>
          </p:txBody>
        </p:sp>
        <p:cxnSp>
          <p:nvCxnSpPr>
            <p:cNvPr id="87" name="Straight Connector 86"/>
            <p:cNvCxnSpPr/>
            <p:nvPr/>
          </p:nvCxnSpPr>
          <p:spPr bwMode="auto">
            <a:xfrm flipH="1">
              <a:off x="6186067" y="4536151"/>
              <a:ext cx="1901623" cy="0"/>
            </a:xfrm>
            <a:prstGeom prst="line">
              <a:avLst/>
            </a:prstGeom>
            <a:solidFill>
              <a:schemeClr val="accent1"/>
            </a:solidFill>
            <a:ln w="6350" cap="rnd"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87"/>
            <p:cNvSpPr txBox="1"/>
            <p:nvPr/>
          </p:nvSpPr>
          <p:spPr>
            <a:xfrm>
              <a:off x="6179640" y="4822319"/>
              <a:ext cx="1908051" cy="219089"/>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lnSpc>
                  <a:spcPts val="1350"/>
                </a:lnSpc>
                <a:spcAft>
                  <a:spcPts val="500"/>
                </a:spcAft>
              </a:pPr>
              <a:r>
                <a:rPr lang="en-US" b="1" dirty="0">
                  <a:solidFill>
                    <a:srgbClr val="00A8F7"/>
                  </a:solidFill>
                  <a:cs typeface="Arial"/>
                </a:rPr>
                <a:t>Technology</a:t>
              </a:r>
            </a:p>
          </p:txBody>
        </p:sp>
        <p:sp>
          <p:nvSpPr>
            <p:cNvPr id="89" name="TextBox 88"/>
            <p:cNvSpPr txBox="1"/>
            <p:nvPr/>
          </p:nvSpPr>
          <p:spPr>
            <a:xfrm>
              <a:off x="6179640" y="5190053"/>
              <a:ext cx="1908051" cy="648261"/>
            </a:xfrm>
            <a:prstGeom prst="rect">
              <a:avLst/>
            </a:prstGeom>
            <a:noFill/>
          </p:spPr>
          <p:txBody>
            <a:bodyPr wrap="square" lIns="0" tIns="0" rIns="0" bIns="0" rtlCol="0" anchor="t">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spcAft>
                  <a:spcPts val="500"/>
                </a:spcAft>
              </a:pPr>
              <a:r>
                <a:rPr lang="en-US" b="1" dirty="0">
                  <a:solidFill>
                    <a:srgbClr val="00A8F7"/>
                  </a:solidFill>
                  <a:cs typeface="Arial"/>
                </a:rPr>
                <a:t>Data and Information</a:t>
              </a:r>
            </a:p>
          </p:txBody>
        </p:sp>
        <p:sp>
          <p:nvSpPr>
            <p:cNvPr id="90" name="Isosceles Triangle 34"/>
            <p:cNvSpPr/>
            <p:nvPr/>
          </p:nvSpPr>
          <p:spPr bwMode="auto">
            <a:xfrm rot="10800000" flipV="1">
              <a:off x="8200917" y="4700817"/>
              <a:ext cx="603250" cy="323850"/>
            </a:xfrm>
            <a:prstGeom prst="triangle">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a:solidFill>
                  <a:srgbClr val="646D72"/>
                </a:solidFill>
                <a:ea typeface="ＭＳ Ｐゴシック" pitchFamily="34" charset="-128"/>
                <a:cs typeface="Arial"/>
              </a:endParaRPr>
            </a:p>
          </p:txBody>
        </p:sp>
        <p:sp>
          <p:nvSpPr>
            <p:cNvPr id="91" name="Isosceles Triangle 7"/>
            <p:cNvSpPr/>
            <p:nvPr/>
          </p:nvSpPr>
          <p:spPr bwMode="auto">
            <a:xfrm flipV="1">
              <a:off x="5464514" y="4814913"/>
              <a:ext cx="603250" cy="323850"/>
            </a:xfrm>
            <a:prstGeom prst="triangle">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a:solidFill>
                  <a:srgbClr val="646D72"/>
                </a:solidFill>
                <a:ea typeface="ＭＳ Ｐゴシック" pitchFamily="34" charset="-128"/>
                <a:cs typeface="Arial"/>
              </a:endParaRPr>
            </a:p>
          </p:txBody>
        </p:sp>
        <p:cxnSp>
          <p:nvCxnSpPr>
            <p:cNvPr id="92" name="Straight Connector 91"/>
            <p:cNvCxnSpPr/>
            <p:nvPr/>
          </p:nvCxnSpPr>
          <p:spPr bwMode="auto">
            <a:xfrm flipH="1">
              <a:off x="6186067" y="5105604"/>
              <a:ext cx="1901623" cy="0"/>
            </a:xfrm>
            <a:prstGeom prst="line">
              <a:avLst/>
            </a:prstGeom>
            <a:solidFill>
              <a:schemeClr val="accent1"/>
            </a:solidFill>
            <a:ln w="6350" cap="rnd"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Rectangle 94"/>
          <p:cNvSpPr/>
          <p:nvPr/>
        </p:nvSpPr>
        <p:spPr>
          <a:xfrm>
            <a:off x="952482" y="3844390"/>
            <a:ext cx="2650789" cy="276999"/>
          </a:xfrm>
          <a:prstGeom prst="rect">
            <a:avLst/>
          </a:prstGeom>
        </p:spPr>
        <p:txBody>
          <a:bodyPr wrap="square">
            <a:spAutoFit/>
          </a:bodyPr>
          <a:lstStyle/>
          <a:p>
            <a:r>
              <a:rPr lang="en-GB" sz="1200" b="1" dirty="0">
                <a:solidFill>
                  <a:srgbClr val="00ACFF"/>
                </a:solidFill>
                <a:cs typeface="Arial"/>
              </a:rPr>
              <a:t>Emphasis on Quality</a:t>
            </a:r>
          </a:p>
        </p:txBody>
      </p:sp>
      <p:sp>
        <p:nvSpPr>
          <p:cNvPr id="96" name="Rectangle 95"/>
          <p:cNvSpPr/>
          <p:nvPr/>
        </p:nvSpPr>
        <p:spPr>
          <a:xfrm>
            <a:off x="952483" y="2139035"/>
            <a:ext cx="2775221" cy="276999"/>
          </a:xfrm>
          <a:prstGeom prst="rect">
            <a:avLst/>
          </a:prstGeom>
        </p:spPr>
        <p:txBody>
          <a:bodyPr wrap="square">
            <a:spAutoFit/>
          </a:bodyPr>
          <a:lstStyle/>
          <a:p>
            <a:r>
              <a:rPr lang="en-GB" sz="1200" b="1" dirty="0">
                <a:solidFill>
                  <a:srgbClr val="00ACFF"/>
                </a:solidFill>
                <a:cs typeface="Arial"/>
              </a:rPr>
              <a:t>Administrative Processes</a:t>
            </a:r>
          </a:p>
        </p:txBody>
      </p:sp>
      <p:sp>
        <p:nvSpPr>
          <p:cNvPr id="97" name="Rectangle 96"/>
          <p:cNvSpPr/>
          <p:nvPr/>
        </p:nvSpPr>
        <p:spPr>
          <a:xfrm>
            <a:off x="5990087" y="3852137"/>
            <a:ext cx="2177992" cy="276999"/>
          </a:xfrm>
          <a:prstGeom prst="rect">
            <a:avLst/>
          </a:prstGeom>
        </p:spPr>
        <p:txBody>
          <a:bodyPr wrap="square">
            <a:spAutoFit/>
          </a:bodyPr>
          <a:lstStyle/>
          <a:p>
            <a:r>
              <a:rPr lang="en-GB" sz="1200" b="1" dirty="0">
                <a:solidFill>
                  <a:srgbClr val="00ACFF"/>
                </a:solidFill>
                <a:cs typeface="Arial"/>
              </a:rPr>
              <a:t>Technology</a:t>
            </a:r>
          </a:p>
        </p:txBody>
      </p:sp>
      <p:sp>
        <p:nvSpPr>
          <p:cNvPr id="98" name="Rectangle 97"/>
          <p:cNvSpPr/>
          <p:nvPr/>
        </p:nvSpPr>
        <p:spPr>
          <a:xfrm>
            <a:off x="5966850" y="2154423"/>
            <a:ext cx="2201230" cy="276999"/>
          </a:xfrm>
          <a:prstGeom prst="rect">
            <a:avLst/>
          </a:prstGeom>
        </p:spPr>
        <p:txBody>
          <a:bodyPr wrap="square">
            <a:spAutoFit/>
          </a:bodyPr>
          <a:lstStyle/>
          <a:p>
            <a:r>
              <a:rPr lang="en-GB" sz="1200" b="1" dirty="0">
                <a:solidFill>
                  <a:srgbClr val="00ACFF"/>
                </a:solidFill>
                <a:cs typeface="Arial"/>
              </a:rPr>
              <a:t>Clinical </a:t>
            </a:r>
          </a:p>
        </p:txBody>
      </p:sp>
      <p:sp>
        <p:nvSpPr>
          <p:cNvPr id="99" name="Rectangle 98"/>
          <p:cNvSpPr/>
          <p:nvPr/>
        </p:nvSpPr>
        <p:spPr>
          <a:xfrm>
            <a:off x="215538" y="5627796"/>
            <a:ext cx="8345562" cy="673991"/>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endParaRPr>
          </a:p>
        </p:txBody>
      </p:sp>
      <p:sp>
        <p:nvSpPr>
          <p:cNvPr id="100" name="Rectangle 99"/>
          <p:cNvSpPr/>
          <p:nvPr/>
        </p:nvSpPr>
        <p:spPr>
          <a:xfrm>
            <a:off x="2516779" y="5737581"/>
            <a:ext cx="5904504" cy="461665"/>
          </a:xfrm>
          <a:prstGeom prst="rect">
            <a:avLst/>
          </a:prstGeom>
        </p:spPr>
        <p:txBody>
          <a:bodyPr wrap="square">
            <a:spAutoFit/>
          </a:bodyPr>
          <a:lstStyle/>
          <a:p>
            <a:r>
              <a:rPr lang="en-US" sz="1200" dirty="0">
                <a:solidFill>
                  <a:srgbClr val="FFFFFF"/>
                </a:solidFill>
              </a:rPr>
              <a:t>Consolidating domestic and global benefits with UHC allows our enterprise </a:t>
            </a:r>
            <a:br>
              <a:rPr lang="en-US" sz="1200" dirty="0">
                <a:solidFill>
                  <a:srgbClr val="FFFFFF"/>
                </a:solidFill>
              </a:rPr>
            </a:br>
            <a:r>
              <a:rPr lang="en-US" sz="1200" dirty="0">
                <a:solidFill>
                  <a:srgbClr val="FFFFFF"/>
                </a:solidFill>
              </a:rPr>
              <a:t>to enable consultative strategic planning and ensure seamless program experiences.</a:t>
            </a:r>
          </a:p>
        </p:txBody>
      </p:sp>
      <p:sp>
        <p:nvSpPr>
          <p:cNvPr id="101" name="Pentagon 100"/>
          <p:cNvSpPr/>
          <p:nvPr/>
        </p:nvSpPr>
        <p:spPr>
          <a:xfrm>
            <a:off x="215538" y="5818823"/>
            <a:ext cx="2148840" cy="322874"/>
          </a:xfrm>
          <a:prstGeom prst="homePlat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8C9599"/>
              </a:solidFill>
            </a:endParaRPr>
          </a:p>
        </p:txBody>
      </p:sp>
      <p:sp>
        <p:nvSpPr>
          <p:cNvPr id="102" name="Rectangle 101"/>
          <p:cNvSpPr/>
          <p:nvPr/>
        </p:nvSpPr>
        <p:spPr>
          <a:xfrm>
            <a:off x="963322" y="2380886"/>
            <a:ext cx="2141773" cy="1061829"/>
          </a:xfrm>
          <a:prstGeom prst="rect">
            <a:avLst/>
          </a:prstGeom>
        </p:spPr>
        <p:txBody>
          <a:bodyPr wrap="square">
            <a:spAutoFit/>
          </a:bodyPr>
          <a:lstStyle/>
          <a:p>
            <a:pPr marL="91440" indent="-82296">
              <a:buFont typeface="Arial"/>
              <a:buChar char="•"/>
            </a:pPr>
            <a:r>
              <a:rPr lang="en-GB" sz="900" dirty="0">
                <a:solidFill>
                  <a:srgbClr val="8C9599">
                    <a:lumMod val="75000"/>
                  </a:srgbClr>
                </a:solidFill>
              </a:rPr>
              <a:t>Common eligibility formatting</a:t>
            </a:r>
          </a:p>
          <a:p>
            <a:pPr marL="91440" indent="-82296">
              <a:buFont typeface="Arial"/>
              <a:buChar char="•"/>
            </a:pPr>
            <a:r>
              <a:rPr lang="en-GB" sz="900" dirty="0">
                <a:solidFill>
                  <a:srgbClr val="8C9599">
                    <a:lumMod val="75000"/>
                  </a:srgbClr>
                </a:solidFill>
              </a:rPr>
              <a:t>Common ID card format</a:t>
            </a:r>
          </a:p>
          <a:p>
            <a:pPr marL="91440" indent="-82296">
              <a:buFont typeface="Arial"/>
              <a:buChar char="•"/>
            </a:pPr>
            <a:r>
              <a:rPr lang="en-GB" sz="900" dirty="0">
                <a:solidFill>
                  <a:srgbClr val="8C9599">
                    <a:lumMod val="75000"/>
                  </a:srgbClr>
                </a:solidFill>
              </a:rPr>
              <a:t>Integration of Account </a:t>
            </a:r>
            <a:br>
              <a:rPr lang="en-GB" sz="900" dirty="0">
                <a:solidFill>
                  <a:srgbClr val="8C9599">
                    <a:lumMod val="75000"/>
                  </a:srgbClr>
                </a:solidFill>
              </a:rPr>
            </a:br>
            <a:r>
              <a:rPr lang="en-GB" sz="900" dirty="0">
                <a:solidFill>
                  <a:srgbClr val="8C9599">
                    <a:lumMod val="75000"/>
                  </a:srgbClr>
                </a:solidFill>
              </a:rPr>
              <a:t>Management teams</a:t>
            </a:r>
          </a:p>
          <a:p>
            <a:pPr marL="91440" indent="-82296">
              <a:buFont typeface="Arial"/>
              <a:buChar char="•"/>
            </a:pPr>
            <a:r>
              <a:rPr lang="en-GB" sz="900" dirty="0">
                <a:solidFill>
                  <a:srgbClr val="8C9599">
                    <a:lumMod val="75000"/>
                  </a:srgbClr>
                </a:solidFill>
              </a:rPr>
              <a:t>Emphasis on compliance</a:t>
            </a:r>
          </a:p>
          <a:p>
            <a:pPr marL="91440" indent="-82296">
              <a:buFont typeface="Arial"/>
              <a:buChar char="•"/>
            </a:pPr>
            <a:r>
              <a:rPr lang="en-GB" sz="900" dirty="0">
                <a:solidFill>
                  <a:srgbClr val="8C9599">
                    <a:lumMod val="75000"/>
                  </a:srgbClr>
                </a:solidFill>
              </a:rPr>
              <a:t>Streamlined administration </a:t>
            </a:r>
          </a:p>
          <a:p>
            <a:pPr marL="91440" indent="-82296">
              <a:buFont typeface="Arial"/>
              <a:buChar char="•"/>
            </a:pPr>
            <a:r>
              <a:rPr lang="en-GB" sz="900" dirty="0">
                <a:solidFill>
                  <a:srgbClr val="8C9599">
                    <a:lumMod val="75000"/>
                  </a:srgbClr>
                </a:solidFill>
              </a:rPr>
              <a:t>Single vendor to hold accountable</a:t>
            </a:r>
          </a:p>
        </p:txBody>
      </p:sp>
      <p:sp>
        <p:nvSpPr>
          <p:cNvPr id="103" name="Rectangle 102"/>
          <p:cNvSpPr/>
          <p:nvPr/>
        </p:nvSpPr>
        <p:spPr>
          <a:xfrm>
            <a:off x="5966850" y="2380886"/>
            <a:ext cx="2141773" cy="923330"/>
          </a:xfrm>
          <a:prstGeom prst="rect">
            <a:avLst/>
          </a:prstGeom>
        </p:spPr>
        <p:txBody>
          <a:bodyPr wrap="square">
            <a:spAutoFit/>
          </a:bodyPr>
          <a:lstStyle/>
          <a:p>
            <a:pPr marL="91440" indent="-82296">
              <a:buFont typeface="Arial"/>
              <a:buChar char="•"/>
            </a:pPr>
            <a:r>
              <a:rPr lang="en-GB" sz="900" dirty="0">
                <a:solidFill>
                  <a:srgbClr val="8C9599">
                    <a:lumMod val="75000"/>
                  </a:srgbClr>
                </a:solidFill>
              </a:rPr>
              <a:t>Common care and disease management programs</a:t>
            </a:r>
          </a:p>
          <a:p>
            <a:pPr marL="91440" indent="-82296">
              <a:buFont typeface="Arial"/>
              <a:buChar char="•"/>
            </a:pPr>
            <a:r>
              <a:rPr lang="en-GB" sz="900" dirty="0">
                <a:solidFill>
                  <a:srgbClr val="8C9599">
                    <a:lumMod val="75000"/>
                  </a:srgbClr>
                </a:solidFill>
              </a:rPr>
              <a:t>Continuity of medical records</a:t>
            </a:r>
          </a:p>
          <a:p>
            <a:pPr marL="91440" indent="-82296">
              <a:buFont typeface="Arial"/>
              <a:buChar char="•"/>
            </a:pPr>
            <a:r>
              <a:rPr lang="en-GB" sz="900" dirty="0" err="1">
                <a:solidFill>
                  <a:srgbClr val="8C9599">
                    <a:lumMod val="75000"/>
                  </a:srgbClr>
                </a:solidFill>
              </a:rPr>
              <a:t>Optum</a:t>
            </a:r>
            <a:r>
              <a:rPr lang="en-GB" sz="900" dirty="0">
                <a:solidFill>
                  <a:srgbClr val="8C9599">
                    <a:lumMod val="75000"/>
                  </a:srgbClr>
                </a:solidFill>
              </a:rPr>
              <a:t> programs including EAP</a:t>
            </a:r>
          </a:p>
          <a:p>
            <a:pPr marL="91440" indent="-82296">
              <a:buFont typeface="Arial"/>
              <a:buChar char="•"/>
            </a:pPr>
            <a:r>
              <a:rPr lang="en-GB" sz="900" dirty="0" err="1">
                <a:solidFill>
                  <a:srgbClr val="8C9599">
                    <a:lumMod val="75000"/>
                  </a:srgbClr>
                </a:solidFill>
              </a:rPr>
              <a:t>Optum</a:t>
            </a:r>
            <a:r>
              <a:rPr lang="en-GB" sz="900" dirty="0">
                <a:solidFill>
                  <a:srgbClr val="8C9599">
                    <a:lumMod val="75000"/>
                  </a:srgbClr>
                </a:solidFill>
              </a:rPr>
              <a:t> Rx</a:t>
            </a:r>
          </a:p>
          <a:p>
            <a:pPr marL="91440" indent="-82296">
              <a:buFont typeface="Arial"/>
              <a:buChar char="•"/>
            </a:pPr>
            <a:endParaRPr lang="en-GB" sz="900" dirty="0">
              <a:solidFill>
                <a:srgbClr val="8C9599">
                  <a:lumMod val="75000"/>
                </a:srgbClr>
              </a:solidFill>
            </a:endParaRPr>
          </a:p>
        </p:txBody>
      </p:sp>
      <p:sp>
        <p:nvSpPr>
          <p:cNvPr id="104" name="Rectangle 103"/>
          <p:cNvSpPr/>
          <p:nvPr/>
        </p:nvSpPr>
        <p:spPr>
          <a:xfrm>
            <a:off x="5966850" y="4103191"/>
            <a:ext cx="2141773" cy="1200329"/>
          </a:xfrm>
          <a:prstGeom prst="rect">
            <a:avLst/>
          </a:prstGeom>
        </p:spPr>
        <p:txBody>
          <a:bodyPr wrap="square">
            <a:spAutoFit/>
          </a:bodyPr>
          <a:lstStyle/>
          <a:p>
            <a:pPr marL="91440" indent="-82296">
              <a:buFont typeface="Arial"/>
              <a:buChar char="•"/>
            </a:pPr>
            <a:r>
              <a:rPr lang="en-GB" sz="900" dirty="0">
                <a:solidFill>
                  <a:srgbClr val="8C9599">
                    <a:lumMod val="75000"/>
                  </a:srgbClr>
                </a:solidFill>
              </a:rPr>
              <a:t>Common member tools</a:t>
            </a:r>
          </a:p>
          <a:p>
            <a:pPr marL="395288" lvl="1" indent="-163513">
              <a:buFont typeface="Arial"/>
              <a:buChar char="•"/>
            </a:pPr>
            <a:r>
              <a:rPr lang="en-GB" sz="900" dirty="0" err="1">
                <a:solidFill>
                  <a:srgbClr val="8C9599">
                    <a:lumMod val="75000"/>
                  </a:srgbClr>
                </a:solidFill>
              </a:rPr>
              <a:t>Myuhc.com</a:t>
            </a:r>
            <a:endParaRPr lang="en-GB" sz="900" dirty="0">
              <a:solidFill>
                <a:srgbClr val="8C9599">
                  <a:lumMod val="75000"/>
                </a:srgbClr>
              </a:solidFill>
            </a:endParaRPr>
          </a:p>
          <a:p>
            <a:pPr marL="395288" lvl="1" indent="-163513">
              <a:buFont typeface="Arial"/>
              <a:buChar char="•"/>
            </a:pPr>
            <a:r>
              <a:rPr lang="en-GB" sz="900" dirty="0">
                <a:solidFill>
                  <a:srgbClr val="8C9599">
                    <a:lumMod val="75000"/>
                  </a:srgbClr>
                </a:solidFill>
              </a:rPr>
              <a:t>Health4Me app</a:t>
            </a:r>
          </a:p>
          <a:p>
            <a:pPr marL="395288" lvl="1" indent="-163513">
              <a:buFont typeface="Arial"/>
              <a:buChar char="•"/>
            </a:pPr>
            <a:r>
              <a:rPr lang="en-GB" sz="900" dirty="0">
                <a:solidFill>
                  <a:srgbClr val="8C9599">
                    <a:lumMod val="75000"/>
                  </a:srgbClr>
                </a:solidFill>
              </a:rPr>
              <a:t>Rally</a:t>
            </a:r>
          </a:p>
          <a:p>
            <a:pPr marL="109538" indent="-109538">
              <a:buFont typeface="Arial" panose="020B0604020202020204" pitchFamily="34" charset="0"/>
              <a:buChar char="•"/>
            </a:pPr>
            <a:r>
              <a:rPr lang="en-GB" sz="900" dirty="0">
                <a:solidFill>
                  <a:srgbClr val="8C9599">
                    <a:lumMod val="75000"/>
                  </a:srgbClr>
                </a:solidFill>
              </a:rPr>
              <a:t>Common platforms allow for </a:t>
            </a:r>
            <a:br>
              <a:rPr lang="en-GB" sz="900" dirty="0">
                <a:solidFill>
                  <a:srgbClr val="8C9599">
                    <a:lumMod val="75000"/>
                  </a:srgbClr>
                </a:solidFill>
              </a:rPr>
            </a:br>
            <a:r>
              <a:rPr lang="en-GB" sz="900" dirty="0">
                <a:solidFill>
                  <a:srgbClr val="8C9599">
                    <a:lumMod val="75000"/>
                  </a:srgbClr>
                </a:solidFill>
              </a:rPr>
              <a:t>information sharing</a:t>
            </a:r>
          </a:p>
          <a:p>
            <a:pPr marL="109538" indent="-109538">
              <a:buFont typeface="Arial" panose="020B0604020202020204" pitchFamily="34" charset="0"/>
              <a:buChar char="•"/>
            </a:pPr>
            <a:r>
              <a:rPr lang="en-GB" sz="900" dirty="0">
                <a:solidFill>
                  <a:srgbClr val="8C9599">
                    <a:lumMod val="75000"/>
                  </a:srgbClr>
                </a:solidFill>
              </a:rPr>
              <a:t>Health Plan Manager</a:t>
            </a:r>
          </a:p>
          <a:p>
            <a:pPr marL="109538" indent="-109538">
              <a:buFont typeface="Arial" panose="020B0604020202020204" pitchFamily="34" charset="0"/>
              <a:buChar char="•"/>
            </a:pPr>
            <a:endParaRPr lang="en-GB" sz="900" dirty="0">
              <a:solidFill>
                <a:srgbClr val="8C9599">
                  <a:lumMod val="75000"/>
                </a:srgbClr>
              </a:solidFill>
            </a:endParaRPr>
          </a:p>
        </p:txBody>
      </p:sp>
      <p:sp>
        <p:nvSpPr>
          <p:cNvPr id="105" name="Rectangle 104"/>
          <p:cNvSpPr/>
          <p:nvPr/>
        </p:nvSpPr>
        <p:spPr>
          <a:xfrm>
            <a:off x="968598" y="4117610"/>
            <a:ext cx="2420611" cy="1061829"/>
          </a:xfrm>
          <a:prstGeom prst="rect">
            <a:avLst/>
          </a:prstGeom>
        </p:spPr>
        <p:txBody>
          <a:bodyPr wrap="square">
            <a:spAutoFit/>
          </a:bodyPr>
          <a:lstStyle/>
          <a:p>
            <a:pPr marL="91440" indent="-82296">
              <a:buFont typeface="Arial"/>
              <a:buChar char="•"/>
            </a:pPr>
            <a:r>
              <a:rPr lang="en-GB" sz="900" dirty="0">
                <a:solidFill>
                  <a:srgbClr val="8C9599">
                    <a:lumMod val="75000"/>
                  </a:srgbClr>
                </a:solidFill>
              </a:rPr>
              <a:t>Use of evidence based guidelines to </a:t>
            </a:r>
            <a:br>
              <a:rPr lang="en-GB" sz="900" dirty="0">
                <a:solidFill>
                  <a:srgbClr val="8C9599">
                    <a:lumMod val="75000"/>
                  </a:srgbClr>
                </a:solidFill>
              </a:rPr>
            </a:br>
            <a:r>
              <a:rPr lang="en-GB" sz="900" dirty="0">
                <a:solidFill>
                  <a:srgbClr val="8C9599">
                    <a:lumMod val="75000"/>
                  </a:srgbClr>
                </a:solidFill>
              </a:rPr>
              <a:t>drive care decision making</a:t>
            </a:r>
          </a:p>
          <a:p>
            <a:pPr marL="91440" indent="-82296">
              <a:buFont typeface="Arial"/>
              <a:buChar char="•"/>
            </a:pPr>
            <a:r>
              <a:rPr lang="en-GB" sz="900" dirty="0">
                <a:solidFill>
                  <a:srgbClr val="8C9599">
                    <a:lumMod val="75000"/>
                  </a:srgbClr>
                </a:solidFill>
              </a:rPr>
              <a:t>Network built on quality measurements </a:t>
            </a:r>
            <a:br>
              <a:rPr lang="en-GB" sz="900" dirty="0">
                <a:solidFill>
                  <a:srgbClr val="8C9599">
                    <a:lumMod val="75000"/>
                  </a:srgbClr>
                </a:solidFill>
              </a:rPr>
            </a:br>
            <a:r>
              <a:rPr lang="en-GB" sz="900" dirty="0">
                <a:solidFill>
                  <a:srgbClr val="8C9599">
                    <a:lumMod val="75000"/>
                  </a:srgbClr>
                </a:solidFill>
              </a:rPr>
              <a:t>and rigorous screening</a:t>
            </a:r>
          </a:p>
          <a:p>
            <a:pPr marL="91440" indent="-82296">
              <a:buFont typeface="Arial"/>
              <a:buChar char="•"/>
            </a:pPr>
            <a:r>
              <a:rPr lang="en-GB" sz="900" dirty="0">
                <a:solidFill>
                  <a:srgbClr val="8C9599">
                    <a:lumMod val="75000"/>
                  </a:srgbClr>
                </a:solidFill>
              </a:rPr>
              <a:t>Premium Designation in U.S.</a:t>
            </a:r>
          </a:p>
          <a:p>
            <a:pPr marL="91440" indent="-82296">
              <a:buFont typeface="Arial"/>
              <a:buChar char="•"/>
            </a:pPr>
            <a:r>
              <a:rPr lang="en-GB" sz="900" dirty="0">
                <a:solidFill>
                  <a:srgbClr val="8C9599">
                    <a:lumMod val="75000"/>
                  </a:srgbClr>
                </a:solidFill>
              </a:rPr>
              <a:t>Lack of network disruptions when shifting </a:t>
            </a:r>
            <a:br>
              <a:rPr lang="en-GB" sz="900" dirty="0">
                <a:solidFill>
                  <a:srgbClr val="8C9599">
                    <a:lumMod val="75000"/>
                  </a:srgbClr>
                </a:solidFill>
              </a:rPr>
            </a:br>
            <a:r>
              <a:rPr lang="en-GB" sz="900" dirty="0">
                <a:solidFill>
                  <a:srgbClr val="8C9599">
                    <a:lumMod val="75000"/>
                  </a:srgbClr>
                </a:solidFill>
              </a:rPr>
              <a:t>between domestic and global policies</a:t>
            </a:r>
          </a:p>
        </p:txBody>
      </p:sp>
    </p:spTree>
    <p:extLst>
      <p:ext uri="{BB962C8B-B14F-4D97-AF65-F5344CB8AC3E}">
        <p14:creationId xmlns:p14="http://schemas.microsoft.com/office/powerpoint/2010/main" val="4776960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2" y="228600"/>
            <a:ext cx="4338955" cy="790578"/>
          </a:xfrm>
        </p:spPr>
        <p:txBody>
          <a:bodyPr anchor="ctr">
            <a:noAutofit/>
          </a:bodyPr>
          <a:lstStyle/>
          <a:p>
            <a:r>
              <a:rPr lang="en-US" dirty="0" smtClean="0"/>
              <a:t>Why UHCG #3:</a:t>
            </a:r>
            <a:br>
              <a:rPr lang="en-US" dirty="0" smtClean="0"/>
            </a:br>
            <a:r>
              <a:rPr lang="en-US" dirty="0" smtClean="0"/>
              <a:t>Global Network</a:t>
            </a:r>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19</a:t>
            </a:fld>
            <a:endParaRPr lang="en-US" dirty="0">
              <a:solidFill>
                <a:schemeClr val="tx2">
                  <a:lumMod val="50000"/>
                </a:schemeClr>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3652170817"/>
              </p:ext>
            </p:extLst>
          </p:nvPr>
        </p:nvGraphicFramePr>
        <p:xfrm>
          <a:off x="773950" y="2563670"/>
          <a:ext cx="3258587" cy="1431330"/>
        </p:xfrm>
        <a:graphic>
          <a:graphicData uri="http://schemas.openxmlformats.org/drawingml/2006/table">
            <a:tbl>
              <a:tblPr>
                <a:tableStyleId>{5C22544A-7EE6-4342-B048-85BDC9FD1C3A}</a:tableStyleId>
              </a:tblPr>
              <a:tblGrid>
                <a:gridCol w="3258587"/>
              </a:tblGrid>
              <a:tr h="281130">
                <a:tc>
                  <a:txBody>
                    <a:bodyPr/>
                    <a:lstStyle/>
                    <a:p>
                      <a:pPr marL="171450" indent="-171450">
                        <a:buClr>
                          <a:srgbClr val="073392"/>
                        </a:buClr>
                        <a:buFont typeface="Arial"/>
                        <a:buChar char="•"/>
                      </a:pPr>
                      <a:r>
                        <a:rPr lang="en-GB" sz="1200" b="1" dirty="0" smtClean="0">
                          <a:solidFill>
                            <a:srgbClr val="4D4D4D"/>
                          </a:solidFill>
                        </a:rPr>
                        <a:t>1,000,000+ </a:t>
                      </a:r>
                      <a:r>
                        <a:rPr lang="en-GB" sz="1200" dirty="0" smtClean="0">
                          <a:solidFill>
                            <a:srgbClr val="4D4D4D"/>
                          </a:solidFill>
                        </a:rPr>
                        <a:t>providers worldwide</a:t>
                      </a:r>
                      <a:endParaRPr lang="en-GB" sz="1200" dirty="0">
                        <a:solidFill>
                          <a:srgbClr val="4D4D4D"/>
                        </a:solidFill>
                      </a:endParaRPr>
                    </a:p>
                  </a:txBody>
                  <a:tcPr marL="0" marR="0" marT="45552" marB="29475">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8600">
                <a:tc>
                  <a:txBody>
                    <a:bodyPr/>
                    <a:lstStyle/>
                    <a:p>
                      <a:pPr marL="171450" indent="-171450">
                        <a:buClr>
                          <a:srgbClr val="073392"/>
                        </a:buClr>
                        <a:buFont typeface="Arial"/>
                        <a:buChar char="•"/>
                      </a:pPr>
                      <a:r>
                        <a:rPr lang="en-GB" sz="1200" b="1" dirty="0" smtClean="0">
                          <a:solidFill>
                            <a:srgbClr val="4D4D4D"/>
                          </a:solidFill>
                        </a:rPr>
                        <a:t>Nearly 560</a:t>
                      </a:r>
                      <a:r>
                        <a:rPr lang="en-GB" sz="1200" dirty="0" smtClean="0">
                          <a:solidFill>
                            <a:srgbClr val="4D4D4D"/>
                          </a:solidFill>
                        </a:rPr>
                        <a:t> medical</a:t>
                      </a:r>
                      <a:r>
                        <a:rPr lang="en-GB" sz="1200" baseline="0" dirty="0" smtClean="0">
                          <a:solidFill>
                            <a:srgbClr val="4D4D4D"/>
                          </a:solidFill>
                        </a:rPr>
                        <a:t> </a:t>
                      </a:r>
                      <a:r>
                        <a:rPr lang="en-GB" sz="1200" baseline="0" dirty="0" err="1" smtClean="0">
                          <a:solidFill>
                            <a:srgbClr val="4D4D4D"/>
                          </a:solidFill>
                        </a:rPr>
                        <a:t>C</a:t>
                      </a:r>
                      <a:r>
                        <a:rPr lang="en-GB" sz="1200" dirty="0" err="1" smtClean="0">
                          <a:solidFill>
                            <a:srgbClr val="4D4D4D"/>
                          </a:solidFill>
                        </a:rPr>
                        <a:t>enters</a:t>
                      </a:r>
                      <a:r>
                        <a:rPr lang="en-GB" sz="1200" dirty="0" smtClean="0">
                          <a:solidFill>
                            <a:srgbClr val="4D4D4D"/>
                          </a:solidFill>
                        </a:rPr>
                        <a:t> </a:t>
                      </a:r>
                      <a:r>
                        <a:rPr lang="en-GB" sz="1200" dirty="0">
                          <a:solidFill>
                            <a:srgbClr val="4D4D4D"/>
                          </a:solidFill>
                        </a:rPr>
                        <a:t>of </a:t>
                      </a:r>
                      <a:r>
                        <a:rPr lang="en-GB" sz="1200" dirty="0" smtClean="0">
                          <a:solidFill>
                            <a:srgbClr val="4D4D4D"/>
                          </a:solidFill>
                        </a:rPr>
                        <a:t>Excellence</a:t>
                      </a:r>
                      <a:endParaRPr lang="en-GB" sz="1200" dirty="0">
                        <a:solidFill>
                          <a:srgbClr val="4D4D4D"/>
                        </a:solidFill>
                      </a:endParaRPr>
                    </a:p>
                  </a:txBody>
                  <a:tcPr marL="0" marR="0" marT="29475" marB="2947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8600">
                <a:tc>
                  <a:txBody>
                    <a:bodyPr/>
                    <a:lstStyle/>
                    <a:p>
                      <a:pPr marL="171450" marR="0" indent="-171450" algn="l" defTabSz="914400" rtl="0" eaLnBrk="1" fontAlgn="auto" latinLnBrk="0" hangingPunct="1">
                        <a:lnSpc>
                          <a:spcPct val="100000"/>
                        </a:lnSpc>
                        <a:spcBef>
                          <a:spcPts val="0"/>
                        </a:spcBef>
                        <a:spcAft>
                          <a:spcPts val="0"/>
                        </a:spcAft>
                        <a:buClr>
                          <a:srgbClr val="073392"/>
                        </a:buClr>
                        <a:buSzTx/>
                        <a:buFont typeface="Arial"/>
                        <a:buChar char="•"/>
                        <a:tabLst/>
                        <a:defRPr/>
                      </a:pPr>
                      <a:r>
                        <a:rPr lang="en-GB" sz="1200" b="1" dirty="0" smtClean="0">
                          <a:solidFill>
                            <a:srgbClr val="4D4D4D"/>
                          </a:solidFill>
                        </a:rPr>
                        <a:t>150</a:t>
                      </a:r>
                      <a:r>
                        <a:rPr lang="en-GB" sz="1200" dirty="0" smtClean="0">
                          <a:solidFill>
                            <a:srgbClr val="4D4D4D"/>
                          </a:solidFill>
                        </a:rPr>
                        <a:t> approved air ambulance providers</a:t>
                      </a:r>
                      <a:endParaRPr lang="en-GB" sz="1200" dirty="0">
                        <a:solidFill>
                          <a:srgbClr val="4D4D4D"/>
                        </a:solidFill>
                      </a:endParaRPr>
                    </a:p>
                  </a:txBody>
                  <a:tcPr marL="0" marR="0" marT="29475" marB="2947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1570">
                <a:tc>
                  <a:txBody>
                    <a:bodyPr/>
                    <a:lstStyle/>
                    <a:p>
                      <a:pPr marL="171450" indent="-171450">
                        <a:buClr>
                          <a:srgbClr val="073392"/>
                        </a:buClr>
                        <a:buFont typeface="Arial"/>
                        <a:buChar char="•"/>
                      </a:pPr>
                      <a:r>
                        <a:rPr lang="en-GB" sz="1200" b="1" dirty="0" smtClean="0">
                          <a:solidFill>
                            <a:srgbClr val="4D4D4D"/>
                          </a:solidFill>
                        </a:rPr>
                        <a:t>400</a:t>
                      </a:r>
                      <a:r>
                        <a:rPr lang="en-GB" sz="1200" dirty="0" smtClean="0">
                          <a:solidFill>
                            <a:srgbClr val="4D4D4D"/>
                          </a:solidFill>
                        </a:rPr>
                        <a:t> </a:t>
                      </a:r>
                      <a:r>
                        <a:rPr lang="en-GB" sz="1200" dirty="0">
                          <a:solidFill>
                            <a:srgbClr val="4D4D4D"/>
                          </a:solidFill>
                        </a:rPr>
                        <a:t>major cities with security </a:t>
                      </a:r>
                      <a:r>
                        <a:rPr lang="en-GB" sz="1200" dirty="0" smtClean="0">
                          <a:solidFill>
                            <a:srgbClr val="4D4D4D"/>
                          </a:solidFill>
                        </a:rPr>
                        <a:t>personnel</a:t>
                      </a:r>
                    </a:p>
                  </a:txBody>
                  <a:tcPr marL="0" marR="0" marT="29475" marB="2947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1570">
                <a:tc>
                  <a:txBody>
                    <a:bodyPr/>
                    <a:lstStyle/>
                    <a:p>
                      <a:pPr marL="171450" indent="-171450">
                        <a:buClr>
                          <a:srgbClr val="073392"/>
                        </a:buClr>
                        <a:buFont typeface="Arial"/>
                        <a:buChar char="•"/>
                      </a:pPr>
                      <a:r>
                        <a:rPr lang="en-US" sz="1200" b="1" dirty="0" smtClean="0">
                          <a:solidFill>
                            <a:srgbClr val="4D4D4D"/>
                          </a:solidFill>
                        </a:rPr>
                        <a:t>150,000 </a:t>
                      </a:r>
                      <a:r>
                        <a:rPr lang="en-US" sz="1200" dirty="0" smtClean="0">
                          <a:solidFill>
                            <a:srgbClr val="4D4D4D"/>
                          </a:solidFill>
                        </a:rPr>
                        <a:t>providers outside the U.S., including</a:t>
                      </a:r>
                      <a:br>
                        <a:rPr lang="en-US" sz="1200" dirty="0" smtClean="0">
                          <a:solidFill>
                            <a:srgbClr val="4D4D4D"/>
                          </a:solidFill>
                        </a:rPr>
                      </a:br>
                      <a:r>
                        <a:rPr lang="en-US" sz="1200" dirty="0" smtClean="0">
                          <a:solidFill>
                            <a:srgbClr val="4D4D4D"/>
                          </a:solidFill>
                        </a:rPr>
                        <a:t>more than </a:t>
                      </a:r>
                      <a:r>
                        <a:rPr lang="en-US" sz="1200" b="1" dirty="0" smtClean="0">
                          <a:solidFill>
                            <a:srgbClr val="4D4D4D"/>
                          </a:solidFill>
                        </a:rPr>
                        <a:t>15,000</a:t>
                      </a:r>
                      <a:r>
                        <a:rPr lang="en-US" sz="1200" dirty="0" smtClean="0">
                          <a:solidFill>
                            <a:srgbClr val="4D4D4D"/>
                          </a:solidFill>
                        </a:rPr>
                        <a:t> hospitals and clinics</a:t>
                      </a:r>
                      <a:endParaRPr lang="en-GB" sz="1200" dirty="0">
                        <a:solidFill>
                          <a:srgbClr val="4D4D4D"/>
                        </a:solidFill>
                      </a:endParaRPr>
                    </a:p>
                  </a:txBody>
                  <a:tcPr marL="0" marR="0" marT="29475" marB="29475">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7" name="Content Placeholder 10"/>
          <p:cNvGraphicFramePr>
            <a:graphicFrameLocks/>
          </p:cNvGraphicFramePr>
          <p:nvPr>
            <p:extLst>
              <p:ext uri="{D42A27DB-BD31-4B8C-83A1-F6EECF244321}">
                <p14:modId xmlns:p14="http://schemas.microsoft.com/office/powerpoint/2010/main" val="1109123750"/>
              </p:ext>
            </p:extLst>
          </p:nvPr>
        </p:nvGraphicFramePr>
        <p:xfrm>
          <a:off x="768321" y="4185767"/>
          <a:ext cx="4038600" cy="1369676"/>
        </p:xfrm>
        <a:graphic>
          <a:graphicData uri="http://schemas.openxmlformats.org/drawingml/2006/table">
            <a:tbl>
              <a:tblPr>
                <a:tableStyleId>{5C22544A-7EE6-4342-B048-85BDC9FD1C3A}</a:tableStyleId>
              </a:tblPr>
              <a:tblGrid>
                <a:gridCol w="4038600">
                  <a:extLst>
                    <a:ext uri="{9D8B030D-6E8A-4147-A177-3AD203B41FA5}">
                      <a16:colId xmlns="" xmlns:a16="http://schemas.microsoft.com/office/drawing/2014/main" val="20000"/>
                    </a:ext>
                  </a:extLst>
                </a:gridCol>
              </a:tblGrid>
              <a:tr h="321658">
                <a:tc>
                  <a:txBody>
                    <a:bodyPr/>
                    <a:lstStyle/>
                    <a:p>
                      <a:r>
                        <a:rPr lang="en-GB" sz="1200" b="1" spc="-20" baseline="0" dirty="0" smtClean="0">
                          <a:solidFill>
                            <a:schemeClr val="tx2"/>
                          </a:solidFill>
                        </a:rPr>
                        <a:t>Annual Global Case Volume</a:t>
                      </a:r>
                      <a:endParaRPr lang="en-GB" sz="1200" b="1" spc="-20" baseline="0" dirty="0">
                        <a:solidFill>
                          <a:schemeClr val="tx2"/>
                        </a:solidFill>
                      </a:endParaRPr>
                    </a:p>
                  </a:txBody>
                  <a:tcPr marL="0" marR="0" marT="37037" marB="37037">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29685">
                <a:tc>
                  <a:txBody>
                    <a:bodyPr/>
                    <a:lstStyle/>
                    <a:p>
                      <a:pPr marL="171450" indent="-171450">
                        <a:buClr>
                          <a:srgbClr val="073293"/>
                        </a:buClr>
                        <a:buFont typeface="Arial"/>
                        <a:buChar char="•"/>
                      </a:pPr>
                      <a:r>
                        <a:rPr lang="en-GB" sz="1200" b="1" dirty="0" smtClean="0">
                          <a:solidFill>
                            <a:srgbClr val="4D4D4D"/>
                          </a:solidFill>
                        </a:rPr>
                        <a:t>38,000+</a:t>
                      </a:r>
                      <a:r>
                        <a:rPr lang="en-GB" sz="1200" dirty="0" smtClean="0">
                          <a:solidFill>
                            <a:srgbClr val="4D4D4D"/>
                          </a:solidFill>
                        </a:rPr>
                        <a:t> emergency </a:t>
                      </a:r>
                      <a:r>
                        <a:rPr lang="en-GB" sz="1200" dirty="0">
                          <a:solidFill>
                            <a:srgbClr val="4D4D4D"/>
                          </a:solidFill>
                        </a:rPr>
                        <a:t>a</a:t>
                      </a:r>
                      <a:r>
                        <a:rPr lang="en-GB" sz="1200" dirty="0" smtClean="0">
                          <a:solidFill>
                            <a:srgbClr val="4D4D4D"/>
                          </a:solidFill>
                        </a:rPr>
                        <a:t>ssistance </a:t>
                      </a:r>
                      <a:r>
                        <a:rPr lang="en-GB" sz="1200" dirty="0">
                          <a:solidFill>
                            <a:srgbClr val="4D4D4D"/>
                          </a:solidFill>
                        </a:rPr>
                        <a:t>cases</a:t>
                      </a:r>
                    </a:p>
                  </a:txBody>
                  <a:tcPr marL="0" marR="0" marT="57239" marB="37037">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9483">
                <a:tc>
                  <a:txBody>
                    <a:bodyPr/>
                    <a:lstStyle/>
                    <a:p>
                      <a:pPr marL="171450" indent="-171450">
                        <a:buClr>
                          <a:srgbClr val="073293"/>
                        </a:buClr>
                        <a:buFont typeface="Arial"/>
                        <a:buChar char="•"/>
                      </a:pPr>
                      <a:r>
                        <a:rPr lang="en-US" sz="1200" b="1" dirty="0" smtClean="0">
                          <a:solidFill>
                            <a:srgbClr val="4D4D4D"/>
                          </a:solidFill>
                        </a:rPr>
                        <a:t>350 medical evacuations and repatriations</a:t>
                      </a:r>
                      <a:endParaRPr lang="en-GB" sz="1200" dirty="0">
                        <a:solidFill>
                          <a:srgbClr val="4D4D4D"/>
                        </a:solidFill>
                      </a:endParaRPr>
                    </a:p>
                  </a:txBody>
                  <a:tcPr marL="0" marR="0" marT="37037" marB="3703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9483">
                <a:tc>
                  <a:txBody>
                    <a:bodyPr/>
                    <a:lstStyle/>
                    <a:p>
                      <a:pPr marL="171450" indent="-171450">
                        <a:buClr>
                          <a:srgbClr val="073293"/>
                        </a:buClr>
                        <a:buFont typeface="Arial"/>
                        <a:buChar char="•"/>
                      </a:pPr>
                      <a:r>
                        <a:rPr lang="en-GB" sz="1200" b="1" dirty="0" smtClean="0">
                          <a:solidFill>
                            <a:srgbClr val="4D4D4D"/>
                          </a:solidFill>
                        </a:rPr>
                        <a:t>22,000 </a:t>
                      </a:r>
                      <a:r>
                        <a:rPr lang="en-GB" sz="1200" dirty="0" smtClean="0">
                          <a:solidFill>
                            <a:srgbClr val="4D4D4D"/>
                          </a:solidFill>
                        </a:rPr>
                        <a:t>security </a:t>
                      </a:r>
                      <a:r>
                        <a:rPr lang="en-GB" sz="1200" dirty="0">
                          <a:solidFill>
                            <a:srgbClr val="4D4D4D"/>
                          </a:solidFill>
                        </a:rPr>
                        <a:t>o</a:t>
                      </a:r>
                      <a:r>
                        <a:rPr lang="en-GB" sz="1200" dirty="0" smtClean="0">
                          <a:solidFill>
                            <a:srgbClr val="4D4D4D"/>
                          </a:solidFill>
                        </a:rPr>
                        <a:t>perations</a:t>
                      </a:r>
                      <a:endParaRPr lang="en-GB" sz="1200" dirty="0">
                        <a:solidFill>
                          <a:srgbClr val="4D4D4D"/>
                        </a:solidFill>
                      </a:endParaRPr>
                    </a:p>
                  </a:txBody>
                  <a:tcPr marL="0" marR="0" marT="37037" marB="3703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9483">
                <a:tc>
                  <a:txBody>
                    <a:bodyPr/>
                    <a:lstStyle/>
                    <a:p>
                      <a:pPr marL="171450" indent="-171450">
                        <a:buClr>
                          <a:srgbClr val="073293"/>
                        </a:buClr>
                        <a:buFont typeface="Arial"/>
                        <a:buChar char="•"/>
                      </a:pPr>
                      <a:r>
                        <a:rPr lang="en-GB" sz="1200" b="1" dirty="0" smtClean="0">
                          <a:solidFill>
                            <a:srgbClr val="4D4D4D"/>
                          </a:solidFill>
                        </a:rPr>
                        <a:t>100+ </a:t>
                      </a:r>
                      <a:r>
                        <a:rPr lang="en-GB" sz="1200" dirty="0" smtClean="0">
                          <a:solidFill>
                            <a:srgbClr val="4D4D4D"/>
                          </a:solidFill>
                        </a:rPr>
                        <a:t> charter </a:t>
                      </a:r>
                      <a:r>
                        <a:rPr lang="en-GB" sz="1200" dirty="0">
                          <a:solidFill>
                            <a:srgbClr val="4D4D4D"/>
                          </a:solidFill>
                        </a:rPr>
                        <a:t>a</a:t>
                      </a:r>
                      <a:r>
                        <a:rPr lang="en-GB" sz="1200" dirty="0" smtClean="0">
                          <a:solidFill>
                            <a:srgbClr val="4D4D4D"/>
                          </a:solidFill>
                        </a:rPr>
                        <a:t>ircraft </a:t>
                      </a:r>
                      <a:r>
                        <a:rPr lang="en-GB" sz="1200" dirty="0">
                          <a:solidFill>
                            <a:srgbClr val="4D4D4D"/>
                          </a:solidFill>
                        </a:rPr>
                        <a:t>e</a:t>
                      </a:r>
                      <a:r>
                        <a:rPr lang="en-GB" sz="1200" dirty="0" smtClean="0">
                          <a:solidFill>
                            <a:srgbClr val="4D4D4D"/>
                          </a:solidFill>
                        </a:rPr>
                        <a:t>xtraction </a:t>
                      </a:r>
                      <a:r>
                        <a:rPr lang="en-GB" sz="1200" dirty="0">
                          <a:solidFill>
                            <a:srgbClr val="4D4D4D"/>
                          </a:solidFill>
                        </a:rPr>
                        <a:t>missions</a:t>
                      </a:r>
                    </a:p>
                  </a:txBody>
                  <a:tcPr marL="0" marR="0" marT="37037" marB="37037">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38" name="Content Placeholder 10"/>
          <p:cNvGraphicFramePr>
            <a:graphicFrameLocks/>
          </p:cNvGraphicFramePr>
          <p:nvPr>
            <p:extLst>
              <p:ext uri="{D42A27DB-BD31-4B8C-83A1-F6EECF244321}">
                <p14:modId xmlns:p14="http://schemas.microsoft.com/office/powerpoint/2010/main" val="2040796486"/>
              </p:ext>
            </p:extLst>
          </p:nvPr>
        </p:nvGraphicFramePr>
        <p:xfrm>
          <a:off x="768321" y="2280767"/>
          <a:ext cx="2667000" cy="304800"/>
        </p:xfrm>
        <a:graphic>
          <a:graphicData uri="http://schemas.openxmlformats.org/drawingml/2006/table">
            <a:tbl>
              <a:tblPr>
                <a:tableStyleId>{5C22544A-7EE6-4342-B048-85BDC9FD1C3A}</a:tableStyleId>
              </a:tblPr>
              <a:tblGrid>
                <a:gridCol w="2667000">
                  <a:extLst>
                    <a:ext uri="{9D8B030D-6E8A-4147-A177-3AD203B41FA5}">
                      <a16:colId xmlns="" xmlns:a16="http://schemas.microsoft.com/office/drawing/2014/main" val="20000"/>
                    </a:ext>
                  </a:extLst>
                </a:gridCol>
              </a:tblGrid>
              <a:tr h="304800">
                <a:tc>
                  <a:txBody>
                    <a:bodyPr/>
                    <a:lstStyle/>
                    <a:p>
                      <a:r>
                        <a:rPr lang="en-GB" sz="1200" b="1" dirty="0" err="1">
                          <a:solidFill>
                            <a:schemeClr val="tx2"/>
                          </a:solidFill>
                        </a:rPr>
                        <a:t>UnitedHealthcare</a:t>
                      </a:r>
                      <a:r>
                        <a:rPr lang="en-GB" sz="1200" b="1" dirty="0">
                          <a:solidFill>
                            <a:schemeClr val="tx2"/>
                          </a:solidFill>
                        </a:rPr>
                        <a:t> </a:t>
                      </a:r>
                      <a:r>
                        <a:rPr lang="en-GB" sz="1200" b="1" dirty="0" smtClean="0">
                          <a:solidFill>
                            <a:schemeClr val="tx2"/>
                          </a:solidFill>
                        </a:rPr>
                        <a:t>Global Network</a:t>
                      </a:r>
                      <a:endParaRPr lang="en-GB" sz="1200" b="1" dirty="0">
                        <a:solidFill>
                          <a:schemeClr val="tx2"/>
                        </a:solidFill>
                      </a:endParaRPr>
                    </a:p>
                  </a:txBody>
                  <a:tcPr marL="0" marR="0" marT="29475" marB="29475">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9" name="Title 6"/>
          <p:cNvSpPr txBox="1"/>
          <p:nvPr/>
        </p:nvSpPr>
        <p:spPr>
          <a:xfrm>
            <a:off x="737839" y="1549474"/>
            <a:ext cx="6882161" cy="912143"/>
          </a:xfrm>
          <a:prstGeom prst="rect">
            <a:avLst/>
          </a:prstGeom>
          <a:noFill/>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r>
              <a:rPr lang="en-US" sz="2800" kern="0" dirty="0" smtClean="0">
                <a:solidFill>
                  <a:srgbClr val="00B0F0"/>
                </a:solidFill>
                <a:cs typeface="Arial"/>
              </a:rPr>
              <a:t>Global Network </a:t>
            </a:r>
            <a:r>
              <a:rPr lang="en-US" sz="2800" kern="0" dirty="0" smtClean="0">
                <a:solidFill>
                  <a:srgbClr val="073392"/>
                </a:solidFill>
                <a:cs typeface="Arial"/>
              </a:rPr>
              <a:t>built to support Quality</a:t>
            </a:r>
            <a:endParaRPr lang="en-US" sz="2800" kern="0" dirty="0">
              <a:solidFill>
                <a:srgbClr val="073392"/>
              </a:solidFill>
              <a:cs typeface="Arial"/>
            </a:endParaRPr>
          </a:p>
        </p:txBody>
      </p:sp>
      <p:sp>
        <p:nvSpPr>
          <p:cNvPr id="40" name="TextBox 39"/>
          <p:cNvSpPr txBox="1"/>
          <p:nvPr/>
        </p:nvSpPr>
        <p:spPr>
          <a:xfrm>
            <a:off x="737840" y="1934024"/>
            <a:ext cx="7581580" cy="179536"/>
          </a:xfrm>
          <a:prstGeom prst="rect">
            <a:avLst/>
          </a:prstGeom>
          <a:noFill/>
        </p:spPr>
        <p:txBody>
          <a:bodyPr wrap="square" lIns="0" tIns="0" rIns="0" bIns="0" rtlCol="0" anchor="t">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350"/>
              </a:lnSpc>
              <a:spcAft>
                <a:spcPts val="500"/>
              </a:spcAft>
            </a:pPr>
            <a:r>
              <a:rPr lang="en-US" sz="1200" dirty="0" smtClean="0">
                <a:solidFill>
                  <a:srgbClr val="4D4D4D"/>
                </a:solidFill>
              </a:rPr>
              <a:t>The best clinical outcomes are supported by </a:t>
            </a:r>
            <a:r>
              <a:rPr lang="en-US" sz="1200" smtClean="0">
                <a:solidFill>
                  <a:srgbClr val="4D4D4D"/>
                </a:solidFill>
              </a:rPr>
              <a:t>high-quality networks with </a:t>
            </a:r>
            <a:r>
              <a:rPr lang="en-US" sz="1200" dirty="0" smtClean="0">
                <a:solidFill>
                  <a:srgbClr val="4D4D4D"/>
                </a:solidFill>
              </a:rPr>
              <a:t>appropriate and efficient cost structures.</a:t>
            </a:r>
            <a:endParaRPr lang="en-US" sz="1200" dirty="0">
              <a:solidFill>
                <a:srgbClr val="4D4D4D"/>
              </a:solidFill>
            </a:endParaRPr>
          </a:p>
        </p:txBody>
      </p:sp>
      <p:sp>
        <p:nvSpPr>
          <p:cNvPr id="41" name="TextBox 40"/>
          <p:cNvSpPr txBox="1"/>
          <p:nvPr/>
        </p:nvSpPr>
        <p:spPr>
          <a:xfrm>
            <a:off x="758901" y="5844358"/>
            <a:ext cx="6424084" cy="512961"/>
          </a:xfrm>
          <a:prstGeom prst="rect">
            <a:avLst/>
          </a:prstGeom>
          <a:noFill/>
        </p:spPr>
        <p:txBody>
          <a:bodyPr wrap="square" lIns="0" tIns="0" rIns="0" bIns="0" rtlCol="0" anchor="t">
            <a:spAutoFit/>
          </a:bodyPr>
          <a:lstStyle/>
          <a:p>
            <a:pPr>
              <a:lnSpc>
                <a:spcPts val="950"/>
              </a:lnSpc>
            </a:pPr>
            <a:r>
              <a:rPr lang="en-US" sz="700" dirty="0" smtClean="0">
                <a:solidFill>
                  <a:srgbClr val="4D4D4D"/>
                </a:solidFill>
                <a:cs typeface="Arial"/>
              </a:rPr>
              <a:t>Source: UHC Global Internal data, 06/2017</a:t>
            </a:r>
            <a:br>
              <a:rPr lang="en-US" sz="700" dirty="0" smtClean="0">
                <a:solidFill>
                  <a:srgbClr val="4D4D4D"/>
                </a:solidFill>
                <a:cs typeface="Arial"/>
              </a:rPr>
            </a:br>
            <a:r>
              <a:rPr lang="en-US" sz="700" dirty="0" smtClean="0">
                <a:solidFill>
                  <a:srgbClr val="4D4D4D"/>
                </a:solidFill>
                <a:cs typeface="Arial"/>
              </a:rPr>
              <a:t>*Direct Payment rate are based on International  inpatient claims on a dollar spent basis</a:t>
            </a:r>
          </a:p>
          <a:p>
            <a:pPr>
              <a:lnSpc>
                <a:spcPts val="950"/>
              </a:lnSpc>
            </a:pPr>
            <a:r>
              <a:rPr lang="en-US" sz="700" dirty="0" smtClean="0">
                <a:solidFill>
                  <a:srgbClr val="4D4D4D"/>
                </a:solidFill>
                <a:cs typeface="Arial"/>
              </a:rPr>
              <a:t>**UHC Global can administer all member payment request, though some providers may only accept member direct payments. </a:t>
            </a:r>
            <a:r>
              <a:rPr lang="en-US" sz="700" dirty="0" smtId="4294967295">
                <a:solidFill>
                  <a:srgbClr val="4D4D4D"/>
                </a:solidFill>
                <a:cs typeface="Arial"/>
              </a:rPr>
              <a:t>100% for covered services, excluding 'do not use' providers</a:t>
            </a:r>
            <a:r>
              <a:rPr lang="en-US" sz="700" dirty="0" smtClean="0" smtId="4294967295">
                <a:solidFill>
                  <a:srgbClr val="4D4D4D"/>
                </a:solidFill>
                <a:cs typeface="Arial"/>
              </a:rPr>
              <a:t>, </a:t>
            </a:r>
            <a:r>
              <a:rPr lang="en-US" sz="700" dirty="0" smtId="4294967295">
                <a:solidFill>
                  <a:srgbClr val="4D4D4D"/>
                </a:solidFill>
                <a:cs typeface="Arial"/>
              </a:rPr>
              <a:t>OFAC sanctioned countries, and </a:t>
            </a:r>
            <a:r>
              <a:rPr lang="en-US" sz="700" dirty="0" smtClean="0" smtId="4294967295">
                <a:solidFill>
                  <a:srgbClr val="4D4D4D"/>
                </a:solidFill>
                <a:cs typeface="Arial"/>
              </a:rPr>
              <a:t> </a:t>
            </a:r>
            <a:r>
              <a:rPr lang="en-US" sz="700" dirty="0" smtId="4294967295">
                <a:solidFill>
                  <a:srgbClr val="4D4D4D"/>
                </a:solidFill>
                <a:cs typeface="Arial"/>
              </a:rPr>
              <a:t>countries with payment </a:t>
            </a:r>
            <a:r>
              <a:rPr lang="en-US" sz="700" dirty="0" smtClean="0" smtId="4294967295">
                <a:solidFill>
                  <a:srgbClr val="4D4D4D"/>
                </a:solidFill>
                <a:cs typeface="Arial"/>
              </a:rPr>
              <a:t>restrictions or other legal restrictions</a:t>
            </a:r>
            <a:endParaRPr lang="en-US" sz="700" dirty="0">
              <a:solidFill>
                <a:srgbClr val="4D4D4D"/>
              </a:solidFill>
              <a:cs typeface="Arial"/>
            </a:endParaRPr>
          </a:p>
        </p:txBody>
      </p:sp>
      <p:grpSp>
        <p:nvGrpSpPr>
          <p:cNvPr id="42" name="Group 41"/>
          <p:cNvGrpSpPr/>
          <p:nvPr/>
        </p:nvGrpSpPr>
        <p:grpSpPr>
          <a:xfrm>
            <a:off x="5452595" y="2663387"/>
            <a:ext cx="2979201" cy="2979201"/>
            <a:chOff x="4464050" y="2324100"/>
            <a:chExt cx="3956050" cy="3956050"/>
          </a:xfrm>
        </p:grpSpPr>
        <p:sp>
          <p:nvSpPr>
            <p:cNvPr id="43" name="Block Arc 42"/>
            <p:cNvSpPr/>
            <p:nvPr/>
          </p:nvSpPr>
          <p:spPr bwMode="auto">
            <a:xfrm>
              <a:off x="4464050" y="2324100"/>
              <a:ext cx="3956050" cy="3956050"/>
            </a:xfrm>
            <a:prstGeom prst="blockArc">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sp>
          <p:nvSpPr>
            <p:cNvPr id="44" name="Block Arc 43"/>
            <p:cNvSpPr/>
            <p:nvPr/>
          </p:nvSpPr>
          <p:spPr bwMode="auto">
            <a:xfrm flipV="1">
              <a:off x="4464050" y="2324100"/>
              <a:ext cx="3956050" cy="3956050"/>
            </a:xfrm>
            <a:prstGeom prst="blockArc">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grpSp>
      <p:sp>
        <p:nvSpPr>
          <p:cNvPr id="45" name="Oval 44"/>
          <p:cNvSpPr/>
          <p:nvPr/>
        </p:nvSpPr>
        <p:spPr bwMode="auto">
          <a:xfrm>
            <a:off x="5564974" y="2775765"/>
            <a:ext cx="2754446" cy="2754445"/>
          </a:xfrm>
          <a:prstGeom prst="ellipse">
            <a:avLst/>
          </a:prstGeom>
          <a:solidFill>
            <a:schemeClr val="bg1"/>
          </a:solidFill>
          <a:ln w="190500" cmpd="sng">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r>
              <a:rPr lang="en-US" sz="1200" smtClean="0">
                <a:solidFill>
                  <a:srgbClr val="646D72"/>
                </a:solidFill>
                <a:ea typeface="ＭＳ Ｐゴシック" pitchFamily="34" charset="-128"/>
                <a:cs typeface="Arial"/>
              </a:rPr>
              <a:t>   </a:t>
            </a:r>
          </a:p>
        </p:txBody>
      </p:sp>
      <p:sp>
        <p:nvSpPr>
          <p:cNvPr id="46" name="Rectangle 45"/>
          <p:cNvSpPr/>
          <p:nvPr/>
        </p:nvSpPr>
        <p:spPr bwMode="auto">
          <a:xfrm>
            <a:off x="5304353" y="4074084"/>
            <a:ext cx="396908" cy="511677"/>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sp>
        <p:nvSpPr>
          <p:cNvPr id="47" name="Rectangle 46"/>
          <p:cNvSpPr/>
          <p:nvPr/>
        </p:nvSpPr>
        <p:spPr bwMode="auto">
          <a:xfrm>
            <a:off x="8173567" y="3571972"/>
            <a:ext cx="396908" cy="511677"/>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sp>
        <p:nvSpPr>
          <p:cNvPr id="48" name="Isosceles Triangle 40"/>
          <p:cNvSpPr/>
          <p:nvPr/>
        </p:nvSpPr>
        <p:spPr bwMode="auto">
          <a:xfrm rot="10800000" flipV="1">
            <a:off x="8149658" y="3911495"/>
            <a:ext cx="454292" cy="243883"/>
          </a:xfrm>
          <a:prstGeom prst="triangle">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sp>
        <p:nvSpPr>
          <p:cNvPr id="49" name="Isosceles Triangle 41"/>
          <p:cNvSpPr/>
          <p:nvPr/>
        </p:nvSpPr>
        <p:spPr bwMode="auto">
          <a:xfrm flipV="1">
            <a:off x="5290007" y="4026264"/>
            <a:ext cx="454292" cy="243883"/>
          </a:xfrm>
          <a:prstGeom prst="triangle">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2200" smtClean="0">
              <a:solidFill>
                <a:srgbClr val="646D72"/>
              </a:solidFill>
              <a:ea typeface="ＭＳ Ｐゴシック" pitchFamily="34" charset="-128"/>
              <a:cs typeface="Arial"/>
            </a:endParaRPr>
          </a:p>
        </p:txBody>
      </p:sp>
      <p:grpSp>
        <p:nvGrpSpPr>
          <p:cNvPr id="50" name="Group 49"/>
          <p:cNvGrpSpPr/>
          <p:nvPr/>
        </p:nvGrpSpPr>
        <p:grpSpPr>
          <a:xfrm>
            <a:off x="5756398" y="3485652"/>
            <a:ext cx="2422566" cy="1241803"/>
            <a:chOff x="936001" y="2309728"/>
            <a:chExt cx="5619060" cy="2880321"/>
          </a:xfrm>
        </p:grpSpPr>
        <p:pic>
          <p:nvPicPr>
            <p:cNvPr id="51" name="Picture 50" descr="heat map low re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36001" y="2309728"/>
              <a:ext cx="5619059" cy="2880320"/>
            </a:xfrm>
            <a:prstGeom prst="rect">
              <a:avLst/>
            </a:prstGeom>
          </p:spPr>
        </p:pic>
        <p:pic>
          <p:nvPicPr>
            <p:cNvPr id="52" name="Picture 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224" y="2850141"/>
              <a:ext cx="5112000" cy="1919507"/>
            </a:xfrm>
            <a:prstGeom prst="rect">
              <a:avLst/>
            </a:prstGeom>
          </p:spPr>
        </p:pic>
      </p:grpSp>
      <p:sp>
        <p:nvSpPr>
          <p:cNvPr id="53" name="Oval 52"/>
          <p:cNvSpPr/>
          <p:nvPr/>
        </p:nvSpPr>
        <p:spPr bwMode="auto">
          <a:xfrm>
            <a:off x="7517311" y="2663387"/>
            <a:ext cx="1318216" cy="1318209"/>
          </a:xfrm>
          <a:prstGeom prst="ellipse">
            <a:avLst/>
          </a:prstGeom>
          <a:solidFill>
            <a:schemeClr val="tx1"/>
          </a:solidFill>
          <a:ln w="127000" cmpd="sng">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1200" smtClean="0">
              <a:solidFill>
                <a:srgbClr val="646D72"/>
              </a:solidFill>
              <a:ea typeface="ＭＳ Ｐゴシック" pitchFamily="34" charset="-128"/>
              <a:cs typeface="Arial"/>
            </a:endParaRPr>
          </a:p>
        </p:txBody>
      </p:sp>
      <p:sp>
        <p:nvSpPr>
          <p:cNvPr id="54" name="Oval 53"/>
          <p:cNvSpPr/>
          <p:nvPr/>
        </p:nvSpPr>
        <p:spPr bwMode="auto">
          <a:xfrm>
            <a:off x="4806921" y="4242420"/>
            <a:ext cx="1334286" cy="1334278"/>
          </a:xfrm>
          <a:prstGeom prst="ellipse">
            <a:avLst/>
          </a:prstGeom>
          <a:solidFill>
            <a:schemeClr val="accent1"/>
          </a:solidFill>
          <a:ln w="127000" cmpd="sng">
            <a:noFill/>
          </a:ln>
          <a:effectLst/>
          <a:extLst/>
        </p:spPr>
        <p:txBody>
          <a:bodyPr vert="horz" wrap="square" lIns="91440" tIns="45720" rIns="91440" bIns="45720" numCol="1" rtlCol="0" anchor="ctr" anchorCtr="0" compatLnSpc="1">
            <a:prstTxWarp prst="textNoShape">
              <a:avLst/>
            </a:prstTxWarp>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fontAlgn="base">
              <a:spcBef>
                <a:spcPct val="0"/>
              </a:spcBef>
              <a:spcAft>
                <a:spcPct val="0"/>
              </a:spcAft>
            </a:pPr>
            <a:endParaRPr lang="en-US" sz="1200" smtClean="0">
              <a:solidFill>
                <a:srgbClr val="646D72"/>
              </a:solidFill>
              <a:ea typeface="ＭＳ Ｐゴシック" pitchFamily="34" charset="-128"/>
              <a:cs typeface="Arial"/>
            </a:endParaRPr>
          </a:p>
        </p:txBody>
      </p:sp>
      <p:grpSp>
        <p:nvGrpSpPr>
          <p:cNvPr id="55" name="Group 54"/>
          <p:cNvGrpSpPr/>
          <p:nvPr/>
        </p:nvGrpSpPr>
        <p:grpSpPr>
          <a:xfrm>
            <a:off x="7783570" y="3074794"/>
            <a:ext cx="1083962" cy="873154"/>
            <a:chOff x="4896680" y="3209208"/>
            <a:chExt cx="1793792" cy="1444932"/>
          </a:xfrm>
        </p:grpSpPr>
        <p:sp>
          <p:nvSpPr>
            <p:cNvPr id="56" name="Title 1"/>
            <p:cNvSpPr txBox="1"/>
            <p:nvPr/>
          </p:nvSpPr>
          <p:spPr>
            <a:xfrm>
              <a:off x="4896680" y="3209208"/>
              <a:ext cx="815995" cy="1444932"/>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4500" spc="-100" dirty="0" smtClean="0">
                  <a:solidFill>
                    <a:srgbClr val="FFFFFF"/>
                  </a:solidFill>
                  <a:ea typeface="ＭＳ Ｐゴシック"/>
                  <a:cs typeface="Arial"/>
                </a:rPr>
                <a:t>8</a:t>
              </a:r>
              <a:endParaRPr lang="en-US" sz="4500" spc="-100" baseline="30000" dirty="0">
                <a:solidFill>
                  <a:srgbClr val="FFFFFF"/>
                </a:solidFill>
                <a:ea typeface="ＭＳ Ｐゴシック"/>
                <a:cs typeface="Arial"/>
              </a:endParaRPr>
            </a:p>
          </p:txBody>
        </p:sp>
        <p:sp>
          <p:nvSpPr>
            <p:cNvPr id="57" name="Title 1"/>
            <p:cNvSpPr txBox="1"/>
            <p:nvPr/>
          </p:nvSpPr>
          <p:spPr>
            <a:xfrm>
              <a:off x="5930094" y="3529710"/>
              <a:ext cx="760378" cy="73849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2500" kern="0" dirty="0" smtClean="0">
                  <a:solidFill>
                    <a:srgbClr val="FFFFFF"/>
                  </a:solidFill>
                  <a:ea typeface="ＭＳ Ｐゴシック"/>
                  <a:cs typeface="Arial"/>
                </a:rPr>
                <a:t>%</a:t>
              </a:r>
              <a:endParaRPr lang="en-US" sz="2500" kern="0" dirty="0">
                <a:solidFill>
                  <a:srgbClr val="FFFFFF"/>
                </a:solidFill>
                <a:ea typeface="ＭＳ Ｐゴシック"/>
                <a:cs typeface="Arial"/>
              </a:endParaRPr>
            </a:p>
          </p:txBody>
        </p:sp>
        <p:sp>
          <p:nvSpPr>
            <p:cNvPr id="58" name="Title 1"/>
            <p:cNvSpPr txBox="1"/>
            <p:nvPr/>
          </p:nvSpPr>
          <p:spPr>
            <a:xfrm>
              <a:off x="5411965" y="3209208"/>
              <a:ext cx="939800" cy="1444932"/>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4500" spc="-100" dirty="0" smtClean="0">
                  <a:solidFill>
                    <a:srgbClr val="FFFFFF"/>
                  </a:solidFill>
                  <a:ea typeface="ＭＳ Ｐゴシック"/>
                  <a:cs typeface="Arial"/>
                </a:rPr>
                <a:t>3</a:t>
              </a:r>
              <a:endParaRPr lang="en-US" sz="4500" spc="-100" baseline="30000" dirty="0">
                <a:solidFill>
                  <a:srgbClr val="FFFFFF"/>
                </a:solidFill>
                <a:ea typeface="ＭＳ Ｐゴシック"/>
                <a:cs typeface="Arial"/>
              </a:endParaRPr>
            </a:p>
          </p:txBody>
        </p:sp>
      </p:grpSp>
      <p:sp>
        <p:nvSpPr>
          <p:cNvPr id="59" name="Title 6"/>
          <p:cNvSpPr txBox="1"/>
          <p:nvPr/>
        </p:nvSpPr>
        <p:spPr>
          <a:xfrm>
            <a:off x="7274791" y="2822911"/>
            <a:ext cx="1775723" cy="314057"/>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gn="ctr">
              <a:lnSpc>
                <a:spcPts val="1500"/>
              </a:lnSpc>
            </a:pPr>
            <a:r>
              <a:rPr lang="en-US" sz="900" kern="0" dirty="0" smtClean="0">
                <a:solidFill>
                  <a:srgbClr val="FFFFFF"/>
                </a:solidFill>
                <a:cs typeface="Arial"/>
              </a:rPr>
              <a:t>Global Direct </a:t>
            </a:r>
            <a:endParaRPr lang="en-US" sz="900" kern="0" spc="-300" dirty="0">
              <a:solidFill>
                <a:srgbClr val="FFFFFF"/>
              </a:solidFill>
              <a:cs typeface="Arial"/>
            </a:endParaRPr>
          </a:p>
        </p:txBody>
      </p:sp>
      <p:sp>
        <p:nvSpPr>
          <p:cNvPr id="60" name="Rectangle 59"/>
          <p:cNvSpPr/>
          <p:nvPr/>
        </p:nvSpPr>
        <p:spPr>
          <a:xfrm>
            <a:off x="7769245" y="2991355"/>
            <a:ext cx="852561" cy="236742"/>
          </a:xfrm>
          <a:prstGeom prst="rect">
            <a:avLst/>
          </a:prstGeom>
        </p:spPr>
        <p:txBody>
          <a:bodyPr wrap="none">
            <a:spAutoFit/>
          </a:bodyPr>
          <a:lstStyle/>
          <a:p>
            <a:pPr algn="ctr">
              <a:lnSpc>
                <a:spcPts val="1500"/>
              </a:lnSpc>
            </a:pPr>
            <a:r>
              <a:rPr lang="en-US" sz="900" b="1" kern="0" dirty="0">
                <a:solidFill>
                  <a:srgbClr val="FFFFFF"/>
                </a:solidFill>
              </a:rPr>
              <a:t>Payment Rate*</a:t>
            </a:r>
            <a:endParaRPr lang="en-US" sz="900" b="1" kern="0" spc="-300" dirty="0">
              <a:solidFill>
                <a:srgbClr val="FFFFFF"/>
              </a:solidFill>
            </a:endParaRPr>
          </a:p>
        </p:txBody>
      </p:sp>
      <p:grpSp>
        <p:nvGrpSpPr>
          <p:cNvPr id="61" name="Group 60"/>
          <p:cNvGrpSpPr/>
          <p:nvPr/>
        </p:nvGrpSpPr>
        <p:grpSpPr>
          <a:xfrm>
            <a:off x="4958261" y="4276287"/>
            <a:ext cx="1222670" cy="873154"/>
            <a:chOff x="4132406" y="2824533"/>
            <a:chExt cx="2023333" cy="1444932"/>
          </a:xfrm>
        </p:grpSpPr>
        <p:sp>
          <p:nvSpPr>
            <p:cNvPr id="62" name="Title 1"/>
            <p:cNvSpPr txBox="1"/>
            <p:nvPr/>
          </p:nvSpPr>
          <p:spPr>
            <a:xfrm>
              <a:off x="4132406" y="2824533"/>
              <a:ext cx="1082742" cy="1444932"/>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3800" spc="-100" dirty="0" smtClean="0">
                  <a:solidFill>
                    <a:srgbClr val="FFFFFF"/>
                  </a:solidFill>
                  <a:ea typeface="ＭＳ Ｐゴシック"/>
                  <a:cs typeface="Arial"/>
                </a:rPr>
                <a:t>10</a:t>
              </a:r>
              <a:endParaRPr lang="en-US" sz="3800" spc="-100" baseline="30000" dirty="0">
                <a:solidFill>
                  <a:srgbClr val="FFFFFF"/>
                </a:solidFill>
                <a:ea typeface="ＭＳ Ｐゴシック"/>
                <a:cs typeface="Arial"/>
              </a:endParaRPr>
            </a:p>
          </p:txBody>
        </p:sp>
        <p:sp>
          <p:nvSpPr>
            <p:cNvPr id="63" name="Title 1"/>
            <p:cNvSpPr txBox="1"/>
            <p:nvPr/>
          </p:nvSpPr>
          <p:spPr>
            <a:xfrm>
              <a:off x="5395361" y="3221740"/>
              <a:ext cx="760378" cy="73849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2500" kern="0" dirty="0" smtClean="0">
                  <a:solidFill>
                    <a:srgbClr val="FFFFFF"/>
                  </a:solidFill>
                  <a:ea typeface="ＭＳ Ｐゴシック"/>
                  <a:cs typeface="Arial"/>
                </a:rPr>
                <a:t>%</a:t>
              </a:r>
              <a:endParaRPr lang="en-US" sz="2500" kern="0" dirty="0">
                <a:solidFill>
                  <a:srgbClr val="FFFFFF"/>
                </a:solidFill>
                <a:ea typeface="ＭＳ Ｐゴシック"/>
                <a:cs typeface="Arial"/>
              </a:endParaRPr>
            </a:p>
          </p:txBody>
        </p:sp>
        <p:sp>
          <p:nvSpPr>
            <p:cNvPr id="64" name="Title 1"/>
            <p:cNvSpPr txBox="1"/>
            <p:nvPr/>
          </p:nvSpPr>
          <p:spPr>
            <a:xfrm>
              <a:off x="4998217" y="2824533"/>
              <a:ext cx="939801" cy="1444932"/>
            </a:xfrm>
            <a:prstGeom prst="rect">
              <a:avLst/>
            </a:prstGeom>
          </p:spPr>
          <p:txBody>
            <a:bodyPr lIns="0" tIns="0" rIns="0" bIns="0" anchor="ctr"/>
            <a:lstStyle>
              <a:defPPr>
                <a:defRPr lang="en-US" smtId="4294967295"/>
              </a:defPPr>
              <a:lvl1pPr marL="0" algn="l" defTabSz="457200" rtl="0" eaLnBrk="0" fontAlgn="base" latinLnBrk="0" hangingPunct="0">
                <a:lnSpc>
                  <a:spcPts val="3400"/>
                </a:lnSpc>
                <a:spcBef>
                  <a:spcPct val="0"/>
                </a:spcBef>
                <a:spcAft>
                  <a:spcPct val="0"/>
                </a:spcAft>
                <a:defRPr sz="2400" b="1" kern="1200">
                  <a:solidFill>
                    <a:srgbClr val="0F3488"/>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ct val="80000"/>
                </a:lnSpc>
                <a:defRPr/>
              </a:pPr>
              <a:r>
                <a:rPr lang="en-US" sz="3800" spc="-100" dirty="0" smtClean="0">
                  <a:solidFill>
                    <a:srgbClr val="FFFFFF"/>
                  </a:solidFill>
                  <a:ea typeface="ＭＳ Ｐゴシック"/>
                  <a:cs typeface="Arial"/>
                </a:rPr>
                <a:t>0</a:t>
              </a:r>
              <a:endParaRPr lang="en-US" sz="3800" spc="-100" baseline="30000" dirty="0">
                <a:solidFill>
                  <a:srgbClr val="FFFFFF"/>
                </a:solidFill>
                <a:ea typeface="ＭＳ Ｐゴシック"/>
                <a:cs typeface="Arial"/>
              </a:endParaRPr>
            </a:p>
          </p:txBody>
        </p:sp>
      </p:grpSp>
      <p:sp>
        <p:nvSpPr>
          <p:cNvPr id="65" name="Rectangle 64"/>
          <p:cNvSpPr/>
          <p:nvPr/>
        </p:nvSpPr>
        <p:spPr>
          <a:xfrm>
            <a:off x="4903228" y="4873187"/>
            <a:ext cx="1143000" cy="593239"/>
          </a:xfrm>
          <a:prstGeom prst="rect">
            <a:avLst/>
          </a:prstGeom>
        </p:spPr>
        <p:txBody>
          <a:bodyPr wrap="square">
            <a:spAutoFit/>
          </a:bodyPr>
          <a:lstStyle/>
          <a:p>
            <a:pPr algn="ctr">
              <a:lnSpc>
                <a:spcPct val="90000"/>
              </a:lnSpc>
            </a:pPr>
            <a:r>
              <a:rPr lang="en-US" sz="900" b="1" kern="0" dirty="0" smtClean="0">
                <a:solidFill>
                  <a:srgbClr val="FFFFFF"/>
                </a:solidFill>
              </a:rPr>
              <a:t>Direct payment on member requested payments**</a:t>
            </a:r>
            <a:endParaRPr lang="en-US" sz="900" b="1" kern="0" spc="-300" dirty="0">
              <a:solidFill>
                <a:srgbClr val="FFFFFF"/>
              </a:solidFill>
            </a:endParaRPr>
          </a:p>
        </p:txBody>
      </p:sp>
    </p:spTree>
    <p:extLst>
      <p:ext uri="{BB962C8B-B14F-4D97-AF65-F5344CB8AC3E}">
        <p14:creationId xmlns:p14="http://schemas.microsoft.com/office/powerpoint/2010/main" val="39293188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VHP Team</a:t>
            </a:r>
            <a:endParaRPr lang="en-US" dirty="0"/>
          </a:p>
        </p:txBody>
      </p:sp>
      <p:sp>
        <p:nvSpPr>
          <p:cNvPr id="4" name="Slide Number Placeholder 3"/>
          <p:cNvSpPr>
            <a:spLocks noGrp="1"/>
          </p:cNvSpPr>
          <p:nvPr>
            <p:ph type="sldNum" sz="quarter" idx="4294967295"/>
          </p:nvPr>
        </p:nvSpPr>
        <p:spPr>
          <a:xfrm>
            <a:off x="8535093" y="6595171"/>
            <a:ext cx="492826" cy="307576"/>
          </a:xfrm>
          <a:prstGeom prst="rect">
            <a:avLst/>
          </a:prstGeom>
        </p:spPr>
        <p:txBody>
          <a:bodyPr/>
          <a:lstStyle/>
          <a:p>
            <a:fld id="{90F9BDA0-AF0E-4BA8-B742-3B9C92A3E6FE}" type="slidenum">
              <a:rPr lang="en-US" sz="1000" smtClean="0"/>
              <a:t>2</a:t>
            </a:fld>
            <a:endParaRPr lang="en-US" sz="1000" dirty="0"/>
          </a:p>
        </p:txBody>
      </p:sp>
      <p:grpSp>
        <p:nvGrpSpPr>
          <p:cNvPr id="8" name="Group 7"/>
          <p:cNvGrpSpPr/>
          <p:nvPr/>
        </p:nvGrpSpPr>
        <p:grpSpPr>
          <a:xfrm>
            <a:off x="6552204" y="2586354"/>
            <a:ext cx="2315916" cy="564257"/>
            <a:chOff x="6756964" y="2491820"/>
            <a:chExt cx="2315916" cy="564257"/>
          </a:xfrm>
        </p:grpSpPr>
        <p:sp>
          <p:nvSpPr>
            <p:cNvPr id="9" name="TextBox 8"/>
            <p:cNvSpPr txBox="1"/>
            <p:nvPr/>
          </p:nvSpPr>
          <p:spPr>
            <a:xfrm>
              <a:off x="6756964" y="2491820"/>
              <a:ext cx="1982889" cy="564257"/>
            </a:xfrm>
            <a:prstGeom prst="rect">
              <a:avLst/>
            </a:prstGeom>
            <a:noFill/>
          </p:spPr>
          <p:txBody>
            <a:bodyPr wrap="square" lIns="0" tIns="0" rIns="0" bIns="0" rtlCol="0" anchor="t">
              <a:spAutoFit/>
            </a:bodyPr>
            <a:lstStyle/>
            <a:p>
              <a:pPr algn="ctr">
                <a:lnSpc>
                  <a:spcPts val="1300"/>
                </a:lnSpc>
                <a:spcAft>
                  <a:spcPts val="500"/>
                </a:spcAft>
              </a:pPr>
              <a:endParaRPr lang="en-US" sz="1000" b="1" dirty="0" smtClean="0">
                <a:solidFill>
                  <a:srgbClr val="444444"/>
                </a:solidFill>
                <a:cs typeface="Arial"/>
              </a:endParaRPr>
            </a:p>
            <a:p>
              <a:pPr algn="ctr">
                <a:lnSpc>
                  <a:spcPts val="1300"/>
                </a:lnSpc>
                <a:spcAft>
                  <a:spcPts val="500"/>
                </a:spcAft>
              </a:pPr>
              <a:r>
                <a:rPr lang="en-US" sz="1000" b="1" dirty="0">
                  <a:solidFill>
                    <a:srgbClr val="444444"/>
                  </a:solidFill>
                  <a:cs typeface="Arial"/>
                </a:rPr>
                <a:t>S</a:t>
              </a:r>
              <a:r>
                <a:rPr lang="en-US" sz="1000" b="1" dirty="0" smtClean="0">
                  <a:solidFill>
                    <a:srgbClr val="444444"/>
                  </a:solidFill>
                  <a:cs typeface="Arial"/>
                </a:rPr>
                <a:t>r. Health Analytic Consultants</a:t>
              </a:r>
              <a:r>
                <a:rPr lang="en-US" sz="900" b="1" dirty="0" smtClean="0">
                  <a:solidFill>
                    <a:srgbClr val="444444"/>
                  </a:solidFill>
                  <a:cs typeface="Arial"/>
                </a:rPr>
                <a:t/>
              </a:r>
              <a:br>
                <a:rPr lang="en-US" sz="900" b="1" dirty="0" smtClean="0">
                  <a:solidFill>
                    <a:srgbClr val="444444"/>
                  </a:solidFill>
                  <a:cs typeface="Arial"/>
                </a:rPr>
              </a:br>
              <a:r>
                <a:rPr lang="en-US" sz="1000" b="1" dirty="0" smtClean="0">
                  <a:solidFill>
                    <a:srgbClr val="444444"/>
                  </a:solidFill>
                  <a:cs typeface="Arial"/>
                </a:rPr>
                <a:t>UnitedHealthcare</a:t>
              </a:r>
            </a:p>
          </p:txBody>
        </p:sp>
        <p:sp>
          <p:nvSpPr>
            <p:cNvPr id="10" name="TextBox 9"/>
            <p:cNvSpPr txBox="1"/>
            <p:nvPr/>
          </p:nvSpPr>
          <p:spPr>
            <a:xfrm>
              <a:off x="6776014" y="2518567"/>
              <a:ext cx="2296866" cy="176395"/>
            </a:xfrm>
            <a:prstGeom prst="rect">
              <a:avLst/>
            </a:prstGeom>
            <a:noFill/>
          </p:spPr>
          <p:txBody>
            <a:bodyPr wrap="square" lIns="0" tIns="0" rIns="0" bIns="0" rtlCol="0" anchor="t">
              <a:spAutoFit/>
            </a:bodyPr>
            <a:lstStyle/>
            <a:p>
              <a:pPr algn="ctr">
                <a:lnSpc>
                  <a:spcPts val="1500"/>
                </a:lnSpc>
                <a:spcAft>
                  <a:spcPts val="500"/>
                </a:spcAft>
              </a:pPr>
              <a:r>
                <a:rPr lang="en-US" sz="1100" kern="0" dirty="0" smtClean="0">
                  <a:solidFill>
                    <a:srgbClr val="003DA1"/>
                  </a:solidFill>
                  <a:cs typeface="Arial"/>
                </a:rPr>
                <a:t>David Smith</a:t>
              </a:r>
              <a:endParaRPr lang="en-US" sz="1100" dirty="0" smtClean="0">
                <a:solidFill>
                  <a:srgbClr val="003DA1"/>
                </a:solidFill>
                <a:cs typeface="Arial"/>
              </a:endParaRPr>
            </a:p>
          </p:txBody>
        </p:sp>
      </p:grpSp>
      <p:grpSp>
        <p:nvGrpSpPr>
          <p:cNvPr id="11" name="Group 10"/>
          <p:cNvGrpSpPr/>
          <p:nvPr/>
        </p:nvGrpSpPr>
        <p:grpSpPr>
          <a:xfrm>
            <a:off x="3911351" y="1066800"/>
            <a:ext cx="1729428" cy="560233"/>
            <a:chOff x="1799538" y="1153663"/>
            <a:chExt cx="2638382" cy="560233"/>
          </a:xfrm>
        </p:grpSpPr>
        <p:sp>
          <p:nvSpPr>
            <p:cNvPr id="12" name="TextBox 11"/>
            <p:cNvSpPr txBox="1"/>
            <p:nvPr/>
          </p:nvSpPr>
          <p:spPr>
            <a:xfrm>
              <a:off x="1799538" y="1380471"/>
              <a:ext cx="2638382" cy="333425"/>
            </a:xfrm>
            <a:prstGeom prst="rect">
              <a:avLst/>
            </a:prstGeom>
            <a:noFill/>
          </p:spPr>
          <p:txBody>
            <a:bodyPr wrap="square" lIns="0" tIns="0" rIns="0" bIns="0" rtlCol="0" anchor="t">
              <a:spAutoFit/>
            </a:bodyPr>
            <a:lstStyle/>
            <a:p>
              <a:pPr algn="ctr">
                <a:lnSpc>
                  <a:spcPts val="1300"/>
                </a:lnSpc>
                <a:spcAft>
                  <a:spcPts val="500"/>
                </a:spcAft>
              </a:pPr>
              <a:r>
                <a:rPr lang="en-US" sz="1000" b="1" dirty="0" smtClean="0">
                  <a:solidFill>
                    <a:srgbClr val="444444"/>
                  </a:solidFill>
                  <a:cs typeface="Arial"/>
                </a:rPr>
                <a:t>Director Coalition Strategies</a:t>
              </a:r>
              <a:r>
                <a:rPr lang="en-US" sz="900" b="1" dirty="0" smtClean="0">
                  <a:solidFill>
                    <a:srgbClr val="444444"/>
                  </a:solidFill>
                  <a:cs typeface="Arial"/>
                </a:rPr>
                <a:t/>
              </a:r>
              <a:br>
                <a:rPr lang="en-US" sz="900" b="1" dirty="0" smtClean="0">
                  <a:solidFill>
                    <a:srgbClr val="444444"/>
                  </a:solidFill>
                  <a:cs typeface="Arial"/>
                </a:rPr>
              </a:br>
              <a:r>
                <a:rPr lang="en-US" sz="1000" b="1" dirty="0" smtClean="0">
                  <a:solidFill>
                    <a:srgbClr val="444444"/>
                  </a:solidFill>
                  <a:cs typeface="Arial"/>
                </a:rPr>
                <a:t>UnitedHealthcare</a:t>
              </a:r>
            </a:p>
          </p:txBody>
        </p:sp>
        <p:sp>
          <p:nvSpPr>
            <p:cNvPr id="13" name="TextBox 12"/>
            <p:cNvSpPr txBox="1"/>
            <p:nvPr/>
          </p:nvSpPr>
          <p:spPr>
            <a:xfrm>
              <a:off x="1904069" y="1153663"/>
              <a:ext cx="2296866" cy="176395"/>
            </a:xfrm>
            <a:prstGeom prst="rect">
              <a:avLst/>
            </a:prstGeom>
            <a:noFill/>
          </p:spPr>
          <p:txBody>
            <a:bodyPr wrap="square" lIns="0" tIns="0" rIns="0" bIns="0" rtlCol="0" anchor="t">
              <a:spAutoFit/>
            </a:bodyPr>
            <a:lstStyle/>
            <a:p>
              <a:pPr algn="ctr">
                <a:lnSpc>
                  <a:spcPts val="1500"/>
                </a:lnSpc>
                <a:spcAft>
                  <a:spcPts val="500"/>
                </a:spcAft>
              </a:pPr>
              <a:r>
                <a:rPr lang="en-US" sz="1100" kern="0" dirty="0" smtClean="0">
                  <a:solidFill>
                    <a:srgbClr val="003DA1"/>
                  </a:solidFill>
                  <a:cs typeface="Arial"/>
                </a:rPr>
                <a:t>Cece Hopkins</a:t>
              </a:r>
              <a:endParaRPr lang="en-US" sz="1100" dirty="0" smtClean="0">
                <a:solidFill>
                  <a:srgbClr val="003DA1"/>
                </a:solidFill>
                <a:cs typeface="Arial"/>
              </a:endParaRPr>
            </a:p>
          </p:txBody>
        </p:sp>
      </p:grpSp>
      <p:grpSp>
        <p:nvGrpSpPr>
          <p:cNvPr id="14" name="Group 13"/>
          <p:cNvGrpSpPr/>
          <p:nvPr/>
        </p:nvGrpSpPr>
        <p:grpSpPr>
          <a:xfrm>
            <a:off x="6542679" y="4082458"/>
            <a:ext cx="2306391" cy="584071"/>
            <a:chOff x="607659" y="4722003"/>
            <a:chExt cx="2306391" cy="584071"/>
          </a:xfrm>
        </p:grpSpPr>
        <p:sp>
          <p:nvSpPr>
            <p:cNvPr id="15" name="TextBox 14"/>
            <p:cNvSpPr txBox="1"/>
            <p:nvPr/>
          </p:nvSpPr>
          <p:spPr>
            <a:xfrm>
              <a:off x="607659" y="4972649"/>
              <a:ext cx="2085374" cy="333425"/>
            </a:xfrm>
            <a:prstGeom prst="rect">
              <a:avLst/>
            </a:prstGeom>
            <a:noFill/>
          </p:spPr>
          <p:txBody>
            <a:bodyPr wrap="square" lIns="0" tIns="0" rIns="0" bIns="0" rtlCol="0" anchor="t">
              <a:spAutoFit/>
            </a:bodyPr>
            <a:lstStyle/>
            <a:p>
              <a:pPr algn="ctr">
                <a:lnSpc>
                  <a:spcPts val="1300"/>
                </a:lnSpc>
                <a:spcAft>
                  <a:spcPts val="500"/>
                </a:spcAft>
              </a:pPr>
              <a:r>
                <a:rPr lang="en-US" sz="1000" b="1" dirty="0" smtClean="0">
                  <a:solidFill>
                    <a:srgbClr val="444444"/>
                  </a:solidFill>
                  <a:cs typeface="Arial"/>
                </a:rPr>
                <a:t>Engagement Solutions Consultant</a:t>
              </a:r>
              <a:r>
                <a:rPr lang="en-US" sz="900" b="1" dirty="0" smtClean="0">
                  <a:solidFill>
                    <a:srgbClr val="444444"/>
                  </a:solidFill>
                  <a:cs typeface="Arial"/>
                </a:rPr>
                <a:t/>
              </a:r>
              <a:br>
                <a:rPr lang="en-US" sz="900" b="1" dirty="0" smtClean="0">
                  <a:solidFill>
                    <a:srgbClr val="444444"/>
                  </a:solidFill>
                  <a:cs typeface="Arial"/>
                </a:rPr>
              </a:br>
              <a:r>
                <a:rPr lang="en-US" sz="1000" b="1" dirty="0" smtClean="0">
                  <a:solidFill>
                    <a:srgbClr val="444444"/>
                  </a:solidFill>
                  <a:cs typeface="Arial"/>
                </a:rPr>
                <a:t>UnitedHealthcare</a:t>
              </a:r>
            </a:p>
          </p:txBody>
        </p:sp>
        <p:sp>
          <p:nvSpPr>
            <p:cNvPr id="16" name="TextBox 15"/>
            <p:cNvSpPr txBox="1"/>
            <p:nvPr/>
          </p:nvSpPr>
          <p:spPr>
            <a:xfrm>
              <a:off x="617184" y="4722003"/>
              <a:ext cx="2296866" cy="176395"/>
            </a:xfrm>
            <a:prstGeom prst="rect">
              <a:avLst/>
            </a:prstGeom>
            <a:noFill/>
          </p:spPr>
          <p:txBody>
            <a:bodyPr wrap="square" lIns="0" tIns="0" rIns="0" bIns="0" rtlCol="0" anchor="t">
              <a:spAutoFit/>
            </a:bodyPr>
            <a:lstStyle/>
            <a:p>
              <a:pPr algn="ctr">
                <a:lnSpc>
                  <a:spcPts val="1500"/>
                </a:lnSpc>
                <a:spcAft>
                  <a:spcPts val="500"/>
                </a:spcAft>
              </a:pPr>
              <a:r>
                <a:rPr lang="en-US" sz="1100" kern="0" dirty="0" smtClean="0">
                  <a:solidFill>
                    <a:srgbClr val="003DA1"/>
                  </a:solidFill>
                  <a:cs typeface="Arial"/>
                </a:rPr>
                <a:t>Cathy Swanson Girsch</a:t>
              </a:r>
              <a:endParaRPr lang="en-US" sz="1100" dirty="0" smtClean="0">
                <a:solidFill>
                  <a:srgbClr val="003DA1"/>
                </a:solidFill>
                <a:cs typeface="Arial"/>
              </a:endParaRPr>
            </a:p>
          </p:txBody>
        </p:sp>
      </p:grpSp>
      <p:grpSp>
        <p:nvGrpSpPr>
          <p:cNvPr id="17" name="Group 16"/>
          <p:cNvGrpSpPr/>
          <p:nvPr/>
        </p:nvGrpSpPr>
        <p:grpSpPr>
          <a:xfrm>
            <a:off x="849007" y="4082457"/>
            <a:ext cx="2296866" cy="577533"/>
            <a:chOff x="489413" y="3494185"/>
            <a:chExt cx="2296866" cy="577533"/>
          </a:xfrm>
        </p:grpSpPr>
        <p:sp>
          <p:nvSpPr>
            <p:cNvPr id="18" name="TextBox 17"/>
            <p:cNvSpPr txBox="1"/>
            <p:nvPr/>
          </p:nvSpPr>
          <p:spPr>
            <a:xfrm>
              <a:off x="828676" y="3738293"/>
              <a:ext cx="1618341" cy="333425"/>
            </a:xfrm>
            <a:prstGeom prst="rect">
              <a:avLst/>
            </a:prstGeom>
            <a:noFill/>
          </p:spPr>
          <p:txBody>
            <a:bodyPr wrap="square" lIns="0" tIns="0" rIns="0" bIns="0" rtlCol="0" anchor="t">
              <a:spAutoFit/>
            </a:bodyPr>
            <a:lstStyle/>
            <a:p>
              <a:pPr algn="ctr">
                <a:lnSpc>
                  <a:spcPts val="1300"/>
                </a:lnSpc>
                <a:spcAft>
                  <a:spcPts val="500"/>
                </a:spcAft>
              </a:pPr>
              <a:r>
                <a:rPr lang="en-US" sz="1000" b="1" dirty="0" smtClean="0">
                  <a:solidFill>
                    <a:srgbClr val="444444"/>
                  </a:solidFill>
                  <a:ea typeface="ＭＳ Ｐゴシック"/>
                  <a:cs typeface="Arial"/>
                </a:rPr>
                <a:t>Chief Medical Officer UnitedHealthcare</a:t>
              </a:r>
            </a:p>
          </p:txBody>
        </p:sp>
        <p:sp>
          <p:nvSpPr>
            <p:cNvPr id="19" name="TextBox 18"/>
            <p:cNvSpPr txBox="1"/>
            <p:nvPr/>
          </p:nvSpPr>
          <p:spPr>
            <a:xfrm>
              <a:off x="489413" y="3494185"/>
              <a:ext cx="2296866" cy="176395"/>
            </a:xfrm>
            <a:prstGeom prst="rect">
              <a:avLst/>
            </a:prstGeom>
            <a:noFill/>
          </p:spPr>
          <p:txBody>
            <a:bodyPr wrap="square" lIns="0" tIns="0" rIns="0" bIns="0" rtlCol="0" anchor="t">
              <a:spAutoFit/>
            </a:bodyPr>
            <a:lstStyle/>
            <a:p>
              <a:pPr algn="ctr">
                <a:lnSpc>
                  <a:spcPts val="1500"/>
                </a:lnSpc>
                <a:spcAft>
                  <a:spcPts val="500"/>
                </a:spcAft>
              </a:pPr>
              <a:r>
                <a:rPr lang="en-US" sz="1100" kern="0" dirty="0" smtClean="0">
                  <a:solidFill>
                    <a:srgbClr val="003DA1"/>
                  </a:solidFill>
                  <a:ea typeface="ＭＳ Ｐゴシック"/>
                  <a:cs typeface="Arial"/>
                </a:rPr>
                <a:t>Dr. Bruce Weiss</a:t>
              </a:r>
              <a:endParaRPr lang="en-US" sz="1100" dirty="0" smtClean="0">
                <a:solidFill>
                  <a:srgbClr val="003DA1"/>
                </a:solidFill>
                <a:ea typeface="ＭＳ Ｐゴシック"/>
                <a:cs typeface="Arial"/>
              </a:endParaRPr>
            </a:p>
          </p:txBody>
        </p:sp>
      </p:grpSp>
      <p:grpSp>
        <p:nvGrpSpPr>
          <p:cNvPr id="20" name="Group 19"/>
          <p:cNvGrpSpPr/>
          <p:nvPr/>
        </p:nvGrpSpPr>
        <p:grpSpPr>
          <a:xfrm>
            <a:off x="175470" y="2601899"/>
            <a:ext cx="2770968" cy="560233"/>
            <a:chOff x="-184124" y="3511485"/>
            <a:chExt cx="2770968" cy="560233"/>
          </a:xfrm>
        </p:grpSpPr>
        <p:sp>
          <p:nvSpPr>
            <p:cNvPr id="21" name="TextBox 20"/>
            <p:cNvSpPr txBox="1"/>
            <p:nvPr/>
          </p:nvSpPr>
          <p:spPr>
            <a:xfrm>
              <a:off x="-184124" y="3738293"/>
              <a:ext cx="2770968" cy="333425"/>
            </a:xfrm>
            <a:prstGeom prst="rect">
              <a:avLst/>
            </a:prstGeom>
            <a:noFill/>
          </p:spPr>
          <p:txBody>
            <a:bodyPr wrap="square" lIns="0" tIns="0" rIns="0" bIns="0" rtlCol="0" anchor="t">
              <a:spAutoFit/>
            </a:bodyPr>
            <a:lstStyle/>
            <a:p>
              <a:pPr algn="ctr">
                <a:lnSpc>
                  <a:spcPts val="1300"/>
                </a:lnSpc>
                <a:spcAft>
                  <a:spcPts val="500"/>
                </a:spcAft>
              </a:pPr>
              <a:r>
                <a:rPr lang="en-US" sz="1000" b="1" dirty="0" smtClean="0">
                  <a:solidFill>
                    <a:srgbClr val="444444"/>
                  </a:solidFill>
                  <a:ea typeface="ＭＳ Ｐゴシック"/>
                  <a:cs typeface="Arial"/>
                </a:rPr>
                <a:t>Director of VHP Affordability and Solutions UnitedHealthcare</a:t>
              </a:r>
            </a:p>
          </p:txBody>
        </p:sp>
        <p:sp>
          <p:nvSpPr>
            <p:cNvPr id="22" name="TextBox 21"/>
            <p:cNvSpPr txBox="1"/>
            <p:nvPr/>
          </p:nvSpPr>
          <p:spPr>
            <a:xfrm>
              <a:off x="150151" y="3511485"/>
              <a:ext cx="2296866" cy="176395"/>
            </a:xfrm>
            <a:prstGeom prst="rect">
              <a:avLst/>
            </a:prstGeom>
            <a:noFill/>
          </p:spPr>
          <p:txBody>
            <a:bodyPr wrap="square" lIns="0" tIns="0" rIns="0" bIns="0" rtlCol="0" anchor="t">
              <a:spAutoFit/>
            </a:bodyPr>
            <a:lstStyle/>
            <a:p>
              <a:pPr algn="ctr">
                <a:lnSpc>
                  <a:spcPts val="1500"/>
                </a:lnSpc>
                <a:spcAft>
                  <a:spcPts val="500"/>
                </a:spcAft>
              </a:pPr>
              <a:r>
                <a:rPr lang="en-US" sz="1100" kern="0" dirty="0" smtClean="0">
                  <a:solidFill>
                    <a:srgbClr val="003DA1"/>
                  </a:solidFill>
                  <a:ea typeface="ＭＳ Ｐゴシック"/>
                  <a:cs typeface="Arial"/>
                </a:rPr>
                <a:t>Kyle Kellner</a:t>
              </a:r>
              <a:endParaRPr lang="en-US" sz="1100" dirty="0" smtClean="0">
                <a:solidFill>
                  <a:srgbClr val="003DA1"/>
                </a:solidFill>
                <a:ea typeface="ＭＳ Ｐゴシック"/>
                <a:cs typeface="Arial"/>
              </a:endParaRPr>
            </a:p>
          </p:txBody>
        </p:sp>
      </p:grpSp>
      <p:grpSp>
        <p:nvGrpSpPr>
          <p:cNvPr id="23" name="Group 22"/>
          <p:cNvGrpSpPr>
            <a:grpSpLocks noChangeAspect="1"/>
          </p:cNvGrpSpPr>
          <p:nvPr/>
        </p:nvGrpSpPr>
        <p:grpSpPr>
          <a:xfrm>
            <a:off x="2946438" y="1655623"/>
            <a:ext cx="3518010" cy="3914917"/>
            <a:chOff x="2868950" y="1558963"/>
            <a:chExt cx="3779551" cy="4205965"/>
          </a:xfrm>
        </p:grpSpPr>
        <p:sp>
          <p:nvSpPr>
            <p:cNvPr id="24" name="Oval 23"/>
            <p:cNvSpPr>
              <a:spLocks noChangeAspect="1"/>
            </p:cNvSpPr>
            <p:nvPr/>
          </p:nvSpPr>
          <p:spPr bwMode="auto">
            <a:xfrm>
              <a:off x="3559845" y="2463065"/>
              <a:ext cx="2397761" cy="2397761"/>
            </a:xfrm>
            <a:prstGeom prst="ellipse">
              <a:avLst/>
            </a:prstGeom>
            <a:solidFill>
              <a:srgbClr val="003DA1"/>
            </a:solidFill>
            <a:ln>
              <a:noFill/>
            </a:ln>
            <a:effectLst/>
            <a:ex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646D72"/>
                </a:solidFill>
                <a:effectLst/>
                <a:uLnTx/>
                <a:uFillTx/>
              </a:endParaRPr>
            </a:p>
          </p:txBody>
        </p:sp>
        <p:sp>
          <p:nvSpPr>
            <p:cNvPr id="25" name="Freeform 24"/>
            <p:cNvSpPr/>
            <p:nvPr/>
          </p:nvSpPr>
          <p:spPr>
            <a:xfrm>
              <a:off x="4036677" y="2939897"/>
              <a:ext cx="1444097" cy="1444097"/>
            </a:xfrm>
            <a:custGeom>
              <a:avLst/>
              <a:gdLst>
                <a:gd name="connsiteX0" fmla="*/ 0 w 1444097"/>
                <a:gd name="connsiteY0" fmla="*/ 722049 h 1444097"/>
                <a:gd name="connsiteX1" fmla="*/ 722049 w 1444097"/>
                <a:gd name="connsiteY1" fmla="*/ 0 h 1444097"/>
                <a:gd name="connsiteX2" fmla="*/ 1444098 w 1444097"/>
                <a:gd name="connsiteY2" fmla="*/ 722049 h 1444097"/>
                <a:gd name="connsiteX3" fmla="*/ 722049 w 1444097"/>
                <a:gd name="connsiteY3" fmla="*/ 1444098 h 1444097"/>
                <a:gd name="connsiteX4" fmla="*/ 0 w 1444097"/>
                <a:gd name="connsiteY4" fmla="*/ 722049 h 14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7" h="1444097">
                  <a:moveTo>
                    <a:pt x="0" y="722049"/>
                  </a:moveTo>
                  <a:cubicBezTo>
                    <a:pt x="0" y="323272"/>
                    <a:pt x="323272" y="0"/>
                    <a:pt x="722049" y="0"/>
                  </a:cubicBezTo>
                  <a:cubicBezTo>
                    <a:pt x="1120826" y="0"/>
                    <a:pt x="1444098" y="323272"/>
                    <a:pt x="1444098" y="722049"/>
                  </a:cubicBezTo>
                  <a:cubicBezTo>
                    <a:pt x="1444098" y="1120826"/>
                    <a:pt x="1120826" y="1444098"/>
                    <a:pt x="722049" y="1444098"/>
                  </a:cubicBezTo>
                  <a:cubicBezTo>
                    <a:pt x="323272" y="1444098"/>
                    <a:pt x="0" y="1120826"/>
                    <a:pt x="0" y="722049"/>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34343" tIns="234343" rIns="234343" bIns="234343"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1800" b="0" i="0" u="none" strike="noStrike" kern="0" cap="none" spc="0" normalizeH="0" baseline="0" noProof="0" dirty="0" smtClean="0">
                <a:ln>
                  <a:noFill/>
                </a:ln>
                <a:solidFill>
                  <a:srgbClr val="8C9599">
                    <a:hueOff val="0"/>
                    <a:satOff val="0"/>
                    <a:lumOff val="0"/>
                    <a:alphaOff val="0"/>
                  </a:srgbClr>
                </a:solidFill>
                <a:effectLst/>
                <a:uLnTx/>
                <a:uFillTx/>
                <a:latin typeface="Arial"/>
                <a:ea typeface="+mn-ea"/>
                <a:cs typeface="+mn-cs"/>
              </a:endParaRPr>
            </a:p>
          </p:txBody>
        </p:sp>
        <p:sp>
          <p:nvSpPr>
            <p:cNvPr id="26" name="Block Arc 25"/>
            <p:cNvSpPr/>
            <p:nvPr/>
          </p:nvSpPr>
          <p:spPr>
            <a:xfrm>
              <a:off x="3130492" y="2033711"/>
              <a:ext cx="3256468" cy="3256468"/>
            </a:xfrm>
            <a:prstGeom prst="blockArc">
              <a:avLst>
                <a:gd name="adj1" fmla="val 12600000"/>
                <a:gd name="adj2" fmla="val 16200000"/>
                <a:gd name="adj3" fmla="val 4524"/>
              </a:avLst>
            </a:prstGeom>
            <a:solidFill>
              <a:srgbClr val="00A8F7"/>
            </a:solidFill>
            <a:ln>
              <a:noFill/>
            </a:ln>
            <a:effectLst>
              <a:outerShdw blurRad="40000" dist="20000" dir="5400000" rotWithShape="0">
                <a:srgbClr val="000000">
                  <a:alpha val="38000"/>
                </a:srgbClr>
              </a:outerShdw>
            </a:effectLst>
          </p:spPr>
        </p:sp>
        <p:sp>
          <p:nvSpPr>
            <p:cNvPr id="27" name="Block Arc 26"/>
            <p:cNvSpPr/>
            <p:nvPr/>
          </p:nvSpPr>
          <p:spPr>
            <a:xfrm>
              <a:off x="3130492" y="2033711"/>
              <a:ext cx="3256468" cy="3256468"/>
            </a:xfrm>
            <a:prstGeom prst="blockArc">
              <a:avLst>
                <a:gd name="adj1" fmla="val 9000000"/>
                <a:gd name="adj2" fmla="val 12600000"/>
                <a:gd name="adj3" fmla="val 4524"/>
              </a:avLst>
            </a:prstGeom>
            <a:solidFill>
              <a:srgbClr val="00A8F7"/>
            </a:solidFill>
            <a:ln>
              <a:noFill/>
            </a:ln>
            <a:effectLst>
              <a:outerShdw blurRad="40000" dist="20000" dir="5400000" rotWithShape="0">
                <a:srgbClr val="000000">
                  <a:alpha val="38000"/>
                </a:srgbClr>
              </a:outerShdw>
            </a:effectLst>
          </p:spPr>
        </p:sp>
        <p:sp>
          <p:nvSpPr>
            <p:cNvPr id="28" name="Block Arc 27"/>
            <p:cNvSpPr/>
            <p:nvPr/>
          </p:nvSpPr>
          <p:spPr>
            <a:xfrm>
              <a:off x="3130492" y="2033711"/>
              <a:ext cx="3256468" cy="3256468"/>
            </a:xfrm>
            <a:prstGeom prst="blockArc">
              <a:avLst>
                <a:gd name="adj1" fmla="val 5400000"/>
                <a:gd name="adj2" fmla="val 9000000"/>
                <a:gd name="adj3" fmla="val 4524"/>
              </a:avLst>
            </a:prstGeom>
            <a:solidFill>
              <a:srgbClr val="00A8F7"/>
            </a:solidFill>
            <a:ln>
              <a:noFill/>
            </a:ln>
            <a:effectLst>
              <a:outerShdw blurRad="40000" dist="20000" dir="5400000" rotWithShape="0">
                <a:srgbClr val="000000">
                  <a:alpha val="38000"/>
                </a:srgbClr>
              </a:outerShdw>
            </a:effectLst>
          </p:spPr>
        </p:sp>
        <p:sp>
          <p:nvSpPr>
            <p:cNvPr id="29" name="Block Arc 28"/>
            <p:cNvSpPr/>
            <p:nvPr/>
          </p:nvSpPr>
          <p:spPr>
            <a:xfrm>
              <a:off x="3130492" y="2033711"/>
              <a:ext cx="3256468" cy="3256468"/>
            </a:xfrm>
            <a:prstGeom prst="blockArc">
              <a:avLst>
                <a:gd name="adj1" fmla="val 1800000"/>
                <a:gd name="adj2" fmla="val 5400000"/>
                <a:gd name="adj3" fmla="val 4524"/>
              </a:avLst>
            </a:prstGeom>
            <a:solidFill>
              <a:srgbClr val="00A8F7"/>
            </a:solidFill>
            <a:ln>
              <a:noFill/>
            </a:ln>
            <a:effectLst>
              <a:outerShdw blurRad="40000" dist="20000" dir="5400000" rotWithShape="0">
                <a:srgbClr val="000000">
                  <a:alpha val="38000"/>
                </a:srgbClr>
              </a:outerShdw>
            </a:effectLst>
          </p:spPr>
        </p:sp>
        <p:sp>
          <p:nvSpPr>
            <p:cNvPr id="30" name="Block Arc 29"/>
            <p:cNvSpPr/>
            <p:nvPr/>
          </p:nvSpPr>
          <p:spPr>
            <a:xfrm>
              <a:off x="3130492" y="2033711"/>
              <a:ext cx="3256468" cy="3256468"/>
            </a:xfrm>
            <a:prstGeom prst="blockArc">
              <a:avLst>
                <a:gd name="adj1" fmla="val 19800000"/>
                <a:gd name="adj2" fmla="val 1800000"/>
                <a:gd name="adj3" fmla="val 4524"/>
              </a:avLst>
            </a:prstGeom>
            <a:solidFill>
              <a:srgbClr val="00A8F7"/>
            </a:solidFill>
            <a:ln>
              <a:noFill/>
            </a:ln>
            <a:effectLst>
              <a:outerShdw blurRad="40000" dist="20000" dir="5400000" rotWithShape="0">
                <a:srgbClr val="000000">
                  <a:alpha val="38000"/>
                </a:srgbClr>
              </a:outerShdw>
            </a:effectLst>
          </p:spPr>
        </p:sp>
        <p:sp>
          <p:nvSpPr>
            <p:cNvPr id="31" name="Block Arc 30"/>
            <p:cNvSpPr/>
            <p:nvPr/>
          </p:nvSpPr>
          <p:spPr>
            <a:xfrm>
              <a:off x="3130492" y="2033711"/>
              <a:ext cx="3256468" cy="3256468"/>
            </a:xfrm>
            <a:prstGeom prst="blockArc">
              <a:avLst>
                <a:gd name="adj1" fmla="val 16200000"/>
                <a:gd name="adj2" fmla="val 19800000"/>
                <a:gd name="adj3" fmla="val 4524"/>
              </a:avLst>
            </a:prstGeom>
            <a:solidFill>
              <a:srgbClr val="00A8F7"/>
            </a:solidFill>
            <a:ln>
              <a:noFill/>
            </a:ln>
            <a:effectLst>
              <a:outerShdw blurRad="40000" dist="20000" dir="5400000" rotWithShape="0">
                <a:srgbClr val="000000">
                  <a:alpha val="38000"/>
                </a:srgbClr>
              </a:outerShdw>
            </a:effectLst>
          </p:spPr>
        </p:sp>
        <p:sp>
          <p:nvSpPr>
            <p:cNvPr id="32" name="Freeform 31"/>
            <p:cNvSpPr/>
            <p:nvPr/>
          </p:nvSpPr>
          <p:spPr>
            <a:xfrm>
              <a:off x="5625336" y="2354663"/>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15477" tIns="215477" rIns="215477" bIns="215477"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endParaRPr kumimoji="0" lang="en-US" sz="2600" b="0" i="0" u="none" strike="noStrike" kern="0" cap="none" spc="0" normalizeH="0" baseline="0" noProof="0" smtClean="0">
                <a:ln>
                  <a:noFill/>
                </a:ln>
                <a:solidFill>
                  <a:srgbClr val="8C9599">
                    <a:hueOff val="0"/>
                    <a:satOff val="0"/>
                    <a:lumOff val="0"/>
                    <a:alphaOff val="0"/>
                  </a:srgbClr>
                </a:solidFill>
                <a:effectLst/>
                <a:uLnTx/>
                <a:uFillTx/>
                <a:latin typeface="Arial"/>
                <a:ea typeface="+mn-ea"/>
                <a:cs typeface="+mn-cs"/>
              </a:endParaRPr>
            </a:p>
          </p:txBody>
        </p:sp>
        <p:sp>
          <p:nvSpPr>
            <p:cNvPr id="45" name="Freeform 44"/>
            <p:cNvSpPr/>
            <p:nvPr/>
          </p:nvSpPr>
          <p:spPr>
            <a:xfrm>
              <a:off x="4247142" y="1558963"/>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15477" tIns="215477" rIns="215477" bIns="215477"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endParaRPr kumimoji="0" lang="en-US" sz="2600" b="0" i="0" u="none" strike="noStrike" kern="0" cap="none" spc="0" normalizeH="0" baseline="0" noProof="0" smtClean="0">
                <a:ln>
                  <a:noFill/>
                </a:ln>
                <a:solidFill>
                  <a:srgbClr val="8C9599">
                    <a:hueOff val="0"/>
                    <a:satOff val="0"/>
                    <a:lumOff val="0"/>
                    <a:alphaOff val="0"/>
                  </a:srgbClr>
                </a:solidFill>
                <a:effectLst/>
                <a:uLnTx/>
                <a:uFillTx/>
                <a:latin typeface="Arial"/>
                <a:ea typeface="+mn-ea"/>
                <a:cs typeface="+mn-cs"/>
              </a:endParaRPr>
            </a:p>
          </p:txBody>
        </p:sp>
        <p:sp>
          <p:nvSpPr>
            <p:cNvPr id="35" name="Freeform 34"/>
            <p:cNvSpPr/>
            <p:nvPr/>
          </p:nvSpPr>
          <p:spPr>
            <a:xfrm>
              <a:off x="2868950" y="3946062"/>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47227" tIns="247227" rIns="247227" bIns="247227"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endParaRPr kumimoji="0" lang="en-US" sz="5100" b="0" i="0" u="none" strike="noStrike" kern="0" cap="none" spc="0" normalizeH="0" baseline="0" noProof="0" smtClean="0">
                <a:ln>
                  <a:noFill/>
                </a:ln>
                <a:solidFill>
                  <a:srgbClr val="8C9599">
                    <a:hueOff val="0"/>
                    <a:satOff val="0"/>
                    <a:lumOff val="0"/>
                    <a:alphaOff val="0"/>
                  </a:srgbClr>
                </a:solidFill>
                <a:effectLst/>
                <a:uLnTx/>
                <a:uFillTx/>
                <a:latin typeface="Arial"/>
                <a:ea typeface="+mn-ea"/>
                <a:cs typeface="+mn-cs"/>
              </a:endParaRPr>
            </a:p>
          </p:txBody>
        </p:sp>
        <p:sp>
          <p:nvSpPr>
            <p:cNvPr id="43" name="Freeform 42"/>
            <p:cNvSpPr/>
            <p:nvPr/>
          </p:nvSpPr>
          <p:spPr>
            <a:xfrm>
              <a:off x="5625336" y="3946062"/>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15477" tIns="215477" rIns="215477" bIns="215477"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endParaRPr kumimoji="0" lang="en-US" sz="2600" b="0" i="0" u="none" strike="noStrike" kern="0" cap="none" spc="0" normalizeH="0" baseline="0" noProof="0" smtClean="0">
                <a:ln>
                  <a:noFill/>
                </a:ln>
                <a:solidFill>
                  <a:srgbClr val="8C9599">
                    <a:hueOff val="0"/>
                    <a:satOff val="0"/>
                    <a:lumOff val="0"/>
                    <a:alphaOff val="0"/>
                  </a:srgbClr>
                </a:solidFill>
                <a:effectLst/>
                <a:uLnTx/>
                <a:uFillTx/>
                <a:latin typeface="Arial"/>
                <a:ea typeface="+mn-ea"/>
                <a:cs typeface="+mn-cs"/>
              </a:endParaRPr>
            </a:p>
          </p:txBody>
        </p:sp>
        <p:sp>
          <p:nvSpPr>
            <p:cNvPr id="41" name="Freeform 40"/>
            <p:cNvSpPr/>
            <p:nvPr/>
          </p:nvSpPr>
          <p:spPr>
            <a:xfrm>
              <a:off x="2868950" y="2354663"/>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47227" tIns="247227" rIns="247227" bIns="247227"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endParaRPr kumimoji="0" lang="en-US" sz="5100" b="0" i="0" u="none" strike="noStrike" kern="0" cap="none" spc="0" normalizeH="0" baseline="0" noProof="0" smtClean="0">
                <a:ln>
                  <a:noFill/>
                </a:ln>
                <a:solidFill>
                  <a:srgbClr val="8C9599">
                    <a:hueOff val="0"/>
                    <a:satOff val="0"/>
                    <a:lumOff val="0"/>
                    <a:alphaOff val="0"/>
                  </a:srgbClr>
                </a:solidFill>
                <a:effectLst/>
                <a:uLnTx/>
                <a:uFillTx/>
                <a:latin typeface="Arial"/>
                <a:ea typeface="+mn-ea"/>
                <a:cs typeface="+mn-cs"/>
              </a:endParaRPr>
            </a:p>
          </p:txBody>
        </p:sp>
        <p:sp>
          <p:nvSpPr>
            <p:cNvPr id="39" name="Freeform 38"/>
            <p:cNvSpPr/>
            <p:nvPr/>
          </p:nvSpPr>
          <p:spPr>
            <a:xfrm>
              <a:off x="4247142" y="4741763"/>
              <a:ext cx="1023165" cy="1023165"/>
            </a:xfrm>
            <a:custGeom>
              <a:avLst/>
              <a:gdLst>
                <a:gd name="connsiteX0" fmla="*/ 0 w 1245891"/>
                <a:gd name="connsiteY0" fmla="*/ 622946 h 1245891"/>
                <a:gd name="connsiteX1" fmla="*/ 622946 w 1245891"/>
                <a:gd name="connsiteY1" fmla="*/ 0 h 1245891"/>
                <a:gd name="connsiteX2" fmla="*/ 1245892 w 1245891"/>
                <a:gd name="connsiteY2" fmla="*/ 622946 h 1245891"/>
                <a:gd name="connsiteX3" fmla="*/ 622946 w 1245891"/>
                <a:gd name="connsiteY3" fmla="*/ 1245892 h 1245891"/>
                <a:gd name="connsiteX4" fmla="*/ 0 w 1245891"/>
                <a:gd name="connsiteY4" fmla="*/ 622946 h 124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891" h="1245891">
                  <a:moveTo>
                    <a:pt x="0" y="622946"/>
                  </a:moveTo>
                  <a:cubicBezTo>
                    <a:pt x="0" y="278902"/>
                    <a:pt x="278902" y="0"/>
                    <a:pt x="622946" y="0"/>
                  </a:cubicBezTo>
                  <a:cubicBezTo>
                    <a:pt x="966990" y="0"/>
                    <a:pt x="1245892" y="278902"/>
                    <a:pt x="1245892" y="622946"/>
                  </a:cubicBezTo>
                  <a:cubicBezTo>
                    <a:pt x="1245892" y="966990"/>
                    <a:pt x="966990" y="1245892"/>
                    <a:pt x="622946" y="1245892"/>
                  </a:cubicBezTo>
                  <a:cubicBezTo>
                    <a:pt x="278902" y="1245892"/>
                    <a:pt x="0" y="966990"/>
                    <a:pt x="0" y="622946"/>
                  </a:cubicBezTo>
                  <a:close/>
                </a:path>
              </a:pathLst>
            </a:custGeom>
            <a:solidFill>
              <a:srgbClr val="FFFFFF">
                <a:hueOff val="0"/>
                <a:satOff val="0"/>
                <a:lumOff val="0"/>
                <a:alphaOff val="0"/>
              </a:srgbClr>
            </a:solidFill>
            <a:ln w="38100" cap="flat" cmpd="sng" algn="ctr">
              <a:solidFill>
                <a:srgbClr val="003DA1">
                  <a:shade val="80000"/>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215477" tIns="215477" rIns="215477" bIns="215477"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endParaRPr kumimoji="0" lang="en-US" sz="2600" b="0" i="0" u="none" strike="noStrike" kern="0" cap="none" spc="0" normalizeH="0" baseline="0" noProof="0" dirty="0" smtClean="0">
                <a:ln>
                  <a:noFill/>
                </a:ln>
                <a:solidFill>
                  <a:srgbClr val="8C9599">
                    <a:hueOff val="0"/>
                    <a:satOff val="0"/>
                    <a:lumOff val="0"/>
                    <a:alphaOff val="0"/>
                  </a:srgbClr>
                </a:solidFill>
                <a:effectLst/>
                <a:uLnTx/>
                <a:uFillTx/>
                <a:latin typeface="Arial"/>
                <a:ea typeface="+mn-ea"/>
                <a:cs typeface="+mn-cs"/>
              </a:endParaRPr>
            </a:p>
          </p:txBody>
        </p:sp>
      </p:grpSp>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918" y="3751301"/>
            <a:ext cx="1093377" cy="1093377"/>
          </a:xfrm>
          <a:prstGeom prst="rect">
            <a:avLst/>
          </a:prstGeom>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804" y="1586979"/>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979" y="2341317"/>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802" y="4545718"/>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9626" y="3805078"/>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7338" y="2319844"/>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6802" y="3426735"/>
            <a:ext cx="1097282" cy="3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2718252" y="5684563"/>
            <a:ext cx="3974383" cy="569387"/>
          </a:xfrm>
          <a:prstGeom prst="rect">
            <a:avLst/>
          </a:prstGeom>
        </p:spPr>
        <p:txBody>
          <a:bodyPr wrap="square">
            <a:spAutoFit/>
          </a:bodyPr>
          <a:lstStyle/>
          <a:p>
            <a:pPr algn="ctr"/>
            <a:r>
              <a:rPr lang="en-US" sz="1100" dirty="0" smtClean="0">
                <a:solidFill>
                  <a:srgbClr val="073392"/>
                </a:solidFill>
              </a:rPr>
              <a:t>Shelly Merrill </a:t>
            </a:r>
          </a:p>
          <a:p>
            <a:pPr algn="ctr"/>
            <a:r>
              <a:rPr lang="en-US" sz="1000" b="1" dirty="0" smtClean="0">
                <a:solidFill>
                  <a:schemeClr val="tx1">
                    <a:lumMod val="50000"/>
                  </a:schemeClr>
                </a:solidFill>
              </a:rPr>
              <a:t>Client </a:t>
            </a:r>
            <a:r>
              <a:rPr lang="en-US" sz="1000" b="1" dirty="0">
                <a:solidFill>
                  <a:schemeClr val="tx1">
                    <a:lumMod val="50000"/>
                  </a:schemeClr>
                </a:solidFill>
              </a:rPr>
              <a:t>Management Consultant, Client Services </a:t>
            </a:r>
            <a:endParaRPr lang="en-US" sz="1000" b="1" dirty="0" smtClean="0">
              <a:solidFill>
                <a:schemeClr val="tx1">
                  <a:lumMod val="50000"/>
                </a:schemeClr>
              </a:solidFill>
            </a:endParaRPr>
          </a:p>
          <a:p>
            <a:pPr algn="ctr"/>
            <a:r>
              <a:rPr lang="en-US" sz="1000" b="1" dirty="0" smtClean="0">
                <a:solidFill>
                  <a:schemeClr val="tx1">
                    <a:lumMod val="50000"/>
                  </a:schemeClr>
                </a:solidFill>
              </a:rPr>
              <a:t>and </a:t>
            </a:r>
            <a:r>
              <a:rPr lang="en-US" sz="1000" b="1" dirty="0">
                <a:solidFill>
                  <a:schemeClr val="tx1">
                    <a:lumMod val="50000"/>
                  </a:schemeClr>
                </a:solidFill>
              </a:rPr>
              <a:t>Implementation</a:t>
            </a:r>
          </a:p>
        </p:txBody>
      </p:sp>
    </p:spTree>
    <p:extLst>
      <p:ext uri="{BB962C8B-B14F-4D97-AF65-F5344CB8AC3E}">
        <p14:creationId xmlns:p14="http://schemas.microsoft.com/office/powerpoint/2010/main" val="2978051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Global Value Proposition</a:t>
            </a:r>
            <a:endParaRPr lang="en-US"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t>20</a:t>
            </a:fld>
            <a:endParaRPr lang="en-US" dirty="0">
              <a:solidFill>
                <a:schemeClr val="tx2">
                  <a:lumMod val="50000"/>
                </a:schemeClr>
              </a:solidFill>
            </a:endParaRPr>
          </a:p>
        </p:txBody>
      </p:sp>
      <p:sp>
        <p:nvSpPr>
          <p:cNvPr id="18" name="Title 6"/>
          <p:cNvSpPr txBox="1"/>
          <p:nvPr/>
        </p:nvSpPr>
        <p:spPr>
          <a:xfrm>
            <a:off x="922352" y="1019178"/>
            <a:ext cx="3962400" cy="457200"/>
          </a:xfrm>
          <a:prstGeom prst="rect">
            <a:avLst/>
          </a:prstGeom>
        </p:spPr>
        <p:txBody>
          <a:bodyPr lIns="0" tIns="0" rIns="0" bIns="0" anchor="t"/>
          <a:lstStyle>
            <a:defPPr>
              <a:defRPr lang="en-US" smtId="4294967295"/>
            </a:defPPr>
            <a:lvl1pPr marL="0" algn="l" defTabSz="457200" rtl="0" eaLnBrk="0" fontAlgn="base" latinLnBrk="0" hangingPunct="0">
              <a:lnSpc>
                <a:spcPts val="3400"/>
              </a:lnSpc>
              <a:spcBef>
                <a:spcPct val="0"/>
              </a:spcBef>
              <a:spcAft>
                <a:spcPct val="0"/>
              </a:spcAft>
              <a:defRPr sz="3200" b="1" kern="1200">
                <a:solidFill>
                  <a:schemeClr val="accent1"/>
                </a:solidFill>
                <a:latin typeface="+mj-lt"/>
                <a:ea typeface="+mj-ea"/>
                <a:cs typeface="+mj-cs"/>
              </a:defRPr>
            </a:lvl1pPr>
            <a:lvl2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2pPr>
            <a:lvl3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3pPr>
            <a:lvl4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4pPr>
            <a:lvl5pPr marL="18288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5pPr>
            <a:lvl6pPr marL="4572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6pPr>
            <a:lvl7pPr marL="9144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7pPr>
            <a:lvl8pPr marL="1371600" algn="l" defTabSz="457200" rtl="0" eaLnBrk="0" fontAlgn="base" latinLnBrk="0" hangingPunct="0">
              <a:lnSpc>
                <a:spcPts val="3400"/>
              </a:lnSpc>
              <a:spcBef>
                <a:spcPct val="0"/>
              </a:spcBef>
              <a:spcAft>
                <a:spcPct val="0"/>
              </a:spcAft>
              <a:defRPr sz="3200" b="1" kern="1200">
                <a:solidFill>
                  <a:schemeClr val="tx2"/>
                </a:solidFill>
                <a:latin typeface="Arial"/>
                <a:ea typeface="ＭＳ Ｐゴシック" pitchFamily="34" charset="-128"/>
                <a:cs typeface="+mn-cs"/>
              </a:defRPr>
            </a:lvl8pPr>
            <a:lvl9pPr marL="1828800" algn="l" defTabSz="457200" rtl="0" eaLnBrk="0" fontAlgn="base" hangingPunct="0">
              <a:lnSpc>
                <a:spcPts val="3400"/>
              </a:lnSpc>
              <a:spcBef>
                <a:spcPct val="0"/>
              </a:spcBef>
              <a:spcAft>
                <a:spcPct val="0"/>
              </a:spcAft>
              <a:defRPr sz="3200" b="1">
                <a:solidFill>
                  <a:schemeClr val="tx2"/>
                </a:solidFill>
                <a:latin typeface="Arial"/>
                <a:ea typeface="ＭＳ Ｐゴシック" pitchFamily="34" charset="-128"/>
              </a:defRPr>
            </a:lvl9pPr>
          </a:lstStyle>
          <a:p>
            <a:pPr>
              <a:lnSpc>
                <a:spcPts val="2800"/>
              </a:lnSpc>
            </a:pPr>
            <a:endParaRPr lang="en-US" sz="2800" kern="0" dirty="0">
              <a:solidFill>
                <a:srgbClr val="003DA1"/>
              </a:solidFill>
              <a:latin typeface="Arial"/>
              <a:cs typeface="Arial"/>
            </a:endParaRPr>
          </a:p>
        </p:txBody>
      </p:sp>
      <p:sp>
        <p:nvSpPr>
          <p:cNvPr id="39" name="TextBox 38"/>
          <p:cNvSpPr txBox="1"/>
          <p:nvPr/>
        </p:nvSpPr>
        <p:spPr>
          <a:xfrm>
            <a:off x="784378" y="1712958"/>
            <a:ext cx="7854564" cy="553998"/>
          </a:xfrm>
          <a:prstGeom prst="rect">
            <a:avLst/>
          </a:prstGeom>
          <a:noFill/>
        </p:spPr>
        <p:txBody>
          <a:bodyPr wrap="square" lIns="0" tIns="0" rIns="0" bIns="0" rtlCol="0">
            <a:spAutoFit/>
          </a:bodyPr>
          <a:lstStyle/>
          <a:p>
            <a:r>
              <a:rPr lang="en-US" sz="1200" dirty="0"/>
              <a:t>Focusing the vast resources of UnitedHealth Group on </a:t>
            </a:r>
            <a:r>
              <a:rPr lang="en-US" sz="1200" dirty="0" smtClean="0"/>
              <a:t>the </a:t>
            </a:r>
            <a:r>
              <a:rPr lang="en-US" sz="1200" dirty="0"/>
              <a:t>specific needs of global employers and employees, </a:t>
            </a:r>
            <a:r>
              <a:rPr lang="en-US" sz="1200" dirty="0" smtClean="0"/>
              <a:t/>
            </a:r>
            <a:br>
              <a:rPr lang="en-US" sz="1200" dirty="0" smtClean="0"/>
            </a:br>
            <a:r>
              <a:rPr lang="en-US" sz="1200" dirty="0" smtClean="0"/>
              <a:t>we </a:t>
            </a:r>
            <a:r>
              <a:rPr lang="en-US" sz="1200" dirty="0"/>
              <a:t>offer broad capabilities that work together to deliver </a:t>
            </a:r>
            <a:r>
              <a:rPr lang="en-US" sz="1200" b="1" dirty="0" smtClean="0">
                <a:solidFill>
                  <a:schemeClr val="accent1"/>
                </a:solidFill>
              </a:rPr>
              <a:t>single</a:t>
            </a:r>
            <a:r>
              <a:rPr lang="en-US" sz="1200" b="1" dirty="0">
                <a:solidFill>
                  <a:schemeClr val="accent1"/>
                </a:solidFill>
              </a:rPr>
              <a:t>-sourced solutions </a:t>
            </a:r>
            <a:r>
              <a:rPr lang="en-US" sz="1200" b="1" dirty="0" smtClean="0">
                <a:solidFill>
                  <a:schemeClr val="accent1"/>
                </a:solidFill>
              </a:rPr>
              <a:t>which are globally </a:t>
            </a:r>
            <a:r>
              <a:rPr lang="en-US" sz="1200" b="1" dirty="0">
                <a:solidFill>
                  <a:schemeClr val="accent1"/>
                </a:solidFill>
              </a:rPr>
              <a:t>integrated, enabling optimized outcomes</a:t>
            </a:r>
            <a:r>
              <a:rPr lang="en-US" sz="1200" b="1" dirty="0" smtClean="0">
                <a:solidFill>
                  <a:schemeClr val="accent1"/>
                </a:solidFill>
              </a:rPr>
              <a:t>.</a:t>
            </a:r>
            <a:endParaRPr lang="en-US" sz="1200" b="1" dirty="0">
              <a:solidFill>
                <a:schemeClr val="accent1"/>
              </a:solidFill>
            </a:endParaRPr>
          </a:p>
        </p:txBody>
      </p:sp>
      <p:grpSp>
        <p:nvGrpSpPr>
          <p:cNvPr id="5" name="Group 4"/>
          <p:cNvGrpSpPr/>
          <p:nvPr/>
        </p:nvGrpSpPr>
        <p:grpSpPr>
          <a:xfrm>
            <a:off x="736521" y="2573394"/>
            <a:ext cx="7902421" cy="2975115"/>
            <a:chOff x="789751" y="2455626"/>
            <a:chExt cx="7015379" cy="2641160"/>
          </a:xfrm>
        </p:grpSpPr>
        <p:sp>
          <p:nvSpPr>
            <p:cNvPr id="40" name="Rectangle 39"/>
            <p:cNvSpPr/>
            <p:nvPr/>
          </p:nvSpPr>
          <p:spPr>
            <a:xfrm>
              <a:off x="5489153" y="2455627"/>
              <a:ext cx="2244835" cy="2641158"/>
            </a:xfrm>
            <a:prstGeom prst="rect">
              <a:avLst/>
            </a:prstGeom>
            <a:solidFill>
              <a:srgbClr val="162A7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1" name="Rectangle 40"/>
            <p:cNvSpPr/>
            <p:nvPr/>
          </p:nvSpPr>
          <p:spPr>
            <a:xfrm>
              <a:off x="3154612" y="2455628"/>
              <a:ext cx="2244296" cy="2641158"/>
            </a:xfrm>
            <a:prstGeom prst="rect">
              <a:avLst/>
            </a:prstGeom>
            <a:solidFill>
              <a:srgbClr val="27469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2" name="TextBox 41"/>
            <p:cNvSpPr txBox="1"/>
            <p:nvPr/>
          </p:nvSpPr>
          <p:spPr>
            <a:xfrm>
              <a:off x="5600389" y="3294133"/>
              <a:ext cx="2057400" cy="642543"/>
            </a:xfrm>
            <a:prstGeom prst="rect">
              <a:avLst/>
            </a:prstGeom>
            <a:noFill/>
          </p:spPr>
          <p:txBody>
            <a:bodyPr wrap="square" lIns="0" tIns="0" rIns="0" bIns="0" rtlCol="0">
              <a:spAutoFit/>
            </a:bodyPr>
            <a:lstStyle/>
            <a:p>
              <a:pPr algn="ctr">
                <a:lnSpc>
                  <a:spcPct val="98000"/>
                </a:lnSpc>
                <a:spcBef>
                  <a:spcPts val="600"/>
                </a:spcBef>
                <a:buClr>
                  <a:srgbClr val="E0E0E0"/>
                </a:buClr>
              </a:pPr>
              <a:r>
                <a:rPr lang="en-GB" sz="1200" dirty="0">
                  <a:solidFill>
                    <a:srgbClr val="FFFFFF"/>
                  </a:solidFill>
                </a:rPr>
                <a:t>Together, our integrated </a:t>
              </a:r>
              <a:r>
                <a:rPr lang="en-GB" sz="1200" dirty="0" smtClean="0">
                  <a:solidFill>
                    <a:srgbClr val="FFFFFF"/>
                  </a:solidFill>
                </a:rPr>
                <a:t>solutions </a:t>
              </a:r>
              <a:r>
                <a:rPr lang="en-GB" sz="1200" dirty="0">
                  <a:solidFill>
                    <a:srgbClr val="FFFFFF"/>
                  </a:solidFill>
                </a:rPr>
                <a:t>and high-tech </a:t>
              </a:r>
              <a:r>
                <a:rPr lang="en-GB" sz="1200" dirty="0" smtClean="0">
                  <a:solidFill>
                    <a:srgbClr val="FFFFFF"/>
                  </a:solidFill>
                </a:rPr>
                <a:t>customer </a:t>
              </a:r>
              <a:r>
                <a:rPr lang="en-GB" sz="1200" dirty="0">
                  <a:solidFill>
                    <a:srgbClr val="FFFFFF"/>
                  </a:solidFill>
                </a:rPr>
                <a:t>service optimize </a:t>
              </a:r>
              <a:r>
                <a:rPr lang="en-GB" sz="1200" dirty="0" smtClean="0">
                  <a:solidFill>
                    <a:srgbClr val="FFFFFF"/>
                  </a:solidFill>
                </a:rPr>
                <a:t>client </a:t>
              </a:r>
              <a:r>
                <a:rPr lang="en-GB" sz="1200" dirty="0">
                  <a:solidFill>
                    <a:srgbClr val="FFFFFF"/>
                  </a:solidFill>
                </a:rPr>
                <a:t>and member outcomes</a:t>
              </a:r>
            </a:p>
          </p:txBody>
        </p:sp>
        <p:sp>
          <p:nvSpPr>
            <p:cNvPr id="43" name="TextBox 42"/>
            <p:cNvSpPr txBox="1"/>
            <p:nvPr/>
          </p:nvSpPr>
          <p:spPr>
            <a:xfrm>
              <a:off x="5560294" y="2874633"/>
              <a:ext cx="2244836" cy="177599"/>
            </a:xfrm>
            <a:prstGeom prst="rect">
              <a:avLst/>
            </a:prstGeom>
            <a:noFill/>
          </p:spPr>
          <p:txBody>
            <a:bodyPr wrap="square" lIns="0" tIns="0" rIns="0" bIns="0" rtlCol="0">
              <a:spAutoFit/>
            </a:bodyPr>
            <a:lstStyle/>
            <a:p>
              <a:pPr algn="ctr"/>
              <a:r>
                <a:rPr lang="en-GB" sz="1300" b="1" dirty="0" smtClean="0">
                  <a:solidFill>
                    <a:srgbClr val="FFFFFF"/>
                  </a:solidFill>
                </a:rPr>
                <a:t>Optimized Outcomes</a:t>
              </a:r>
              <a:endParaRPr lang="en-GB" sz="1300" b="1" dirty="0">
                <a:solidFill>
                  <a:srgbClr val="FFFFFF"/>
                </a:solidFill>
              </a:endParaRPr>
            </a:p>
          </p:txBody>
        </p:sp>
        <p:sp>
          <p:nvSpPr>
            <p:cNvPr id="44" name="TextBox 43"/>
            <p:cNvSpPr txBox="1"/>
            <p:nvPr/>
          </p:nvSpPr>
          <p:spPr>
            <a:xfrm>
              <a:off x="3246567" y="3260892"/>
              <a:ext cx="2049021" cy="963815"/>
            </a:xfrm>
            <a:prstGeom prst="rect">
              <a:avLst/>
            </a:prstGeom>
            <a:noFill/>
          </p:spPr>
          <p:txBody>
            <a:bodyPr wrap="square" lIns="0" tIns="0" rIns="0" bIns="0" rtlCol="0">
              <a:spAutoFit/>
            </a:bodyPr>
            <a:lstStyle/>
            <a:p>
              <a:pPr algn="ctr">
                <a:lnSpc>
                  <a:spcPct val="98000"/>
                </a:lnSpc>
                <a:spcBef>
                  <a:spcPts val="600"/>
                </a:spcBef>
                <a:buClr>
                  <a:srgbClr val="E0E0E0"/>
                </a:buClr>
              </a:pPr>
              <a:r>
                <a:rPr lang="en-GB" sz="1200" dirty="0">
                  <a:solidFill>
                    <a:srgbClr val="FFFFFF"/>
                  </a:solidFill>
                </a:rPr>
                <a:t>The single-</a:t>
              </a:r>
              <a:r>
                <a:rPr lang="en-GB" sz="1200" dirty="0" smtClean="0">
                  <a:solidFill>
                    <a:srgbClr val="FFFFFF"/>
                  </a:solidFill>
                </a:rPr>
                <a:t>source </a:t>
              </a:r>
              <a:r>
                <a:rPr lang="en-GB" sz="1200" dirty="0">
                  <a:solidFill>
                    <a:srgbClr val="FFFFFF"/>
                  </a:solidFill>
                </a:rPr>
                <a:t>capabilities </a:t>
              </a:r>
              <a:r>
                <a:rPr lang="en-GB" sz="1200" dirty="0" smtClean="0">
                  <a:solidFill>
                    <a:srgbClr val="FFFFFF"/>
                  </a:solidFill>
                </a:rPr>
                <a:t/>
              </a:r>
              <a:br>
                <a:rPr lang="en-GB" sz="1200" dirty="0" smtClean="0">
                  <a:solidFill>
                    <a:srgbClr val="FFFFFF"/>
                  </a:solidFill>
                </a:rPr>
              </a:br>
              <a:r>
                <a:rPr lang="en-GB" sz="1200" dirty="0" smtClean="0">
                  <a:solidFill>
                    <a:srgbClr val="FFFFFF"/>
                  </a:solidFill>
                </a:rPr>
                <a:t>are </a:t>
              </a:r>
              <a:r>
                <a:rPr lang="en-GB" sz="1200" dirty="0">
                  <a:solidFill>
                    <a:srgbClr val="FFFFFF"/>
                  </a:solidFill>
                </a:rPr>
                <a:t>connected, coordinated </a:t>
              </a:r>
              <a:r>
                <a:rPr lang="en-GB" sz="1200" dirty="0" smtClean="0">
                  <a:solidFill>
                    <a:srgbClr val="FFFFFF"/>
                  </a:solidFill>
                </a:rPr>
                <a:t/>
              </a:r>
              <a:br>
                <a:rPr lang="en-GB" sz="1200" dirty="0" smtClean="0">
                  <a:solidFill>
                    <a:srgbClr val="FFFFFF"/>
                  </a:solidFill>
                </a:rPr>
              </a:br>
              <a:r>
                <a:rPr lang="en-GB" sz="1200" dirty="0" smtClean="0">
                  <a:solidFill>
                    <a:srgbClr val="FFFFFF"/>
                  </a:solidFill>
                </a:rPr>
                <a:t>and </a:t>
              </a:r>
              <a:r>
                <a:rPr lang="en-GB" sz="1200" dirty="0">
                  <a:solidFill>
                    <a:srgbClr val="FFFFFF"/>
                  </a:solidFill>
                </a:rPr>
                <a:t>strengthened by the </a:t>
              </a:r>
              <a:r>
                <a:rPr lang="en-GB" sz="1200" dirty="0" smtClean="0">
                  <a:solidFill>
                    <a:srgbClr val="FFFFFF"/>
                  </a:solidFill>
                </a:rPr>
                <a:t>governance of </a:t>
              </a:r>
              <a:r>
                <a:rPr lang="en-GB" sz="1200" dirty="0">
                  <a:solidFill>
                    <a:srgbClr val="FFFFFF"/>
                  </a:solidFill>
                </a:rPr>
                <a:t>worldwide </a:t>
              </a:r>
              <a:r>
                <a:rPr lang="en-GB" sz="1200" dirty="0" smtClean="0">
                  <a:solidFill>
                    <a:srgbClr val="FFFFFF"/>
                  </a:solidFill>
                </a:rPr>
                <a:t>operational </a:t>
              </a:r>
              <a:r>
                <a:rPr lang="en-GB" sz="1200" dirty="0">
                  <a:solidFill>
                    <a:srgbClr val="FFFFFF"/>
                  </a:solidFill>
                </a:rPr>
                <a:t>processes and </a:t>
              </a:r>
              <a:r>
                <a:rPr lang="en-GB" sz="1200" dirty="0" smtClean="0">
                  <a:solidFill>
                    <a:srgbClr val="FFFFFF"/>
                  </a:solidFill>
                </a:rPr>
                <a:t/>
              </a:r>
              <a:br>
                <a:rPr lang="en-GB" sz="1200" dirty="0" smtClean="0">
                  <a:solidFill>
                    <a:srgbClr val="FFFFFF"/>
                  </a:solidFill>
                </a:rPr>
              </a:br>
              <a:r>
                <a:rPr lang="en-GB" sz="1200" dirty="0" smtClean="0">
                  <a:solidFill>
                    <a:srgbClr val="FFFFFF"/>
                  </a:solidFill>
                </a:rPr>
                <a:t>global </a:t>
              </a:r>
              <a:r>
                <a:rPr lang="en-GB" sz="1200" dirty="0">
                  <a:solidFill>
                    <a:srgbClr val="FFFFFF"/>
                  </a:solidFill>
                </a:rPr>
                <a:t>clinical protocols</a:t>
              </a:r>
            </a:p>
          </p:txBody>
        </p:sp>
        <p:sp>
          <p:nvSpPr>
            <p:cNvPr id="45" name="TextBox 44"/>
            <p:cNvSpPr txBox="1"/>
            <p:nvPr/>
          </p:nvSpPr>
          <p:spPr>
            <a:xfrm>
              <a:off x="3154350" y="2853485"/>
              <a:ext cx="2244558" cy="177599"/>
            </a:xfrm>
            <a:prstGeom prst="rect">
              <a:avLst/>
            </a:prstGeom>
            <a:noFill/>
          </p:spPr>
          <p:txBody>
            <a:bodyPr wrap="square" lIns="0" tIns="0" rIns="0" bIns="0" rtlCol="0">
              <a:spAutoFit/>
            </a:bodyPr>
            <a:lstStyle/>
            <a:p>
              <a:pPr algn="ctr"/>
              <a:r>
                <a:rPr lang="en-GB" sz="1300" b="1" dirty="0" smtClean="0">
                  <a:solidFill>
                    <a:srgbClr val="FFFFFF"/>
                  </a:solidFill>
                </a:rPr>
                <a:t>Globally Integrated</a:t>
              </a:r>
              <a:endParaRPr lang="en-GB" sz="1300" b="1" dirty="0">
                <a:solidFill>
                  <a:srgbClr val="FFFFFF"/>
                </a:solidFill>
              </a:endParaRPr>
            </a:p>
          </p:txBody>
        </p:sp>
        <p:sp>
          <p:nvSpPr>
            <p:cNvPr id="46" name="Rectangle 45"/>
            <p:cNvSpPr/>
            <p:nvPr/>
          </p:nvSpPr>
          <p:spPr>
            <a:xfrm>
              <a:off x="832236" y="2455626"/>
              <a:ext cx="2231869" cy="2641158"/>
            </a:xfrm>
            <a:prstGeom prst="rect">
              <a:avLst/>
            </a:prstGeom>
            <a:solidFill>
              <a:srgbClr val="3F68AD"/>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47" name="TextBox 46"/>
            <p:cNvSpPr txBox="1"/>
            <p:nvPr/>
          </p:nvSpPr>
          <p:spPr>
            <a:xfrm>
              <a:off x="894525" y="3244082"/>
              <a:ext cx="2099980" cy="803179"/>
            </a:xfrm>
            <a:prstGeom prst="rect">
              <a:avLst/>
            </a:prstGeom>
            <a:noFill/>
          </p:spPr>
          <p:txBody>
            <a:bodyPr wrap="square" lIns="0" tIns="0" rIns="0" bIns="0" rtlCol="0">
              <a:spAutoFit/>
            </a:bodyPr>
            <a:lstStyle/>
            <a:p>
              <a:pPr algn="ctr">
                <a:lnSpc>
                  <a:spcPct val="98000"/>
                </a:lnSpc>
                <a:spcBef>
                  <a:spcPts val="600"/>
                </a:spcBef>
                <a:buClr>
                  <a:srgbClr val="E0E0E0"/>
                </a:buClr>
              </a:pPr>
              <a:r>
                <a:rPr lang="en-GB" sz="1200" dirty="0">
                  <a:solidFill>
                    <a:srgbClr val="FFFFFF"/>
                  </a:solidFill>
                </a:rPr>
                <a:t>The only single-source </a:t>
              </a:r>
              <a:r>
                <a:rPr lang="en-GB" sz="1200" dirty="0" smtClean="0">
                  <a:solidFill>
                    <a:srgbClr val="FFFFFF"/>
                  </a:solidFill>
                </a:rPr>
                <a:t>provider </a:t>
              </a:r>
              <a:br>
                <a:rPr lang="en-GB" sz="1200" dirty="0" smtClean="0">
                  <a:solidFill>
                    <a:srgbClr val="FFFFFF"/>
                  </a:solidFill>
                </a:rPr>
              </a:br>
              <a:r>
                <a:rPr lang="en-GB" sz="1200" dirty="0" smtClean="0">
                  <a:solidFill>
                    <a:srgbClr val="FFFFFF"/>
                  </a:solidFill>
                </a:rPr>
                <a:t>of </a:t>
              </a:r>
              <a:r>
                <a:rPr lang="en-GB" sz="1200" dirty="0">
                  <a:solidFill>
                    <a:srgbClr val="FFFFFF"/>
                  </a:solidFill>
                </a:rPr>
                <a:t>health care, </a:t>
              </a:r>
              <a:r>
                <a:rPr lang="en-GB" sz="1200" dirty="0" smtClean="0">
                  <a:solidFill>
                    <a:srgbClr val="FFFFFF"/>
                  </a:solidFill>
                </a:rPr>
                <a:t>security and insurance solutions </a:t>
              </a:r>
              <a:r>
                <a:rPr lang="en-GB" sz="1200" dirty="0">
                  <a:solidFill>
                    <a:srgbClr val="FFFFFF"/>
                  </a:solidFill>
                </a:rPr>
                <a:t>in the </a:t>
              </a:r>
              <a:r>
                <a:rPr lang="en-GB" sz="1200" dirty="0" smtClean="0">
                  <a:solidFill>
                    <a:srgbClr val="FFFFFF"/>
                  </a:solidFill>
                </a:rPr>
                <a:t/>
              </a:r>
              <a:br>
                <a:rPr lang="en-GB" sz="1200" dirty="0" smtClean="0">
                  <a:solidFill>
                    <a:srgbClr val="FFFFFF"/>
                  </a:solidFill>
                </a:rPr>
              </a:br>
              <a:r>
                <a:rPr lang="en-GB" sz="1200" dirty="0" smtClean="0">
                  <a:solidFill>
                    <a:srgbClr val="FFFFFF"/>
                  </a:solidFill>
                </a:rPr>
                <a:t>global employee </a:t>
              </a:r>
              <a:r>
                <a:rPr lang="en-GB" sz="1200" dirty="0">
                  <a:solidFill>
                    <a:srgbClr val="FFFFFF"/>
                  </a:solidFill>
                </a:rPr>
                <a:t>benefits </a:t>
              </a:r>
              <a:r>
                <a:rPr lang="en-GB" sz="1200" dirty="0" smtClean="0">
                  <a:solidFill>
                    <a:srgbClr val="FFFFFF"/>
                  </a:solidFill>
                </a:rPr>
                <a:t>and services market</a:t>
              </a:r>
              <a:endParaRPr lang="en-GB" sz="1200" dirty="0">
                <a:solidFill>
                  <a:srgbClr val="FFFFFF"/>
                </a:solidFill>
              </a:endParaRPr>
            </a:p>
          </p:txBody>
        </p:sp>
        <p:sp>
          <p:nvSpPr>
            <p:cNvPr id="48" name="TextBox 47"/>
            <p:cNvSpPr txBox="1"/>
            <p:nvPr/>
          </p:nvSpPr>
          <p:spPr>
            <a:xfrm>
              <a:off x="789751" y="2838344"/>
              <a:ext cx="2231868" cy="177599"/>
            </a:xfrm>
            <a:prstGeom prst="rect">
              <a:avLst/>
            </a:prstGeom>
            <a:noFill/>
          </p:spPr>
          <p:txBody>
            <a:bodyPr wrap="square" lIns="0" tIns="0" rIns="0" bIns="0" rtlCol="0">
              <a:spAutoFit/>
            </a:bodyPr>
            <a:lstStyle/>
            <a:p>
              <a:pPr algn="ctr"/>
              <a:r>
                <a:rPr lang="en-GB" sz="1300" b="1" dirty="0" smtClean="0">
                  <a:solidFill>
                    <a:schemeClr val="bg1"/>
                  </a:solidFill>
                </a:rPr>
                <a:t>Single-Source Solutions</a:t>
              </a:r>
              <a:endParaRPr lang="en-GB" sz="1300" b="1" dirty="0">
                <a:solidFill>
                  <a:schemeClr val="bg1"/>
                </a:solidFill>
              </a:endParaRPr>
            </a:p>
          </p:txBody>
        </p:sp>
        <p:grpSp>
          <p:nvGrpSpPr>
            <p:cNvPr id="49" name="Group 48"/>
            <p:cNvGrpSpPr/>
            <p:nvPr/>
          </p:nvGrpSpPr>
          <p:grpSpPr>
            <a:xfrm>
              <a:off x="2807765" y="2640642"/>
              <a:ext cx="637258" cy="637258"/>
              <a:chOff x="2954700" y="3224643"/>
              <a:chExt cx="802800" cy="802800"/>
            </a:xfrm>
          </p:grpSpPr>
          <p:sp>
            <p:nvSpPr>
              <p:cNvPr id="50" name="Oval 49"/>
              <p:cNvSpPr/>
              <p:nvPr/>
            </p:nvSpPr>
            <p:spPr>
              <a:xfrm>
                <a:off x="2954700" y="3224643"/>
                <a:ext cx="802800" cy="80280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1" name="TextBox 50"/>
              <p:cNvSpPr txBox="1"/>
              <p:nvPr/>
            </p:nvSpPr>
            <p:spPr>
              <a:xfrm>
                <a:off x="3014100" y="3506561"/>
                <a:ext cx="683998" cy="275364"/>
              </a:xfrm>
              <a:prstGeom prst="rect">
                <a:avLst/>
              </a:prstGeom>
              <a:noFill/>
            </p:spPr>
            <p:txBody>
              <a:bodyPr wrap="square" lIns="0" tIns="0" rIns="0" bIns="0" rtlCol="0">
                <a:spAutoFit/>
              </a:bodyPr>
              <a:lstStyle/>
              <a:p>
                <a:pPr algn="ctr"/>
                <a:r>
                  <a:rPr lang="en-GB" sz="800" b="1" dirty="0">
                    <a:solidFill>
                      <a:srgbClr val="003DA1"/>
                    </a:solidFill>
                  </a:rPr>
                  <a:t>WHICH </a:t>
                </a:r>
                <a:br>
                  <a:rPr lang="en-GB" sz="800" b="1" dirty="0">
                    <a:solidFill>
                      <a:srgbClr val="003DA1"/>
                    </a:solidFill>
                  </a:rPr>
                </a:br>
                <a:r>
                  <a:rPr lang="en-GB" sz="800" b="1" dirty="0">
                    <a:solidFill>
                      <a:srgbClr val="003DA1"/>
                    </a:solidFill>
                  </a:rPr>
                  <a:t>ARE</a:t>
                </a:r>
              </a:p>
            </p:txBody>
          </p:sp>
        </p:grpSp>
        <p:grpSp>
          <p:nvGrpSpPr>
            <p:cNvPr id="52" name="Group 51"/>
            <p:cNvGrpSpPr/>
            <p:nvPr/>
          </p:nvGrpSpPr>
          <p:grpSpPr>
            <a:xfrm>
              <a:off x="5145030" y="2642920"/>
              <a:ext cx="661214" cy="661214"/>
              <a:chOff x="5613563" y="4432229"/>
              <a:chExt cx="802800" cy="802800"/>
            </a:xfrm>
          </p:grpSpPr>
          <p:sp>
            <p:nvSpPr>
              <p:cNvPr id="53" name="Oval 52"/>
              <p:cNvSpPr/>
              <p:nvPr/>
            </p:nvSpPr>
            <p:spPr>
              <a:xfrm>
                <a:off x="5613563" y="4432229"/>
                <a:ext cx="802800" cy="802800"/>
              </a:xfrm>
              <a:prstGeom prst="ellipse">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4" name="TextBox 53"/>
              <p:cNvSpPr txBox="1"/>
              <p:nvPr/>
            </p:nvSpPr>
            <p:spPr>
              <a:xfrm>
                <a:off x="5643111" y="4763087"/>
                <a:ext cx="773252" cy="132694"/>
              </a:xfrm>
              <a:prstGeom prst="rect">
                <a:avLst/>
              </a:prstGeom>
              <a:noFill/>
            </p:spPr>
            <p:txBody>
              <a:bodyPr wrap="square" lIns="0" tIns="0" rIns="0" bIns="0" rtlCol="0">
                <a:spAutoFit/>
              </a:bodyPr>
              <a:lstStyle/>
              <a:p>
                <a:pPr algn="ctr"/>
                <a:r>
                  <a:rPr lang="en-GB" sz="800" b="1" dirty="0">
                    <a:solidFill>
                      <a:srgbClr val="003DA1"/>
                    </a:solidFill>
                  </a:rPr>
                  <a:t>ENABLING</a:t>
                </a:r>
              </a:p>
            </p:txBody>
          </p:sp>
        </p:grpSp>
      </p:grpSp>
    </p:spTree>
    <p:extLst>
      <p:ext uri="{BB962C8B-B14F-4D97-AF65-F5344CB8AC3E}">
        <p14:creationId xmlns:p14="http://schemas.microsoft.com/office/powerpoint/2010/main" val="20191484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2207" y="206372"/>
            <a:ext cx="5943600" cy="790578"/>
          </a:xfrm>
        </p:spPr>
        <p:txBody>
          <a:bodyPr/>
          <a:lstStyle/>
          <a:p>
            <a:r>
              <a:rPr lang="en-US" dirty="0"/>
              <a:t>Global Insurance Product Offerings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0822864"/>
              </p:ext>
            </p:extLst>
          </p:nvPr>
        </p:nvGraphicFramePr>
        <p:xfrm>
          <a:off x="1698171" y="1324039"/>
          <a:ext cx="6032665" cy="3154680"/>
        </p:xfrm>
        <a:graphic>
          <a:graphicData uri="http://schemas.openxmlformats.org/drawingml/2006/table">
            <a:tbl>
              <a:tblPr firstRow="1" firstCol="1" bandRow="1">
                <a:tableStyleId>{5C22544A-7EE6-4342-B048-85BDC9FD1C3A}</a:tableStyleId>
              </a:tblPr>
              <a:tblGrid>
                <a:gridCol w="2901941"/>
                <a:gridCol w="3130724"/>
              </a:tblGrid>
              <a:tr h="0">
                <a:tc>
                  <a:txBody>
                    <a:bodyPr/>
                    <a:lstStyle/>
                    <a:p>
                      <a:pPr marL="0" marR="0" algn="ctr">
                        <a:lnSpc>
                          <a:spcPct val="115000"/>
                        </a:lnSpc>
                        <a:spcBef>
                          <a:spcPts val="0"/>
                        </a:spcBef>
                        <a:spcAft>
                          <a:spcPts val="0"/>
                        </a:spcAft>
                      </a:pPr>
                      <a:r>
                        <a:rPr lang="en-US" sz="1800" dirty="0" smtClean="0">
                          <a:effectLst/>
                        </a:rPr>
                        <a:t>UHCG Product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Discount to standard or underwritten rates</a:t>
                      </a:r>
                      <a:endParaRPr lang="en-US" sz="1600"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800" dirty="0">
                          <a:effectLst/>
                        </a:rPr>
                        <a:t>Expatriate CORE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smtClean="0">
                          <a:solidFill>
                            <a:schemeClr val="tx2"/>
                          </a:solidFill>
                          <a:effectLst/>
                        </a:rPr>
                        <a:t>5%</a:t>
                      </a:r>
                      <a:r>
                        <a:rPr lang="en-US" sz="1800" baseline="0" dirty="0" smtClean="0">
                          <a:solidFill>
                            <a:schemeClr val="tx2"/>
                          </a:solidFill>
                          <a:effectLst/>
                        </a:rPr>
                        <a:t> </a:t>
                      </a:r>
                      <a:r>
                        <a:rPr lang="en-US" sz="1800" dirty="0" smtClean="0">
                          <a:solidFill>
                            <a:schemeClr val="tx2"/>
                          </a:solidFill>
                          <a:effectLst/>
                        </a:rPr>
                        <a:t>discount </a:t>
                      </a:r>
                      <a:r>
                        <a:rPr lang="en-US" sz="1800" dirty="0">
                          <a:solidFill>
                            <a:schemeClr val="tx2"/>
                          </a:solidFill>
                          <a:effectLst/>
                        </a:rPr>
                        <a:t>to underwritten rates</a:t>
                      </a:r>
                      <a:endParaRPr lang="en-US" sz="1600" dirty="0">
                        <a:solidFill>
                          <a:schemeClr val="tx2"/>
                        </a:solidFill>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800" dirty="0">
                          <a:effectLst/>
                        </a:rPr>
                        <a:t>Expatriate Small Group 2-25</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chemeClr val="tx2"/>
                          </a:solidFill>
                          <a:effectLst/>
                        </a:rPr>
                        <a:t>10%</a:t>
                      </a:r>
                      <a:r>
                        <a:rPr lang="en-US" sz="1800" dirty="0">
                          <a:solidFill>
                            <a:schemeClr val="tx2"/>
                          </a:solidFill>
                          <a:effectLst/>
                        </a:rPr>
                        <a:t> discount to standard pre-priced rates</a:t>
                      </a:r>
                      <a:endParaRPr lang="en-US" sz="1600" dirty="0">
                        <a:solidFill>
                          <a:schemeClr val="tx2"/>
                        </a:solidFill>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800" dirty="0">
                          <a:effectLst/>
                        </a:rPr>
                        <a:t>Business Travel Medical CORE</a:t>
                      </a:r>
                      <a:endParaRPr lang="en-US" sz="1600" dirty="0">
                        <a:effectLst/>
                        <a:latin typeface="Calibri"/>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800" b="1" dirty="0">
                          <a:solidFill>
                            <a:schemeClr val="tx2"/>
                          </a:solidFill>
                          <a:effectLst/>
                        </a:rPr>
                        <a:t>10%</a:t>
                      </a:r>
                      <a:r>
                        <a:rPr lang="en-US" sz="1800" dirty="0">
                          <a:solidFill>
                            <a:schemeClr val="tx2"/>
                          </a:solidFill>
                          <a:effectLst/>
                        </a:rPr>
                        <a:t> discount to standard pre-priced rates</a:t>
                      </a:r>
                      <a:endParaRPr lang="en-US" sz="1600" dirty="0">
                        <a:solidFill>
                          <a:schemeClr val="tx2"/>
                        </a:solidFill>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800" dirty="0">
                          <a:effectLst/>
                        </a:rPr>
                        <a:t>Business Travel Medical CORE Plus</a:t>
                      </a:r>
                      <a:endParaRPr lang="en-US" sz="1600" dirty="0">
                        <a:effectLst/>
                        <a:latin typeface="Calibri"/>
                        <a:ea typeface="Calibri"/>
                        <a:cs typeface="Times New Roman"/>
                      </a:endParaRPr>
                    </a:p>
                  </a:txBody>
                  <a:tcPr marL="68580" marR="68580" marT="0" marB="0">
                    <a:solidFill>
                      <a:schemeClr val="bg2">
                        <a:lumMod val="50000"/>
                      </a:schemeClr>
                    </a:solidFill>
                  </a:tcPr>
                </a:tc>
                <a:tc>
                  <a:txBody>
                    <a:bodyPr/>
                    <a:lstStyle/>
                    <a:p>
                      <a:pPr marL="0" marR="0" algn="ctr">
                        <a:lnSpc>
                          <a:spcPct val="115000"/>
                        </a:lnSpc>
                        <a:spcBef>
                          <a:spcPts val="0"/>
                        </a:spcBef>
                        <a:spcAft>
                          <a:spcPts val="0"/>
                        </a:spcAft>
                      </a:pPr>
                      <a:r>
                        <a:rPr lang="en-US" sz="1800" b="1" dirty="0">
                          <a:solidFill>
                            <a:schemeClr val="tx2"/>
                          </a:solidFill>
                          <a:effectLst/>
                        </a:rPr>
                        <a:t>10%</a:t>
                      </a:r>
                      <a:r>
                        <a:rPr lang="en-US" sz="1800" dirty="0">
                          <a:solidFill>
                            <a:schemeClr val="tx2"/>
                          </a:solidFill>
                          <a:effectLst/>
                        </a:rPr>
                        <a:t> discount to standard pre-priced rates</a:t>
                      </a:r>
                      <a:endParaRPr lang="en-US" sz="1600" dirty="0">
                        <a:solidFill>
                          <a:schemeClr val="tx2"/>
                        </a:solidFill>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90F9BDA0-AF0E-4BA8-B742-3B9C92A3E6FE}" type="slidenum">
              <a:rPr lang="en-US" smtClean="0">
                <a:solidFill>
                  <a:schemeClr val="tx2">
                    <a:lumMod val="50000"/>
                  </a:schemeClr>
                </a:solidFill>
              </a:rPr>
              <a:t>21</a:t>
            </a:fld>
            <a:endParaRPr lang="en-US" dirty="0">
              <a:solidFill>
                <a:schemeClr val="tx2">
                  <a:lumMod val="50000"/>
                </a:scheme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209" y="4946253"/>
            <a:ext cx="1805209" cy="11426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009" y="4946253"/>
            <a:ext cx="1723024" cy="11426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809" y="4946253"/>
            <a:ext cx="1689180" cy="11426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0512" y="1324039"/>
            <a:ext cx="1086923" cy="394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01" y="1324039"/>
            <a:ext cx="1068715" cy="400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184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4" y="405677"/>
            <a:ext cx="5943600" cy="790578"/>
          </a:xfrm>
        </p:spPr>
        <p:txBody>
          <a:bodyPr anchor="ctr">
            <a:noAutofit/>
          </a:bodyPr>
          <a:lstStyle/>
          <a:p>
            <a:r>
              <a:rPr lang="en-US" dirty="0" smtClean="0"/>
              <a:t>Global Benefits Scorecard – </a:t>
            </a:r>
            <a:br>
              <a:rPr lang="en-US" dirty="0" smtClean="0"/>
            </a:br>
            <a:endParaRPr lang="en-US" i="1" dirty="0"/>
          </a:p>
        </p:txBody>
      </p:sp>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22</a:t>
            </a:fld>
            <a:endParaRPr lang="en-US" dirty="0">
              <a:solidFill>
                <a:schemeClr val="tx2">
                  <a:lumMod val="50000"/>
                </a:schemeClr>
              </a:solidFill>
            </a:endParaRPr>
          </a:p>
        </p:txBody>
      </p:sp>
      <p:sp>
        <p:nvSpPr>
          <p:cNvPr id="8" name="Rectangle 7"/>
          <p:cNvSpPr/>
          <p:nvPr/>
        </p:nvSpPr>
        <p:spPr>
          <a:xfrm>
            <a:off x="1390176" y="5657365"/>
            <a:ext cx="1467068" cy="307777"/>
          </a:xfrm>
          <a:prstGeom prst="rect">
            <a:avLst/>
          </a:prstGeom>
        </p:spPr>
        <p:txBody>
          <a:bodyPr wrap="none">
            <a:spAutoFit/>
          </a:bodyPr>
          <a:lstStyle/>
          <a:p>
            <a:pPr algn="ctr"/>
            <a:r>
              <a:rPr lang="en-US" sz="1400" b="1" dirty="0">
                <a:solidFill>
                  <a:srgbClr val="FFFFFF"/>
                </a:solidFill>
              </a:rPr>
              <a:t>Clinical Insight</a:t>
            </a:r>
          </a:p>
        </p:txBody>
      </p:sp>
      <p:sp>
        <p:nvSpPr>
          <p:cNvPr id="9" name="Rectangle 8"/>
          <p:cNvSpPr/>
          <p:nvPr/>
        </p:nvSpPr>
        <p:spPr>
          <a:xfrm>
            <a:off x="3996011" y="5657365"/>
            <a:ext cx="1178778" cy="307777"/>
          </a:xfrm>
          <a:prstGeom prst="rect">
            <a:avLst/>
          </a:prstGeom>
        </p:spPr>
        <p:txBody>
          <a:bodyPr wrap="none">
            <a:spAutoFit/>
          </a:bodyPr>
          <a:lstStyle/>
          <a:p>
            <a:pPr algn="ctr"/>
            <a:r>
              <a:rPr lang="en-US" sz="1400" b="1" dirty="0" smtClean="0">
                <a:solidFill>
                  <a:srgbClr val="FFFFFF"/>
                </a:solidFill>
              </a:rPr>
              <a:t>Technology</a:t>
            </a:r>
            <a:endParaRPr lang="en-US" sz="1400" b="1" dirty="0">
              <a:solidFill>
                <a:srgbClr val="FFFFFF"/>
              </a:solidFill>
            </a:endParaRPr>
          </a:p>
        </p:txBody>
      </p:sp>
      <p:sp>
        <p:nvSpPr>
          <p:cNvPr id="10" name="Rectangle 9"/>
          <p:cNvSpPr/>
          <p:nvPr/>
        </p:nvSpPr>
        <p:spPr>
          <a:xfrm>
            <a:off x="6395193" y="5657365"/>
            <a:ext cx="1790587" cy="307777"/>
          </a:xfrm>
          <a:prstGeom prst="rect">
            <a:avLst/>
          </a:prstGeom>
        </p:spPr>
        <p:txBody>
          <a:bodyPr wrap="none">
            <a:spAutoFit/>
          </a:bodyPr>
          <a:lstStyle/>
          <a:p>
            <a:pPr algn="ctr"/>
            <a:r>
              <a:rPr lang="en-US" sz="1400" b="1" dirty="0" smtClean="0">
                <a:solidFill>
                  <a:srgbClr val="FFFFFF"/>
                </a:solidFill>
              </a:rPr>
              <a:t>Data &amp; Information</a:t>
            </a:r>
            <a:endParaRPr lang="en-US" sz="1400" b="1" dirty="0">
              <a:solidFill>
                <a:srgbClr val="FFFFFF"/>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694171961"/>
              </p:ext>
            </p:extLst>
          </p:nvPr>
        </p:nvGraphicFramePr>
        <p:xfrm>
          <a:off x="626124" y="1087711"/>
          <a:ext cx="4024299" cy="4693062"/>
        </p:xfrm>
        <a:graphic>
          <a:graphicData uri="http://schemas.openxmlformats.org/drawingml/2006/table">
            <a:tbl>
              <a:tblPr/>
              <a:tblGrid>
                <a:gridCol w="2660509"/>
                <a:gridCol w="268287"/>
                <a:gridCol w="234750"/>
                <a:gridCol w="860753"/>
              </a:tblGrid>
              <a:tr h="168013">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Global Insurance: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36026">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Expatriate, Inpatriate </a:t>
                      </a:r>
                      <a:r>
                        <a:rPr lang="en-US" sz="900" b="0" i="0" u="none" strike="noStrike" dirty="0">
                          <a:solidFill>
                            <a:srgbClr val="000000"/>
                          </a:solidFill>
                          <a:effectLst/>
                          <a:latin typeface="Arial" panose="020B0604020202020204" pitchFamily="34" charset="0"/>
                          <a:cs typeface="Arial" panose="020B0604020202020204" pitchFamily="34" charset="0"/>
                        </a:rPr>
                        <a:t>and Third Country </a:t>
                      </a:r>
                      <a:r>
                        <a:rPr lang="en-US" sz="900" b="0" i="0" u="none" strike="noStrike" dirty="0" smtClean="0">
                          <a:solidFill>
                            <a:srgbClr val="000000"/>
                          </a:solidFill>
                          <a:effectLst/>
                          <a:latin typeface="Arial" panose="020B0604020202020204" pitchFamily="34" charset="0"/>
                          <a:cs typeface="Arial" panose="020B0604020202020204" pitchFamily="34" charset="0"/>
                        </a:rPr>
                        <a:t>National</a:t>
                      </a:r>
                      <a:r>
                        <a:rPr lang="en-US" sz="900" b="0" i="0" u="none" strike="noStrike" baseline="0" dirty="0" smtClean="0">
                          <a:solidFill>
                            <a:srgbClr val="000000"/>
                          </a:solidFill>
                          <a:effectLst/>
                          <a:latin typeface="Arial" panose="020B0604020202020204" pitchFamily="34" charset="0"/>
                          <a:cs typeface="Arial" panose="020B0604020202020204" pitchFamily="34" charset="0"/>
                        </a:rPr>
                        <a:t> Benefits</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 - Medical</a:t>
                      </a:r>
                      <a:r>
                        <a:rPr lang="en-US" sz="900" b="0" i="0" u="none" strike="noStrike" dirty="0">
                          <a:solidFill>
                            <a:srgbClr val="000000"/>
                          </a:solidFill>
                          <a:effectLst/>
                          <a:latin typeface="Arial" panose="020B0604020202020204" pitchFamily="34" charset="0"/>
                          <a:cs typeface="Arial" panose="020B0604020202020204" pitchFamily="34" charset="0"/>
                        </a:rPr>
                        <a:t>, Dental, Vision, Rx, Life / AD&amp;D, LTD</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Business </a:t>
                      </a:r>
                      <a:r>
                        <a:rPr lang="en-US" sz="900" b="0" i="0" u="none" strike="noStrike" dirty="0">
                          <a:solidFill>
                            <a:srgbClr val="000000"/>
                          </a:solidFill>
                          <a:effectLst/>
                          <a:latin typeface="Arial" panose="020B0604020202020204" pitchFamily="34" charset="0"/>
                          <a:cs typeface="Arial" panose="020B0604020202020204" pitchFamily="34" charset="0"/>
                        </a:rPr>
                        <a:t>Travel Protection:</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 - Business </a:t>
                      </a:r>
                      <a:r>
                        <a:rPr lang="en-US" sz="900" b="0" i="0" u="none" strike="noStrike" dirty="0">
                          <a:solidFill>
                            <a:srgbClr val="000000"/>
                          </a:solidFill>
                          <a:effectLst/>
                          <a:latin typeface="Arial" panose="020B0604020202020204" pitchFamily="34" charset="0"/>
                          <a:cs typeface="Arial" panose="020B0604020202020204" pitchFamily="34" charset="0"/>
                        </a:rPr>
                        <a:t>Travel Medical</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029">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 - Medical</a:t>
                      </a:r>
                      <a:r>
                        <a:rPr lang="en-US" sz="900" b="0" i="0" u="none" strike="noStrike" dirty="0">
                          <a:solidFill>
                            <a:srgbClr val="000000"/>
                          </a:solidFill>
                          <a:effectLst/>
                          <a:latin typeface="Arial" panose="020B0604020202020204" pitchFamily="34" charset="0"/>
                          <a:cs typeface="Arial" panose="020B0604020202020204" pitchFamily="34" charset="0"/>
                        </a:rPr>
                        <a:t>, Security, Political and Natural Disaster Evacuation</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Business </a:t>
                      </a:r>
                      <a:r>
                        <a:rPr lang="en-US" sz="900" b="0" i="0" u="none" strike="noStrike" dirty="0">
                          <a:solidFill>
                            <a:srgbClr val="000000"/>
                          </a:solidFill>
                          <a:effectLst/>
                          <a:latin typeface="Arial" panose="020B0604020202020204" pitchFamily="34" charset="0"/>
                          <a:cs typeface="Arial" panose="020B0604020202020204" pitchFamily="34" charset="0"/>
                        </a:rPr>
                        <a:t>Travel Accident</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Medical Assistance:</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smtClean="0">
                          <a:solidFill>
                            <a:srgbClr val="FFFFFF"/>
                          </a:solidFill>
                          <a:effectLst/>
                          <a:latin typeface="Arial" panose="020B0604020202020204" pitchFamily="34" charset="0"/>
                          <a:cs typeface="Arial" panose="020B0604020202020204" pitchFamily="34" charset="0"/>
                        </a:rPr>
                        <a:t>Yes </a:t>
                      </a:r>
                      <a:endParaRPr lang="en-US" sz="900" b="1" i="0" u="none" strike="noStrike" dirty="0">
                        <a:solidFill>
                          <a:srgbClr val="FFFFFF"/>
                        </a:solidFill>
                        <a:effectLst/>
                        <a:latin typeface="Arial" panose="020B0604020202020204" pitchFamily="34" charset="0"/>
                        <a:cs typeface="Arial" panose="020B0604020202020204" pitchFamily="34" charset="0"/>
                      </a:endParaRP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Medical </a:t>
                      </a:r>
                      <a:r>
                        <a:rPr lang="en-US" sz="900" b="0" i="0" u="none" strike="noStrike" dirty="0">
                          <a:solidFill>
                            <a:srgbClr val="000000"/>
                          </a:solidFill>
                          <a:effectLst/>
                          <a:latin typeface="Arial" panose="020B0604020202020204" pitchFamily="34" charset="0"/>
                          <a:cs typeface="Arial" panose="020B0604020202020204" pitchFamily="34" charset="0"/>
                        </a:rPr>
                        <a:t>Intelligence</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Travel </a:t>
                      </a:r>
                      <a:r>
                        <a:rPr lang="en-US" sz="900" b="0" i="0" u="none" strike="noStrike" dirty="0">
                          <a:solidFill>
                            <a:srgbClr val="000000"/>
                          </a:solidFill>
                          <a:effectLst/>
                          <a:latin typeface="Arial" panose="020B0604020202020204" pitchFamily="34" charset="0"/>
                          <a:cs typeface="Arial" panose="020B0604020202020204" pitchFamily="34" charset="0"/>
                        </a:rPr>
                        <a:t>Medical Support</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Medical </a:t>
                      </a:r>
                      <a:r>
                        <a:rPr lang="en-US" sz="900" b="0" i="0" u="none" strike="noStrike" dirty="0">
                          <a:solidFill>
                            <a:srgbClr val="000000"/>
                          </a:solidFill>
                          <a:effectLst/>
                          <a:latin typeface="Arial" panose="020B0604020202020204" pitchFamily="34" charset="0"/>
                          <a:cs typeface="Arial" panose="020B0604020202020204" pitchFamily="34" charset="0"/>
                        </a:rPr>
                        <a:t>Evacuation</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4. Repatriation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5. Medical </a:t>
                      </a:r>
                      <a:r>
                        <a:rPr lang="en-US" sz="900" b="0" i="0" u="none" strike="noStrike" dirty="0">
                          <a:solidFill>
                            <a:srgbClr val="000000"/>
                          </a:solidFill>
                          <a:effectLst/>
                          <a:latin typeface="Arial" panose="020B0604020202020204" pitchFamily="34" charset="0"/>
                          <a:cs typeface="Arial" panose="020B0604020202020204" pitchFamily="34" charset="0"/>
                        </a:rPr>
                        <a:t>Consulting</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Security Assistance:</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Security </a:t>
                      </a:r>
                      <a:r>
                        <a:rPr lang="en-US" sz="900" b="0" i="0" u="none" strike="noStrike" dirty="0">
                          <a:solidFill>
                            <a:srgbClr val="000000"/>
                          </a:solidFill>
                          <a:effectLst/>
                          <a:latin typeface="Arial" panose="020B0604020202020204" pitchFamily="34" charset="0"/>
                          <a:cs typeface="Arial" panose="020B0604020202020204" pitchFamily="34" charset="0"/>
                        </a:rPr>
                        <a:t>Intelligence</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Security</a:t>
                      </a:r>
                      <a:r>
                        <a:rPr lang="en-US" sz="900" b="0" i="0" u="none" strike="noStrike" dirty="0">
                          <a:solidFill>
                            <a:srgbClr val="000000"/>
                          </a:solidFill>
                          <a:effectLst/>
                          <a:latin typeface="Arial" panose="020B0604020202020204" pitchFamily="34" charset="0"/>
                          <a:cs typeface="Arial" panose="020B0604020202020204" pitchFamily="34" charset="0"/>
                        </a:rPr>
                        <a:t>, Political and Natural Disaster Evacuation</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Security </a:t>
                      </a:r>
                      <a:r>
                        <a:rPr lang="en-US" sz="900" b="0" i="0" u="none" strike="noStrike" dirty="0">
                          <a:solidFill>
                            <a:srgbClr val="000000"/>
                          </a:solidFill>
                          <a:effectLst/>
                          <a:latin typeface="Arial" panose="020B0604020202020204" pitchFamily="34" charset="0"/>
                          <a:cs typeface="Arial" panose="020B0604020202020204" pitchFamily="34" charset="0"/>
                        </a:rPr>
                        <a:t>Operations</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4. Crisis </a:t>
                      </a:r>
                      <a:r>
                        <a:rPr lang="en-US" sz="900" b="0" i="0" u="none" strike="noStrike" dirty="0">
                          <a:solidFill>
                            <a:srgbClr val="000000"/>
                          </a:solidFill>
                          <a:effectLst/>
                          <a:latin typeface="Arial" panose="020B0604020202020204" pitchFamily="34" charset="0"/>
                          <a:cs typeface="Arial" panose="020B0604020202020204" pitchFamily="34" charset="0"/>
                        </a:rPr>
                        <a:t>Management and Critical Incident Support</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Travel Risk Management: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Travel Tracking</a:t>
                      </a:r>
                      <a:r>
                        <a:rPr lang="en-US" sz="900" b="0" i="0" u="none" strike="noStrike" baseline="0" dirty="0" smtClean="0">
                          <a:solidFill>
                            <a:srgbClr val="000000"/>
                          </a:solidFill>
                          <a:effectLst/>
                          <a:latin typeface="Arial" panose="020B0604020202020204" pitchFamily="34" charset="0"/>
                          <a:cs typeface="Arial" panose="020B0604020202020204" pitchFamily="34" charset="0"/>
                        </a:rPr>
                        <a:t>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Intelligence </a:t>
                      </a:r>
                      <a:r>
                        <a:rPr lang="en-US" sz="900" b="0" i="0" u="none" strike="noStrike" dirty="0">
                          <a:solidFill>
                            <a:srgbClr val="000000"/>
                          </a:solidFill>
                          <a:effectLst/>
                          <a:latin typeface="Arial" panose="020B0604020202020204" pitchFamily="34" charset="0"/>
                          <a:cs typeface="Arial" panose="020B0604020202020204" pitchFamily="34" charset="0"/>
                        </a:rPr>
                        <a:t>Alerts</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13">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Airline </a:t>
                      </a:r>
                      <a:r>
                        <a:rPr lang="en-US" sz="900" b="0" i="0" u="none" strike="noStrike" dirty="0">
                          <a:solidFill>
                            <a:srgbClr val="000000"/>
                          </a:solidFill>
                          <a:effectLst/>
                          <a:latin typeface="Arial" panose="020B0604020202020204" pitchFamily="34" charset="0"/>
                          <a:cs typeface="Arial" panose="020B0604020202020204" pitchFamily="34" charset="0"/>
                        </a:rPr>
                        <a:t>Risk Ratings</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8401" marR="8401" marT="84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2360355"/>
              </p:ext>
            </p:extLst>
          </p:nvPr>
        </p:nvGraphicFramePr>
        <p:xfrm>
          <a:off x="4840204" y="1087711"/>
          <a:ext cx="3964086" cy="3619500"/>
        </p:xfrm>
        <a:graphic>
          <a:graphicData uri="http://schemas.openxmlformats.org/drawingml/2006/table">
            <a:tbl>
              <a:tblPr/>
              <a:tblGrid>
                <a:gridCol w="2417763"/>
                <a:gridCol w="304195"/>
                <a:gridCol w="266170"/>
                <a:gridCol w="975958"/>
              </a:tblGrid>
              <a:tr h="190500">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Ancillary Assistance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Ground </a:t>
                      </a:r>
                      <a:r>
                        <a:rPr lang="en-US" sz="900" b="0" i="0" u="none" strike="noStrike" dirty="0">
                          <a:solidFill>
                            <a:srgbClr val="000000"/>
                          </a:solidFill>
                          <a:effectLst/>
                          <a:latin typeface="Arial" panose="020B0604020202020204" pitchFamily="34" charset="0"/>
                          <a:cs typeface="Arial" panose="020B0604020202020204" pitchFamily="34" charset="0"/>
                        </a:rPr>
                        <a:t>Transport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Executive </a:t>
                      </a:r>
                      <a:r>
                        <a:rPr lang="en-US" sz="900" b="0" i="0" u="none" strike="noStrike" dirty="0">
                          <a:solidFill>
                            <a:srgbClr val="000000"/>
                          </a:solidFill>
                          <a:effectLst/>
                          <a:latin typeface="Arial" panose="020B0604020202020204" pitchFamily="34" charset="0"/>
                          <a:cs typeface="Arial" panose="020B0604020202020204" pitchFamily="34" charset="0"/>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Aircraft </a:t>
                      </a:r>
                      <a:r>
                        <a:rPr lang="en-US" sz="900" b="0" i="0" u="none" strike="noStrike" dirty="0">
                          <a:solidFill>
                            <a:srgbClr val="000000"/>
                          </a:solidFill>
                          <a:effectLst/>
                          <a:latin typeface="Arial" panose="020B0604020202020204" pitchFamily="34" charset="0"/>
                          <a:cs typeface="Arial" panose="020B0604020202020204" pitchFamily="34" charset="0"/>
                        </a:rPr>
                        <a:t>Guarding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4. Defensive </a:t>
                      </a:r>
                      <a:r>
                        <a:rPr lang="en-US" sz="900" b="0" i="0" u="none" strike="noStrike" dirty="0">
                          <a:solidFill>
                            <a:srgbClr val="000000"/>
                          </a:solidFill>
                          <a:effectLst/>
                          <a:latin typeface="Arial" panose="020B0604020202020204" pitchFamily="34" charset="0"/>
                          <a:cs typeface="Arial" panose="020B0604020202020204" pitchFamily="34" charset="0"/>
                        </a:rPr>
                        <a:t>driving 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5. Event </a:t>
                      </a:r>
                      <a:r>
                        <a:rPr lang="en-US" sz="900" b="0" i="0" u="none" strike="noStrike" dirty="0">
                          <a:solidFill>
                            <a:srgbClr val="000000"/>
                          </a:solidFill>
                          <a:effectLst/>
                          <a:latin typeface="Arial" panose="020B0604020202020204" pitchFamily="34" charset="0"/>
                          <a:cs typeface="Arial" panose="020B0604020202020204" pitchFamily="34" charset="0"/>
                        </a:rPr>
                        <a:t>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Global Health and Well-Being Solutions: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International </a:t>
                      </a:r>
                      <a:r>
                        <a:rPr lang="en-US" sz="900" b="0" i="0" u="none" strike="noStrike" dirty="0">
                          <a:solidFill>
                            <a:srgbClr val="000000"/>
                          </a:solidFill>
                          <a:effectLst/>
                          <a:latin typeface="Arial" panose="020B0604020202020204" pitchFamily="34" charset="0"/>
                          <a:cs typeface="Arial" panose="020B0604020202020204" pitchFamily="34" charset="0"/>
                        </a:rPr>
                        <a:t>Employee Assistance Program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Health </a:t>
                      </a:r>
                      <a:r>
                        <a:rPr lang="en-US" sz="900" b="0" i="0" u="none" strike="noStrike" dirty="0">
                          <a:solidFill>
                            <a:srgbClr val="000000"/>
                          </a:solidFill>
                          <a:effectLst/>
                          <a:latin typeface="Arial" panose="020B0604020202020204" pitchFamily="34" charset="0"/>
                          <a:cs typeface="Arial" panose="020B0604020202020204" pitchFamily="34" charset="0"/>
                        </a:rPr>
                        <a:t>Risk Assessment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Biometric </a:t>
                      </a:r>
                      <a:r>
                        <a:rPr lang="en-US" sz="900" b="0" i="0" u="none" strike="noStrike" dirty="0">
                          <a:solidFill>
                            <a:srgbClr val="000000"/>
                          </a:solidFill>
                          <a:effectLst/>
                          <a:latin typeface="Arial" panose="020B0604020202020204" pitchFamily="34" charset="0"/>
                          <a:cs typeface="Arial" panose="020B0604020202020204" pitchFamily="34" charset="0"/>
                        </a:rPr>
                        <a:t>Screenings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4. Global </a:t>
                      </a:r>
                      <a:r>
                        <a:rPr lang="en-US" sz="900" b="0" i="0" u="none" strike="noStrike" dirty="0">
                          <a:solidFill>
                            <a:srgbClr val="000000"/>
                          </a:solidFill>
                          <a:effectLst/>
                          <a:latin typeface="Arial" panose="020B0604020202020204" pitchFamily="34" charset="0"/>
                          <a:cs typeface="Arial" panose="020B0604020202020204" pitchFamily="34" charset="0"/>
                        </a:rPr>
                        <a:t>Wellness (other)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1" i="0" u="none" strike="noStrike" dirty="0">
                          <a:solidFill>
                            <a:srgbClr val="FFFFFF"/>
                          </a:solidFill>
                          <a:effectLst/>
                          <a:latin typeface="Arial" panose="020B0604020202020204" pitchFamily="34" charset="0"/>
                          <a:cs typeface="Arial" panose="020B0604020202020204" pitchFamily="34" charset="0"/>
                        </a:rPr>
                        <a:t>Global Medical: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900" b="1" i="0" u="none" strike="noStrike" dirty="0">
                          <a:solidFill>
                            <a:srgbClr val="FFFFFF"/>
                          </a:solidFill>
                          <a:effectLst/>
                          <a:latin typeface="Arial" panose="020B0604020202020204" pitchFamily="34" charset="0"/>
                          <a:cs typeface="Arial" panose="020B060402020202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1. Onsite </a:t>
                      </a:r>
                      <a:r>
                        <a:rPr lang="en-US" sz="900" b="0" i="0" u="none" strike="noStrike" dirty="0">
                          <a:solidFill>
                            <a:srgbClr val="000000"/>
                          </a:solidFill>
                          <a:effectLst/>
                          <a:latin typeface="Arial" panose="020B0604020202020204" pitchFamily="34" charset="0"/>
                          <a:cs typeface="Arial" panose="020B0604020202020204" pitchFamily="34" charset="0"/>
                        </a:rPr>
                        <a:t>clinics / medics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2. Medical </a:t>
                      </a:r>
                      <a:r>
                        <a:rPr lang="en-US" sz="900" b="0" i="0" u="none" strike="noStrike" dirty="0">
                          <a:solidFill>
                            <a:srgbClr val="000000"/>
                          </a:solidFill>
                          <a:effectLst/>
                          <a:latin typeface="Arial" panose="020B0604020202020204" pitchFamily="34" charset="0"/>
                          <a:cs typeface="Arial" panose="020B0604020202020204" pitchFamily="34" charset="0"/>
                        </a:rPr>
                        <a:t>consultation / 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3. Localization </a:t>
                      </a:r>
                      <a:r>
                        <a:rPr lang="en-US" sz="900" b="0" i="0" u="none" strike="noStrike" dirty="0">
                          <a:solidFill>
                            <a:srgbClr val="000000"/>
                          </a:solidFill>
                          <a:effectLst/>
                          <a:latin typeface="Arial" panose="020B0604020202020204" pitchFamily="34" charset="0"/>
                          <a:cs typeface="Arial" panose="020B0604020202020204" pitchFamily="34" charset="0"/>
                        </a:rPr>
                        <a:t>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r>
                        <a:rPr lang="en-US" sz="900" b="0" i="0" u="none" strike="noStrike" dirty="0" smtClean="0">
                          <a:solidFill>
                            <a:srgbClr val="000000"/>
                          </a:solidFill>
                          <a:effectLst/>
                          <a:latin typeface="Arial" panose="020B0604020202020204" pitchFamily="34" charset="0"/>
                          <a:cs typeface="Arial" panose="020B0604020202020204" pitchFamily="34" charset="0"/>
                        </a:rPr>
                        <a:t>4. Medical </a:t>
                      </a:r>
                      <a:r>
                        <a:rPr lang="en-US" sz="900" b="0" i="0" u="none" strike="noStrike" dirty="0">
                          <a:solidFill>
                            <a:srgbClr val="000000"/>
                          </a:solidFill>
                          <a:effectLst/>
                          <a:latin typeface="Arial" panose="020B0604020202020204" pitchFamily="34" charset="0"/>
                          <a:cs typeface="Arial" panose="020B0604020202020204" pitchFamily="34" charset="0"/>
                        </a:rPr>
                        <a:t>Supplies and Equipment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auto"/>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Content Placeholder 6"/>
          <p:cNvGraphicFramePr>
            <a:graphicFrameLocks noGrp="1"/>
          </p:cNvGraphicFramePr>
          <p:nvPr>
            <p:ph idx="1"/>
            <p:extLst>
              <p:ext uri="{D42A27DB-BD31-4B8C-83A1-F6EECF244321}">
                <p14:modId xmlns:p14="http://schemas.microsoft.com/office/powerpoint/2010/main" val="784214302"/>
              </p:ext>
            </p:extLst>
          </p:nvPr>
        </p:nvGraphicFramePr>
        <p:xfrm>
          <a:off x="4840205" y="4707211"/>
          <a:ext cx="3964085" cy="1599837"/>
        </p:xfrm>
        <a:graphic>
          <a:graphicData uri="http://schemas.openxmlformats.org/drawingml/2006/table">
            <a:tbl>
              <a:tblPr/>
              <a:tblGrid>
                <a:gridCol w="2440489"/>
                <a:gridCol w="293298"/>
                <a:gridCol w="267419"/>
                <a:gridCol w="962879"/>
              </a:tblGrid>
              <a:tr h="131255">
                <a:tc>
                  <a:txBody>
                    <a:bodyPr/>
                    <a:lstStyle/>
                    <a:p>
                      <a:pPr algn="l" fontAlgn="auto"/>
                      <a:r>
                        <a:rPr lang="en-US" sz="800" b="1" i="0" u="none" strike="noStrike" dirty="0">
                          <a:solidFill>
                            <a:srgbClr val="FFFFFF"/>
                          </a:solidFill>
                          <a:effectLst/>
                          <a:latin typeface="Arial" panose="020B0604020202020204" pitchFamily="34" charset="0"/>
                          <a:cs typeface="Arial" panose="020B0604020202020204" pitchFamily="34" charset="0"/>
                        </a:rPr>
                        <a:t>Other Global Benefit Offerings: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No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b"/>
                      <a:r>
                        <a:rPr lang="en-US" sz="800" b="1" i="0" u="none" strike="noStrike" dirty="0">
                          <a:solidFill>
                            <a:srgbClr val="FFFFFF"/>
                          </a:solidFill>
                          <a:effectLst/>
                          <a:latin typeface="Arial" panose="020B0604020202020204" pitchFamily="34" charset="0"/>
                          <a:cs typeface="Arial" panose="020B0604020202020204" pitchFamily="34" charset="0"/>
                        </a:rPr>
                        <a:t>Vendor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1312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Foreign Voluntary Workers Compensation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5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Multinational Pooling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2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Local Placement(s)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2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Duty of Care / ICE / Black Swan Planning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2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Pre-Assignment </a:t>
                      </a:r>
                      <a:r>
                        <a:rPr lang="en-US" sz="800" b="0" i="0" u="none" strike="noStrike" dirty="0" smtClean="0">
                          <a:solidFill>
                            <a:srgbClr val="000000"/>
                          </a:solidFill>
                          <a:effectLst/>
                          <a:latin typeface="Arial" panose="020B0604020202020204" pitchFamily="34" charset="0"/>
                          <a:cs typeface="Arial" panose="020B0604020202020204" pitchFamily="34" charset="0"/>
                        </a:rPr>
                        <a:t>Assistance / Fit For</a:t>
                      </a:r>
                      <a:r>
                        <a:rPr lang="en-US" sz="800" b="0" i="0" u="none" strike="noStrike" baseline="0" dirty="0" smtClean="0">
                          <a:solidFill>
                            <a:srgbClr val="000000"/>
                          </a:solidFill>
                          <a:effectLst/>
                          <a:latin typeface="Arial" panose="020B0604020202020204" pitchFamily="34" charset="0"/>
                          <a:cs typeface="Arial" panose="020B0604020202020204" pitchFamily="34" charset="0"/>
                        </a:rPr>
                        <a:t> Duty</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213">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e-Second Opinion / Telehealth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255">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Retirement and Pension solutions </a:t>
                      </a:r>
                      <a:r>
                        <a:rPr lang="en-US" sz="800" b="0" i="0" u="none" strike="noStrike" dirty="0" smtClean="0">
                          <a:solidFill>
                            <a:srgbClr val="000000"/>
                          </a:solidFill>
                          <a:effectLst/>
                          <a:latin typeface="Arial" panose="020B0604020202020204" pitchFamily="34" charset="0"/>
                          <a:cs typeface="Arial" panose="020B0604020202020204" pitchFamily="34" charset="0"/>
                        </a:rPr>
                        <a:t>(DB</a:t>
                      </a:r>
                      <a:r>
                        <a:rPr lang="en-US" sz="800" b="0" i="0" u="none" strike="noStrike" baseline="0" dirty="0" smtClean="0">
                          <a:solidFill>
                            <a:srgbClr val="000000"/>
                          </a:solidFill>
                          <a:effectLst/>
                          <a:latin typeface="Arial" panose="020B0604020202020204" pitchFamily="34" charset="0"/>
                          <a:cs typeface="Arial" panose="020B0604020202020204" pitchFamily="34" charset="0"/>
                        </a:rPr>
                        <a:t> vs. DC</a:t>
                      </a:r>
                      <a:r>
                        <a:rPr lang="en-US" sz="800" b="0" i="0" u="none" strike="noStrike" dirty="0" smtClean="0">
                          <a:solidFill>
                            <a:srgbClr val="000000"/>
                          </a:solidFill>
                          <a:effectLst/>
                          <a:latin typeface="Arial" panose="020B0604020202020204" pitchFamily="34" charset="0"/>
                          <a:cs typeface="Arial" panose="020B0604020202020204" pitchFamily="34" charset="0"/>
                        </a:rPr>
                        <a: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071">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Cultural training / language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156">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Global tax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172">
                <a:tc>
                  <a:txBody>
                    <a:bodyPr/>
                    <a:lstStyle/>
                    <a:p>
                      <a:pPr algn="l" fontAlgn="auto"/>
                      <a:r>
                        <a:rPr lang="en-US" sz="800" b="0" i="0" u="none" strike="noStrike" dirty="0">
                          <a:solidFill>
                            <a:srgbClr val="000000"/>
                          </a:solidFill>
                          <a:effectLst/>
                          <a:latin typeface="Arial" panose="020B0604020202020204" pitchFamily="34" charset="0"/>
                          <a:cs typeface="Arial" panose="020B0604020202020204" pitchFamily="34" charset="0"/>
                        </a:rPr>
                        <a:t>Cost of Living Adjustments (COLA)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2729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F9BDA0-AF0E-4BA8-B742-3B9C92A3E6FE}" type="slidenum">
              <a:rPr lang="en-US" smtClean="0">
                <a:solidFill>
                  <a:schemeClr val="tx2">
                    <a:lumMod val="50000"/>
                  </a:schemeClr>
                </a:solidFill>
              </a:rPr>
              <a:pPr/>
              <a:t>23</a:t>
            </a:fld>
            <a:endParaRPr lang="en-US" dirty="0">
              <a:solidFill>
                <a:schemeClr val="tx2">
                  <a:lumMod val="50000"/>
                </a:schemeClr>
              </a:solidFill>
            </a:endParaRPr>
          </a:p>
        </p:txBody>
      </p:sp>
      <p:grpSp>
        <p:nvGrpSpPr>
          <p:cNvPr id="25" name="Group 24"/>
          <p:cNvGrpSpPr/>
          <p:nvPr/>
        </p:nvGrpSpPr>
        <p:grpSpPr>
          <a:xfrm>
            <a:off x="681627" y="4630168"/>
            <a:ext cx="8214360" cy="1536449"/>
            <a:chOff x="1517650" y="5243070"/>
            <a:chExt cx="7620000" cy="1328957"/>
          </a:xfrm>
        </p:grpSpPr>
        <p:sp>
          <p:nvSpPr>
            <p:cNvPr id="34" name="Rectangle 33"/>
            <p:cNvSpPr/>
            <p:nvPr/>
          </p:nvSpPr>
          <p:spPr>
            <a:xfrm>
              <a:off x="1517650" y="5243070"/>
              <a:ext cx="7620000" cy="1328957"/>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endParaRPr lang="en-US">
                <a:solidFill>
                  <a:srgbClr val="8C9599"/>
                </a:solidFill>
                <a:cs typeface="Arial"/>
              </a:endParaRPr>
            </a:p>
          </p:txBody>
        </p:sp>
        <p:sp>
          <p:nvSpPr>
            <p:cNvPr id="35" name="TextBox 34"/>
            <p:cNvSpPr txBox="1"/>
            <p:nvPr/>
          </p:nvSpPr>
          <p:spPr>
            <a:xfrm>
              <a:off x="3426184" y="5366355"/>
              <a:ext cx="5334000" cy="1082387"/>
            </a:xfrm>
            <a:prstGeom prst="rect">
              <a:avLst/>
            </a:prstGeom>
            <a:noFill/>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a:lnSpc>
                  <a:spcPts val="1350"/>
                </a:lnSpc>
                <a:spcAft>
                  <a:spcPts val="500"/>
                </a:spcAft>
                <a:buFont typeface="Arial"/>
                <a:buChar char="•"/>
              </a:pPr>
              <a:r>
                <a:rPr lang="en-US" sz="1000" dirty="0" smtClean="0">
                  <a:solidFill>
                    <a:srgbClr val="122377"/>
                  </a:solidFill>
                  <a:cs typeface="Arial"/>
                </a:rPr>
                <a:t>72% reduction in costly, sometimes unnecessary evacuations over a four-year period</a:t>
              </a:r>
            </a:p>
            <a:p>
              <a:pPr marL="171450" indent="-171450">
                <a:lnSpc>
                  <a:spcPts val="1350"/>
                </a:lnSpc>
                <a:spcAft>
                  <a:spcPts val="500"/>
                </a:spcAft>
                <a:buFont typeface="Arial"/>
                <a:buChar char="•"/>
              </a:pPr>
              <a:r>
                <a:rPr lang="en-US" sz="1000" dirty="0" smtClean="0">
                  <a:solidFill>
                    <a:srgbClr val="122377"/>
                  </a:solidFill>
                  <a:cs typeface="Arial"/>
                </a:rPr>
                <a:t>96% of medical claims paid directly to providers globally </a:t>
              </a:r>
            </a:p>
            <a:p>
              <a:pPr marL="171450" indent="-171450">
                <a:lnSpc>
                  <a:spcPts val="1350"/>
                </a:lnSpc>
                <a:spcAft>
                  <a:spcPts val="500"/>
                </a:spcAft>
                <a:buFont typeface="Arial"/>
                <a:buChar char="•"/>
              </a:pPr>
              <a:r>
                <a:rPr lang="en-US" sz="1000" dirty="0" smtClean="0">
                  <a:solidFill>
                    <a:srgbClr val="122377"/>
                  </a:solidFill>
                  <a:cs typeface="Arial"/>
                </a:rPr>
                <a:t>9.4 out of 10 clients expressed overall satisfaction with implementation </a:t>
              </a:r>
            </a:p>
            <a:p>
              <a:pPr marL="171450" indent="-171450">
                <a:lnSpc>
                  <a:spcPts val="1350"/>
                </a:lnSpc>
                <a:spcAft>
                  <a:spcPts val="500"/>
                </a:spcAft>
                <a:buFont typeface="Arial"/>
                <a:buChar char="•"/>
              </a:pPr>
              <a:r>
                <a:rPr lang="en-US" sz="1000" dirty="0" smtClean="0">
                  <a:solidFill>
                    <a:srgbClr val="122377"/>
                  </a:solidFill>
                  <a:cs typeface="Arial"/>
                </a:rPr>
                <a:t>$12-15 PMPM reduction in medical cost through active Rx Management</a:t>
              </a:r>
            </a:p>
            <a:p>
              <a:pPr marL="171450" indent="-171450">
                <a:lnSpc>
                  <a:spcPts val="1350"/>
                </a:lnSpc>
                <a:spcAft>
                  <a:spcPts val="500"/>
                </a:spcAft>
                <a:buFont typeface="Arial"/>
                <a:buChar char="•"/>
              </a:pPr>
              <a:r>
                <a:rPr lang="en-US" sz="1000" dirty="0">
                  <a:solidFill>
                    <a:srgbClr val="122377"/>
                  </a:solidFill>
                  <a:cs typeface="Arial"/>
                </a:rPr>
                <a:t>60% </a:t>
              </a:r>
              <a:r>
                <a:rPr lang="en-US" sz="1000" dirty="0" smtClean="0">
                  <a:solidFill>
                    <a:srgbClr val="122377"/>
                  </a:solidFill>
                  <a:cs typeface="Arial"/>
                </a:rPr>
                <a:t>more likely to engage in clinical program through pharmacy</a:t>
              </a:r>
              <a:endParaRPr lang="en-US" sz="1000" dirty="0">
                <a:solidFill>
                  <a:srgbClr val="122377"/>
                </a:solidFill>
                <a:cs typeface="Arial"/>
              </a:endParaRPr>
            </a:p>
          </p:txBody>
        </p:sp>
        <p:sp>
          <p:nvSpPr>
            <p:cNvPr id="48" name="TextBox 47"/>
            <p:cNvSpPr txBox="1"/>
            <p:nvPr/>
          </p:nvSpPr>
          <p:spPr>
            <a:xfrm>
              <a:off x="1865923" y="5714492"/>
              <a:ext cx="1702777" cy="303068"/>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800"/>
                </a:lnSpc>
              </a:pPr>
              <a:r>
                <a:rPr lang="en-US" b="1" dirty="0" smtClean="0">
                  <a:solidFill>
                    <a:srgbClr val="122377"/>
                  </a:solidFill>
                  <a:cs typeface="Arial"/>
                </a:rPr>
                <a:t>Results</a:t>
              </a:r>
              <a:endParaRPr lang="en-US" b="1" dirty="0">
                <a:solidFill>
                  <a:srgbClr val="122377"/>
                </a:solidFill>
                <a:cs typeface="Arial"/>
              </a:endParaRPr>
            </a:p>
          </p:txBody>
        </p:sp>
      </p:grpSp>
      <p:grpSp>
        <p:nvGrpSpPr>
          <p:cNvPr id="26" name="Group 25"/>
          <p:cNvGrpSpPr/>
          <p:nvPr/>
        </p:nvGrpSpPr>
        <p:grpSpPr>
          <a:xfrm>
            <a:off x="687977" y="3109092"/>
            <a:ext cx="8208010" cy="1447800"/>
            <a:chOff x="1524000" y="4028229"/>
            <a:chExt cx="7613650" cy="1121079"/>
          </a:xfrm>
        </p:grpSpPr>
        <p:sp>
          <p:nvSpPr>
            <p:cNvPr id="32" name="Rectangle 17"/>
            <p:cNvSpPr>
              <a:spLocks noChangeArrowheads="1"/>
            </p:cNvSpPr>
            <p:nvPr/>
          </p:nvSpPr>
          <p:spPr bwMode="auto">
            <a:xfrm>
              <a:off x="1524000" y="4028229"/>
              <a:ext cx="7613650" cy="1121079"/>
            </a:xfrm>
            <a:prstGeom prst="rect">
              <a:avLst/>
            </a:prstGeom>
            <a:solidFill>
              <a:srgbClr val="00B0F0"/>
            </a:solidFill>
            <a:ln>
              <a:noFill/>
            </a:ln>
            <a:extLst/>
          </p:spPr>
          <p:txBody>
            <a:bodyPr vert="horz" wrap="square" lIns="91440" tIns="45720" rIns="91440" bIns="45720" numCol="1" anchor="ctr"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346075">
                <a:lnSpc>
                  <a:spcPct val="114000"/>
                </a:lnSpc>
                <a:spcBef>
                  <a:spcPts val="600"/>
                </a:spcBef>
              </a:pPr>
              <a:endParaRPr lang="en-US" sz="1400">
                <a:solidFill>
                  <a:srgbClr val="003DA1">
                    <a:lumMod val="75000"/>
                  </a:srgbClr>
                </a:solidFill>
                <a:cs typeface="Arial"/>
              </a:endParaRPr>
            </a:p>
          </p:txBody>
        </p:sp>
        <p:sp>
          <p:nvSpPr>
            <p:cNvPr id="33" name="TextBox 32"/>
            <p:cNvSpPr txBox="1"/>
            <p:nvPr/>
          </p:nvSpPr>
          <p:spPr>
            <a:xfrm>
              <a:off x="1796073" y="4428190"/>
              <a:ext cx="1702777" cy="519546"/>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800"/>
                </a:lnSpc>
              </a:pPr>
              <a:r>
                <a:rPr lang="en-US" b="1" dirty="0" smtClean="0">
                  <a:solidFill>
                    <a:srgbClr val="003DA1">
                      <a:lumMod val="75000"/>
                    </a:srgbClr>
                  </a:solidFill>
                  <a:cs typeface="Arial"/>
                </a:rPr>
                <a:t>Global Network</a:t>
              </a:r>
              <a:endParaRPr lang="en-US" b="1" dirty="0">
                <a:solidFill>
                  <a:srgbClr val="003DA1">
                    <a:lumMod val="75000"/>
                  </a:srgbClr>
                </a:solidFill>
                <a:cs typeface="Arial"/>
              </a:endParaRPr>
            </a:p>
          </p:txBody>
        </p:sp>
      </p:grpSp>
      <p:grpSp>
        <p:nvGrpSpPr>
          <p:cNvPr id="27" name="Group 26"/>
          <p:cNvGrpSpPr/>
          <p:nvPr/>
        </p:nvGrpSpPr>
        <p:grpSpPr>
          <a:xfrm>
            <a:off x="687977" y="1251521"/>
            <a:ext cx="8214360" cy="3158551"/>
            <a:chOff x="1517650" y="2384620"/>
            <a:chExt cx="8214360" cy="2962126"/>
          </a:xfrm>
        </p:grpSpPr>
        <p:sp>
          <p:nvSpPr>
            <p:cNvPr id="28" name="Rectangle 17"/>
            <p:cNvSpPr>
              <a:spLocks noChangeArrowheads="1"/>
            </p:cNvSpPr>
            <p:nvPr/>
          </p:nvSpPr>
          <p:spPr bwMode="auto">
            <a:xfrm>
              <a:off x="1517650" y="2384620"/>
              <a:ext cx="8214360" cy="1671343"/>
            </a:xfrm>
            <a:prstGeom prst="rect">
              <a:avLst/>
            </a:prstGeom>
            <a:solidFill>
              <a:srgbClr val="073293"/>
            </a:solidFill>
            <a:ln>
              <a:noFill/>
            </a:ln>
            <a:extLst/>
          </p:spPr>
          <p:txBody>
            <a:bodyPr vert="horz" wrap="square" lIns="91440" tIns="45720" rIns="91440" bIns="45720" numCol="1" anchor="ctr"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346075">
                <a:lnSpc>
                  <a:spcPct val="114000"/>
                </a:lnSpc>
                <a:spcBef>
                  <a:spcPts val="600"/>
                </a:spcBef>
              </a:pPr>
              <a:endParaRPr lang="en-US" sz="1400">
                <a:solidFill>
                  <a:srgbClr val="FFFFFF"/>
                </a:solidFill>
                <a:cs typeface="Arial"/>
              </a:endParaRPr>
            </a:p>
          </p:txBody>
        </p:sp>
        <p:sp>
          <p:nvSpPr>
            <p:cNvPr id="29" name="Rectangle 28"/>
            <p:cNvSpPr/>
            <p:nvPr/>
          </p:nvSpPr>
          <p:spPr>
            <a:xfrm>
              <a:off x="3575050" y="2446385"/>
              <a:ext cx="5398498" cy="1539395"/>
            </a:xfrm>
            <a:prstGeom prst="rect">
              <a:avLst/>
            </a:prstGeom>
          </p:spPr>
          <p:txBody>
            <a:bodyPr wrap="square" lIns="0" tIns="0" rIns="0" bIns="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a:lnSpc>
                  <a:spcPts val="1350"/>
                </a:lnSpc>
                <a:spcAft>
                  <a:spcPts val="500"/>
                </a:spcAft>
                <a:buFont typeface="Arial"/>
                <a:buChar char="•"/>
              </a:pPr>
              <a:r>
                <a:rPr lang="en-US" sz="1000" dirty="0" smtClean="0">
                  <a:solidFill>
                    <a:srgbClr val="FFFFFF"/>
                  </a:solidFill>
                  <a:cs typeface="Arial"/>
                </a:rPr>
                <a:t>One global vendor relationship to manage: Global Insurance, BTM, Assistance / Security, etc.</a:t>
              </a:r>
            </a:p>
            <a:p>
              <a:pPr marL="171450" indent="-171450">
                <a:lnSpc>
                  <a:spcPts val="1350"/>
                </a:lnSpc>
                <a:spcAft>
                  <a:spcPts val="500"/>
                </a:spcAft>
                <a:buFont typeface="Arial"/>
                <a:buChar char="•"/>
              </a:pPr>
              <a:r>
                <a:rPr lang="en-US" sz="1000" dirty="0" smtClean="0">
                  <a:solidFill>
                    <a:srgbClr val="FFFFFF"/>
                  </a:solidFill>
                  <a:cs typeface="Arial"/>
                </a:rPr>
                <a:t>Single number for all member needs</a:t>
              </a:r>
            </a:p>
            <a:p>
              <a:pPr marL="171450" indent="-171450">
                <a:lnSpc>
                  <a:spcPts val="1350"/>
                </a:lnSpc>
                <a:spcAft>
                  <a:spcPts val="500"/>
                </a:spcAft>
                <a:buFont typeface="Arial"/>
                <a:buChar char="•"/>
              </a:pPr>
              <a:r>
                <a:rPr lang="en-US" sz="1000" dirty="0" smtClean="0">
                  <a:solidFill>
                    <a:srgbClr val="FFFFFF"/>
                  </a:solidFill>
                  <a:cs typeface="Arial"/>
                </a:rPr>
                <a:t>Network site audit process</a:t>
              </a:r>
            </a:p>
            <a:p>
              <a:pPr marL="171450" indent="-171450">
                <a:lnSpc>
                  <a:spcPts val="1350"/>
                </a:lnSpc>
                <a:spcAft>
                  <a:spcPts val="500"/>
                </a:spcAft>
                <a:buFont typeface="Arial"/>
                <a:buChar char="•"/>
              </a:pPr>
              <a:r>
                <a:rPr lang="en-US" sz="1000" dirty="0" smtClean="0">
                  <a:solidFill>
                    <a:srgbClr val="FFFFFF"/>
                  </a:solidFill>
                  <a:cs typeface="Arial"/>
                </a:rPr>
                <a:t>Rigorous clinical programs rooted in MCG guidelines</a:t>
              </a:r>
            </a:p>
            <a:p>
              <a:pPr marL="171450" indent="-171450">
                <a:lnSpc>
                  <a:spcPts val="1350"/>
                </a:lnSpc>
                <a:spcAft>
                  <a:spcPts val="500"/>
                </a:spcAft>
                <a:buFont typeface="Arial"/>
                <a:buChar char="•"/>
              </a:pPr>
              <a:r>
                <a:rPr lang="en-US" sz="1000" dirty="0" smtClean="0">
                  <a:solidFill>
                    <a:srgbClr val="FFFFFF"/>
                  </a:solidFill>
                  <a:cs typeface="Arial"/>
                </a:rPr>
                <a:t>Market-leading Rx Programs</a:t>
              </a:r>
            </a:p>
            <a:p>
              <a:pPr marL="171450" indent="-171450">
                <a:lnSpc>
                  <a:spcPts val="1350"/>
                </a:lnSpc>
                <a:spcAft>
                  <a:spcPts val="500"/>
                </a:spcAft>
                <a:buFont typeface="Arial"/>
                <a:buChar char="•"/>
              </a:pPr>
              <a:r>
                <a:rPr lang="en-US" sz="1000" dirty="0" smtClean="0">
                  <a:solidFill>
                    <a:srgbClr val="FFFFFF"/>
                  </a:solidFill>
                  <a:cs typeface="Arial"/>
                </a:rPr>
                <a:t>Member tools, resources, and personal outreach programs to drive ongoing engagement</a:t>
              </a:r>
            </a:p>
            <a:p>
              <a:pPr marL="171450" indent="-171450">
                <a:lnSpc>
                  <a:spcPts val="1350"/>
                </a:lnSpc>
                <a:spcAft>
                  <a:spcPts val="500"/>
                </a:spcAft>
                <a:buFont typeface="Arial"/>
                <a:buChar char="•"/>
              </a:pPr>
              <a:r>
                <a:rPr lang="en-US" sz="1000" dirty="0" smtClean="0">
                  <a:solidFill>
                    <a:srgbClr val="FFFFFF"/>
                  </a:solidFill>
                  <a:cs typeface="Arial"/>
                </a:rPr>
                <a:t>Congruency with </a:t>
              </a:r>
              <a:r>
                <a:rPr lang="en-US" sz="1000" dirty="0" err="1" smtClean="0">
                  <a:solidFill>
                    <a:srgbClr val="FFFFFF"/>
                  </a:solidFill>
                  <a:cs typeface="Arial"/>
                </a:rPr>
                <a:t>UnitedHealthcare</a:t>
              </a:r>
              <a:r>
                <a:rPr lang="en-US" sz="1000" dirty="0" smtClean="0">
                  <a:solidFill>
                    <a:srgbClr val="FFFFFF"/>
                  </a:solidFill>
                  <a:cs typeface="Arial"/>
                </a:rPr>
                <a:t> domestic networks and programs</a:t>
              </a:r>
              <a:endParaRPr lang="en-US" sz="1000" dirty="0">
                <a:solidFill>
                  <a:srgbClr val="FFFFFF"/>
                </a:solidFill>
                <a:cs typeface="Arial"/>
              </a:endParaRPr>
            </a:p>
          </p:txBody>
        </p:sp>
        <p:sp>
          <p:nvSpPr>
            <p:cNvPr id="30" name="TextBox 29"/>
            <p:cNvSpPr txBox="1"/>
            <p:nvPr/>
          </p:nvSpPr>
          <p:spPr>
            <a:xfrm>
              <a:off x="1872273" y="2956310"/>
              <a:ext cx="1702777" cy="519546"/>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nSpc>
                  <a:spcPts val="1800"/>
                </a:lnSpc>
              </a:pPr>
              <a:r>
                <a:rPr lang="en-US" b="1" dirty="0" smtClean="0">
                  <a:solidFill>
                    <a:srgbClr val="FFFFFF"/>
                  </a:solidFill>
                  <a:cs typeface="Arial"/>
                </a:rPr>
                <a:t>Quality+ Efficiency</a:t>
              </a:r>
              <a:endParaRPr lang="en-US" b="1" dirty="0">
                <a:solidFill>
                  <a:srgbClr val="FFFFFF"/>
                </a:solidFill>
                <a:cs typeface="Arial"/>
              </a:endParaRPr>
            </a:p>
          </p:txBody>
        </p:sp>
        <p:sp>
          <p:nvSpPr>
            <p:cNvPr id="31" name="Rectangle 30"/>
            <p:cNvSpPr/>
            <p:nvPr/>
          </p:nvSpPr>
          <p:spPr>
            <a:xfrm>
              <a:off x="3575050" y="4264359"/>
              <a:ext cx="5181600" cy="1082387"/>
            </a:xfrm>
            <a:prstGeom prst="rect">
              <a:avLst/>
            </a:prstGeom>
          </p:spPr>
          <p:txBody>
            <a:bodyPr wrap="square" lIns="0" tIns="0" rIns="0" bIns="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171450" indent="-171450">
                <a:lnSpc>
                  <a:spcPts val="1350"/>
                </a:lnSpc>
                <a:spcAft>
                  <a:spcPts val="500"/>
                </a:spcAft>
                <a:buFont typeface="Arial"/>
                <a:buChar char="•"/>
              </a:pPr>
              <a:r>
                <a:rPr lang="en-US" sz="1000" dirty="0" smtClean="0">
                  <a:solidFill>
                    <a:srgbClr val="003DA1">
                      <a:lumMod val="75000"/>
                    </a:srgbClr>
                  </a:solidFill>
                  <a:cs typeface="Arial"/>
                </a:rPr>
                <a:t>1,000,000+ providers worldwide</a:t>
              </a:r>
            </a:p>
            <a:p>
              <a:pPr marL="171450" indent="-171450">
                <a:lnSpc>
                  <a:spcPts val="1350"/>
                </a:lnSpc>
                <a:spcAft>
                  <a:spcPts val="500"/>
                </a:spcAft>
                <a:buFont typeface="Arial"/>
                <a:buChar char="•"/>
              </a:pPr>
              <a:r>
                <a:rPr lang="en-US" sz="1000" dirty="0" smtClean="0">
                  <a:solidFill>
                    <a:srgbClr val="003DA1">
                      <a:lumMod val="75000"/>
                    </a:srgbClr>
                  </a:solidFill>
                  <a:cs typeface="Arial"/>
                </a:rPr>
                <a:t>Nearly 560 medical Centers of Excellence</a:t>
              </a:r>
            </a:p>
            <a:p>
              <a:pPr marL="171450" indent="-171450">
                <a:lnSpc>
                  <a:spcPts val="1350"/>
                </a:lnSpc>
                <a:spcAft>
                  <a:spcPts val="500"/>
                </a:spcAft>
                <a:buFont typeface="Arial"/>
                <a:buChar char="•"/>
              </a:pPr>
              <a:r>
                <a:rPr lang="en-US" sz="1000" dirty="0" smtClean="0">
                  <a:solidFill>
                    <a:srgbClr val="003DA1">
                      <a:lumMod val="75000"/>
                    </a:srgbClr>
                  </a:solidFill>
                  <a:cs typeface="Arial"/>
                </a:rPr>
                <a:t>150 approved air ambulance providers</a:t>
              </a:r>
            </a:p>
            <a:p>
              <a:pPr marL="171450" indent="-171450">
                <a:lnSpc>
                  <a:spcPts val="1350"/>
                </a:lnSpc>
                <a:spcAft>
                  <a:spcPts val="500"/>
                </a:spcAft>
                <a:buFont typeface="Arial"/>
                <a:buChar char="•"/>
              </a:pPr>
              <a:r>
                <a:rPr lang="en-US" sz="1000" dirty="0" smtClean="0">
                  <a:solidFill>
                    <a:srgbClr val="003DA1">
                      <a:lumMod val="75000"/>
                    </a:srgbClr>
                  </a:solidFill>
                  <a:cs typeface="Arial"/>
                </a:rPr>
                <a:t>400 major cities with security personnel </a:t>
              </a:r>
            </a:p>
            <a:p>
              <a:pPr marL="171450" indent="-171450">
                <a:lnSpc>
                  <a:spcPts val="1350"/>
                </a:lnSpc>
                <a:spcAft>
                  <a:spcPts val="500"/>
                </a:spcAft>
                <a:buFont typeface="Arial"/>
                <a:buChar char="•"/>
              </a:pPr>
              <a:r>
                <a:rPr lang="en-US" sz="1000" dirty="0" smtClean="0">
                  <a:solidFill>
                    <a:srgbClr val="003DA1">
                      <a:lumMod val="75000"/>
                    </a:srgbClr>
                  </a:solidFill>
                  <a:cs typeface="Arial"/>
                </a:rPr>
                <a:t>150,000 providers outside the U.S. including more than 15,000 hospitals and clinics</a:t>
              </a:r>
              <a:endParaRPr lang="en-US" sz="1000" dirty="0">
                <a:solidFill>
                  <a:srgbClr val="003DA1">
                    <a:lumMod val="75000"/>
                  </a:srgbClr>
                </a:solidFill>
                <a:cs typeface="Arial"/>
              </a:endParaRPr>
            </a:p>
          </p:txBody>
        </p:sp>
      </p:grpSp>
      <p:sp>
        <p:nvSpPr>
          <p:cNvPr id="19" name="Rectangle 18"/>
          <p:cNvSpPr/>
          <p:nvPr/>
        </p:nvSpPr>
        <p:spPr>
          <a:xfrm>
            <a:off x="495299" y="197631"/>
            <a:ext cx="6086475" cy="688193"/>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834661" y="362190"/>
            <a:ext cx="5407750" cy="321883"/>
          </a:xfrm>
          <a:prstGeom prst="rect">
            <a:avLst/>
          </a:prstGeom>
          <a:noFill/>
        </p:spPr>
        <p:txBody>
          <a:bodyPr wrap="square" lIns="0" tIns="0" rIns="0" bIns="0"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lnSpc>
                <a:spcPts val="2800"/>
              </a:lnSpc>
            </a:pPr>
            <a:r>
              <a:rPr lang="en-US" b="1" dirty="0" smtClean="0">
                <a:solidFill>
                  <a:srgbClr val="FFFFFF"/>
                </a:solidFill>
                <a:cs typeface="Arial"/>
              </a:rPr>
              <a:t>Why </a:t>
            </a:r>
            <a:r>
              <a:rPr lang="en-US" b="1" dirty="0" err="1" smtClean="0">
                <a:solidFill>
                  <a:srgbClr val="FFFFFF"/>
                </a:solidFill>
                <a:cs typeface="Arial"/>
              </a:rPr>
              <a:t>UnitedHealthcare</a:t>
            </a:r>
            <a:r>
              <a:rPr lang="en-US" b="1" dirty="0" smtClean="0">
                <a:solidFill>
                  <a:srgbClr val="FFFFFF"/>
                </a:solidFill>
                <a:cs typeface="Arial"/>
              </a:rPr>
              <a:t> Global</a:t>
            </a:r>
            <a:endParaRPr lang="en-US" b="1" dirty="0">
              <a:solidFill>
                <a:srgbClr val="FFFFFF"/>
              </a:solidFill>
              <a:cs typeface="Arial"/>
            </a:endParaRPr>
          </a:p>
        </p:txBody>
      </p:sp>
    </p:spTree>
    <p:extLst>
      <p:ext uri="{BB962C8B-B14F-4D97-AF65-F5344CB8AC3E}">
        <p14:creationId xmlns:p14="http://schemas.microsoft.com/office/powerpoint/2010/main" val="15215020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Quality Care Outcomes</a:t>
            </a:r>
            <a:endParaRPr lang="en-US" dirty="0"/>
          </a:p>
        </p:txBody>
      </p:sp>
    </p:spTree>
    <p:extLst>
      <p:ext uri="{BB962C8B-B14F-4D97-AF65-F5344CB8AC3E}">
        <p14:creationId xmlns:p14="http://schemas.microsoft.com/office/powerpoint/2010/main" val="70608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2400" dirty="0" smtClean="0"/>
              <a:t>UnitedHealth Premium </a:t>
            </a:r>
            <a:br>
              <a:rPr lang="en-US" sz="2400" dirty="0" smtClean="0"/>
            </a:br>
            <a:r>
              <a:rPr lang="en-US" sz="2400" dirty="0" smtClean="0"/>
              <a:t>Quality of Care and Outcomes</a:t>
            </a:r>
            <a:endParaRPr lang="en-US" sz="2400" dirty="0"/>
          </a:p>
        </p:txBody>
      </p:sp>
      <p:sp>
        <p:nvSpPr>
          <p:cNvPr id="16" name="Content Placeholder 15"/>
          <p:cNvSpPr>
            <a:spLocks noGrp="1"/>
          </p:cNvSpPr>
          <p:nvPr>
            <p:ph idx="1"/>
          </p:nvPr>
        </p:nvSpPr>
        <p:spPr>
          <a:xfrm>
            <a:off x="467833" y="4132729"/>
            <a:ext cx="8282762" cy="2257437"/>
          </a:xfrm>
          <a:noFill/>
          <a:ln>
            <a:noFill/>
          </a:ln>
        </p:spPr>
        <p:txBody>
          <a:bodyPr/>
          <a:lstStyle/>
          <a:p>
            <a:pPr marL="4803775" lvl="8" indent="-230188">
              <a:lnSpc>
                <a:spcPct val="115000"/>
              </a:lnSpc>
              <a:buFont typeface="Symbol"/>
              <a:buChar char=""/>
            </a:pPr>
            <a:endParaRPr lang="en-US" sz="1200" dirty="0" smtClean="0">
              <a:ea typeface="Calibri"/>
              <a:cs typeface="Times New Roman"/>
            </a:endParaRPr>
          </a:p>
          <a:p>
            <a:pPr marL="4803775" lvl="8" indent="-230188">
              <a:lnSpc>
                <a:spcPct val="115000"/>
              </a:lnSpc>
              <a:buFont typeface="Symbol"/>
              <a:buChar char=""/>
            </a:pPr>
            <a:endParaRPr lang="en-US" sz="1200" dirty="0">
              <a:ea typeface="Calibri"/>
              <a:cs typeface="Times New Roman"/>
            </a:endParaRPr>
          </a:p>
          <a:p>
            <a:pPr marL="4803775" lvl="8" indent="-230188">
              <a:lnSpc>
                <a:spcPct val="115000"/>
              </a:lnSpc>
              <a:buFont typeface="Symbol"/>
              <a:buChar char=""/>
            </a:pPr>
            <a:endParaRPr lang="en-US" sz="1200" dirty="0" smtClean="0">
              <a:ea typeface="Calibri"/>
              <a:cs typeface="Times New Roman"/>
            </a:endParaRPr>
          </a:p>
          <a:p>
            <a:pPr marL="4803775" lvl="8" indent="-230188">
              <a:lnSpc>
                <a:spcPct val="115000"/>
              </a:lnSpc>
              <a:buFont typeface="Symbol"/>
              <a:buChar char=""/>
            </a:pPr>
            <a:r>
              <a:rPr lang="en-US" sz="1200" dirty="0" smtClean="0">
                <a:ea typeface="Calibri"/>
                <a:cs typeface="Times New Roman"/>
              </a:rPr>
              <a:t>Fairfield </a:t>
            </a:r>
            <a:r>
              <a:rPr lang="en-US" sz="1200" dirty="0">
                <a:ea typeface="Calibri"/>
                <a:cs typeface="Times New Roman"/>
              </a:rPr>
              <a:t>County, Connecticut</a:t>
            </a:r>
          </a:p>
          <a:p>
            <a:pPr marL="4803775" lvl="8" indent="-230188">
              <a:lnSpc>
                <a:spcPct val="115000"/>
              </a:lnSpc>
              <a:buFont typeface="Symbol"/>
              <a:buChar char=""/>
            </a:pPr>
            <a:r>
              <a:rPr lang="en-US" sz="1200" dirty="0">
                <a:ea typeface="Calibri"/>
                <a:cs typeface="Times New Roman"/>
              </a:rPr>
              <a:t>Greater Milwaukee, Wisconsin</a:t>
            </a:r>
          </a:p>
          <a:p>
            <a:pPr marL="4803775" lvl="8" indent="-230188">
              <a:lnSpc>
                <a:spcPct val="115000"/>
              </a:lnSpc>
              <a:buFont typeface="Symbol"/>
              <a:buChar char=""/>
            </a:pPr>
            <a:r>
              <a:rPr lang="en-US" sz="1200" dirty="0" smtClean="0">
                <a:ea typeface="Calibri"/>
                <a:cs typeface="Times New Roman"/>
              </a:rPr>
              <a:t>Northeast </a:t>
            </a:r>
            <a:r>
              <a:rPr lang="en-US" sz="1200" dirty="0">
                <a:ea typeface="Calibri"/>
                <a:cs typeface="Times New Roman"/>
              </a:rPr>
              <a:t>Wisconsin</a:t>
            </a:r>
          </a:p>
          <a:p>
            <a:pPr marL="4803775" lvl="8" indent="-230188">
              <a:lnSpc>
                <a:spcPct val="115000"/>
              </a:lnSpc>
              <a:buFont typeface="Symbol"/>
              <a:buChar char=""/>
            </a:pPr>
            <a:r>
              <a:rPr lang="en-US" sz="1200" dirty="0">
                <a:ea typeface="Calibri"/>
                <a:cs typeface="Times New Roman"/>
              </a:rPr>
              <a:t>Northern Illinois</a:t>
            </a:r>
          </a:p>
          <a:p>
            <a:pPr marL="4803775" lvl="8" indent="-230188">
              <a:lnSpc>
                <a:spcPct val="115000"/>
              </a:lnSpc>
              <a:buFont typeface="Symbol"/>
              <a:buChar char=""/>
            </a:pPr>
            <a:r>
              <a:rPr lang="en-US" sz="1200" dirty="0">
                <a:ea typeface="Calibri"/>
                <a:cs typeface="Times New Roman"/>
              </a:rPr>
              <a:t>Raleigh/Triangle, North </a:t>
            </a:r>
            <a:r>
              <a:rPr lang="en-US" sz="1200" dirty="0" smtClean="0">
                <a:ea typeface="Calibri"/>
                <a:cs typeface="Times New Roman"/>
              </a:rPr>
              <a:t>Carolina</a:t>
            </a:r>
          </a:p>
          <a:p>
            <a:pPr marL="4803775" lvl="8" indent="-230188">
              <a:lnSpc>
                <a:spcPct val="115000"/>
              </a:lnSpc>
              <a:buFont typeface="Symbol"/>
              <a:buChar char=""/>
            </a:pPr>
            <a:r>
              <a:rPr lang="en-US" sz="1200" dirty="0" smtClean="0">
                <a:ea typeface="Calibri"/>
                <a:cs typeface="Times New Roman"/>
              </a:rPr>
              <a:t>Rhode Island</a:t>
            </a:r>
            <a:endParaRPr lang="en-US" sz="1200" dirty="0"/>
          </a:p>
        </p:txBody>
      </p:sp>
      <p:sp>
        <p:nvSpPr>
          <p:cNvPr id="3" name="Slide Number Placeholder 2"/>
          <p:cNvSpPr>
            <a:spLocks noGrp="1"/>
          </p:cNvSpPr>
          <p:nvPr>
            <p:ph type="sldNum" sz="quarter" idx="4294967295"/>
          </p:nvPr>
        </p:nvSpPr>
        <p:spPr>
          <a:xfrm>
            <a:off x="8553690" y="6630002"/>
            <a:ext cx="381000" cy="228600"/>
          </a:xfrm>
          <a:prstGeom prst="rect">
            <a:avLst/>
          </a:prstGeom>
        </p:spPr>
        <p:txBody>
          <a:bodyPr/>
          <a:lstStyle/>
          <a:p>
            <a:fld id="{90F9BDA0-AF0E-4BA8-B742-3B9C92A3E6FE}" type="slidenum">
              <a:rPr lang="en-US" smtClean="0">
                <a:solidFill>
                  <a:schemeClr val="tx1"/>
                </a:solidFill>
              </a:rPr>
              <a:pPr/>
              <a:t>25</a:t>
            </a:fld>
            <a:endParaRPr lang="en-US"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51773022"/>
              </p:ext>
            </p:extLst>
          </p:nvPr>
        </p:nvGraphicFramePr>
        <p:xfrm>
          <a:off x="467833" y="1282897"/>
          <a:ext cx="8240232" cy="2737368"/>
        </p:xfrm>
        <a:graphic>
          <a:graphicData uri="http://schemas.openxmlformats.org/drawingml/2006/table">
            <a:tbl>
              <a:tblPr firstRow="1" bandRow="1"/>
              <a:tblGrid>
                <a:gridCol w="2263792"/>
                <a:gridCol w="5976440"/>
              </a:tblGrid>
              <a:tr h="3049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2636"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mn-lt"/>
                          <a:ea typeface="+mn-ea"/>
                          <a:cs typeface="+mn-cs"/>
                        </a:rPr>
                        <a:t>Quality measured first.</a:t>
                      </a:r>
                    </a:p>
                    <a:p>
                      <a:pPr marL="0" marR="0" lvl="0" indent="0" algn="l" defTabSz="912636"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smtClean="0">
                          <a:ln>
                            <a:noFill/>
                          </a:ln>
                          <a:solidFill>
                            <a:srgbClr val="FFFFFF"/>
                          </a:solidFill>
                          <a:effectLst/>
                          <a:uLnTx/>
                          <a:uFillTx/>
                          <a:latin typeface="+mn-lt"/>
                          <a:ea typeface="+mn-ea"/>
                          <a:cs typeface="+mn-cs"/>
                        </a:rPr>
                        <a:t>Assessed using national standardized measures from organizations such as the National Quality Forum (NQF) and the National Committee for Quality Assurance (NCQA).</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DA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FFFFFF"/>
                        </a:solidFill>
                      </a:endParaRPr>
                    </a:p>
                  </a:txBody>
                  <a:tcPr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solid"/>
                      <a:round/>
                      <a:headEnd type="none" w="med" len="med"/>
                      <a:tailEnd type="none" w="med" len="med"/>
                    </a:lnB>
                    <a:solidFill>
                      <a:srgbClr val="003DA1"/>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4D4D4D"/>
                          </a:solidFill>
                        </a:rPr>
                        <a:t>Preventive care  	</a:t>
                      </a:r>
                      <a:endParaRPr lang="en-US" sz="1200" b="1"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444444"/>
                          </a:solidFill>
                        </a:rPr>
                        <a:t>Cancer screening and other indicated screening interventions.</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r h="326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pPr>
                      <a:r>
                        <a:rPr lang="en-US" sz="1200" b="0" dirty="0" smtClean="0">
                          <a:solidFill>
                            <a:srgbClr val="4D4D4D"/>
                          </a:solidFill>
                        </a:rPr>
                        <a:t>Evidence-based care</a:t>
                      </a:r>
                      <a:endParaRPr lang="en-US" sz="1200" b="0"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44444"/>
                          </a:solidFill>
                        </a:rPr>
                        <a:t>Follows evidence-based guidelines for use of medications and diagnostic tests.</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4D4D4D"/>
                          </a:solidFill>
                        </a:rPr>
                        <a:t>Chronic disease care</a:t>
                      </a:r>
                      <a:endParaRPr lang="en-US" sz="1200" b="0"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44444"/>
                          </a:solidFill>
                        </a:rPr>
                        <a:t>Monitoring for control, progression and complications.</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4D4D4D"/>
                          </a:solidFill>
                        </a:rPr>
                        <a:t>Patient safety	</a:t>
                      </a:r>
                      <a:endParaRPr lang="en-US" sz="1200" b="0"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44444"/>
                          </a:solidFill>
                        </a:rPr>
                        <a:t>Avoiding duplicate testing or adverse drug interactions.</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tabLst>
                          <a:tab pos="2006600" algn="l"/>
                        </a:tabLst>
                      </a:pPr>
                      <a:r>
                        <a:rPr lang="en-US" sz="1200" b="0" dirty="0" smtClean="0">
                          <a:solidFill>
                            <a:srgbClr val="4D4D4D"/>
                          </a:solidFill>
                        </a:rPr>
                        <a:t>Sequencing of care</a:t>
                      </a:r>
                      <a:endParaRPr lang="en-US" sz="1200" b="0"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44444"/>
                          </a:solidFill>
                        </a:rPr>
                        <a:t>Diagnostic tests and procedures, treatment and monitoring.</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r h="3536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4D4D4D"/>
                          </a:solidFill>
                        </a:rPr>
                        <a:t>Effectiveness of procedures</a:t>
                      </a:r>
                      <a:endParaRPr lang="en-US" sz="1200" b="0" dirty="0">
                        <a:solidFill>
                          <a:srgbClr val="4D4D4D"/>
                        </a:solidFill>
                      </a:endParaRP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E0E0E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444444"/>
                          </a:solidFill>
                        </a:rPr>
                        <a:t>Lack of failed therapy </a:t>
                      </a:r>
                      <a:br>
                        <a:rPr lang="en-US" sz="1200" dirty="0" smtClean="0">
                          <a:solidFill>
                            <a:srgbClr val="444444"/>
                          </a:solidFill>
                        </a:rPr>
                      </a:br>
                      <a:r>
                        <a:rPr lang="en-US" sz="1200" dirty="0" smtClean="0">
                          <a:solidFill>
                            <a:srgbClr val="444444"/>
                          </a:solidFill>
                        </a:rPr>
                        <a:t>and complications.</a:t>
                      </a:r>
                    </a:p>
                  </a:txBody>
                  <a:tcPr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E9FF"/>
                    </a:solidFill>
                  </a:tcPr>
                </a:tc>
              </a:tr>
            </a:tbl>
          </a:graphicData>
        </a:graphic>
      </p:graphicFrame>
      <p:graphicFrame>
        <p:nvGraphicFramePr>
          <p:cNvPr id="4" name="Chart 3"/>
          <p:cNvGraphicFramePr/>
          <p:nvPr>
            <p:extLst>
              <p:ext uri="{D42A27DB-BD31-4B8C-83A1-F6EECF244321}">
                <p14:modId xmlns:p14="http://schemas.microsoft.com/office/powerpoint/2010/main" val="1568382092"/>
              </p:ext>
            </p:extLst>
          </p:nvPr>
        </p:nvGraphicFramePr>
        <p:xfrm>
          <a:off x="428263" y="4218971"/>
          <a:ext cx="3692324" cy="21413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24759" y="4282635"/>
            <a:ext cx="4328931" cy="559127"/>
          </a:xfrm>
          <a:prstGeom prst="rect">
            <a:avLst/>
          </a:prstGeom>
          <a:noFill/>
        </p:spPr>
        <p:txBody>
          <a:bodyPr wrap="square" rtlCol="0">
            <a:spAutoFit/>
          </a:bodyPr>
          <a:lstStyle/>
          <a:p>
            <a:pPr algn="ctr">
              <a:spcAft>
                <a:spcPts val="400"/>
              </a:spcAft>
              <a:buClr>
                <a:srgbClr val="006778"/>
              </a:buClr>
            </a:pPr>
            <a:r>
              <a:rPr lang="en-US" sz="1600" dirty="0" smtClean="0">
                <a:solidFill>
                  <a:srgbClr val="4D4D4D"/>
                </a:solidFill>
              </a:rPr>
              <a:t>Highest Quality Markets</a:t>
            </a:r>
          </a:p>
          <a:p>
            <a:pPr algn="ctr">
              <a:spcAft>
                <a:spcPts val="400"/>
              </a:spcAft>
              <a:buClr>
                <a:srgbClr val="006778"/>
              </a:buClr>
            </a:pPr>
            <a:r>
              <a:rPr lang="en-US" sz="1100" dirty="0" smtClean="0">
                <a:solidFill>
                  <a:srgbClr val="006778"/>
                </a:solidFill>
              </a:rPr>
              <a:t>(Over 90% of Eligible Physicians)</a:t>
            </a:r>
          </a:p>
        </p:txBody>
      </p:sp>
      <p:sp>
        <p:nvSpPr>
          <p:cNvPr id="7" name="Rectangle 6"/>
          <p:cNvSpPr/>
          <p:nvPr/>
        </p:nvSpPr>
        <p:spPr>
          <a:xfrm>
            <a:off x="4224759" y="4201610"/>
            <a:ext cx="4490978" cy="217604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70897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UnitedHealth Premium</a:t>
            </a:r>
            <a:br>
              <a:rPr lang="en-US" sz="2000" dirty="0" smtClean="0"/>
            </a:br>
            <a:r>
              <a:rPr lang="en-US" sz="2000" dirty="0" smtClean="0"/>
              <a:t>Quality Results and Outcomes  - OB/GYN</a:t>
            </a:r>
            <a:endParaRPr lang="en-US" sz="2000" dirty="0"/>
          </a:p>
        </p:txBody>
      </p:sp>
      <p:sp>
        <p:nvSpPr>
          <p:cNvPr id="4" name="Slide Number Placeholder 3"/>
          <p:cNvSpPr>
            <a:spLocks noGrp="1"/>
          </p:cNvSpPr>
          <p:nvPr>
            <p:ph type="sldNum" sz="quarter" idx="4294967295"/>
          </p:nvPr>
        </p:nvSpPr>
        <p:spPr>
          <a:xfrm>
            <a:off x="8443637" y="6629400"/>
            <a:ext cx="419293" cy="228600"/>
          </a:xfrm>
          <a:prstGeom prst="rect">
            <a:avLst/>
          </a:prstGeom>
        </p:spPr>
        <p:txBody>
          <a:bodyPr/>
          <a:lstStyle/>
          <a:p>
            <a:fld id="{90F9BDA0-AF0E-4BA8-B742-3B9C92A3E6FE}" type="slidenum">
              <a:rPr lang="en-US" smtClean="0">
                <a:solidFill>
                  <a:schemeClr val="tx1"/>
                </a:solidFill>
              </a:rPr>
              <a:pPr/>
              <a:t>26</a:t>
            </a:fld>
            <a:endParaRPr lang="en-US" dirty="0">
              <a:solidFill>
                <a:schemeClr val="tx1"/>
              </a:solidFill>
            </a:endParaRPr>
          </a:p>
        </p:txBody>
      </p:sp>
      <p:grpSp>
        <p:nvGrpSpPr>
          <p:cNvPr id="5" name="Group 4"/>
          <p:cNvGrpSpPr/>
          <p:nvPr/>
        </p:nvGrpSpPr>
        <p:grpSpPr>
          <a:xfrm>
            <a:off x="770411" y="1903904"/>
            <a:ext cx="2455096" cy="2966685"/>
            <a:chOff x="692774" y="1725914"/>
            <a:chExt cx="2455096" cy="2966685"/>
          </a:xfrm>
        </p:grpSpPr>
        <p:grpSp>
          <p:nvGrpSpPr>
            <p:cNvPr id="9" name="Group 8"/>
            <p:cNvGrpSpPr/>
            <p:nvPr/>
          </p:nvGrpSpPr>
          <p:grpSpPr>
            <a:xfrm>
              <a:off x="1193433" y="3319280"/>
              <a:ext cx="1371600" cy="726988"/>
              <a:chOff x="3952492" y="3929873"/>
              <a:chExt cx="800036" cy="726988"/>
            </a:xfrm>
          </p:grpSpPr>
          <p:sp>
            <p:nvSpPr>
              <p:cNvPr id="10" name="Down Arrow 9"/>
              <p:cNvSpPr/>
              <p:nvPr/>
            </p:nvSpPr>
            <p:spPr>
              <a:xfrm>
                <a:off x="3952492" y="3929873"/>
                <a:ext cx="800036"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algn="ctr" defTabSz="457200">
                  <a:defRPr/>
                </a:pPr>
                <a:endParaRPr lang="en-US" kern="0" smtClean="0">
                  <a:solidFill>
                    <a:srgbClr val="FFFFFF"/>
                  </a:solidFill>
                </a:endParaRPr>
              </a:p>
            </p:txBody>
          </p:sp>
          <p:sp>
            <p:nvSpPr>
              <p:cNvPr id="11" name="Rectangle 10"/>
              <p:cNvSpPr/>
              <p:nvPr/>
            </p:nvSpPr>
            <p:spPr>
              <a:xfrm>
                <a:off x="4097633" y="3929873"/>
                <a:ext cx="509755" cy="461665"/>
              </a:xfrm>
              <a:prstGeom prst="rect">
                <a:avLst/>
              </a:prstGeom>
            </p:spPr>
            <p:txBody>
              <a:bodyPr wrap="none" lIns="0" rIns="0">
                <a:spAutoFit/>
              </a:bodyPr>
              <a:lstStyle/>
              <a:p>
                <a:pPr algn="ctr" fontAlgn="base">
                  <a:spcAft>
                    <a:spcPts val="2000"/>
                  </a:spcAft>
                  <a:defRPr/>
                </a:pPr>
                <a:r>
                  <a:rPr lang="en-US" sz="2400" b="1" kern="0" dirty="0" smtClean="0">
                    <a:solidFill>
                      <a:srgbClr val="122377"/>
                    </a:solidFill>
                  </a:rPr>
                  <a:t>16</a:t>
                </a:r>
                <a:r>
                  <a:rPr lang="en-US" sz="2200" b="1" kern="0" baseline="30000" dirty="0" smtClean="0">
                    <a:solidFill>
                      <a:srgbClr val="122377"/>
                    </a:solidFill>
                  </a:rPr>
                  <a:t>%</a:t>
                </a:r>
                <a:endParaRPr lang="en-US" sz="2200" b="1" kern="0" baseline="30000" dirty="0">
                  <a:solidFill>
                    <a:srgbClr val="122377"/>
                  </a:solidFill>
                </a:endParaRPr>
              </a:p>
            </p:txBody>
          </p:sp>
        </p:grpSp>
        <p:sp>
          <p:nvSpPr>
            <p:cNvPr id="15" name="Rectangle 14"/>
            <p:cNvSpPr/>
            <p:nvPr/>
          </p:nvSpPr>
          <p:spPr>
            <a:xfrm>
              <a:off x="692774" y="4046268"/>
              <a:ext cx="2372920" cy="646331"/>
            </a:xfrm>
            <a:prstGeom prst="rect">
              <a:avLst/>
            </a:prstGeom>
          </p:spPr>
          <p:txBody>
            <a:bodyPr wrap="square">
              <a:spAutoFit/>
            </a:bodyPr>
            <a:lstStyle/>
            <a:p>
              <a:pPr marL="0" lvl="1">
                <a:spcAft>
                  <a:spcPts val="300"/>
                </a:spcAft>
                <a:defRPr/>
              </a:pPr>
              <a:r>
                <a:rPr lang="en-US" sz="1200" b="1" kern="0" dirty="0" smtClean="0">
                  <a:solidFill>
                    <a:srgbClr val="444444"/>
                  </a:solidFill>
                </a:rPr>
                <a:t>lower</a:t>
              </a:r>
              <a:r>
                <a:rPr lang="en-US" sz="1200" kern="0" dirty="0" smtClean="0">
                  <a:solidFill>
                    <a:srgbClr val="444444"/>
                  </a:solidFill>
                </a:rPr>
                <a:t> average </a:t>
              </a:r>
              <a:r>
                <a:rPr lang="en-US" sz="1200" kern="0" dirty="0">
                  <a:solidFill>
                    <a:srgbClr val="444444"/>
                  </a:solidFill>
                </a:rPr>
                <a:t>complication </a:t>
              </a:r>
              <a:r>
                <a:rPr lang="en-US" sz="1200" kern="0" dirty="0" smtClean="0">
                  <a:solidFill>
                    <a:srgbClr val="444444"/>
                  </a:solidFill>
                </a:rPr>
                <a:t>rates than others who are not Premium care.</a:t>
              </a:r>
              <a:endParaRPr lang="en-US" sz="1200" kern="0" dirty="0">
                <a:solidFill>
                  <a:srgbClr val="444444"/>
                </a:solidFill>
              </a:endParaRPr>
            </a:p>
          </p:txBody>
        </p:sp>
        <p:grpSp>
          <p:nvGrpSpPr>
            <p:cNvPr id="17" name="Group 16"/>
            <p:cNvGrpSpPr/>
            <p:nvPr/>
          </p:nvGrpSpPr>
          <p:grpSpPr>
            <a:xfrm>
              <a:off x="774950" y="2033250"/>
              <a:ext cx="2372920" cy="1286030"/>
              <a:chOff x="6317698" y="2579541"/>
              <a:chExt cx="2372920" cy="1286030"/>
            </a:xfrm>
          </p:grpSpPr>
          <p:sp>
            <p:nvSpPr>
              <p:cNvPr id="18" name="Rectangle 17"/>
              <p:cNvSpPr/>
              <p:nvPr/>
            </p:nvSpPr>
            <p:spPr>
              <a:xfrm>
                <a:off x="6317698" y="2579541"/>
                <a:ext cx="2372920" cy="1286030"/>
              </a:xfrm>
              <a:prstGeom prst="rect">
                <a:avLst/>
              </a:prstGeom>
              <a:solidFill>
                <a:srgbClr val="122377"/>
              </a:solidFill>
              <a:ln w="9525" cap="flat" cmpd="sng" algn="ctr">
                <a:noFill/>
                <a:prstDash val="solid"/>
              </a:ln>
              <a:effectLst/>
            </p:spPr>
            <p:txBody>
              <a:bodyPr rtlCol="0" anchor="ctr"/>
              <a:lstStyle/>
              <a:p>
                <a:pPr algn="ctr" defTabSz="457200">
                  <a:defRPr/>
                </a:pPr>
                <a:endParaRPr lang="en-US" kern="0" dirty="0" smtClean="0">
                  <a:solidFill>
                    <a:srgbClr val="003DA1"/>
                  </a:solidFill>
                </a:endParaRPr>
              </a:p>
            </p:txBody>
          </p:sp>
          <p:sp>
            <p:nvSpPr>
              <p:cNvPr id="19" name="Rectangle 18"/>
              <p:cNvSpPr/>
              <p:nvPr/>
            </p:nvSpPr>
            <p:spPr>
              <a:xfrm>
                <a:off x="6317698" y="2872992"/>
                <a:ext cx="2372920" cy="992579"/>
              </a:xfrm>
              <a:prstGeom prst="rect">
                <a:avLst/>
              </a:prstGeom>
            </p:spPr>
            <p:txBody>
              <a:bodyPr wrap="square">
                <a:spAutoFit/>
              </a:bodyPr>
              <a:lstStyle/>
              <a:p>
                <a:pPr marL="0" lvl="1">
                  <a:spcAft>
                    <a:spcPts val="300"/>
                  </a:spcAft>
                  <a:defRPr/>
                </a:pPr>
                <a:r>
                  <a:rPr lang="en-US" sz="1400" kern="0" dirty="0">
                    <a:solidFill>
                      <a:srgbClr val="FFFFFF"/>
                    </a:solidFill>
                  </a:rPr>
                  <a:t>Premium </a:t>
                </a:r>
                <a:r>
                  <a:rPr lang="en-US" sz="1400" kern="0" dirty="0" smtClean="0">
                    <a:solidFill>
                      <a:srgbClr val="FFFFFF"/>
                    </a:solidFill>
                  </a:rPr>
                  <a:t>Care Physicians</a:t>
                </a:r>
                <a:br>
                  <a:rPr lang="en-US" sz="1400" kern="0" dirty="0" smtClean="0">
                    <a:solidFill>
                      <a:srgbClr val="FFFFFF"/>
                    </a:solidFill>
                  </a:rPr>
                </a:br>
                <a:r>
                  <a:rPr lang="en-US" sz="1400" kern="0" dirty="0" smtClean="0">
                    <a:solidFill>
                      <a:srgbClr val="FFFFFF"/>
                    </a:solidFill>
                  </a:rPr>
                  <a:t>with global cesarean</a:t>
                </a:r>
              </a:p>
              <a:p>
                <a:pPr marL="0" lvl="1">
                  <a:spcAft>
                    <a:spcPts val="300"/>
                  </a:spcAft>
                  <a:defRPr/>
                </a:pPr>
                <a:r>
                  <a:rPr lang="en-US" sz="1400" kern="0" dirty="0" smtClean="0">
                    <a:solidFill>
                      <a:srgbClr val="FFFFFF"/>
                    </a:solidFill>
                  </a:rPr>
                  <a:t>delivery procedure </a:t>
                </a:r>
                <a:r>
                  <a:rPr lang="en-US" sz="1400" kern="0" dirty="0">
                    <a:solidFill>
                      <a:srgbClr val="FFFFFF"/>
                    </a:solidFill>
                  </a:rPr>
                  <a:t>episodes </a:t>
                </a:r>
                <a:r>
                  <a:rPr lang="en-US" sz="1400" kern="0" dirty="0" smtClean="0">
                    <a:solidFill>
                      <a:srgbClr val="FFFFFF"/>
                    </a:solidFill>
                  </a:rPr>
                  <a:t>had:</a:t>
                </a:r>
                <a:endParaRPr lang="en-US" sz="1400" kern="0" dirty="0">
                  <a:solidFill>
                    <a:srgbClr val="FFFFFF"/>
                  </a:solidFill>
                </a:endParaRPr>
              </a:p>
            </p:txBody>
          </p:sp>
          <p:sp>
            <p:nvSpPr>
              <p:cNvPr id="20" name="Rectangle 19"/>
              <p:cNvSpPr/>
              <p:nvPr/>
            </p:nvSpPr>
            <p:spPr>
              <a:xfrm>
                <a:off x="6317699" y="2610759"/>
                <a:ext cx="2158418" cy="341632"/>
              </a:xfrm>
              <a:prstGeom prst="rect">
                <a:avLst/>
              </a:prstGeom>
            </p:spPr>
            <p:txBody>
              <a:bodyPr wrap="square">
                <a:spAutoFit/>
              </a:bodyPr>
              <a:lstStyle/>
              <a:p>
                <a:pPr>
                  <a:lnSpc>
                    <a:spcPct val="90000"/>
                  </a:lnSpc>
                  <a:defRPr/>
                </a:pPr>
                <a:r>
                  <a:rPr lang="en-US" b="1" kern="0" dirty="0" smtClean="0">
                    <a:solidFill>
                      <a:srgbClr val="FFFFFF"/>
                    </a:solidFill>
                  </a:rPr>
                  <a:t>Global </a:t>
                </a:r>
                <a:r>
                  <a:rPr lang="en-US" b="1" kern="0" dirty="0">
                    <a:solidFill>
                      <a:srgbClr val="FFFFFF"/>
                    </a:solidFill>
                  </a:rPr>
                  <a:t>C</a:t>
                </a:r>
                <a:r>
                  <a:rPr lang="en-US" b="1" kern="0" dirty="0" smtClean="0">
                    <a:solidFill>
                      <a:srgbClr val="FFFFFF"/>
                    </a:solidFill>
                  </a:rPr>
                  <a:t>esarean </a:t>
                </a:r>
                <a:endParaRPr lang="en-US" b="1" kern="0" dirty="0">
                  <a:solidFill>
                    <a:srgbClr val="FFFFFF"/>
                  </a:solidFill>
                </a:endParaRPr>
              </a:p>
            </p:txBody>
          </p:sp>
        </p:grpSp>
        <p:sp>
          <p:nvSpPr>
            <p:cNvPr id="21" name="Rectangle 20"/>
            <p:cNvSpPr/>
            <p:nvPr/>
          </p:nvSpPr>
          <p:spPr>
            <a:xfrm>
              <a:off x="774951" y="1725914"/>
              <a:ext cx="2372919" cy="338554"/>
            </a:xfrm>
            <a:prstGeom prst="rect">
              <a:avLst/>
            </a:prstGeom>
          </p:spPr>
          <p:txBody>
            <a:bodyPr wrap="square">
              <a:spAutoFit/>
            </a:bodyPr>
            <a:lstStyle/>
            <a:p>
              <a:pPr>
                <a:spcBef>
                  <a:spcPts val="300"/>
                </a:spcBef>
                <a:spcAft>
                  <a:spcPts val="300"/>
                </a:spcAft>
                <a:defRPr/>
              </a:pPr>
              <a:r>
                <a:rPr lang="en-US" sz="1600" b="1" kern="0" dirty="0">
                  <a:solidFill>
                    <a:srgbClr val="4D4D4D"/>
                  </a:solidFill>
                </a:rPr>
                <a:t>CARE </a:t>
              </a:r>
              <a:r>
                <a:rPr lang="en-US" sz="1600" b="1" kern="0" dirty="0" smtClean="0">
                  <a:solidFill>
                    <a:srgbClr val="4D4D4D"/>
                  </a:solidFill>
                </a:rPr>
                <a:t>VARIATION</a:t>
              </a:r>
              <a:endParaRPr lang="en-US" sz="1600" b="1" kern="0" dirty="0">
                <a:solidFill>
                  <a:srgbClr val="4D4D4D"/>
                </a:solidFill>
              </a:endParaRPr>
            </a:p>
          </p:txBody>
        </p:sp>
      </p:grpSp>
      <p:sp>
        <p:nvSpPr>
          <p:cNvPr id="3" name="Rectangle 2"/>
          <p:cNvSpPr/>
          <p:nvPr/>
        </p:nvSpPr>
        <p:spPr>
          <a:xfrm>
            <a:off x="457200" y="5791200"/>
            <a:ext cx="8405730" cy="553998"/>
          </a:xfrm>
          <a:prstGeom prst="rect">
            <a:avLst/>
          </a:prstGeom>
        </p:spPr>
        <p:txBody>
          <a:bodyPr wrap="square">
            <a:spAutoFit/>
          </a:bodyPr>
          <a:lstStyle/>
          <a:p>
            <a:r>
              <a:rPr lang="en-US" sz="1000" dirty="0" smtClean="0">
                <a:solidFill>
                  <a:prstClr val="black"/>
                </a:solidFill>
              </a:rPr>
              <a:t>2018 </a:t>
            </a:r>
            <a:r>
              <a:rPr lang="en-US" sz="1000" dirty="0">
                <a:solidFill>
                  <a:prstClr val="black"/>
                </a:solidFill>
              </a:rPr>
              <a:t>UnitedHealthcare Network (Par) Commercial Claims analysis for 16 specialties and 169 markets. Rates are based on historical information and are not a guarantee of future outcomes. Average savings per patient/episode based only on claims for conditions and procedures directly used in the determination of physician designations. </a:t>
            </a:r>
          </a:p>
        </p:txBody>
      </p:sp>
      <p:grpSp>
        <p:nvGrpSpPr>
          <p:cNvPr id="8" name="Group 7"/>
          <p:cNvGrpSpPr/>
          <p:nvPr/>
        </p:nvGrpSpPr>
        <p:grpSpPr>
          <a:xfrm>
            <a:off x="3735237" y="1834440"/>
            <a:ext cx="5018567" cy="3383203"/>
            <a:chOff x="3735237" y="2077945"/>
            <a:chExt cx="5018567" cy="3383203"/>
          </a:xfrm>
        </p:grpSpPr>
        <p:sp>
          <p:nvSpPr>
            <p:cNvPr id="7" name="Rectangle 6"/>
            <p:cNvSpPr/>
            <p:nvPr/>
          </p:nvSpPr>
          <p:spPr>
            <a:xfrm>
              <a:off x="3735237" y="2583437"/>
              <a:ext cx="5018566" cy="2877711"/>
            </a:xfrm>
            <a:prstGeom prst="rect">
              <a:avLst/>
            </a:prstGeom>
          </p:spPr>
          <p:txBody>
            <a:bodyPr wrap="square">
              <a:spAutoFit/>
            </a:bodyPr>
            <a:lstStyle/>
            <a:p>
              <a:pPr marL="171450" indent="-171450">
                <a:spcBef>
                  <a:spcPts val="600"/>
                </a:spcBef>
                <a:buFont typeface="Arial" panose="020B0604020202020204" pitchFamily="34" charset="0"/>
                <a:buChar char="•"/>
              </a:pPr>
              <a:r>
                <a:rPr lang="en-US" sz="1200" b="1" dirty="0" smtClean="0">
                  <a:solidFill>
                    <a:srgbClr val="4D4D4D"/>
                  </a:solidFill>
                </a:rPr>
                <a:t>Preventive </a:t>
              </a:r>
              <a:r>
                <a:rPr lang="en-US" sz="1200" b="1" dirty="0">
                  <a:solidFill>
                    <a:srgbClr val="4D4D4D"/>
                  </a:solidFill>
                </a:rPr>
                <a:t>Care:</a:t>
              </a:r>
              <a:r>
                <a:rPr lang="en-US" sz="1200" dirty="0">
                  <a:solidFill>
                    <a:srgbClr val="4D4D4D"/>
                  </a:solidFill>
                </a:rPr>
                <a:t> National Committee for Quality Assurance (NCQA) endorsed preventive measures for chlamydia screening. </a:t>
              </a:r>
            </a:p>
            <a:p>
              <a:pPr marL="171450" indent="-171450">
                <a:spcBef>
                  <a:spcPts val="600"/>
                </a:spcBef>
                <a:buFont typeface="Arial" panose="020B0604020202020204" pitchFamily="34" charset="0"/>
                <a:buChar char="•"/>
              </a:pPr>
              <a:r>
                <a:rPr lang="en-US" sz="1200" b="1" dirty="0" smtClean="0">
                  <a:solidFill>
                    <a:srgbClr val="4D4D4D"/>
                  </a:solidFill>
                </a:rPr>
                <a:t>Evidence-Based </a:t>
              </a:r>
              <a:r>
                <a:rPr lang="en-US" sz="1200" b="1" dirty="0">
                  <a:solidFill>
                    <a:srgbClr val="4D4D4D"/>
                  </a:solidFill>
                </a:rPr>
                <a:t>Care: </a:t>
              </a:r>
              <a:r>
                <a:rPr lang="en-US" sz="1200" dirty="0" smtClean="0">
                  <a:solidFill>
                    <a:srgbClr val="4D4D4D"/>
                  </a:solidFill>
                </a:rPr>
                <a:t>NCQA  endorsed measure regarding non-recommended cervical cancer screening in adolescents. </a:t>
              </a:r>
              <a:endParaRPr lang="en-US" sz="1200" dirty="0">
                <a:solidFill>
                  <a:srgbClr val="4D4D4D"/>
                </a:solidFill>
              </a:endParaRPr>
            </a:p>
            <a:p>
              <a:pPr marL="171450" indent="-171450">
                <a:spcBef>
                  <a:spcPts val="600"/>
                </a:spcBef>
                <a:buFont typeface="Arial" panose="020B0604020202020204" pitchFamily="34" charset="0"/>
                <a:buChar char="•"/>
              </a:pPr>
              <a:r>
                <a:rPr lang="en-US" sz="1200" b="1" dirty="0" smtClean="0">
                  <a:solidFill>
                    <a:srgbClr val="4D4D4D"/>
                  </a:solidFill>
                </a:rPr>
                <a:t>Chronic </a:t>
              </a:r>
              <a:r>
                <a:rPr lang="en-US" sz="1200" b="1" dirty="0">
                  <a:solidFill>
                    <a:srgbClr val="4D4D4D"/>
                  </a:solidFill>
                </a:rPr>
                <a:t>Disease Care: </a:t>
              </a:r>
              <a:r>
                <a:rPr lang="en-US" sz="1200" dirty="0" smtClean="0">
                  <a:solidFill>
                    <a:srgbClr val="4D4D4D"/>
                  </a:solidFill>
                </a:rPr>
                <a:t>Pharmacy Quality Alliance endorsed </a:t>
              </a:r>
              <a:r>
                <a:rPr lang="en-US" sz="1200" dirty="0">
                  <a:solidFill>
                    <a:srgbClr val="4D4D4D"/>
                  </a:solidFill>
                </a:rPr>
                <a:t>measures for medication </a:t>
              </a:r>
              <a:r>
                <a:rPr lang="en-US" sz="1200" dirty="0" smtClean="0">
                  <a:solidFill>
                    <a:srgbClr val="4D4D4D"/>
                  </a:solidFill>
                </a:rPr>
                <a:t>prescribing </a:t>
              </a:r>
              <a:r>
                <a:rPr lang="en-US" sz="1200" dirty="0">
                  <a:solidFill>
                    <a:srgbClr val="4D4D4D"/>
                  </a:solidFill>
                </a:rPr>
                <a:t>and adherence for </a:t>
              </a:r>
              <a:r>
                <a:rPr lang="en-US" sz="1200" dirty="0" smtClean="0">
                  <a:solidFill>
                    <a:srgbClr val="4D4D4D"/>
                  </a:solidFill>
                </a:rPr>
                <a:t>diabetics. </a:t>
              </a:r>
              <a:endParaRPr lang="en-US" sz="1200" dirty="0">
                <a:solidFill>
                  <a:srgbClr val="4D4D4D"/>
                </a:solidFill>
              </a:endParaRPr>
            </a:p>
            <a:p>
              <a:pPr marL="171450" indent="-171450">
                <a:spcBef>
                  <a:spcPts val="600"/>
                </a:spcBef>
                <a:buFont typeface="Arial" panose="020B0604020202020204" pitchFamily="34" charset="0"/>
                <a:buChar char="•"/>
              </a:pPr>
              <a:r>
                <a:rPr lang="en-US" sz="1200" b="1" dirty="0" smtClean="0">
                  <a:solidFill>
                    <a:srgbClr val="4D4D4D"/>
                  </a:solidFill>
                </a:rPr>
                <a:t>Patient </a:t>
              </a:r>
              <a:r>
                <a:rPr lang="en-US" sz="1200" b="1" dirty="0">
                  <a:solidFill>
                    <a:srgbClr val="4D4D4D"/>
                  </a:solidFill>
                </a:rPr>
                <a:t>Safety: </a:t>
              </a:r>
              <a:r>
                <a:rPr lang="en-US" sz="1200" dirty="0">
                  <a:solidFill>
                    <a:srgbClr val="4D4D4D"/>
                  </a:solidFill>
                </a:rPr>
                <a:t>Expert panel measures assessing whether or not a patient had a complication such as hemorrhage, pneumonia, and/or wound infection post hysterectomy or C-section.</a:t>
              </a:r>
            </a:p>
            <a:p>
              <a:pPr marL="171450" indent="-171450">
                <a:spcBef>
                  <a:spcPts val="600"/>
                </a:spcBef>
                <a:buFont typeface="Arial" panose="020B0604020202020204" pitchFamily="34" charset="0"/>
                <a:buChar char="•"/>
              </a:pPr>
              <a:r>
                <a:rPr lang="en-US" sz="1200" b="1" dirty="0" smtClean="0">
                  <a:solidFill>
                    <a:srgbClr val="4D4D4D"/>
                  </a:solidFill>
                </a:rPr>
                <a:t>Sequencing </a:t>
              </a:r>
              <a:r>
                <a:rPr lang="en-US" sz="1200" b="1" dirty="0">
                  <a:solidFill>
                    <a:srgbClr val="4D4D4D"/>
                  </a:solidFill>
                </a:rPr>
                <a:t>of Care: </a:t>
              </a:r>
              <a:r>
                <a:rPr lang="en-US" sz="1200" dirty="0">
                  <a:solidFill>
                    <a:srgbClr val="4D4D4D"/>
                  </a:solidFill>
                </a:rPr>
                <a:t>NCQA endorsed measures for prenatal and post-partum </a:t>
              </a:r>
              <a:r>
                <a:rPr lang="en-US" sz="1200" dirty="0" smtClean="0">
                  <a:solidFill>
                    <a:srgbClr val="4D4D4D"/>
                  </a:solidFill>
                </a:rPr>
                <a:t>care.</a:t>
              </a:r>
              <a:endParaRPr lang="en-US" sz="1200" dirty="0">
                <a:solidFill>
                  <a:srgbClr val="4D4D4D"/>
                </a:solidFill>
              </a:endParaRPr>
            </a:p>
            <a:p>
              <a:pPr marL="171450" indent="-171450">
                <a:spcBef>
                  <a:spcPts val="600"/>
                </a:spcBef>
                <a:buFont typeface="Arial" panose="020B0604020202020204" pitchFamily="34" charset="0"/>
                <a:buChar char="•"/>
              </a:pPr>
              <a:r>
                <a:rPr lang="en-US" sz="1200" b="1" dirty="0" smtClean="0">
                  <a:solidFill>
                    <a:srgbClr val="4D4D4D"/>
                  </a:solidFill>
                </a:rPr>
                <a:t>Effectiveness </a:t>
              </a:r>
              <a:r>
                <a:rPr lang="en-US" sz="1200" b="1" dirty="0">
                  <a:solidFill>
                    <a:srgbClr val="4D4D4D"/>
                  </a:solidFill>
                </a:rPr>
                <a:t>of Procedures</a:t>
              </a:r>
              <a:r>
                <a:rPr lang="en-US" sz="1200" b="1" dirty="0" smtClean="0">
                  <a:solidFill>
                    <a:srgbClr val="4D4D4D"/>
                  </a:solidFill>
                </a:rPr>
                <a:t>: </a:t>
              </a:r>
              <a:r>
                <a:rPr lang="en-US" sz="1200" dirty="0" smtClean="0">
                  <a:solidFill>
                    <a:srgbClr val="4D4D4D"/>
                  </a:solidFill>
                </a:rPr>
                <a:t>Expert panel endorsed measure regarding major restudies post excision of ovary or ovarian duct.</a:t>
              </a:r>
              <a:endParaRPr lang="en-US" sz="1200" dirty="0">
                <a:solidFill>
                  <a:srgbClr val="4D4D4D"/>
                </a:solidFill>
              </a:endParaRPr>
            </a:p>
          </p:txBody>
        </p:sp>
        <p:sp>
          <p:nvSpPr>
            <p:cNvPr id="6" name="TextBox 5"/>
            <p:cNvSpPr txBox="1"/>
            <p:nvPr/>
          </p:nvSpPr>
          <p:spPr>
            <a:xfrm>
              <a:off x="3735238" y="2077945"/>
              <a:ext cx="5018566" cy="369332"/>
            </a:xfrm>
            <a:prstGeom prst="rect">
              <a:avLst/>
            </a:prstGeom>
            <a:noFill/>
          </p:spPr>
          <p:txBody>
            <a:bodyPr wrap="square" rtlCol="0">
              <a:spAutoFit/>
            </a:bodyPr>
            <a:lstStyle/>
            <a:p>
              <a:pPr>
                <a:spcAft>
                  <a:spcPts val="400"/>
                </a:spcAft>
                <a:buClr>
                  <a:srgbClr val="006778"/>
                </a:buClr>
              </a:pPr>
              <a:r>
                <a:rPr lang="en-US" dirty="0" smtClean="0">
                  <a:solidFill>
                    <a:srgbClr val="4D4D4D"/>
                  </a:solidFill>
                </a:rPr>
                <a:t>Quality Measure Type and Source Examples</a:t>
              </a:r>
            </a:p>
          </p:txBody>
        </p:sp>
      </p:grpSp>
    </p:spTree>
    <p:extLst>
      <p:ext uri="{BB962C8B-B14F-4D97-AF65-F5344CB8AC3E}">
        <p14:creationId xmlns:p14="http://schemas.microsoft.com/office/powerpoint/2010/main" val="26332093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3" y="228600"/>
            <a:ext cx="6198159" cy="790578"/>
          </a:xfrm>
        </p:spPr>
        <p:txBody>
          <a:bodyPr>
            <a:normAutofit/>
          </a:bodyPr>
          <a:lstStyle/>
          <a:p>
            <a:r>
              <a:rPr lang="en-US" sz="2000" dirty="0" smtClean="0"/>
              <a:t>UnitedHealth Premium</a:t>
            </a:r>
            <a:br>
              <a:rPr lang="en-US" sz="2000" dirty="0" smtClean="0"/>
            </a:br>
            <a:r>
              <a:rPr lang="en-US" sz="2000" dirty="0" smtClean="0"/>
              <a:t>Quality Results and Outcomes  - Cardiology</a:t>
            </a:r>
            <a:endParaRPr lang="en-US" sz="2000" dirty="0"/>
          </a:p>
        </p:txBody>
      </p:sp>
      <p:sp>
        <p:nvSpPr>
          <p:cNvPr id="4" name="Slide Number Placeholder 3"/>
          <p:cNvSpPr>
            <a:spLocks noGrp="1"/>
          </p:cNvSpPr>
          <p:nvPr>
            <p:ph type="sldNum" sz="quarter" idx="4294967295"/>
          </p:nvPr>
        </p:nvSpPr>
        <p:spPr>
          <a:xfrm>
            <a:off x="8588415" y="6631162"/>
            <a:ext cx="349170" cy="226838"/>
          </a:xfrm>
          <a:prstGeom prst="rect">
            <a:avLst/>
          </a:prstGeom>
        </p:spPr>
        <p:txBody>
          <a:bodyPr/>
          <a:lstStyle/>
          <a:p>
            <a:fld id="{90F9BDA0-AF0E-4BA8-B742-3B9C92A3E6FE}" type="slidenum">
              <a:rPr lang="en-US" smtClean="0">
                <a:solidFill>
                  <a:schemeClr val="tx1"/>
                </a:solidFill>
              </a:rPr>
              <a:pPr/>
              <a:t>27</a:t>
            </a:fld>
            <a:endParaRPr lang="en-US" dirty="0">
              <a:solidFill>
                <a:schemeClr val="tx1"/>
              </a:solidFill>
            </a:endParaRPr>
          </a:p>
        </p:txBody>
      </p:sp>
      <p:sp>
        <p:nvSpPr>
          <p:cNvPr id="8" name="Content Placeholder 15"/>
          <p:cNvSpPr>
            <a:spLocks noGrp="1"/>
          </p:cNvSpPr>
          <p:nvPr>
            <p:ph idx="1"/>
          </p:nvPr>
        </p:nvSpPr>
        <p:spPr>
          <a:xfrm>
            <a:off x="3955363" y="1892385"/>
            <a:ext cx="4986670" cy="2727324"/>
          </a:xfrm>
        </p:spPr>
        <p:txBody>
          <a:bodyPr/>
          <a:lstStyle/>
          <a:p>
            <a:pPr lvl="0">
              <a:spcBef>
                <a:spcPts val="600"/>
              </a:spcBef>
              <a:spcAft>
                <a:spcPts val="0"/>
              </a:spcAft>
            </a:pPr>
            <a:r>
              <a:rPr lang="en-US" sz="1200" b="1" dirty="0" smtClean="0"/>
              <a:t>Chronic disease </a:t>
            </a:r>
            <a:r>
              <a:rPr lang="en-US" sz="1200" b="1" dirty="0"/>
              <a:t>care: </a:t>
            </a:r>
            <a:r>
              <a:rPr lang="en-US" sz="1200" dirty="0" smtClean="0"/>
              <a:t>NCQA endorsed measure regarding statin therapy for patients with cardiovascular disease.</a:t>
            </a:r>
            <a:endParaRPr lang="en-US" sz="1200" dirty="0"/>
          </a:p>
          <a:p>
            <a:pPr lvl="0">
              <a:spcBef>
                <a:spcPts val="600"/>
              </a:spcBef>
              <a:spcAft>
                <a:spcPts val="0"/>
              </a:spcAft>
            </a:pPr>
            <a:r>
              <a:rPr lang="en-US" sz="1200" b="1" dirty="0"/>
              <a:t>Patient Safety: </a:t>
            </a:r>
            <a:r>
              <a:rPr lang="en-US" sz="1200" dirty="0"/>
              <a:t>NQF endorsed medication safety monitoring measures to ensure that patients are not taking medications that are contraindicated by another condition, such as elderly patients with chronic kidney disease avoiding NSAIDs. </a:t>
            </a:r>
          </a:p>
          <a:p>
            <a:pPr lvl="0">
              <a:spcBef>
                <a:spcPts val="600"/>
              </a:spcBef>
              <a:spcAft>
                <a:spcPts val="0"/>
              </a:spcAft>
            </a:pPr>
            <a:r>
              <a:rPr lang="en-US" sz="1200" b="1" dirty="0"/>
              <a:t>Sequencing of Care:</a:t>
            </a:r>
            <a:r>
              <a:rPr lang="en-US" sz="1200" dirty="0"/>
              <a:t> NQF endorsed measure for beta-blocker usage to ensure patients are on a beta-blocker for 6 months after a hospitalization for acute myocardial infarction. </a:t>
            </a:r>
          </a:p>
          <a:p>
            <a:pPr>
              <a:spcBef>
                <a:spcPts val="600"/>
              </a:spcBef>
              <a:spcAft>
                <a:spcPts val="0"/>
              </a:spcAft>
            </a:pPr>
            <a:r>
              <a:rPr lang="en-US" sz="1200" b="1" dirty="0"/>
              <a:t>Effectiveness of Procedures: </a:t>
            </a:r>
            <a:r>
              <a:rPr lang="en-US" sz="1200" dirty="0"/>
              <a:t>Expert panel measure measuring whether patients had a redo procedure following coronary artery catheterization with drug stent.</a:t>
            </a:r>
            <a:endParaRPr lang="en-US" sz="1400" dirty="0">
              <a:latin typeface="Calibri"/>
              <a:ea typeface="Calibri"/>
            </a:endParaRPr>
          </a:p>
        </p:txBody>
      </p:sp>
      <p:grpSp>
        <p:nvGrpSpPr>
          <p:cNvPr id="3" name="Group 2"/>
          <p:cNvGrpSpPr/>
          <p:nvPr/>
        </p:nvGrpSpPr>
        <p:grpSpPr>
          <a:xfrm>
            <a:off x="878997" y="1626283"/>
            <a:ext cx="2684017" cy="2951752"/>
            <a:chOff x="1132514" y="2722789"/>
            <a:chExt cx="2684017" cy="2951752"/>
          </a:xfrm>
        </p:grpSpPr>
        <p:sp>
          <p:nvSpPr>
            <p:cNvPr id="9" name="Rectangle 8"/>
            <p:cNvSpPr/>
            <p:nvPr/>
          </p:nvSpPr>
          <p:spPr>
            <a:xfrm>
              <a:off x="1132515" y="2722789"/>
              <a:ext cx="2557405" cy="338554"/>
            </a:xfrm>
            <a:prstGeom prst="rect">
              <a:avLst/>
            </a:prstGeom>
          </p:spPr>
          <p:txBody>
            <a:bodyPr wrap="square">
              <a:spAutoFit/>
            </a:bodyPr>
            <a:lstStyle/>
            <a:p>
              <a:pPr>
                <a:spcBef>
                  <a:spcPts val="300"/>
                </a:spcBef>
                <a:spcAft>
                  <a:spcPts val="300"/>
                </a:spcAft>
                <a:defRPr/>
              </a:pPr>
              <a:r>
                <a:rPr lang="en-US" sz="1600" b="1" kern="0" dirty="0">
                  <a:solidFill>
                    <a:srgbClr val="4D4D4D"/>
                  </a:solidFill>
                </a:rPr>
                <a:t>CARE </a:t>
              </a:r>
              <a:r>
                <a:rPr lang="en-US" sz="1600" b="1" kern="0" dirty="0" smtClean="0">
                  <a:solidFill>
                    <a:srgbClr val="4D4D4D"/>
                  </a:solidFill>
                </a:rPr>
                <a:t>VARIATION</a:t>
              </a:r>
              <a:endParaRPr lang="en-US" sz="2800" b="1" kern="0" dirty="0">
                <a:solidFill>
                  <a:srgbClr val="4D4D4D"/>
                </a:solidFill>
              </a:endParaRPr>
            </a:p>
          </p:txBody>
        </p:sp>
        <p:grpSp>
          <p:nvGrpSpPr>
            <p:cNvPr id="10" name="Group 9"/>
            <p:cNvGrpSpPr/>
            <p:nvPr/>
          </p:nvGrpSpPr>
          <p:grpSpPr>
            <a:xfrm>
              <a:off x="1132515" y="4289012"/>
              <a:ext cx="1371600" cy="726988"/>
              <a:chOff x="3986589" y="4818836"/>
              <a:chExt cx="800036" cy="726988"/>
            </a:xfrm>
          </p:grpSpPr>
          <p:sp>
            <p:nvSpPr>
              <p:cNvPr id="11" name="Down Arrow 10"/>
              <p:cNvSpPr/>
              <p:nvPr/>
            </p:nvSpPr>
            <p:spPr>
              <a:xfrm>
                <a:off x="3986589" y="4818836"/>
                <a:ext cx="800036"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algn="ctr" defTabSz="457200">
                  <a:defRPr/>
                </a:pPr>
                <a:endParaRPr lang="en-US" kern="0" smtClean="0">
                  <a:solidFill>
                    <a:srgbClr val="FFFFFF"/>
                  </a:solidFill>
                </a:endParaRPr>
              </a:p>
            </p:txBody>
          </p:sp>
          <p:sp>
            <p:nvSpPr>
              <p:cNvPr id="12" name="Rectangle 11"/>
              <p:cNvSpPr/>
              <p:nvPr/>
            </p:nvSpPr>
            <p:spPr>
              <a:xfrm>
                <a:off x="4229694" y="4882053"/>
                <a:ext cx="297333" cy="461665"/>
              </a:xfrm>
              <a:prstGeom prst="rect">
                <a:avLst/>
              </a:prstGeom>
            </p:spPr>
            <p:txBody>
              <a:bodyPr wrap="none" lIns="0" rIns="0">
                <a:spAutoFit/>
              </a:bodyPr>
              <a:lstStyle/>
              <a:p>
                <a:pPr algn="ctr" fontAlgn="base">
                  <a:spcAft>
                    <a:spcPts val="2000"/>
                  </a:spcAft>
                  <a:defRPr/>
                </a:pPr>
                <a:r>
                  <a:rPr lang="en-US" sz="2400" b="1" kern="0" dirty="0" smtClean="0">
                    <a:solidFill>
                      <a:srgbClr val="1F497D"/>
                    </a:solidFill>
                  </a:rPr>
                  <a:t>10</a:t>
                </a:r>
                <a:r>
                  <a:rPr lang="en-US" sz="2200" b="1" kern="0" baseline="30000" dirty="0" smtClean="0">
                    <a:solidFill>
                      <a:srgbClr val="1F497D"/>
                    </a:solidFill>
                  </a:rPr>
                  <a:t>%</a:t>
                </a:r>
                <a:endParaRPr lang="en-US" sz="2200" b="1" kern="0" baseline="30000" dirty="0">
                  <a:solidFill>
                    <a:srgbClr val="1F497D"/>
                  </a:solidFill>
                </a:endParaRPr>
              </a:p>
            </p:txBody>
          </p:sp>
        </p:grpSp>
        <p:grpSp>
          <p:nvGrpSpPr>
            <p:cNvPr id="13" name="Group 12"/>
            <p:cNvGrpSpPr/>
            <p:nvPr/>
          </p:nvGrpSpPr>
          <p:grpSpPr>
            <a:xfrm>
              <a:off x="2318320" y="4289012"/>
              <a:ext cx="1371600" cy="726988"/>
              <a:chOff x="5132065" y="4818836"/>
              <a:chExt cx="800036" cy="726988"/>
            </a:xfrm>
          </p:grpSpPr>
          <p:sp>
            <p:nvSpPr>
              <p:cNvPr id="14" name="Down Arrow 13"/>
              <p:cNvSpPr/>
              <p:nvPr/>
            </p:nvSpPr>
            <p:spPr>
              <a:xfrm>
                <a:off x="5132065" y="4818836"/>
                <a:ext cx="800036"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algn="ctr" defTabSz="457200">
                  <a:defRPr/>
                </a:pPr>
                <a:endParaRPr lang="en-US" kern="0" smtClean="0">
                  <a:solidFill>
                    <a:srgbClr val="FFFFFF"/>
                  </a:solidFill>
                </a:endParaRPr>
              </a:p>
            </p:txBody>
          </p:sp>
          <p:sp>
            <p:nvSpPr>
              <p:cNvPr id="15" name="Rectangle 14"/>
              <p:cNvSpPr/>
              <p:nvPr/>
            </p:nvSpPr>
            <p:spPr>
              <a:xfrm>
                <a:off x="5375170" y="4882053"/>
                <a:ext cx="297333" cy="461665"/>
              </a:xfrm>
              <a:prstGeom prst="rect">
                <a:avLst/>
              </a:prstGeom>
            </p:spPr>
            <p:txBody>
              <a:bodyPr wrap="none" lIns="0" rIns="0">
                <a:spAutoFit/>
              </a:bodyPr>
              <a:lstStyle/>
              <a:p>
                <a:pPr algn="ctr" fontAlgn="base">
                  <a:spcAft>
                    <a:spcPts val="2000"/>
                  </a:spcAft>
                  <a:defRPr/>
                </a:pPr>
                <a:r>
                  <a:rPr lang="en-US" sz="2400" b="1" kern="0" dirty="0" smtClean="0">
                    <a:solidFill>
                      <a:srgbClr val="1F497D"/>
                    </a:solidFill>
                  </a:rPr>
                  <a:t>17</a:t>
                </a:r>
                <a:r>
                  <a:rPr lang="en-US" sz="2200" b="1" kern="0" baseline="30000" dirty="0" smtClean="0">
                    <a:solidFill>
                      <a:srgbClr val="1F497D"/>
                    </a:solidFill>
                  </a:rPr>
                  <a:t>%</a:t>
                </a:r>
                <a:endParaRPr lang="en-US" sz="2200" b="1" kern="0" baseline="30000" dirty="0">
                  <a:solidFill>
                    <a:srgbClr val="1F497D"/>
                  </a:solidFill>
                </a:endParaRPr>
              </a:p>
            </p:txBody>
          </p:sp>
        </p:grpSp>
        <p:sp>
          <p:nvSpPr>
            <p:cNvPr id="16" name="Rectangle 15"/>
            <p:cNvSpPr/>
            <p:nvPr/>
          </p:nvSpPr>
          <p:spPr>
            <a:xfrm>
              <a:off x="1132514" y="3001580"/>
              <a:ext cx="2557405" cy="1286030"/>
            </a:xfrm>
            <a:prstGeom prst="rect">
              <a:avLst/>
            </a:prstGeom>
            <a:solidFill>
              <a:schemeClr val="tx2"/>
            </a:solidFill>
            <a:ln w="9525" cap="flat" cmpd="sng" algn="ctr">
              <a:noFill/>
              <a:prstDash val="solid"/>
            </a:ln>
            <a:effectLst/>
          </p:spPr>
          <p:txBody>
            <a:bodyPr rtlCol="0" anchor="ctr"/>
            <a:lstStyle/>
            <a:p>
              <a:pPr algn="ctr" defTabSz="457200">
                <a:defRPr/>
              </a:pPr>
              <a:endParaRPr lang="en-US" kern="0" dirty="0" smtClean="0">
                <a:solidFill>
                  <a:srgbClr val="003DA1"/>
                </a:solidFill>
              </a:endParaRPr>
            </a:p>
          </p:txBody>
        </p:sp>
        <p:sp>
          <p:nvSpPr>
            <p:cNvPr id="17" name="Rectangle 16"/>
            <p:cNvSpPr/>
            <p:nvPr/>
          </p:nvSpPr>
          <p:spPr>
            <a:xfrm>
              <a:off x="1132515" y="5028210"/>
              <a:ext cx="1278701" cy="646331"/>
            </a:xfrm>
            <a:prstGeom prst="rect">
              <a:avLst/>
            </a:prstGeom>
          </p:spPr>
          <p:txBody>
            <a:bodyPr wrap="square">
              <a:spAutoFit/>
            </a:bodyPr>
            <a:lstStyle/>
            <a:p>
              <a:pPr marL="0" lvl="1">
                <a:spcAft>
                  <a:spcPts val="300"/>
                </a:spcAft>
                <a:defRPr/>
              </a:pPr>
              <a:r>
                <a:rPr lang="en-US" sz="1200" b="1" kern="0" dirty="0" smtClean="0">
                  <a:solidFill>
                    <a:srgbClr val="444444"/>
                  </a:solidFill>
                </a:rPr>
                <a:t>lower</a:t>
              </a:r>
              <a:r>
                <a:rPr lang="en-US" sz="1200" kern="0" dirty="0" smtClean="0">
                  <a:solidFill>
                    <a:srgbClr val="444444"/>
                  </a:solidFill>
                </a:rPr>
                <a:t> average </a:t>
              </a:r>
              <a:r>
                <a:rPr lang="en-US" sz="1200" kern="0" dirty="0">
                  <a:solidFill>
                    <a:srgbClr val="444444"/>
                  </a:solidFill>
                </a:rPr>
                <a:t>complication </a:t>
              </a:r>
              <a:r>
                <a:rPr lang="en-US" sz="1200" kern="0" dirty="0" smtClean="0">
                  <a:solidFill>
                    <a:srgbClr val="444444"/>
                  </a:solidFill>
                </a:rPr>
                <a:t>rates.</a:t>
              </a:r>
              <a:endParaRPr lang="en-US" sz="1200" kern="0" dirty="0">
                <a:solidFill>
                  <a:srgbClr val="444444"/>
                </a:solidFill>
              </a:endParaRPr>
            </a:p>
          </p:txBody>
        </p:sp>
        <p:sp>
          <p:nvSpPr>
            <p:cNvPr id="18" name="Rectangle 17"/>
            <p:cNvSpPr/>
            <p:nvPr/>
          </p:nvSpPr>
          <p:spPr>
            <a:xfrm>
              <a:off x="2608168" y="5028210"/>
              <a:ext cx="1208363" cy="646331"/>
            </a:xfrm>
            <a:prstGeom prst="rect">
              <a:avLst/>
            </a:prstGeom>
          </p:spPr>
          <p:txBody>
            <a:bodyPr wrap="square">
              <a:spAutoFit/>
            </a:bodyPr>
            <a:lstStyle/>
            <a:p>
              <a:pPr marL="0" lvl="1">
                <a:spcAft>
                  <a:spcPts val="300"/>
                </a:spcAft>
                <a:defRPr/>
              </a:pPr>
              <a:r>
                <a:rPr lang="en-US" sz="1200" b="1" kern="0" dirty="0" smtClean="0">
                  <a:solidFill>
                    <a:srgbClr val="444444"/>
                  </a:solidFill>
                </a:rPr>
                <a:t>fewer</a:t>
              </a:r>
              <a:r>
                <a:rPr lang="en-US" sz="1200" kern="0" dirty="0" smtClean="0">
                  <a:solidFill>
                    <a:srgbClr val="444444"/>
                  </a:solidFill>
                </a:rPr>
                <a:t> average </a:t>
              </a:r>
              <a:br>
                <a:rPr lang="en-US" sz="1200" kern="0" dirty="0" smtClean="0">
                  <a:solidFill>
                    <a:srgbClr val="444444"/>
                  </a:solidFill>
                </a:rPr>
              </a:br>
              <a:r>
                <a:rPr lang="en-US" sz="1200" kern="0" dirty="0" smtClean="0">
                  <a:solidFill>
                    <a:srgbClr val="444444"/>
                  </a:solidFill>
                </a:rPr>
                <a:t>redo procedures. </a:t>
              </a:r>
              <a:endParaRPr lang="en-US" sz="1200" kern="0" dirty="0">
                <a:solidFill>
                  <a:srgbClr val="444444"/>
                </a:solidFill>
              </a:endParaRPr>
            </a:p>
          </p:txBody>
        </p:sp>
        <p:sp>
          <p:nvSpPr>
            <p:cNvPr id="19" name="Rectangle 18"/>
            <p:cNvSpPr/>
            <p:nvPr/>
          </p:nvSpPr>
          <p:spPr>
            <a:xfrm>
              <a:off x="1132515" y="3511107"/>
              <a:ext cx="2368573" cy="738664"/>
            </a:xfrm>
            <a:prstGeom prst="rect">
              <a:avLst/>
            </a:prstGeom>
          </p:spPr>
          <p:txBody>
            <a:bodyPr wrap="square">
              <a:spAutoFit/>
            </a:bodyPr>
            <a:lstStyle/>
            <a:p>
              <a:pPr marL="0" lvl="1">
                <a:spcAft>
                  <a:spcPts val="300"/>
                </a:spcAft>
                <a:defRPr/>
              </a:pPr>
              <a:r>
                <a:rPr lang="en-US" sz="1400" kern="0" dirty="0">
                  <a:solidFill>
                    <a:srgbClr val="FFFFFF"/>
                  </a:solidFill>
                </a:rPr>
                <a:t>Premium Care Physicians</a:t>
              </a:r>
              <a:r>
                <a:rPr lang="en-US" sz="1400" kern="0" dirty="0" smtClean="0">
                  <a:solidFill>
                    <a:srgbClr val="FFFFFF"/>
                  </a:solidFill>
                </a:rPr>
                <a:t/>
              </a:r>
              <a:br>
                <a:rPr lang="en-US" sz="1400" kern="0" dirty="0" smtClean="0">
                  <a:solidFill>
                    <a:srgbClr val="FFFFFF"/>
                  </a:solidFill>
                </a:rPr>
              </a:br>
              <a:r>
                <a:rPr lang="en-US" sz="1400" kern="0" dirty="0" smtClean="0">
                  <a:solidFill>
                    <a:srgbClr val="FFFFFF"/>
                  </a:solidFill>
                </a:rPr>
                <a:t>with cardiology stent procedure episodes </a:t>
              </a:r>
              <a:r>
                <a:rPr lang="en-US" sz="1400" kern="0" dirty="0">
                  <a:solidFill>
                    <a:srgbClr val="FFFFFF"/>
                  </a:solidFill>
                </a:rPr>
                <a:t>had:</a:t>
              </a:r>
            </a:p>
          </p:txBody>
        </p:sp>
        <p:sp>
          <p:nvSpPr>
            <p:cNvPr id="20" name="Rectangle 19"/>
            <p:cNvSpPr/>
            <p:nvPr/>
          </p:nvSpPr>
          <p:spPr>
            <a:xfrm>
              <a:off x="1132515" y="3113243"/>
              <a:ext cx="1077029" cy="341632"/>
            </a:xfrm>
            <a:prstGeom prst="rect">
              <a:avLst/>
            </a:prstGeom>
          </p:spPr>
          <p:txBody>
            <a:bodyPr wrap="square">
              <a:spAutoFit/>
            </a:bodyPr>
            <a:lstStyle/>
            <a:p>
              <a:pPr>
                <a:lnSpc>
                  <a:spcPct val="90000"/>
                </a:lnSpc>
                <a:defRPr/>
              </a:pPr>
              <a:r>
                <a:rPr lang="en-US" b="1" kern="0" dirty="0" smtClean="0">
                  <a:solidFill>
                    <a:srgbClr val="FFFFFF"/>
                  </a:solidFill>
                </a:rPr>
                <a:t>Stents</a:t>
              </a:r>
              <a:endParaRPr lang="en-US" b="1" kern="0" dirty="0">
                <a:solidFill>
                  <a:srgbClr val="FFFFFF"/>
                </a:solidFill>
              </a:endParaRPr>
            </a:p>
          </p:txBody>
        </p:sp>
      </p:grpSp>
      <p:sp>
        <p:nvSpPr>
          <p:cNvPr id="23" name="TextBox 22"/>
          <p:cNvSpPr txBox="1"/>
          <p:nvPr/>
        </p:nvSpPr>
        <p:spPr>
          <a:xfrm>
            <a:off x="778498" y="5822046"/>
            <a:ext cx="7242513" cy="461665"/>
          </a:xfrm>
          <a:prstGeom prst="rect">
            <a:avLst/>
          </a:prstGeom>
          <a:noFill/>
        </p:spPr>
        <p:txBody>
          <a:bodyPr wrap="square" lIns="0" tIns="0" rIns="0" bIns="0" rtlCol="0" anchor="b">
            <a:spAutoFit/>
          </a:bodyPr>
          <a:lstStyle/>
          <a:p>
            <a:r>
              <a:rPr lang="en-US" sz="750" dirty="0" smtClean="0">
                <a:solidFill>
                  <a:srgbClr val="444444"/>
                </a:solidFill>
              </a:rPr>
              <a:t>Savings </a:t>
            </a:r>
            <a:r>
              <a:rPr lang="en-US" sz="750" dirty="0">
                <a:solidFill>
                  <a:srgbClr val="444444"/>
                </a:solidFill>
              </a:rPr>
              <a:t>estimates based </a:t>
            </a:r>
            <a:r>
              <a:rPr lang="en-US" sz="750" dirty="0">
                <a:solidFill>
                  <a:srgbClr val="000000"/>
                </a:solidFill>
              </a:rPr>
              <a:t>on </a:t>
            </a:r>
            <a:r>
              <a:rPr lang="en-US" sz="750" dirty="0" smtClean="0">
                <a:solidFill>
                  <a:srgbClr val="000000"/>
                </a:solidFill>
              </a:rPr>
              <a:t>2018 UnitedHealthcare Network (Par) Commercial Claims analysis for 16 specialties and 169 </a:t>
            </a:r>
            <a:r>
              <a:rPr lang="en-US" sz="750" dirty="0">
                <a:solidFill>
                  <a:srgbClr val="000000"/>
                </a:solidFill>
              </a:rPr>
              <a:t>markets. Figures are based on book-of-business results and represent the national average expected cost differential </a:t>
            </a:r>
            <a:r>
              <a:rPr lang="en-US" sz="750" dirty="0">
                <a:solidFill>
                  <a:srgbClr val="444444"/>
                </a:solidFill>
              </a:rPr>
              <a:t>between Premium C</a:t>
            </a:r>
            <a:r>
              <a:rPr lang="en-US" sz="750" dirty="0" smtClean="0">
                <a:solidFill>
                  <a:srgbClr val="444444"/>
                </a:solidFill>
              </a:rPr>
              <a:t>are </a:t>
            </a:r>
            <a:r>
              <a:rPr lang="en-US" sz="750" dirty="0">
                <a:solidFill>
                  <a:srgbClr val="444444"/>
                </a:solidFill>
              </a:rPr>
              <a:t>P</a:t>
            </a:r>
            <a:r>
              <a:rPr lang="en-US" sz="750" dirty="0" smtClean="0">
                <a:solidFill>
                  <a:srgbClr val="444444"/>
                </a:solidFill>
              </a:rPr>
              <a:t>hysicians </a:t>
            </a:r>
            <a:r>
              <a:rPr lang="en-US" sz="750" dirty="0">
                <a:solidFill>
                  <a:srgbClr val="444444"/>
                </a:solidFill>
              </a:rPr>
              <a:t>and non-Premium </a:t>
            </a:r>
            <a:r>
              <a:rPr lang="en-US" sz="750" dirty="0" smtClean="0">
                <a:solidFill>
                  <a:srgbClr val="444444"/>
                </a:solidFill>
              </a:rPr>
              <a:t>Care Physicians </a:t>
            </a:r>
            <a:r>
              <a:rPr lang="en-US" sz="750" dirty="0">
                <a:solidFill>
                  <a:srgbClr val="444444"/>
                </a:solidFill>
              </a:rPr>
              <a:t>for entire episodes of care. Actual savings achieved will vary by customer depending on geographic availability and customer-specific service mix. All figures and estimated savings represent historical performance and are not a guarantee of future savings. </a:t>
            </a:r>
          </a:p>
        </p:txBody>
      </p:sp>
      <p:sp>
        <p:nvSpPr>
          <p:cNvPr id="24" name="TextBox 23"/>
          <p:cNvSpPr txBox="1"/>
          <p:nvPr/>
        </p:nvSpPr>
        <p:spPr>
          <a:xfrm>
            <a:off x="3935392" y="1535742"/>
            <a:ext cx="5011838" cy="369332"/>
          </a:xfrm>
          <a:prstGeom prst="rect">
            <a:avLst/>
          </a:prstGeom>
          <a:noFill/>
        </p:spPr>
        <p:txBody>
          <a:bodyPr wrap="square" rtlCol="0">
            <a:spAutoFit/>
          </a:bodyPr>
          <a:lstStyle/>
          <a:p>
            <a:pPr>
              <a:spcAft>
                <a:spcPts val="400"/>
              </a:spcAft>
              <a:buClr>
                <a:srgbClr val="006778"/>
              </a:buClr>
            </a:pPr>
            <a:r>
              <a:rPr lang="en-US" dirty="0" smtClean="0">
                <a:solidFill>
                  <a:srgbClr val="4D4D4D"/>
                </a:solidFill>
              </a:rPr>
              <a:t>Quality Measure Type and Source Examples</a:t>
            </a:r>
          </a:p>
        </p:txBody>
      </p:sp>
    </p:spTree>
    <p:extLst>
      <p:ext uri="{BB962C8B-B14F-4D97-AF65-F5344CB8AC3E}">
        <p14:creationId xmlns:p14="http://schemas.microsoft.com/office/powerpoint/2010/main" val="1354635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4" y="228600"/>
            <a:ext cx="6276330" cy="790578"/>
          </a:xfrm>
        </p:spPr>
        <p:txBody>
          <a:bodyPr>
            <a:normAutofit/>
          </a:bodyPr>
          <a:lstStyle/>
          <a:p>
            <a:r>
              <a:rPr lang="en-US" sz="2000" dirty="0" smtClean="0"/>
              <a:t>UnitedHealth Premium</a:t>
            </a:r>
            <a:br>
              <a:rPr lang="en-US" sz="2000" dirty="0" smtClean="0"/>
            </a:br>
            <a:r>
              <a:rPr lang="en-US" sz="2000" dirty="0" smtClean="0"/>
              <a:t>Quality Results and Outcomes  - Orthopedics</a:t>
            </a:r>
            <a:endParaRPr lang="en-US" sz="2000" dirty="0"/>
          </a:p>
        </p:txBody>
      </p:sp>
      <p:sp>
        <p:nvSpPr>
          <p:cNvPr id="4" name="Slide Number Placeholder 3"/>
          <p:cNvSpPr>
            <a:spLocks noGrp="1"/>
          </p:cNvSpPr>
          <p:nvPr>
            <p:ph type="sldNum" sz="quarter" idx="4294967295"/>
          </p:nvPr>
        </p:nvSpPr>
        <p:spPr>
          <a:xfrm>
            <a:off x="8406951" y="6577674"/>
            <a:ext cx="518328" cy="258916"/>
          </a:xfrm>
          <a:prstGeom prst="rect">
            <a:avLst/>
          </a:prstGeom>
        </p:spPr>
        <p:txBody>
          <a:bodyPr/>
          <a:lstStyle/>
          <a:p>
            <a:fld id="{90F9BDA0-AF0E-4BA8-B742-3B9C92A3E6FE}" type="slidenum">
              <a:rPr lang="en-US" smtClean="0">
                <a:solidFill>
                  <a:schemeClr val="tx1"/>
                </a:solidFill>
              </a:rPr>
              <a:t>28</a:t>
            </a:fld>
            <a:endParaRPr lang="en-US" dirty="0">
              <a:solidFill>
                <a:schemeClr val="tx1"/>
              </a:solidFill>
            </a:endParaRPr>
          </a:p>
        </p:txBody>
      </p:sp>
      <p:sp>
        <p:nvSpPr>
          <p:cNvPr id="8" name="Content Placeholder 15"/>
          <p:cNvSpPr>
            <a:spLocks noGrp="1"/>
          </p:cNvSpPr>
          <p:nvPr>
            <p:ph idx="1"/>
          </p:nvPr>
        </p:nvSpPr>
        <p:spPr>
          <a:xfrm>
            <a:off x="381000" y="4626373"/>
            <a:ext cx="8438381" cy="1523692"/>
          </a:xfrm>
        </p:spPr>
        <p:txBody>
          <a:bodyPr/>
          <a:lstStyle/>
          <a:p>
            <a:pPr lvl="0">
              <a:spcBef>
                <a:spcPts val="600"/>
              </a:spcBef>
              <a:spcAft>
                <a:spcPts val="0"/>
              </a:spcAft>
            </a:pPr>
            <a:r>
              <a:rPr lang="en-US" sz="1200" b="1" dirty="0" smtClean="0"/>
              <a:t>Sequencing </a:t>
            </a:r>
            <a:r>
              <a:rPr lang="en-US" sz="1200" b="1" dirty="0"/>
              <a:t>of Care</a:t>
            </a:r>
            <a:r>
              <a:rPr lang="en-US" sz="1200" dirty="0"/>
              <a:t>: Expert panel endorsed measure for knee replacement includes measure to determine if the procedure was performed within 30 days of the initial diagnosis (to avoid rush to surgery), as well as physical therapy post-surgery.</a:t>
            </a:r>
          </a:p>
          <a:p>
            <a:pPr lvl="0">
              <a:spcBef>
                <a:spcPts val="600"/>
              </a:spcBef>
              <a:spcAft>
                <a:spcPts val="0"/>
              </a:spcAft>
            </a:pPr>
            <a:r>
              <a:rPr lang="en-US" sz="1200" b="1" dirty="0" smtClean="0"/>
              <a:t>Effectiveness </a:t>
            </a:r>
            <a:r>
              <a:rPr lang="en-US" sz="1200" b="1" dirty="0"/>
              <a:t>of Procedures: </a:t>
            </a:r>
            <a:r>
              <a:rPr lang="en-US" sz="1200" dirty="0"/>
              <a:t>Expert panel endorsed measures for decompression of a herniated disk include measures for appropriate timing of pre-surgical imaging, physical therapy as well as whether or not the patient had a redo procedure or post-surgical complications (hemorrhage, pneumonia, mechanical, wound infection, pulmonary embolism, or iatrogenic complications). </a:t>
            </a:r>
          </a:p>
          <a:p>
            <a:pPr marL="1143000" lvl="2" indent="-228600">
              <a:spcBef>
                <a:spcPts val="600"/>
              </a:spcBef>
              <a:spcAft>
                <a:spcPts val="0"/>
              </a:spcAft>
              <a:buFont typeface="Wingdings"/>
              <a:buChar char=""/>
            </a:pPr>
            <a:endParaRPr lang="en-US" sz="1000" dirty="0">
              <a:latin typeface="Calibri"/>
              <a:ea typeface="Calibri"/>
            </a:endParaRPr>
          </a:p>
        </p:txBody>
      </p:sp>
      <p:sp>
        <p:nvSpPr>
          <p:cNvPr id="21" name="Rectangle 20"/>
          <p:cNvSpPr/>
          <p:nvPr/>
        </p:nvSpPr>
        <p:spPr>
          <a:xfrm>
            <a:off x="803016" y="983516"/>
            <a:ext cx="1947969" cy="338554"/>
          </a:xfrm>
          <a:prstGeom prst="rect">
            <a:avLst/>
          </a:prstGeom>
        </p:spPr>
        <p:txBody>
          <a:bodyPr wrap="none">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4D4D4D"/>
                </a:solidFill>
                <a:effectLst/>
                <a:uLnTx/>
                <a:uFillTx/>
              </a:rPr>
              <a:t>CARE </a:t>
            </a:r>
            <a:r>
              <a:rPr kumimoji="0" lang="en-US" sz="1600" b="1" i="0" u="none" strike="noStrike" kern="0" cap="none" spc="0" normalizeH="0" baseline="0" noProof="0" dirty="0" smtClean="0">
                <a:ln>
                  <a:noFill/>
                </a:ln>
                <a:solidFill>
                  <a:srgbClr val="4D4D4D"/>
                </a:solidFill>
                <a:effectLst/>
                <a:uLnTx/>
                <a:uFillTx/>
              </a:rPr>
              <a:t>VARIATION</a:t>
            </a:r>
            <a:endParaRPr kumimoji="0" lang="en-US" sz="1600" b="1" i="0" u="none" strike="noStrike" kern="0" cap="none" spc="0" normalizeH="0" baseline="0" noProof="0" dirty="0">
              <a:ln>
                <a:noFill/>
              </a:ln>
              <a:solidFill>
                <a:srgbClr val="4D4D4D"/>
              </a:solidFill>
              <a:effectLst/>
              <a:uLnTx/>
              <a:uFillTx/>
            </a:endParaRPr>
          </a:p>
        </p:txBody>
      </p:sp>
      <p:grpSp>
        <p:nvGrpSpPr>
          <p:cNvPr id="6" name="Group 5"/>
          <p:cNvGrpSpPr/>
          <p:nvPr/>
        </p:nvGrpSpPr>
        <p:grpSpPr>
          <a:xfrm>
            <a:off x="803016" y="1305292"/>
            <a:ext cx="7863099" cy="2620289"/>
            <a:chOff x="803016" y="3049104"/>
            <a:chExt cx="7863099" cy="2620289"/>
          </a:xfrm>
        </p:grpSpPr>
        <p:grpSp>
          <p:nvGrpSpPr>
            <p:cNvPr id="25" name="Group 24"/>
            <p:cNvGrpSpPr/>
            <p:nvPr/>
          </p:nvGrpSpPr>
          <p:grpSpPr>
            <a:xfrm>
              <a:off x="3592084" y="4347511"/>
              <a:ext cx="1188720" cy="726988"/>
              <a:chOff x="3986589" y="4818836"/>
              <a:chExt cx="1188720" cy="726988"/>
            </a:xfrm>
          </p:grpSpPr>
          <p:sp>
            <p:nvSpPr>
              <p:cNvPr id="26" name="Down Arrow 25"/>
              <p:cNvSpPr/>
              <p:nvPr/>
            </p:nvSpPr>
            <p:spPr>
              <a:xfrm>
                <a:off x="3986589"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7" name="Rectangle 26"/>
              <p:cNvSpPr/>
              <p:nvPr/>
            </p:nvSpPr>
            <p:spPr>
              <a:xfrm>
                <a:off x="4326072" y="4882053"/>
                <a:ext cx="509755"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lang="en-US" sz="2400" b="1" kern="0" dirty="0" smtClean="0">
                    <a:solidFill>
                      <a:srgbClr val="122377"/>
                    </a:solidFill>
                  </a:rPr>
                  <a:t>24</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grpSp>
          <p:nvGrpSpPr>
            <p:cNvPr id="28" name="Group 27"/>
            <p:cNvGrpSpPr/>
            <p:nvPr/>
          </p:nvGrpSpPr>
          <p:grpSpPr>
            <a:xfrm>
              <a:off x="4777889" y="4347511"/>
              <a:ext cx="1188720" cy="726988"/>
              <a:chOff x="5132065" y="4818836"/>
              <a:chExt cx="1188720" cy="726988"/>
            </a:xfrm>
          </p:grpSpPr>
          <p:sp>
            <p:nvSpPr>
              <p:cNvPr id="29" name="Down Arrow 28"/>
              <p:cNvSpPr/>
              <p:nvPr/>
            </p:nvSpPr>
            <p:spPr>
              <a:xfrm>
                <a:off x="5132065"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30" name="Rectangle 29"/>
              <p:cNvSpPr/>
              <p:nvPr/>
            </p:nvSpPr>
            <p:spPr>
              <a:xfrm>
                <a:off x="5471548" y="4882053"/>
                <a:ext cx="509755"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lang="en-US" sz="2400" b="1" kern="0" dirty="0" smtClean="0">
                    <a:solidFill>
                      <a:srgbClr val="122377"/>
                    </a:solidFill>
                  </a:rPr>
                  <a:t>32</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sp>
          <p:nvSpPr>
            <p:cNvPr id="31" name="Rectangle 30"/>
            <p:cNvSpPr/>
            <p:nvPr/>
          </p:nvSpPr>
          <p:spPr>
            <a:xfrm>
              <a:off x="3626809" y="5017259"/>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lower</a:t>
              </a:r>
              <a:r>
                <a:rPr kumimoji="0" lang="en-US" sz="1200" b="0" i="0" u="none" strike="noStrike" kern="0" cap="none" spc="0" normalizeH="0" baseline="0" noProof="0" dirty="0" smtClean="0">
                  <a:ln>
                    <a:noFill/>
                  </a:ln>
                  <a:solidFill>
                    <a:srgbClr val="444444"/>
                  </a:solidFill>
                  <a:effectLst/>
                  <a:uLnTx/>
                  <a:uFillTx/>
                </a:rPr>
                <a:t> average </a:t>
              </a:r>
              <a:r>
                <a:rPr kumimoji="0" lang="en-US" sz="1200" b="0" i="0" u="none" strike="noStrike" kern="0" cap="none" spc="0" normalizeH="0" baseline="0" noProof="0" dirty="0">
                  <a:ln>
                    <a:noFill/>
                  </a:ln>
                  <a:solidFill>
                    <a:srgbClr val="444444"/>
                  </a:solidFill>
                  <a:effectLst/>
                  <a:uLnTx/>
                  <a:uFillTx/>
                </a:rPr>
                <a:t>complication </a:t>
              </a:r>
              <a:r>
                <a:rPr kumimoji="0" lang="en-US" sz="1200" b="0" i="0" u="none" strike="noStrike" kern="0" cap="none" spc="0" normalizeH="0" baseline="0" noProof="0" dirty="0" smtClean="0">
                  <a:ln>
                    <a:noFill/>
                  </a:ln>
                  <a:solidFill>
                    <a:srgbClr val="444444"/>
                  </a:solidFill>
                  <a:effectLst/>
                  <a:uLnTx/>
                  <a:uFillTx/>
                </a:rPr>
                <a:t>rates</a:t>
              </a:r>
              <a:endParaRPr kumimoji="0" lang="en-US" sz="1200" b="0" i="0" u="none" strike="noStrike" kern="0" cap="none" spc="0" normalizeH="0" baseline="0" noProof="0" dirty="0">
                <a:ln>
                  <a:noFill/>
                </a:ln>
                <a:solidFill>
                  <a:srgbClr val="444444"/>
                </a:solidFill>
                <a:effectLst/>
                <a:uLnTx/>
                <a:uFillTx/>
              </a:endParaRPr>
            </a:p>
          </p:txBody>
        </p:sp>
        <p:sp>
          <p:nvSpPr>
            <p:cNvPr id="32" name="Rectangle 31"/>
            <p:cNvSpPr/>
            <p:nvPr/>
          </p:nvSpPr>
          <p:spPr>
            <a:xfrm>
              <a:off x="4812614" y="5017259"/>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fewer</a:t>
              </a:r>
              <a:r>
                <a:rPr kumimoji="0" lang="en-US" sz="1200" b="0" i="0" u="none" strike="noStrike" kern="0" cap="none" spc="0" normalizeH="0" baseline="0" noProof="0" dirty="0" smtClean="0">
                  <a:ln>
                    <a:noFill/>
                  </a:ln>
                  <a:solidFill>
                    <a:srgbClr val="444444"/>
                  </a:solidFill>
                  <a:effectLst/>
                  <a:uLnTx/>
                  <a:uFillTx/>
                </a:rPr>
                <a:t> average </a:t>
              </a:r>
              <a:br>
                <a:rPr kumimoji="0" lang="en-US" sz="1200" b="0" i="0" u="none" strike="noStrike" kern="0" cap="none" spc="0" normalizeH="0" baseline="0" noProof="0" dirty="0" smtClean="0">
                  <a:ln>
                    <a:noFill/>
                  </a:ln>
                  <a:solidFill>
                    <a:srgbClr val="444444"/>
                  </a:solidFill>
                  <a:effectLst/>
                  <a:uLnTx/>
                  <a:uFillTx/>
                </a:rPr>
              </a:br>
              <a:r>
                <a:rPr kumimoji="0" lang="en-US" sz="1200" b="0" i="0" u="none" strike="noStrike" kern="0" cap="none" spc="0" normalizeH="0" baseline="0" noProof="0" dirty="0" smtClean="0">
                  <a:ln>
                    <a:noFill/>
                  </a:ln>
                  <a:solidFill>
                    <a:srgbClr val="444444"/>
                  </a:solidFill>
                  <a:effectLst/>
                  <a:uLnTx/>
                  <a:uFillTx/>
                </a:rPr>
                <a:t>redo procedures </a:t>
              </a:r>
              <a:endParaRPr kumimoji="0" lang="en-US" sz="1200" b="0" i="0" u="none" strike="noStrike" kern="0" cap="none" spc="0" normalizeH="0" baseline="0" noProof="0" dirty="0">
                <a:ln>
                  <a:noFill/>
                </a:ln>
                <a:solidFill>
                  <a:srgbClr val="444444"/>
                </a:solidFill>
                <a:effectLst/>
                <a:uLnTx/>
                <a:uFillTx/>
              </a:endParaRPr>
            </a:p>
          </p:txBody>
        </p:sp>
        <p:grpSp>
          <p:nvGrpSpPr>
            <p:cNvPr id="33" name="Group 32"/>
            <p:cNvGrpSpPr/>
            <p:nvPr/>
          </p:nvGrpSpPr>
          <p:grpSpPr>
            <a:xfrm>
              <a:off x="3592084" y="3060079"/>
              <a:ext cx="2372920" cy="1296436"/>
              <a:chOff x="6293978" y="3467102"/>
              <a:chExt cx="2372920" cy="1296436"/>
            </a:xfrm>
          </p:grpSpPr>
          <p:sp>
            <p:nvSpPr>
              <p:cNvPr id="34" name="Rectangle 33"/>
              <p:cNvSpPr/>
              <p:nvPr/>
            </p:nvSpPr>
            <p:spPr>
              <a:xfrm>
                <a:off x="6293978" y="3467102"/>
                <a:ext cx="2372920" cy="1286030"/>
              </a:xfrm>
              <a:prstGeom prst="rect">
                <a:avLst/>
              </a:prstGeom>
              <a:solidFill>
                <a:srgbClr val="12237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3DA1"/>
                  </a:solidFill>
                  <a:effectLst/>
                  <a:uLnTx/>
                  <a:uFillTx/>
                  <a:latin typeface="Arial"/>
                  <a:ea typeface="+mn-ea"/>
                  <a:cs typeface="+mn-cs"/>
                </a:endParaRPr>
              </a:p>
            </p:txBody>
          </p:sp>
          <p:sp>
            <p:nvSpPr>
              <p:cNvPr id="35" name="Rectangle 34"/>
              <p:cNvSpPr/>
              <p:nvPr/>
            </p:nvSpPr>
            <p:spPr>
              <a:xfrm>
                <a:off x="6459096" y="3809431"/>
                <a:ext cx="2207801" cy="954107"/>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400" i="0" u="none" strike="noStrike" kern="0" cap="none" spc="0" normalizeH="0" baseline="0" noProof="0" dirty="0">
                    <a:ln>
                      <a:noFill/>
                    </a:ln>
                    <a:solidFill>
                      <a:srgbClr val="FFFFFF"/>
                    </a:solidFill>
                    <a:effectLst/>
                    <a:uLnTx/>
                    <a:uFillTx/>
                  </a:rPr>
                  <a:t>Premium </a:t>
                </a:r>
                <a:r>
                  <a:rPr kumimoji="0" lang="en-US" sz="1400" i="0" u="none" strike="noStrike" kern="0" cap="none" spc="0" normalizeH="0" baseline="0" noProof="0" dirty="0" smtClean="0">
                    <a:ln>
                      <a:noFill/>
                    </a:ln>
                    <a:solidFill>
                      <a:srgbClr val="FFFFFF"/>
                    </a:solidFill>
                    <a:effectLst/>
                    <a:uLnTx/>
                    <a:uFillTx/>
                  </a:rPr>
                  <a:t>Care Physicians</a:t>
                </a:r>
                <a:br>
                  <a:rPr kumimoji="0" lang="en-US" sz="1400" i="0" u="none" strike="noStrike" kern="0" cap="none" spc="0" normalizeH="0" baseline="0" noProof="0" dirty="0" smtClean="0">
                    <a:ln>
                      <a:noFill/>
                    </a:ln>
                    <a:solidFill>
                      <a:srgbClr val="FFFFFF"/>
                    </a:solidFill>
                    <a:effectLst/>
                    <a:uLnTx/>
                    <a:uFillTx/>
                  </a:rPr>
                </a:br>
                <a:r>
                  <a:rPr kumimoji="0" lang="en-US" sz="1400" i="0" u="none" strike="noStrike" kern="0" cap="none" spc="0" normalizeH="0" baseline="0" noProof="0" dirty="0" smtClean="0">
                    <a:ln>
                      <a:noFill/>
                    </a:ln>
                    <a:solidFill>
                      <a:srgbClr val="FFFFFF"/>
                    </a:solidFill>
                    <a:effectLst/>
                    <a:uLnTx/>
                    <a:uFillTx/>
                  </a:rPr>
                  <a:t>with </a:t>
                </a:r>
                <a:r>
                  <a:rPr kumimoji="0" lang="en-US" sz="1400" i="0" u="none" strike="noStrike" kern="0" cap="none" spc="0" normalizeH="0" baseline="0" noProof="0" dirty="0">
                    <a:ln>
                      <a:noFill/>
                    </a:ln>
                    <a:solidFill>
                      <a:srgbClr val="FFFFFF"/>
                    </a:solidFill>
                    <a:effectLst/>
                    <a:uLnTx/>
                    <a:uFillTx/>
                  </a:rPr>
                  <a:t>orthopedic procedure episodes had:</a:t>
                </a:r>
              </a:p>
            </p:txBody>
          </p:sp>
          <p:sp>
            <p:nvSpPr>
              <p:cNvPr id="36" name="Rectangle 35"/>
              <p:cNvSpPr/>
              <p:nvPr/>
            </p:nvSpPr>
            <p:spPr>
              <a:xfrm>
                <a:off x="6447998" y="3550467"/>
                <a:ext cx="2044149" cy="341632"/>
              </a:xfrm>
              <a:prstGeom prst="rect">
                <a:avLst/>
              </a:prstGeom>
            </p:spPr>
            <p:txBody>
              <a:bodyPr wrap="non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b="1" kern="0" dirty="0" smtClean="0">
                    <a:solidFill>
                      <a:srgbClr val="FFFFFF"/>
                    </a:solidFill>
                  </a:rPr>
                  <a:t>Hip</a:t>
                </a:r>
                <a:r>
                  <a:rPr kumimoji="0" lang="en-US" b="1" i="0" u="none" strike="noStrike" kern="0" cap="none" spc="0" normalizeH="0" baseline="0" noProof="0" dirty="0" smtClean="0">
                    <a:ln>
                      <a:noFill/>
                    </a:ln>
                    <a:solidFill>
                      <a:srgbClr val="FFFFFF"/>
                    </a:solidFill>
                    <a:effectLst/>
                    <a:uLnTx/>
                    <a:uFillTx/>
                  </a:rPr>
                  <a:t> replacement</a:t>
                </a:r>
                <a:endParaRPr kumimoji="0" lang="en-US" b="1" i="0" u="none" strike="noStrike" kern="0" cap="none" spc="0" normalizeH="0" baseline="0" noProof="0" dirty="0">
                  <a:ln>
                    <a:noFill/>
                  </a:ln>
                  <a:solidFill>
                    <a:srgbClr val="FFFFFF"/>
                  </a:solidFill>
                  <a:effectLst/>
                  <a:uLnTx/>
                  <a:uFillTx/>
                </a:endParaRPr>
              </a:p>
            </p:txBody>
          </p:sp>
        </p:grpSp>
        <p:grpSp>
          <p:nvGrpSpPr>
            <p:cNvPr id="3" name="Group 2"/>
            <p:cNvGrpSpPr/>
            <p:nvPr/>
          </p:nvGrpSpPr>
          <p:grpSpPr>
            <a:xfrm>
              <a:off x="803016" y="3065882"/>
              <a:ext cx="2409250" cy="2603511"/>
              <a:chOff x="803016" y="3065882"/>
              <a:chExt cx="2409250" cy="2603511"/>
            </a:xfrm>
          </p:grpSpPr>
          <p:grpSp>
            <p:nvGrpSpPr>
              <p:cNvPr id="9" name="Group 8"/>
              <p:cNvGrpSpPr/>
              <p:nvPr/>
            </p:nvGrpSpPr>
            <p:grpSpPr>
              <a:xfrm>
                <a:off x="803016" y="4353314"/>
                <a:ext cx="1188720" cy="726988"/>
                <a:chOff x="3986589" y="4818836"/>
                <a:chExt cx="1188720" cy="726988"/>
              </a:xfrm>
            </p:grpSpPr>
            <p:sp>
              <p:nvSpPr>
                <p:cNvPr id="10" name="Down Arrow 9"/>
                <p:cNvSpPr/>
                <p:nvPr/>
              </p:nvSpPr>
              <p:spPr>
                <a:xfrm>
                  <a:off x="3986589"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1" name="Rectangle 10"/>
                <p:cNvSpPr/>
                <p:nvPr/>
              </p:nvSpPr>
              <p:spPr>
                <a:xfrm>
                  <a:off x="4326160" y="4882053"/>
                  <a:ext cx="509579"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kumimoji="0" lang="en-US" sz="2400" b="1" i="0" u="none" strike="noStrike" kern="0" cap="none" spc="0" normalizeH="0" baseline="0" noProof="0" dirty="0" smtClean="0">
                      <a:ln>
                        <a:noFill/>
                      </a:ln>
                      <a:solidFill>
                        <a:srgbClr val="122377"/>
                      </a:solidFill>
                      <a:effectLst/>
                      <a:uLnTx/>
                      <a:uFillTx/>
                    </a:rPr>
                    <a:t>12</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grpSp>
            <p:nvGrpSpPr>
              <p:cNvPr id="12" name="Group 11"/>
              <p:cNvGrpSpPr/>
              <p:nvPr/>
            </p:nvGrpSpPr>
            <p:grpSpPr>
              <a:xfrm>
                <a:off x="1988821" y="4353314"/>
                <a:ext cx="1188720" cy="726988"/>
                <a:chOff x="5132065" y="4818836"/>
                <a:chExt cx="1188720" cy="726988"/>
              </a:xfrm>
            </p:grpSpPr>
            <p:sp>
              <p:nvSpPr>
                <p:cNvPr id="13" name="Down Arrow 12"/>
                <p:cNvSpPr/>
                <p:nvPr/>
              </p:nvSpPr>
              <p:spPr>
                <a:xfrm>
                  <a:off x="5132065"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4" name="Rectangle 13"/>
                <p:cNvSpPr/>
                <p:nvPr/>
              </p:nvSpPr>
              <p:spPr>
                <a:xfrm>
                  <a:off x="5471548" y="4882053"/>
                  <a:ext cx="509755"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kumimoji="0" lang="en-US" sz="2400" b="1" i="0" u="none" strike="noStrike" kern="0" cap="none" spc="0" normalizeH="0" baseline="0" noProof="0" dirty="0" smtClean="0">
                      <a:ln>
                        <a:noFill/>
                      </a:ln>
                      <a:solidFill>
                        <a:srgbClr val="122377"/>
                      </a:solidFill>
                      <a:effectLst/>
                      <a:uLnTx/>
                      <a:uFillTx/>
                    </a:rPr>
                    <a:t>41</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sp>
            <p:nvSpPr>
              <p:cNvPr id="15" name="Rectangle 14"/>
              <p:cNvSpPr/>
              <p:nvPr/>
            </p:nvSpPr>
            <p:spPr>
              <a:xfrm>
                <a:off x="837741" y="5023062"/>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lower</a:t>
                </a:r>
                <a:r>
                  <a:rPr kumimoji="0" lang="en-US" sz="1200" b="0" i="0" u="none" strike="noStrike" kern="0" cap="none" spc="0" normalizeH="0" baseline="0" noProof="0" dirty="0" smtClean="0">
                    <a:ln>
                      <a:noFill/>
                    </a:ln>
                    <a:solidFill>
                      <a:srgbClr val="444444"/>
                    </a:solidFill>
                    <a:effectLst/>
                    <a:uLnTx/>
                    <a:uFillTx/>
                  </a:rPr>
                  <a:t> average </a:t>
                </a:r>
                <a:r>
                  <a:rPr kumimoji="0" lang="en-US" sz="1200" b="0" i="0" u="none" strike="noStrike" kern="0" cap="none" spc="0" normalizeH="0" baseline="0" noProof="0" dirty="0">
                    <a:ln>
                      <a:noFill/>
                    </a:ln>
                    <a:solidFill>
                      <a:srgbClr val="444444"/>
                    </a:solidFill>
                    <a:effectLst/>
                    <a:uLnTx/>
                    <a:uFillTx/>
                  </a:rPr>
                  <a:t>complication </a:t>
                </a:r>
                <a:r>
                  <a:rPr kumimoji="0" lang="en-US" sz="1200" b="0" i="0" u="none" strike="noStrike" kern="0" cap="none" spc="0" normalizeH="0" baseline="0" noProof="0" dirty="0" smtClean="0">
                    <a:ln>
                      <a:noFill/>
                    </a:ln>
                    <a:solidFill>
                      <a:srgbClr val="444444"/>
                    </a:solidFill>
                    <a:effectLst/>
                    <a:uLnTx/>
                    <a:uFillTx/>
                  </a:rPr>
                  <a:t>rates</a:t>
                </a:r>
                <a:endParaRPr kumimoji="0" lang="en-US" sz="1200" b="0" i="0" u="none" strike="noStrike" kern="0" cap="none" spc="0" normalizeH="0" baseline="0" noProof="0" dirty="0">
                  <a:ln>
                    <a:noFill/>
                  </a:ln>
                  <a:solidFill>
                    <a:srgbClr val="444444"/>
                  </a:solidFill>
                  <a:effectLst/>
                  <a:uLnTx/>
                  <a:uFillTx/>
                </a:endParaRPr>
              </a:p>
            </p:txBody>
          </p:sp>
          <p:sp>
            <p:nvSpPr>
              <p:cNvPr id="16" name="Rectangle 15"/>
              <p:cNvSpPr/>
              <p:nvPr/>
            </p:nvSpPr>
            <p:spPr>
              <a:xfrm>
                <a:off x="2023546" y="5023062"/>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fewer</a:t>
                </a:r>
                <a:r>
                  <a:rPr kumimoji="0" lang="en-US" sz="1200" b="0" i="0" u="none" strike="noStrike" kern="0" cap="none" spc="0" normalizeH="0" baseline="0" noProof="0" dirty="0" smtClean="0">
                    <a:ln>
                      <a:noFill/>
                    </a:ln>
                    <a:solidFill>
                      <a:srgbClr val="444444"/>
                    </a:solidFill>
                    <a:effectLst/>
                    <a:uLnTx/>
                    <a:uFillTx/>
                  </a:rPr>
                  <a:t> average </a:t>
                </a:r>
                <a:br>
                  <a:rPr kumimoji="0" lang="en-US" sz="1200" b="0" i="0" u="none" strike="noStrike" kern="0" cap="none" spc="0" normalizeH="0" baseline="0" noProof="0" dirty="0" smtClean="0">
                    <a:ln>
                      <a:noFill/>
                    </a:ln>
                    <a:solidFill>
                      <a:srgbClr val="444444"/>
                    </a:solidFill>
                    <a:effectLst/>
                    <a:uLnTx/>
                    <a:uFillTx/>
                  </a:rPr>
                </a:br>
                <a:r>
                  <a:rPr kumimoji="0" lang="en-US" sz="1200" b="0" i="0" u="none" strike="noStrike" kern="0" cap="none" spc="0" normalizeH="0" baseline="0" noProof="0" dirty="0" smtClean="0">
                    <a:ln>
                      <a:noFill/>
                    </a:ln>
                    <a:solidFill>
                      <a:srgbClr val="444444"/>
                    </a:solidFill>
                    <a:effectLst/>
                    <a:uLnTx/>
                    <a:uFillTx/>
                  </a:rPr>
                  <a:t>redo procedures </a:t>
                </a:r>
                <a:endParaRPr kumimoji="0" lang="en-US" sz="1200" b="0" i="0" u="none" strike="noStrike" kern="0" cap="none" spc="0" normalizeH="0" baseline="0" noProof="0" dirty="0">
                  <a:ln>
                    <a:noFill/>
                  </a:ln>
                  <a:solidFill>
                    <a:srgbClr val="444444"/>
                  </a:solidFill>
                  <a:effectLst/>
                  <a:uLnTx/>
                  <a:uFillTx/>
                </a:endParaRPr>
              </a:p>
            </p:txBody>
          </p:sp>
          <p:grpSp>
            <p:nvGrpSpPr>
              <p:cNvPr id="17" name="Group 16"/>
              <p:cNvGrpSpPr/>
              <p:nvPr/>
            </p:nvGrpSpPr>
            <p:grpSpPr>
              <a:xfrm>
                <a:off x="803016" y="3065882"/>
                <a:ext cx="2390530" cy="1296436"/>
                <a:chOff x="6293978" y="3467102"/>
                <a:chExt cx="2390530" cy="1296436"/>
              </a:xfrm>
            </p:grpSpPr>
            <p:sp>
              <p:nvSpPr>
                <p:cNvPr id="18" name="Rectangle 17"/>
                <p:cNvSpPr/>
                <p:nvPr/>
              </p:nvSpPr>
              <p:spPr>
                <a:xfrm>
                  <a:off x="6293978" y="3467102"/>
                  <a:ext cx="2372920" cy="1286030"/>
                </a:xfrm>
                <a:prstGeom prst="rect">
                  <a:avLst/>
                </a:prstGeom>
                <a:solidFill>
                  <a:srgbClr val="12237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3DA1"/>
                    </a:solidFill>
                    <a:effectLst/>
                    <a:uLnTx/>
                    <a:uFillTx/>
                    <a:latin typeface="Arial"/>
                    <a:ea typeface="+mn-ea"/>
                    <a:cs typeface="+mn-cs"/>
                  </a:endParaRPr>
                </a:p>
              </p:txBody>
            </p:sp>
            <p:sp>
              <p:nvSpPr>
                <p:cNvPr id="19" name="Rectangle 18"/>
                <p:cNvSpPr/>
                <p:nvPr/>
              </p:nvSpPr>
              <p:spPr>
                <a:xfrm>
                  <a:off x="6459096" y="3809431"/>
                  <a:ext cx="2207801" cy="954107"/>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400" i="0" u="none" strike="noStrike" kern="0" cap="none" spc="0" normalizeH="0" baseline="0" noProof="0" dirty="0">
                      <a:ln>
                        <a:noFill/>
                      </a:ln>
                      <a:solidFill>
                        <a:srgbClr val="FFFFFF"/>
                      </a:solidFill>
                      <a:effectLst/>
                      <a:uLnTx/>
                      <a:uFillTx/>
                    </a:rPr>
                    <a:t>Premium </a:t>
                  </a:r>
                  <a:r>
                    <a:rPr kumimoji="0" lang="en-US" sz="1400" i="0" u="none" strike="noStrike" kern="0" cap="none" spc="0" normalizeH="0" baseline="0" noProof="0" dirty="0" smtClean="0">
                      <a:ln>
                        <a:noFill/>
                      </a:ln>
                      <a:solidFill>
                        <a:srgbClr val="FFFFFF"/>
                      </a:solidFill>
                      <a:effectLst/>
                      <a:uLnTx/>
                      <a:uFillTx/>
                    </a:rPr>
                    <a:t>Care Physicians</a:t>
                  </a:r>
                  <a:br>
                    <a:rPr kumimoji="0" lang="en-US" sz="1400" i="0" u="none" strike="noStrike" kern="0" cap="none" spc="0" normalizeH="0" baseline="0" noProof="0" dirty="0" smtClean="0">
                      <a:ln>
                        <a:noFill/>
                      </a:ln>
                      <a:solidFill>
                        <a:srgbClr val="FFFFFF"/>
                      </a:solidFill>
                      <a:effectLst/>
                      <a:uLnTx/>
                      <a:uFillTx/>
                    </a:rPr>
                  </a:br>
                  <a:r>
                    <a:rPr kumimoji="0" lang="en-US" sz="1400" i="0" u="none" strike="noStrike" kern="0" cap="none" spc="0" normalizeH="0" baseline="0" noProof="0" dirty="0" smtClean="0">
                      <a:ln>
                        <a:noFill/>
                      </a:ln>
                      <a:solidFill>
                        <a:srgbClr val="FFFFFF"/>
                      </a:solidFill>
                      <a:effectLst/>
                      <a:uLnTx/>
                      <a:uFillTx/>
                    </a:rPr>
                    <a:t>with </a:t>
                  </a:r>
                  <a:r>
                    <a:rPr kumimoji="0" lang="en-US" sz="1400" i="0" u="none" strike="noStrike" kern="0" cap="none" spc="0" normalizeH="0" baseline="0" noProof="0" dirty="0">
                      <a:ln>
                        <a:noFill/>
                      </a:ln>
                      <a:solidFill>
                        <a:srgbClr val="FFFFFF"/>
                      </a:solidFill>
                      <a:effectLst/>
                      <a:uLnTx/>
                      <a:uFillTx/>
                    </a:rPr>
                    <a:t>orthopedic procedure episodes had:</a:t>
                  </a:r>
                </a:p>
              </p:txBody>
            </p:sp>
            <p:sp>
              <p:nvSpPr>
                <p:cNvPr id="20" name="Rectangle 19"/>
                <p:cNvSpPr/>
                <p:nvPr/>
              </p:nvSpPr>
              <p:spPr>
                <a:xfrm>
                  <a:off x="6447998" y="3550467"/>
                  <a:ext cx="2236510" cy="341632"/>
                </a:xfrm>
                <a:prstGeom prst="rect">
                  <a:avLst/>
                </a:prstGeom>
              </p:spPr>
              <p:txBody>
                <a:bodyPr wrap="non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dirty="0">
                      <a:ln>
                        <a:noFill/>
                      </a:ln>
                      <a:solidFill>
                        <a:srgbClr val="FFFFFF"/>
                      </a:solidFill>
                      <a:effectLst/>
                      <a:uLnTx/>
                      <a:uFillTx/>
                    </a:rPr>
                    <a:t>Knee </a:t>
                  </a:r>
                  <a:r>
                    <a:rPr kumimoji="0" lang="en-US" b="1" i="0" u="none" strike="noStrike" kern="0" cap="none" spc="0" normalizeH="0" baseline="0" noProof="0" dirty="0" smtClean="0">
                      <a:ln>
                        <a:noFill/>
                      </a:ln>
                      <a:solidFill>
                        <a:srgbClr val="FFFFFF"/>
                      </a:solidFill>
                      <a:effectLst/>
                      <a:uLnTx/>
                      <a:uFillTx/>
                    </a:rPr>
                    <a:t>replacement</a:t>
                  </a:r>
                  <a:endParaRPr kumimoji="0" lang="en-US" b="1" i="0" u="none" strike="noStrike" kern="0" cap="none" spc="0" normalizeH="0" baseline="0" noProof="0" dirty="0">
                    <a:ln>
                      <a:noFill/>
                    </a:ln>
                    <a:solidFill>
                      <a:srgbClr val="FFFFFF"/>
                    </a:solidFill>
                    <a:effectLst/>
                    <a:uLnTx/>
                    <a:uFillTx/>
                  </a:endParaRPr>
                </a:p>
              </p:txBody>
            </p:sp>
          </p:grpSp>
        </p:grpSp>
        <p:grpSp>
          <p:nvGrpSpPr>
            <p:cNvPr id="39" name="Group 38"/>
            <p:cNvGrpSpPr/>
            <p:nvPr/>
          </p:nvGrpSpPr>
          <p:grpSpPr>
            <a:xfrm>
              <a:off x="6256865" y="4336536"/>
              <a:ext cx="1188720" cy="726988"/>
              <a:chOff x="3986589" y="4818836"/>
              <a:chExt cx="1188720" cy="726988"/>
            </a:xfrm>
          </p:grpSpPr>
          <p:sp>
            <p:nvSpPr>
              <p:cNvPr id="40" name="Down Arrow 39"/>
              <p:cNvSpPr/>
              <p:nvPr/>
            </p:nvSpPr>
            <p:spPr>
              <a:xfrm>
                <a:off x="3986589"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41" name="Rectangle 40"/>
              <p:cNvSpPr/>
              <p:nvPr/>
            </p:nvSpPr>
            <p:spPr>
              <a:xfrm>
                <a:off x="4326072" y="4882053"/>
                <a:ext cx="509755"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lang="en-US" sz="2400" b="1" kern="0" noProof="0" dirty="0" smtClean="0">
                    <a:solidFill>
                      <a:srgbClr val="122377"/>
                    </a:solidFill>
                  </a:rPr>
                  <a:t>18</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grpSp>
          <p:nvGrpSpPr>
            <p:cNvPr id="42" name="Group 41"/>
            <p:cNvGrpSpPr/>
            <p:nvPr/>
          </p:nvGrpSpPr>
          <p:grpSpPr>
            <a:xfrm>
              <a:off x="7442670" y="4336536"/>
              <a:ext cx="1188720" cy="726988"/>
              <a:chOff x="5132065" y="4818836"/>
              <a:chExt cx="1188720" cy="726988"/>
            </a:xfrm>
          </p:grpSpPr>
          <p:sp>
            <p:nvSpPr>
              <p:cNvPr id="43" name="Down Arrow 42"/>
              <p:cNvSpPr/>
              <p:nvPr/>
            </p:nvSpPr>
            <p:spPr>
              <a:xfrm>
                <a:off x="5132065" y="4818836"/>
                <a:ext cx="1188720" cy="726988"/>
              </a:xfrm>
              <a:prstGeom prst="downArrow">
                <a:avLst>
                  <a:gd name="adj1" fmla="val 100000"/>
                  <a:gd name="adj2" fmla="val 29932"/>
                </a:avLst>
              </a:prstGeom>
              <a:solidFill>
                <a:srgbClr val="C0E9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44" name="Rectangle 43"/>
              <p:cNvSpPr/>
              <p:nvPr/>
            </p:nvSpPr>
            <p:spPr>
              <a:xfrm>
                <a:off x="5471548" y="4882053"/>
                <a:ext cx="509755" cy="461665"/>
              </a:xfrm>
              <a:prstGeom prst="rect">
                <a:avLst/>
              </a:prstGeom>
            </p:spPr>
            <p:txBody>
              <a:bodyPr wrap="none" lIns="0" rIns="0">
                <a:spAutoFit/>
              </a:bodyPr>
              <a:lstStyle/>
              <a:p>
                <a:pPr marL="0" marR="0" lvl="0" indent="0" algn="ctr" defTabSz="914400" eaLnBrk="1" fontAlgn="base" latinLnBrk="0" hangingPunct="1">
                  <a:lnSpc>
                    <a:spcPct val="100000"/>
                  </a:lnSpc>
                  <a:spcBef>
                    <a:spcPts val="0"/>
                  </a:spcBef>
                  <a:spcAft>
                    <a:spcPts val="2000"/>
                  </a:spcAft>
                  <a:buClrTx/>
                  <a:buSzTx/>
                  <a:buFontTx/>
                  <a:buNone/>
                  <a:tabLst/>
                  <a:defRPr/>
                </a:pPr>
                <a:r>
                  <a:rPr lang="en-US" sz="2400" b="1" kern="0" noProof="0" dirty="0" smtClean="0">
                    <a:solidFill>
                      <a:srgbClr val="122377"/>
                    </a:solidFill>
                  </a:rPr>
                  <a:t>25</a:t>
                </a:r>
                <a:r>
                  <a:rPr kumimoji="0" lang="en-US" sz="2200" b="1" i="0" u="none" strike="noStrike" kern="0" cap="none" spc="0" normalizeH="0" baseline="30000" noProof="0" dirty="0" smtClean="0">
                    <a:ln>
                      <a:noFill/>
                    </a:ln>
                    <a:solidFill>
                      <a:srgbClr val="122377"/>
                    </a:solidFill>
                    <a:effectLst/>
                    <a:uLnTx/>
                    <a:uFillTx/>
                  </a:rPr>
                  <a:t>%</a:t>
                </a:r>
                <a:endParaRPr kumimoji="0" lang="en-US" sz="2200" b="1" i="0" u="none" strike="noStrike" kern="0" cap="none" spc="0" normalizeH="0" baseline="30000" noProof="0" dirty="0">
                  <a:ln>
                    <a:noFill/>
                  </a:ln>
                  <a:solidFill>
                    <a:srgbClr val="122377"/>
                  </a:solidFill>
                  <a:effectLst/>
                  <a:uLnTx/>
                  <a:uFillTx/>
                </a:endParaRPr>
              </a:p>
            </p:txBody>
          </p:sp>
        </p:grpSp>
        <p:sp>
          <p:nvSpPr>
            <p:cNvPr id="45" name="Rectangle 44"/>
            <p:cNvSpPr/>
            <p:nvPr/>
          </p:nvSpPr>
          <p:spPr>
            <a:xfrm>
              <a:off x="6291590" y="5006284"/>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lower</a:t>
              </a:r>
              <a:r>
                <a:rPr kumimoji="0" lang="en-US" sz="1200" b="0" i="0" u="none" strike="noStrike" kern="0" cap="none" spc="0" normalizeH="0" baseline="0" noProof="0" dirty="0" smtClean="0">
                  <a:ln>
                    <a:noFill/>
                  </a:ln>
                  <a:solidFill>
                    <a:srgbClr val="444444"/>
                  </a:solidFill>
                  <a:effectLst/>
                  <a:uLnTx/>
                  <a:uFillTx/>
                </a:rPr>
                <a:t> average </a:t>
              </a:r>
              <a:r>
                <a:rPr kumimoji="0" lang="en-US" sz="1200" b="0" i="0" u="none" strike="noStrike" kern="0" cap="none" spc="0" normalizeH="0" baseline="0" noProof="0" dirty="0">
                  <a:ln>
                    <a:noFill/>
                  </a:ln>
                  <a:solidFill>
                    <a:srgbClr val="444444"/>
                  </a:solidFill>
                  <a:effectLst/>
                  <a:uLnTx/>
                  <a:uFillTx/>
                </a:rPr>
                <a:t>complication </a:t>
              </a:r>
              <a:r>
                <a:rPr kumimoji="0" lang="en-US" sz="1200" b="0" i="0" u="none" strike="noStrike" kern="0" cap="none" spc="0" normalizeH="0" baseline="0" noProof="0" dirty="0" smtClean="0">
                  <a:ln>
                    <a:noFill/>
                  </a:ln>
                  <a:solidFill>
                    <a:srgbClr val="444444"/>
                  </a:solidFill>
                  <a:effectLst/>
                  <a:uLnTx/>
                  <a:uFillTx/>
                </a:rPr>
                <a:t>rates</a:t>
              </a:r>
              <a:endParaRPr kumimoji="0" lang="en-US" sz="1200" b="0" i="0" u="none" strike="noStrike" kern="0" cap="none" spc="0" normalizeH="0" baseline="0" noProof="0" dirty="0">
                <a:ln>
                  <a:noFill/>
                </a:ln>
                <a:solidFill>
                  <a:srgbClr val="444444"/>
                </a:solidFill>
                <a:effectLst/>
                <a:uLnTx/>
                <a:uFillTx/>
              </a:endParaRPr>
            </a:p>
          </p:txBody>
        </p:sp>
        <p:sp>
          <p:nvSpPr>
            <p:cNvPr id="46" name="Rectangle 45"/>
            <p:cNvSpPr/>
            <p:nvPr/>
          </p:nvSpPr>
          <p:spPr>
            <a:xfrm>
              <a:off x="7477395" y="5006284"/>
              <a:ext cx="1188720" cy="646331"/>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200" b="1" i="0" u="none" strike="noStrike" kern="0" cap="none" spc="0" normalizeH="0" baseline="0" noProof="0" dirty="0" smtClean="0">
                  <a:ln>
                    <a:noFill/>
                  </a:ln>
                  <a:solidFill>
                    <a:srgbClr val="444444"/>
                  </a:solidFill>
                  <a:effectLst/>
                  <a:uLnTx/>
                  <a:uFillTx/>
                </a:rPr>
                <a:t>fewer</a:t>
              </a:r>
              <a:r>
                <a:rPr kumimoji="0" lang="en-US" sz="1200" b="0" i="0" u="none" strike="noStrike" kern="0" cap="none" spc="0" normalizeH="0" baseline="0" noProof="0" dirty="0" smtClean="0">
                  <a:ln>
                    <a:noFill/>
                  </a:ln>
                  <a:solidFill>
                    <a:srgbClr val="444444"/>
                  </a:solidFill>
                  <a:effectLst/>
                  <a:uLnTx/>
                  <a:uFillTx/>
                </a:rPr>
                <a:t> average </a:t>
              </a:r>
              <a:br>
                <a:rPr kumimoji="0" lang="en-US" sz="1200" b="0" i="0" u="none" strike="noStrike" kern="0" cap="none" spc="0" normalizeH="0" baseline="0" noProof="0" dirty="0" smtClean="0">
                  <a:ln>
                    <a:noFill/>
                  </a:ln>
                  <a:solidFill>
                    <a:srgbClr val="444444"/>
                  </a:solidFill>
                  <a:effectLst/>
                  <a:uLnTx/>
                  <a:uFillTx/>
                </a:rPr>
              </a:br>
              <a:r>
                <a:rPr kumimoji="0" lang="en-US" sz="1200" b="0" i="0" u="none" strike="noStrike" kern="0" cap="none" spc="0" normalizeH="0" baseline="0" noProof="0" dirty="0" smtClean="0">
                  <a:ln>
                    <a:noFill/>
                  </a:ln>
                  <a:solidFill>
                    <a:srgbClr val="444444"/>
                  </a:solidFill>
                  <a:effectLst/>
                  <a:uLnTx/>
                  <a:uFillTx/>
                </a:rPr>
                <a:t>redo procedures </a:t>
              </a:r>
              <a:endParaRPr kumimoji="0" lang="en-US" sz="1200" b="0" i="0" u="none" strike="noStrike" kern="0" cap="none" spc="0" normalizeH="0" baseline="0" noProof="0" dirty="0">
                <a:ln>
                  <a:noFill/>
                </a:ln>
                <a:solidFill>
                  <a:srgbClr val="444444"/>
                </a:solidFill>
                <a:effectLst/>
                <a:uLnTx/>
                <a:uFillTx/>
              </a:endParaRPr>
            </a:p>
          </p:txBody>
        </p:sp>
        <p:grpSp>
          <p:nvGrpSpPr>
            <p:cNvPr id="47" name="Group 46"/>
            <p:cNvGrpSpPr/>
            <p:nvPr/>
          </p:nvGrpSpPr>
          <p:grpSpPr>
            <a:xfrm>
              <a:off x="6256865" y="3049104"/>
              <a:ext cx="2372920" cy="1296436"/>
              <a:chOff x="6293978" y="3467102"/>
              <a:chExt cx="2372920" cy="1296436"/>
            </a:xfrm>
          </p:grpSpPr>
          <p:sp>
            <p:nvSpPr>
              <p:cNvPr id="48" name="Rectangle 47"/>
              <p:cNvSpPr/>
              <p:nvPr/>
            </p:nvSpPr>
            <p:spPr>
              <a:xfrm>
                <a:off x="6293978" y="3467102"/>
                <a:ext cx="2372920" cy="1286030"/>
              </a:xfrm>
              <a:prstGeom prst="rect">
                <a:avLst/>
              </a:prstGeom>
              <a:solidFill>
                <a:srgbClr val="12237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3DA1"/>
                  </a:solidFill>
                  <a:effectLst/>
                  <a:uLnTx/>
                  <a:uFillTx/>
                  <a:latin typeface="Arial"/>
                  <a:ea typeface="+mn-ea"/>
                  <a:cs typeface="+mn-cs"/>
                </a:endParaRPr>
              </a:p>
            </p:txBody>
          </p:sp>
          <p:sp>
            <p:nvSpPr>
              <p:cNvPr id="49" name="Rectangle 48"/>
              <p:cNvSpPr/>
              <p:nvPr/>
            </p:nvSpPr>
            <p:spPr>
              <a:xfrm>
                <a:off x="6459096" y="3809431"/>
                <a:ext cx="2207801" cy="954107"/>
              </a:xfrm>
              <a:prstGeom prst="rect">
                <a:avLst/>
              </a:prstGeom>
            </p:spPr>
            <p:txBody>
              <a:bodyPr wrap="square">
                <a:spAutoFit/>
              </a:bodyPr>
              <a:lstStyle/>
              <a:p>
                <a:pPr marL="0" marR="0" lvl="1" indent="0" defTabSz="914400" eaLnBrk="1" fontAlgn="auto" latinLnBrk="0" hangingPunct="1">
                  <a:lnSpc>
                    <a:spcPct val="100000"/>
                  </a:lnSpc>
                  <a:spcBef>
                    <a:spcPts val="0"/>
                  </a:spcBef>
                  <a:spcAft>
                    <a:spcPts val="300"/>
                  </a:spcAft>
                  <a:buClrTx/>
                  <a:buSzTx/>
                  <a:buFontTx/>
                  <a:buNone/>
                  <a:tabLst/>
                  <a:defRPr/>
                </a:pPr>
                <a:r>
                  <a:rPr kumimoji="0" lang="en-US" sz="1400" i="0" u="none" strike="noStrike" kern="0" cap="none" spc="0" normalizeH="0" baseline="0" noProof="0" dirty="0">
                    <a:ln>
                      <a:noFill/>
                    </a:ln>
                    <a:solidFill>
                      <a:srgbClr val="FFFFFF"/>
                    </a:solidFill>
                    <a:effectLst/>
                    <a:uLnTx/>
                    <a:uFillTx/>
                  </a:rPr>
                  <a:t>Premium </a:t>
                </a:r>
                <a:r>
                  <a:rPr kumimoji="0" lang="en-US" sz="1400" i="0" u="none" strike="noStrike" kern="0" cap="none" spc="0" normalizeH="0" baseline="0" noProof="0" dirty="0" smtClean="0">
                    <a:ln>
                      <a:noFill/>
                    </a:ln>
                    <a:solidFill>
                      <a:srgbClr val="FFFFFF"/>
                    </a:solidFill>
                    <a:effectLst/>
                    <a:uLnTx/>
                    <a:uFillTx/>
                  </a:rPr>
                  <a:t>Care Physicians</a:t>
                </a:r>
                <a:br>
                  <a:rPr kumimoji="0" lang="en-US" sz="1400" i="0" u="none" strike="noStrike" kern="0" cap="none" spc="0" normalizeH="0" baseline="0" noProof="0" dirty="0" smtClean="0">
                    <a:ln>
                      <a:noFill/>
                    </a:ln>
                    <a:solidFill>
                      <a:srgbClr val="FFFFFF"/>
                    </a:solidFill>
                    <a:effectLst/>
                    <a:uLnTx/>
                    <a:uFillTx/>
                  </a:rPr>
                </a:br>
                <a:r>
                  <a:rPr kumimoji="0" lang="en-US" sz="1400" i="0" u="none" strike="noStrike" kern="0" cap="none" spc="0" normalizeH="0" baseline="0" noProof="0" dirty="0" smtClean="0">
                    <a:ln>
                      <a:noFill/>
                    </a:ln>
                    <a:solidFill>
                      <a:srgbClr val="FFFFFF"/>
                    </a:solidFill>
                    <a:effectLst/>
                    <a:uLnTx/>
                    <a:uFillTx/>
                  </a:rPr>
                  <a:t>with </a:t>
                </a:r>
                <a:r>
                  <a:rPr kumimoji="0" lang="en-US" sz="1400" i="0" u="none" strike="noStrike" kern="0" cap="none" spc="0" normalizeH="0" baseline="0" noProof="0" dirty="0">
                    <a:ln>
                      <a:noFill/>
                    </a:ln>
                    <a:solidFill>
                      <a:srgbClr val="FFFFFF"/>
                    </a:solidFill>
                    <a:effectLst/>
                    <a:uLnTx/>
                    <a:uFillTx/>
                  </a:rPr>
                  <a:t>orthopedic procedure episodes had:</a:t>
                </a:r>
              </a:p>
            </p:txBody>
          </p:sp>
          <p:sp>
            <p:nvSpPr>
              <p:cNvPr id="50" name="Rectangle 49"/>
              <p:cNvSpPr/>
              <p:nvPr/>
            </p:nvSpPr>
            <p:spPr>
              <a:xfrm>
                <a:off x="6447998" y="3550467"/>
                <a:ext cx="1787669" cy="341632"/>
              </a:xfrm>
              <a:prstGeom prst="rect">
                <a:avLst/>
              </a:prstGeom>
            </p:spPr>
            <p:txBody>
              <a:bodyPr wrap="none">
                <a:sp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b="1" kern="0" dirty="0" smtClean="0">
                    <a:solidFill>
                      <a:srgbClr val="FFFFFF"/>
                    </a:solidFill>
                  </a:rPr>
                  <a:t>Lumbar fusion</a:t>
                </a:r>
                <a:endParaRPr kumimoji="0" lang="en-US" b="1" i="0" u="none" strike="noStrike" kern="0" cap="none" spc="0" normalizeH="0" baseline="0" noProof="0" dirty="0">
                  <a:ln>
                    <a:noFill/>
                  </a:ln>
                  <a:solidFill>
                    <a:srgbClr val="FFFFFF"/>
                  </a:solidFill>
                  <a:effectLst/>
                  <a:uLnTx/>
                  <a:uFillTx/>
                </a:endParaRPr>
              </a:p>
            </p:txBody>
          </p:sp>
        </p:grpSp>
      </p:grpSp>
      <p:sp>
        <p:nvSpPr>
          <p:cNvPr id="51" name="TextBox 50"/>
          <p:cNvSpPr txBox="1"/>
          <p:nvPr/>
        </p:nvSpPr>
        <p:spPr>
          <a:xfrm>
            <a:off x="526276" y="6033141"/>
            <a:ext cx="8155788" cy="346249"/>
          </a:xfrm>
          <a:prstGeom prst="rect">
            <a:avLst/>
          </a:prstGeom>
          <a:noFill/>
        </p:spPr>
        <p:txBody>
          <a:bodyPr wrap="square" lIns="0" tIns="0" rIns="0" bIns="0" rtlCol="0" anchor="b">
            <a:spAutoFit/>
          </a:bodyPr>
          <a:lstStyle/>
          <a:p>
            <a:pPr defTabSz="914400"/>
            <a:r>
              <a:rPr lang="en-US" sz="750" dirty="0" smtClean="0">
                <a:solidFill>
                  <a:srgbClr val="444444"/>
                </a:solidFill>
              </a:rPr>
              <a:t>Savings </a:t>
            </a:r>
            <a:r>
              <a:rPr lang="en-US" sz="750" dirty="0">
                <a:solidFill>
                  <a:srgbClr val="444444"/>
                </a:solidFill>
              </a:rPr>
              <a:t>estimates based </a:t>
            </a:r>
            <a:r>
              <a:rPr lang="en-US" sz="750" dirty="0">
                <a:solidFill>
                  <a:srgbClr val="000000"/>
                </a:solidFill>
              </a:rPr>
              <a:t>on </a:t>
            </a:r>
            <a:r>
              <a:rPr lang="en-US" sz="750" dirty="0" smtClean="0">
                <a:solidFill>
                  <a:srgbClr val="000000"/>
                </a:solidFill>
              </a:rPr>
              <a:t>2018 UnitedHealthcare Network (Par) Commercial Claims analysis for 16 specialties and 169 </a:t>
            </a:r>
            <a:r>
              <a:rPr lang="en-US" sz="750" dirty="0">
                <a:solidFill>
                  <a:srgbClr val="000000"/>
                </a:solidFill>
              </a:rPr>
              <a:t>markets. Figures are based on book-of-business results and represent the national average expected cost differential </a:t>
            </a:r>
            <a:r>
              <a:rPr lang="en-US" sz="750" dirty="0">
                <a:solidFill>
                  <a:srgbClr val="444444"/>
                </a:solidFill>
              </a:rPr>
              <a:t>between Premium C</a:t>
            </a:r>
            <a:r>
              <a:rPr lang="en-US" sz="750" dirty="0" smtClean="0">
                <a:solidFill>
                  <a:srgbClr val="444444"/>
                </a:solidFill>
              </a:rPr>
              <a:t>are </a:t>
            </a:r>
            <a:r>
              <a:rPr lang="en-US" sz="750" dirty="0">
                <a:solidFill>
                  <a:srgbClr val="444444"/>
                </a:solidFill>
              </a:rPr>
              <a:t>P</a:t>
            </a:r>
            <a:r>
              <a:rPr lang="en-US" sz="750" dirty="0" smtClean="0">
                <a:solidFill>
                  <a:srgbClr val="444444"/>
                </a:solidFill>
              </a:rPr>
              <a:t>hysicians </a:t>
            </a:r>
            <a:r>
              <a:rPr lang="en-US" sz="750" dirty="0">
                <a:solidFill>
                  <a:srgbClr val="444444"/>
                </a:solidFill>
              </a:rPr>
              <a:t>and non-Premium </a:t>
            </a:r>
            <a:r>
              <a:rPr lang="en-US" sz="750" dirty="0" smtClean="0">
                <a:solidFill>
                  <a:srgbClr val="444444"/>
                </a:solidFill>
              </a:rPr>
              <a:t>Care Physicians </a:t>
            </a:r>
            <a:r>
              <a:rPr lang="en-US" sz="750" dirty="0">
                <a:solidFill>
                  <a:srgbClr val="444444"/>
                </a:solidFill>
              </a:rPr>
              <a:t>for entire episodes of care. Actual savings achieved will vary by customer depending on geographic availability and customer-specific service mix. All figures and estimated savings represent historical performance and are not a guarantee of future savings. </a:t>
            </a:r>
          </a:p>
        </p:txBody>
      </p:sp>
      <p:sp>
        <p:nvSpPr>
          <p:cNvPr id="53" name="TextBox 52"/>
          <p:cNvSpPr txBox="1"/>
          <p:nvPr/>
        </p:nvSpPr>
        <p:spPr>
          <a:xfrm>
            <a:off x="226206" y="4257041"/>
            <a:ext cx="7845549" cy="369332"/>
          </a:xfrm>
          <a:prstGeom prst="rect">
            <a:avLst/>
          </a:prstGeom>
          <a:noFill/>
        </p:spPr>
        <p:txBody>
          <a:bodyPr wrap="square" rtlCol="0">
            <a:spAutoFit/>
          </a:bodyPr>
          <a:lstStyle/>
          <a:p>
            <a:pPr>
              <a:spcAft>
                <a:spcPts val="400"/>
              </a:spcAft>
              <a:buClr>
                <a:schemeClr val="accent3"/>
              </a:buClr>
            </a:pPr>
            <a:r>
              <a:rPr lang="en-US" dirty="0" smtClean="0">
                <a:solidFill>
                  <a:srgbClr val="4D4D4D"/>
                </a:solidFill>
              </a:rPr>
              <a:t>Quality Measure Type and Source Examples</a:t>
            </a:r>
          </a:p>
        </p:txBody>
      </p:sp>
    </p:spTree>
    <p:extLst>
      <p:ext uri="{BB962C8B-B14F-4D97-AF65-F5344CB8AC3E}">
        <p14:creationId xmlns:p14="http://schemas.microsoft.com/office/powerpoint/2010/main" val="4570978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 Diagnostics</a:t>
            </a:r>
            <a:endParaRPr lang="en-US" dirty="0"/>
          </a:p>
        </p:txBody>
      </p:sp>
      <p:sp>
        <p:nvSpPr>
          <p:cNvPr id="5" name="Slide Number Placeholder 4"/>
          <p:cNvSpPr>
            <a:spLocks noGrp="1"/>
          </p:cNvSpPr>
          <p:nvPr>
            <p:ph type="sldNum" sz="quarter" idx="11"/>
          </p:nvPr>
        </p:nvSpPr>
        <p:spPr>
          <a:xfrm>
            <a:off x="8531352" y="6676901"/>
            <a:ext cx="612648" cy="228600"/>
          </a:xfrm>
        </p:spPr>
        <p:txBody>
          <a:bodyPr/>
          <a:lstStyle/>
          <a:p>
            <a:fld id="{D6A7528E-CAB1-453F-838C-107CE350F004}" type="slidenum">
              <a:rPr lang="en-US" smtClean="0">
                <a:solidFill>
                  <a:schemeClr val="tx1"/>
                </a:solidFill>
              </a:rPr>
              <a:pPr/>
              <a:t>29</a:t>
            </a:fld>
            <a:endParaRPr lang="en-US" dirty="0">
              <a:solidFill>
                <a:schemeClr val="tx1"/>
              </a:solidFill>
            </a:endParaRPr>
          </a:p>
        </p:txBody>
      </p:sp>
      <p:sp>
        <p:nvSpPr>
          <p:cNvPr id="12" name="Rectangle 11"/>
          <p:cNvSpPr/>
          <p:nvPr/>
        </p:nvSpPr>
        <p:spPr>
          <a:xfrm>
            <a:off x="694706" y="1439423"/>
            <a:ext cx="6893625" cy="4247317"/>
          </a:xfrm>
          <a:prstGeom prst="rect">
            <a:avLst/>
          </a:prstGeom>
        </p:spPr>
        <p:txBody>
          <a:bodyPr wrap="square">
            <a:spAutoFit/>
          </a:bodyPr>
          <a:lstStyle/>
          <a:p>
            <a:r>
              <a:rPr lang="en-US" b="1" dirty="0"/>
              <a:t>UnitedHealthcare Establishes Long-term Strategic Partnership with Quest Diagnostics</a:t>
            </a:r>
          </a:p>
          <a:p>
            <a:r>
              <a:rPr lang="en-US" dirty="0"/>
              <a:t>May 24, </a:t>
            </a:r>
            <a:r>
              <a:rPr lang="en-US" dirty="0" smtClean="0"/>
              <a:t>2018</a:t>
            </a:r>
          </a:p>
          <a:p>
            <a:endParaRPr lang="en-US" dirty="0"/>
          </a:p>
          <a:p>
            <a:endParaRPr lang="en-US" dirty="0" smtClean="0"/>
          </a:p>
          <a:p>
            <a:pPr marL="285750" indent="-285750">
              <a:buFont typeface="Arial" panose="020B0604020202020204" pitchFamily="34" charset="0"/>
              <a:buChar char="•"/>
            </a:pPr>
            <a:r>
              <a:rPr lang="en-US" dirty="0"/>
              <a:t>Beginning Jan. 1, 2019, Quest will be participating as a national provider of laboratory services for all UnitedHealthcare plan </a:t>
            </a:r>
            <a:r>
              <a:rPr lang="en-US" dirty="0" smtClean="0"/>
              <a:t>participants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Partnership will include broad range of value-based programs, rewarding high quality, easily accessible laboratory services at the best value and real-time data sharing to drive more personalized care support</a:t>
            </a:r>
          </a:p>
          <a:p>
            <a:endParaRPr lang="en-US" dirty="0" smtClean="0"/>
          </a:p>
          <a:p>
            <a:endParaRPr lang="en-US" dirty="0"/>
          </a:p>
        </p:txBody>
      </p:sp>
    </p:spTree>
    <p:extLst>
      <p:ext uri="{BB962C8B-B14F-4D97-AF65-F5344CB8AC3E}">
        <p14:creationId xmlns:p14="http://schemas.microsoft.com/office/powerpoint/2010/main" val="714642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Buoy Health</a:t>
            </a:r>
            <a:br>
              <a:rPr lang="en-US" dirty="0" smtClean="0"/>
            </a:br>
            <a:r>
              <a:rPr lang="en-US" sz="1800" b="0" dirty="0">
                <a:solidFill>
                  <a:schemeClr val="accent3"/>
                </a:solidFill>
              </a:rPr>
              <a:t>Optum Ventures </a:t>
            </a:r>
            <a:r>
              <a:rPr lang="en-US" sz="1800" b="0" dirty="0" smtClean="0">
                <a:solidFill>
                  <a:schemeClr val="accent3"/>
                </a:solidFill>
              </a:rPr>
              <a:t>investment Q1 2018</a:t>
            </a:r>
            <a:endParaRPr lang="en-US" sz="1800" b="0" dirty="0">
              <a:solidFill>
                <a:schemeClr val="accent3"/>
              </a:solidFill>
            </a:endParaRPr>
          </a:p>
        </p:txBody>
      </p:sp>
      <p:sp>
        <p:nvSpPr>
          <p:cNvPr id="3" name="Slide Number Placeholder 2"/>
          <p:cNvSpPr>
            <a:spLocks noGrp="1"/>
          </p:cNvSpPr>
          <p:nvPr>
            <p:ph type="sldNum" sz="quarter" idx="4294967295"/>
          </p:nvPr>
        </p:nvSpPr>
        <p:spPr>
          <a:xfrm rot="10800000" flipV="1">
            <a:off x="8512627" y="6667213"/>
            <a:ext cx="360219" cy="190787"/>
          </a:xfrm>
          <a:prstGeom prst="rect">
            <a:avLst/>
          </a:prstGeom>
        </p:spPr>
        <p:txBody>
          <a:bodyPr/>
          <a:lstStyle/>
          <a:p>
            <a:fld id="{90F9BDA0-AF0E-4BA8-B742-3B9C92A3E6FE}" type="slidenum">
              <a:rPr lang="en-US" sz="1000" smtClean="0"/>
              <a:t>3</a:t>
            </a:fld>
            <a:endParaRPr lang="en-US" sz="1000" dirty="0"/>
          </a:p>
        </p:txBody>
      </p:sp>
      <p:sp>
        <p:nvSpPr>
          <p:cNvPr id="4" name="object 2"/>
          <p:cNvSpPr txBox="1"/>
          <p:nvPr/>
        </p:nvSpPr>
        <p:spPr>
          <a:xfrm>
            <a:off x="1374775" y="29337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1</a:t>
            </a:r>
            <a:endParaRPr sz="1500">
              <a:latin typeface="Arial"/>
              <a:cs typeface="Arial"/>
            </a:endParaRPr>
          </a:p>
        </p:txBody>
      </p:sp>
      <p:sp>
        <p:nvSpPr>
          <p:cNvPr id="5" name="object 3"/>
          <p:cNvSpPr/>
          <p:nvPr/>
        </p:nvSpPr>
        <p:spPr>
          <a:xfrm>
            <a:off x="1242167" y="2868141"/>
            <a:ext cx="386080" cy="386080"/>
          </a:xfrm>
          <a:custGeom>
            <a:avLst/>
            <a:gdLst/>
            <a:ahLst/>
            <a:cxnLst/>
            <a:rect l="l" t="t" r="r" b="b"/>
            <a:pathLst>
              <a:path w="386080" h="386080">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6" name="object 4"/>
          <p:cNvSpPr txBox="1"/>
          <p:nvPr/>
        </p:nvSpPr>
        <p:spPr>
          <a:xfrm>
            <a:off x="1793875" y="2816860"/>
            <a:ext cx="2657475" cy="490220"/>
          </a:xfrm>
          <a:prstGeom prst="rect">
            <a:avLst/>
          </a:prstGeom>
        </p:spPr>
        <p:txBody>
          <a:bodyPr vert="horz" wrap="square" lIns="0" tIns="0" rIns="0" bIns="0" rtlCol="0">
            <a:spAutoFit/>
          </a:bodyPr>
          <a:lstStyle/>
          <a:p>
            <a:pPr marL="12700" marR="5080">
              <a:lnSpc>
                <a:spcPts val="1900"/>
              </a:lnSpc>
            </a:pPr>
            <a:r>
              <a:rPr sz="1600" dirty="0">
                <a:solidFill>
                  <a:srgbClr val="00ADEF"/>
                </a:solidFill>
                <a:latin typeface="Arial"/>
                <a:cs typeface="Arial"/>
              </a:rPr>
              <a:t>Patient enters symptoms</a:t>
            </a:r>
            <a:r>
              <a:rPr sz="1600" spc="-105" dirty="0">
                <a:solidFill>
                  <a:srgbClr val="00ADEF"/>
                </a:solidFill>
                <a:latin typeface="Arial"/>
                <a:cs typeface="Arial"/>
              </a:rPr>
              <a:t> </a:t>
            </a:r>
            <a:r>
              <a:rPr sz="1600" dirty="0">
                <a:solidFill>
                  <a:srgbClr val="00ADEF"/>
                </a:solidFill>
                <a:latin typeface="Arial"/>
                <a:cs typeface="Arial"/>
              </a:rPr>
              <a:t>and  demographics</a:t>
            </a:r>
            <a:endParaRPr sz="1600" dirty="0">
              <a:latin typeface="Arial"/>
              <a:cs typeface="Arial"/>
            </a:endParaRPr>
          </a:p>
        </p:txBody>
      </p:sp>
      <p:sp>
        <p:nvSpPr>
          <p:cNvPr id="7" name="object 5"/>
          <p:cNvSpPr/>
          <p:nvPr/>
        </p:nvSpPr>
        <p:spPr>
          <a:xfrm>
            <a:off x="1435018" y="3361659"/>
            <a:ext cx="0" cy="272415"/>
          </a:xfrm>
          <a:custGeom>
            <a:avLst/>
            <a:gdLst/>
            <a:ahLst/>
            <a:cxnLst/>
            <a:rect l="l" t="t" r="r" b="b"/>
            <a:pathLst>
              <a:path h="272414">
                <a:moveTo>
                  <a:pt x="0" y="272280"/>
                </a:moveTo>
                <a:lnTo>
                  <a:pt x="0" y="0"/>
                </a:lnTo>
              </a:path>
            </a:pathLst>
          </a:custGeom>
          <a:ln w="12700">
            <a:solidFill>
              <a:srgbClr val="00ADEF"/>
            </a:solidFill>
          </a:ln>
        </p:spPr>
        <p:txBody>
          <a:bodyPr wrap="square" lIns="0" tIns="0" rIns="0" bIns="0" rtlCol="0"/>
          <a:lstStyle/>
          <a:p>
            <a:endParaRPr/>
          </a:p>
        </p:txBody>
      </p:sp>
      <p:sp>
        <p:nvSpPr>
          <p:cNvPr id="8" name="object 6"/>
          <p:cNvSpPr txBox="1"/>
          <p:nvPr/>
        </p:nvSpPr>
        <p:spPr>
          <a:xfrm>
            <a:off x="1793875" y="3660058"/>
            <a:ext cx="3139440" cy="523240"/>
          </a:xfrm>
          <a:prstGeom prst="rect">
            <a:avLst/>
          </a:prstGeom>
        </p:spPr>
        <p:txBody>
          <a:bodyPr vert="horz" wrap="square" lIns="0" tIns="0" rIns="0" bIns="0" rtlCol="0">
            <a:spAutoFit/>
          </a:bodyPr>
          <a:lstStyle/>
          <a:p>
            <a:pPr marL="12700" marR="5080">
              <a:lnSpc>
                <a:spcPct val="104200"/>
              </a:lnSpc>
            </a:pPr>
            <a:r>
              <a:rPr sz="1600" spc="-5" dirty="0">
                <a:solidFill>
                  <a:srgbClr val="00ADEF"/>
                </a:solidFill>
                <a:latin typeface="Arial"/>
                <a:cs typeface="Arial"/>
              </a:rPr>
              <a:t>Buoy’s </a:t>
            </a:r>
            <a:r>
              <a:rPr sz="1600" dirty="0">
                <a:solidFill>
                  <a:srgbClr val="00ADEF"/>
                </a:solidFill>
                <a:latin typeface="Arial"/>
                <a:cs typeface="Arial"/>
              </a:rPr>
              <a:t>machine-learning</a:t>
            </a:r>
            <a:r>
              <a:rPr sz="1600" spc="-95" dirty="0">
                <a:solidFill>
                  <a:srgbClr val="00ADEF"/>
                </a:solidFill>
                <a:latin typeface="Arial"/>
                <a:cs typeface="Arial"/>
              </a:rPr>
              <a:t> </a:t>
            </a:r>
            <a:r>
              <a:rPr sz="1600" dirty="0">
                <a:solidFill>
                  <a:srgbClr val="00ADEF"/>
                </a:solidFill>
                <a:latin typeface="Arial"/>
                <a:cs typeface="Arial"/>
              </a:rPr>
              <a:t>algorithm  interviews the</a:t>
            </a:r>
            <a:r>
              <a:rPr sz="1600" spc="-100" dirty="0">
                <a:solidFill>
                  <a:srgbClr val="00ADEF"/>
                </a:solidFill>
                <a:latin typeface="Arial"/>
                <a:cs typeface="Arial"/>
              </a:rPr>
              <a:t> </a:t>
            </a:r>
            <a:r>
              <a:rPr sz="1600" dirty="0">
                <a:solidFill>
                  <a:srgbClr val="00ADEF"/>
                </a:solidFill>
                <a:latin typeface="Arial"/>
                <a:cs typeface="Arial"/>
              </a:rPr>
              <a:t>patient</a:t>
            </a:r>
            <a:endParaRPr sz="1600" dirty="0">
              <a:latin typeface="Arial"/>
              <a:cs typeface="Arial"/>
            </a:endParaRPr>
          </a:p>
        </p:txBody>
      </p:sp>
      <p:sp>
        <p:nvSpPr>
          <p:cNvPr id="9" name="object 7"/>
          <p:cNvSpPr txBox="1"/>
          <p:nvPr/>
        </p:nvSpPr>
        <p:spPr>
          <a:xfrm>
            <a:off x="1793875" y="4556759"/>
            <a:ext cx="3403600" cy="490220"/>
          </a:xfrm>
          <a:prstGeom prst="rect">
            <a:avLst/>
          </a:prstGeom>
        </p:spPr>
        <p:txBody>
          <a:bodyPr vert="horz" wrap="square" lIns="0" tIns="0" rIns="0" bIns="0" rtlCol="0">
            <a:spAutoFit/>
          </a:bodyPr>
          <a:lstStyle/>
          <a:p>
            <a:pPr marL="12700" marR="5080">
              <a:lnSpc>
                <a:spcPts val="1900"/>
              </a:lnSpc>
            </a:pPr>
            <a:r>
              <a:rPr sz="1600" dirty="0">
                <a:solidFill>
                  <a:srgbClr val="00ADEF"/>
                </a:solidFill>
                <a:latin typeface="Arial"/>
                <a:cs typeface="Arial"/>
              </a:rPr>
              <a:t>Buoy triages the patient to the</a:t>
            </a:r>
            <a:r>
              <a:rPr sz="1600" spc="-105" dirty="0">
                <a:solidFill>
                  <a:srgbClr val="00ADEF"/>
                </a:solidFill>
                <a:latin typeface="Arial"/>
                <a:cs typeface="Arial"/>
              </a:rPr>
              <a:t> </a:t>
            </a:r>
            <a:r>
              <a:rPr sz="1600" dirty="0">
                <a:solidFill>
                  <a:srgbClr val="00ADEF"/>
                </a:solidFill>
                <a:latin typeface="Arial"/>
                <a:cs typeface="Arial"/>
              </a:rPr>
              <a:t>perfect  (i.e. customizable) next</a:t>
            </a:r>
            <a:r>
              <a:rPr sz="1600" spc="-110" dirty="0">
                <a:solidFill>
                  <a:srgbClr val="00ADEF"/>
                </a:solidFill>
                <a:latin typeface="Arial"/>
                <a:cs typeface="Arial"/>
              </a:rPr>
              <a:t> </a:t>
            </a:r>
            <a:r>
              <a:rPr sz="1600" dirty="0">
                <a:solidFill>
                  <a:srgbClr val="00ADEF"/>
                </a:solidFill>
                <a:latin typeface="Arial"/>
                <a:cs typeface="Arial"/>
              </a:rPr>
              <a:t>step</a:t>
            </a:r>
            <a:endParaRPr sz="1600">
              <a:latin typeface="Arial"/>
              <a:cs typeface="Arial"/>
            </a:endParaRPr>
          </a:p>
        </p:txBody>
      </p:sp>
      <p:sp>
        <p:nvSpPr>
          <p:cNvPr id="10" name="object 8"/>
          <p:cNvSpPr txBox="1"/>
          <p:nvPr/>
        </p:nvSpPr>
        <p:spPr>
          <a:xfrm>
            <a:off x="1374775" y="38100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2</a:t>
            </a:r>
            <a:endParaRPr sz="1500">
              <a:latin typeface="Arial"/>
              <a:cs typeface="Arial"/>
            </a:endParaRPr>
          </a:p>
        </p:txBody>
      </p:sp>
      <p:sp>
        <p:nvSpPr>
          <p:cNvPr id="11" name="object 9"/>
          <p:cNvSpPr/>
          <p:nvPr/>
        </p:nvSpPr>
        <p:spPr>
          <a:xfrm>
            <a:off x="1242167" y="3741758"/>
            <a:ext cx="386080" cy="386080"/>
          </a:xfrm>
          <a:custGeom>
            <a:avLst/>
            <a:gdLst/>
            <a:ahLst/>
            <a:cxnLst/>
            <a:rect l="l" t="t" r="r" b="b"/>
            <a:pathLst>
              <a:path w="386080" h="386080">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2" name="object 10"/>
          <p:cNvSpPr txBox="1"/>
          <p:nvPr/>
        </p:nvSpPr>
        <p:spPr>
          <a:xfrm>
            <a:off x="1374775" y="46482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3</a:t>
            </a:r>
            <a:endParaRPr sz="1500">
              <a:latin typeface="Arial"/>
              <a:cs typeface="Arial"/>
            </a:endParaRPr>
          </a:p>
        </p:txBody>
      </p:sp>
      <p:sp>
        <p:nvSpPr>
          <p:cNvPr id="13" name="object 11"/>
          <p:cNvSpPr/>
          <p:nvPr/>
        </p:nvSpPr>
        <p:spPr>
          <a:xfrm>
            <a:off x="1242167" y="4583340"/>
            <a:ext cx="386080" cy="386080"/>
          </a:xfrm>
          <a:custGeom>
            <a:avLst/>
            <a:gdLst/>
            <a:ahLst/>
            <a:cxnLst/>
            <a:rect l="l" t="t" r="r" b="b"/>
            <a:pathLst>
              <a:path w="386080" h="386079">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4" name="object 12"/>
          <p:cNvSpPr txBox="1"/>
          <p:nvPr/>
        </p:nvSpPr>
        <p:spPr>
          <a:xfrm>
            <a:off x="1781175" y="5425358"/>
            <a:ext cx="3342640" cy="523240"/>
          </a:xfrm>
          <a:prstGeom prst="rect">
            <a:avLst/>
          </a:prstGeom>
        </p:spPr>
        <p:txBody>
          <a:bodyPr vert="horz" wrap="square" lIns="0" tIns="0" rIns="0" bIns="0" rtlCol="0">
            <a:spAutoFit/>
          </a:bodyPr>
          <a:lstStyle/>
          <a:p>
            <a:pPr marL="12700" marR="5080">
              <a:lnSpc>
                <a:spcPct val="104200"/>
              </a:lnSpc>
            </a:pPr>
            <a:r>
              <a:rPr sz="1600" dirty="0">
                <a:solidFill>
                  <a:srgbClr val="00ADEF"/>
                </a:solidFill>
                <a:latin typeface="Arial"/>
                <a:cs typeface="Arial"/>
              </a:rPr>
              <a:t>If </a:t>
            </a:r>
            <a:r>
              <a:rPr sz="1600" spc="-15" dirty="0">
                <a:solidFill>
                  <a:srgbClr val="00ADEF"/>
                </a:solidFill>
                <a:latin typeface="Arial"/>
                <a:cs typeface="Arial"/>
              </a:rPr>
              <a:t>necessary, </a:t>
            </a:r>
            <a:r>
              <a:rPr sz="1600" dirty="0">
                <a:solidFill>
                  <a:srgbClr val="00ADEF"/>
                </a:solidFill>
                <a:latin typeface="Arial"/>
                <a:cs typeface="Arial"/>
              </a:rPr>
              <a:t>Buoy sends</a:t>
            </a:r>
            <a:r>
              <a:rPr sz="1600" spc="-70" dirty="0">
                <a:solidFill>
                  <a:srgbClr val="00ADEF"/>
                </a:solidFill>
                <a:latin typeface="Arial"/>
                <a:cs typeface="Arial"/>
              </a:rPr>
              <a:t> </a:t>
            </a:r>
            <a:r>
              <a:rPr sz="1600" dirty="0">
                <a:solidFill>
                  <a:srgbClr val="00ADEF"/>
                </a:solidFill>
                <a:latin typeface="Arial"/>
                <a:cs typeface="Arial"/>
              </a:rPr>
              <a:t>information  ahead to the</a:t>
            </a:r>
            <a:r>
              <a:rPr sz="1600" spc="-100" dirty="0">
                <a:solidFill>
                  <a:srgbClr val="00ADEF"/>
                </a:solidFill>
                <a:latin typeface="Arial"/>
                <a:cs typeface="Arial"/>
              </a:rPr>
              <a:t> </a:t>
            </a:r>
            <a:r>
              <a:rPr sz="1600" dirty="0">
                <a:solidFill>
                  <a:srgbClr val="00ADEF"/>
                </a:solidFill>
                <a:latin typeface="Arial"/>
                <a:cs typeface="Arial"/>
              </a:rPr>
              <a:t>physician</a:t>
            </a:r>
            <a:endParaRPr sz="1600">
              <a:latin typeface="Arial"/>
              <a:cs typeface="Arial"/>
            </a:endParaRPr>
          </a:p>
        </p:txBody>
      </p:sp>
      <p:sp>
        <p:nvSpPr>
          <p:cNvPr id="15" name="object 13"/>
          <p:cNvSpPr/>
          <p:nvPr/>
        </p:nvSpPr>
        <p:spPr>
          <a:xfrm>
            <a:off x="1242167" y="5506149"/>
            <a:ext cx="386080" cy="386080"/>
          </a:xfrm>
          <a:custGeom>
            <a:avLst/>
            <a:gdLst/>
            <a:ahLst/>
            <a:cxnLst/>
            <a:rect l="l" t="t" r="r" b="b"/>
            <a:pathLst>
              <a:path w="386080" h="386079">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6" name="object 14"/>
          <p:cNvSpPr txBox="1"/>
          <p:nvPr/>
        </p:nvSpPr>
        <p:spPr>
          <a:xfrm>
            <a:off x="1374775" y="55753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4</a:t>
            </a:r>
            <a:endParaRPr sz="1500">
              <a:latin typeface="Arial"/>
              <a:cs typeface="Arial"/>
            </a:endParaRPr>
          </a:p>
        </p:txBody>
      </p:sp>
      <p:sp>
        <p:nvSpPr>
          <p:cNvPr id="17" name="object 15"/>
          <p:cNvSpPr/>
          <p:nvPr/>
        </p:nvSpPr>
        <p:spPr>
          <a:xfrm>
            <a:off x="1435018" y="4225585"/>
            <a:ext cx="0" cy="272415"/>
          </a:xfrm>
          <a:custGeom>
            <a:avLst/>
            <a:gdLst/>
            <a:ahLst/>
            <a:cxnLst/>
            <a:rect l="l" t="t" r="r" b="b"/>
            <a:pathLst>
              <a:path h="272414">
                <a:moveTo>
                  <a:pt x="0" y="272280"/>
                </a:moveTo>
                <a:lnTo>
                  <a:pt x="0" y="0"/>
                </a:lnTo>
              </a:path>
            </a:pathLst>
          </a:custGeom>
          <a:ln w="12700">
            <a:solidFill>
              <a:srgbClr val="00ADEF"/>
            </a:solidFill>
          </a:ln>
        </p:spPr>
        <p:txBody>
          <a:bodyPr wrap="square" lIns="0" tIns="0" rIns="0" bIns="0" rtlCol="0"/>
          <a:lstStyle/>
          <a:p>
            <a:endParaRPr/>
          </a:p>
        </p:txBody>
      </p:sp>
      <p:sp>
        <p:nvSpPr>
          <p:cNvPr id="18" name="object 16"/>
          <p:cNvSpPr/>
          <p:nvPr/>
        </p:nvSpPr>
        <p:spPr>
          <a:xfrm>
            <a:off x="1435018" y="5068901"/>
            <a:ext cx="0" cy="323215"/>
          </a:xfrm>
          <a:custGeom>
            <a:avLst/>
            <a:gdLst/>
            <a:ahLst/>
            <a:cxnLst/>
            <a:rect l="l" t="t" r="r" b="b"/>
            <a:pathLst>
              <a:path h="323214">
                <a:moveTo>
                  <a:pt x="0" y="323080"/>
                </a:moveTo>
                <a:lnTo>
                  <a:pt x="0" y="0"/>
                </a:lnTo>
              </a:path>
            </a:pathLst>
          </a:custGeom>
          <a:ln w="12700">
            <a:solidFill>
              <a:srgbClr val="00ADEF"/>
            </a:solidFill>
          </a:ln>
        </p:spPr>
        <p:txBody>
          <a:bodyPr wrap="square" lIns="0" tIns="0" rIns="0" bIns="0" rtlCol="0"/>
          <a:lstStyle/>
          <a:p>
            <a:endParaRPr/>
          </a:p>
        </p:txBody>
      </p:sp>
      <p:sp>
        <p:nvSpPr>
          <p:cNvPr id="19" name="object 18"/>
          <p:cNvSpPr/>
          <p:nvPr/>
        </p:nvSpPr>
        <p:spPr>
          <a:xfrm>
            <a:off x="5581650" y="1285875"/>
            <a:ext cx="2933700" cy="5070934"/>
          </a:xfrm>
          <a:prstGeom prst="rect">
            <a:avLst/>
          </a:prstGeom>
          <a:blipFill>
            <a:blip r:embed="rId3" cstate="print"/>
            <a:stretch>
              <a:fillRect/>
            </a:stretch>
          </a:blipFill>
        </p:spPr>
        <p:txBody>
          <a:bodyPr wrap="square" lIns="0" tIns="0" rIns="0" bIns="0" rtlCol="0"/>
          <a:lstStyle/>
          <a:p>
            <a:endParaRPr/>
          </a:p>
        </p:txBody>
      </p:sp>
      <p:sp>
        <p:nvSpPr>
          <p:cNvPr id="20" name="object 19"/>
          <p:cNvSpPr/>
          <p:nvPr/>
        </p:nvSpPr>
        <p:spPr>
          <a:xfrm>
            <a:off x="5981701" y="1855470"/>
            <a:ext cx="2058004" cy="3583267"/>
          </a:xfrm>
          <a:prstGeom prst="rect">
            <a:avLst/>
          </a:prstGeom>
          <a:blipFill>
            <a:blip r:embed="rId4" cstate="print"/>
            <a:stretch>
              <a:fillRect/>
            </a:stretch>
          </a:blipFill>
        </p:spPr>
        <p:txBody>
          <a:bodyPr wrap="square" lIns="0" tIns="0" rIns="0" bIns="0" rtlCol="0"/>
          <a:lstStyle/>
          <a:p>
            <a:endParaRPr/>
          </a:p>
        </p:txBody>
      </p:sp>
      <p:sp>
        <p:nvSpPr>
          <p:cNvPr id="23" name="TextBox 22"/>
          <p:cNvSpPr txBox="1"/>
          <p:nvPr/>
        </p:nvSpPr>
        <p:spPr>
          <a:xfrm>
            <a:off x="527791" y="1075000"/>
            <a:ext cx="4930033" cy="1908215"/>
          </a:xfrm>
          <a:prstGeom prst="rect">
            <a:avLst/>
          </a:prstGeom>
          <a:noFill/>
        </p:spPr>
        <p:txBody>
          <a:bodyPr wrap="square" rtlCol="0">
            <a:spAutoFit/>
          </a:bodyPr>
          <a:lstStyle/>
          <a:p>
            <a:pPr marL="285750" indent="-285750">
              <a:spcAft>
                <a:spcPts val="400"/>
              </a:spcAft>
              <a:buClr>
                <a:schemeClr val="accent3"/>
              </a:buClr>
              <a:buFont typeface="Arial" panose="020B0604020202020204" pitchFamily="34" charset="0"/>
              <a:buChar char="•"/>
            </a:pPr>
            <a:r>
              <a:rPr lang="en-US" dirty="0" smtClean="0">
                <a:solidFill>
                  <a:srgbClr val="4D4D4D"/>
                </a:solidFill>
              </a:rPr>
              <a:t>Symptom Checker + Provider Finder with Price Transparency</a:t>
            </a:r>
          </a:p>
          <a:p>
            <a:pPr marL="285750" indent="-285750">
              <a:spcAft>
                <a:spcPts val="400"/>
              </a:spcAft>
              <a:buClr>
                <a:schemeClr val="accent3"/>
              </a:buClr>
              <a:buFont typeface="Arial" panose="020B0604020202020204" pitchFamily="34" charset="0"/>
              <a:buChar char="•"/>
            </a:pPr>
            <a:r>
              <a:rPr lang="en-US" dirty="0" smtClean="0">
                <a:solidFill>
                  <a:srgbClr val="4D4D4D"/>
                </a:solidFill>
              </a:rPr>
              <a:t>Working with Rally to integrate for Q1 2019</a:t>
            </a:r>
          </a:p>
          <a:p>
            <a:pPr marL="285750" indent="-285750">
              <a:spcAft>
                <a:spcPts val="400"/>
              </a:spcAft>
              <a:buClr>
                <a:schemeClr val="accent3"/>
              </a:buClr>
              <a:buFont typeface="Arial" panose="020B0604020202020204" pitchFamily="34" charset="0"/>
              <a:buChar char="•"/>
            </a:pPr>
            <a:r>
              <a:rPr lang="en-US" dirty="0" smtClean="0">
                <a:solidFill>
                  <a:srgbClr val="4D4D4D"/>
                </a:solidFill>
              </a:rPr>
              <a:t>Working to integrate into Optum Bank Mobile Wallet app</a:t>
            </a:r>
          </a:p>
          <a:p>
            <a:pPr>
              <a:spcAft>
                <a:spcPts val="400"/>
              </a:spcAft>
              <a:buClr>
                <a:schemeClr val="accent3"/>
              </a:buClr>
            </a:pPr>
            <a:endParaRPr lang="en-US" dirty="0" smtClean="0">
              <a:solidFill>
                <a:srgbClr val="4D4D4D"/>
              </a:solidFill>
            </a:endParaRPr>
          </a:p>
        </p:txBody>
      </p:sp>
    </p:spTree>
    <p:extLst>
      <p:ext uri="{BB962C8B-B14F-4D97-AF65-F5344CB8AC3E}">
        <p14:creationId xmlns:p14="http://schemas.microsoft.com/office/powerpoint/2010/main" val="30544180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solidFill>
                  <a:srgbClr val="073392"/>
                </a:solidFill>
              </a:rPr>
              <a:t>                                                   Questions</a:t>
            </a:r>
            <a:endParaRPr lang="en-US" sz="6600" dirty="0">
              <a:solidFill>
                <a:srgbClr val="073392"/>
              </a:solidFill>
            </a:endParaRPr>
          </a:p>
        </p:txBody>
      </p:sp>
      <p:sp>
        <p:nvSpPr>
          <p:cNvPr id="5" name="Slide Number Placeholder 4"/>
          <p:cNvSpPr>
            <a:spLocks noGrp="1"/>
          </p:cNvSpPr>
          <p:nvPr>
            <p:ph type="sldNum" sz="quarter" idx="11"/>
          </p:nvPr>
        </p:nvSpPr>
        <p:spPr>
          <a:xfrm>
            <a:off x="8386948" y="6629400"/>
            <a:ext cx="612648" cy="228600"/>
          </a:xfrm>
        </p:spPr>
        <p:txBody>
          <a:bodyPr/>
          <a:lstStyle/>
          <a:p>
            <a:fld id="{D6A7528E-CAB1-453F-838C-107CE350F004}" type="slidenum">
              <a:rPr lang="en-US" smtClean="0">
                <a:solidFill>
                  <a:schemeClr val="tx2">
                    <a:lumMod val="50000"/>
                  </a:schemeClr>
                </a:solidFill>
              </a:rPr>
              <a:pPr/>
              <a:t>30</a:t>
            </a:fld>
            <a:endParaRPr lang="en-US" dirty="0">
              <a:solidFill>
                <a:schemeClr val="tx2">
                  <a:lumMod val="50000"/>
                </a:schemeClr>
              </a:solidFill>
            </a:endParaRPr>
          </a:p>
        </p:txBody>
      </p:sp>
    </p:spTree>
    <p:extLst>
      <p:ext uri="{BB962C8B-B14F-4D97-AF65-F5344CB8AC3E}">
        <p14:creationId xmlns:p14="http://schemas.microsoft.com/office/powerpoint/2010/main" val="361946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 Health</a:t>
            </a:r>
            <a:endParaRPr lang="en-US" dirty="0"/>
          </a:p>
        </p:txBody>
      </p:sp>
      <p:sp>
        <p:nvSpPr>
          <p:cNvPr id="3" name="Slide Number Placeholder 2"/>
          <p:cNvSpPr>
            <a:spLocks noGrp="1"/>
          </p:cNvSpPr>
          <p:nvPr>
            <p:ph type="sldNum" sz="quarter" idx="4294967295"/>
          </p:nvPr>
        </p:nvSpPr>
        <p:spPr>
          <a:xfrm>
            <a:off x="8610600" y="6682623"/>
            <a:ext cx="307769" cy="300068"/>
          </a:xfrm>
          <a:prstGeom prst="rect">
            <a:avLst/>
          </a:prstGeom>
        </p:spPr>
        <p:txBody>
          <a:bodyPr/>
          <a:lstStyle/>
          <a:p>
            <a:fld id="{90F9BDA0-AF0E-4BA8-B742-3B9C92A3E6FE}" type="slidenum">
              <a:rPr lang="en-US" sz="1000" smtClean="0"/>
              <a:t>4</a:t>
            </a:fld>
            <a:endParaRPr lang="en-US" sz="1000" dirty="0"/>
          </a:p>
        </p:txBody>
      </p:sp>
      <p:sp>
        <p:nvSpPr>
          <p:cNvPr id="4" name="object 2"/>
          <p:cNvSpPr txBox="1"/>
          <p:nvPr/>
        </p:nvSpPr>
        <p:spPr>
          <a:xfrm>
            <a:off x="660400" y="19812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1</a:t>
            </a:r>
            <a:endParaRPr sz="1500">
              <a:latin typeface="Arial"/>
              <a:cs typeface="Arial"/>
            </a:endParaRPr>
          </a:p>
        </p:txBody>
      </p:sp>
      <p:sp>
        <p:nvSpPr>
          <p:cNvPr id="5" name="object 3"/>
          <p:cNvSpPr/>
          <p:nvPr/>
        </p:nvSpPr>
        <p:spPr>
          <a:xfrm>
            <a:off x="527792" y="1915641"/>
            <a:ext cx="386080" cy="386080"/>
          </a:xfrm>
          <a:custGeom>
            <a:avLst/>
            <a:gdLst/>
            <a:ahLst/>
            <a:cxnLst/>
            <a:rect l="l" t="t" r="r" b="b"/>
            <a:pathLst>
              <a:path w="386080" h="386080">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6" name="object 4"/>
          <p:cNvSpPr txBox="1"/>
          <p:nvPr/>
        </p:nvSpPr>
        <p:spPr>
          <a:xfrm>
            <a:off x="1079500" y="1864360"/>
            <a:ext cx="2657475" cy="490220"/>
          </a:xfrm>
          <a:prstGeom prst="rect">
            <a:avLst/>
          </a:prstGeom>
        </p:spPr>
        <p:txBody>
          <a:bodyPr vert="horz" wrap="square" lIns="0" tIns="0" rIns="0" bIns="0" rtlCol="0">
            <a:spAutoFit/>
          </a:bodyPr>
          <a:lstStyle/>
          <a:p>
            <a:pPr marL="12700" marR="5080">
              <a:lnSpc>
                <a:spcPts val="1900"/>
              </a:lnSpc>
            </a:pPr>
            <a:r>
              <a:rPr sz="1600" dirty="0">
                <a:solidFill>
                  <a:srgbClr val="00ADEF"/>
                </a:solidFill>
                <a:latin typeface="Arial"/>
                <a:cs typeface="Arial"/>
              </a:rPr>
              <a:t>Patient enters symptoms</a:t>
            </a:r>
            <a:r>
              <a:rPr sz="1600" spc="-105" dirty="0">
                <a:solidFill>
                  <a:srgbClr val="00ADEF"/>
                </a:solidFill>
                <a:latin typeface="Arial"/>
                <a:cs typeface="Arial"/>
              </a:rPr>
              <a:t> </a:t>
            </a:r>
            <a:r>
              <a:rPr sz="1600" dirty="0">
                <a:solidFill>
                  <a:srgbClr val="00ADEF"/>
                </a:solidFill>
                <a:latin typeface="Arial"/>
                <a:cs typeface="Arial"/>
              </a:rPr>
              <a:t>and  demographics</a:t>
            </a:r>
            <a:endParaRPr sz="1600" dirty="0">
              <a:latin typeface="Arial"/>
              <a:cs typeface="Arial"/>
            </a:endParaRPr>
          </a:p>
        </p:txBody>
      </p:sp>
      <p:sp>
        <p:nvSpPr>
          <p:cNvPr id="7" name="object 5"/>
          <p:cNvSpPr/>
          <p:nvPr/>
        </p:nvSpPr>
        <p:spPr>
          <a:xfrm>
            <a:off x="720643" y="2409159"/>
            <a:ext cx="0" cy="272415"/>
          </a:xfrm>
          <a:custGeom>
            <a:avLst/>
            <a:gdLst/>
            <a:ahLst/>
            <a:cxnLst/>
            <a:rect l="l" t="t" r="r" b="b"/>
            <a:pathLst>
              <a:path h="272414">
                <a:moveTo>
                  <a:pt x="0" y="272280"/>
                </a:moveTo>
                <a:lnTo>
                  <a:pt x="0" y="0"/>
                </a:lnTo>
              </a:path>
            </a:pathLst>
          </a:custGeom>
          <a:ln w="12700">
            <a:solidFill>
              <a:srgbClr val="00ADEF"/>
            </a:solidFill>
          </a:ln>
        </p:spPr>
        <p:txBody>
          <a:bodyPr wrap="square" lIns="0" tIns="0" rIns="0" bIns="0" rtlCol="0"/>
          <a:lstStyle/>
          <a:p>
            <a:endParaRPr/>
          </a:p>
        </p:txBody>
      </p:sp>
      <p:sp>
        <p:nvSpPr>
          <p:cNvPr id="8" name="object 6"/>
          <p:cNvSpPr txBox="1"/>
          <p:nvPr/>
        </p:nvSpPr>
        <p:spPr>
          <a:xfrm>
            <a:off x="1079500" y="2707558"/>
            <a:ext cx="3139440" cy="523240"/>
          </a:xfrm>
          <a:prstGeom prst="rect">
            <a:avLst/>
          </a:prstGeom>
        </p:spPr>
        <p:txBody>
          <a:bodyPr vert="horz" wrap="square" lIns="0" tIns="0" rIns="0" bIns="0" rtlCol="0">
            <a:spAutoFit/>
          </a:bodyPr>
          <a:lstStyle/>
          <a:p>
            <a:pPr marL="12700" marR="5080">
              <a:lnSpc>
                <a:spcPct val="104200"/>
              </a:lnSpc>
            </a:pPr>
            <a:r>
              <a:rPr sz="1600" spc="-5" dirty="0">
                <a:solidFill>
                  <a:srgbClr val="00ADEF"/>
                </a:solidFill>
                <a:latin typeface="Arial"/>
                <a:cs typeface="Arial"/>
              </a:rPr>
              <a:t>Buoy’s </a:t>
            </a:r>
            <a:r>
              <a:rPr sz="1600" dirty="0">
                <a:solidFill>
                  <a:srgbClr val="00ADEF"/>
                </a:solidFill>
                <a:latin typeface="Arial"/>
                <a:cs typeface="Arial"/>
              </a:rPr>
              <a:t>machine-learning</a:t>
            </a:r>
            <a:r>
              <a:rPr sz="1600" spc="-95" dirty="0">
                <a:solidFill>
                  <a:srgbClr val="00ADEF"/>
                </a:solidFill>
                <a:latin typeface="Arial"/>
                <a:cs typeface="Arial"/>
              </a:rPr>
              <a:t> </a:t>
            </a:r>
            <a:r>
              <a:rPr sz="1600" dirty="0">
                <a:solidFill>
                  <a:srgbClr val="00ADEF"/>
                </a:solidFill>
                <a:latin typeface="Arial"/>
                <a:cs typeface="Arial"/>
              </a:rPr>
              <a:t>algorithm  interviews the</a:t>
            </a:r>
            <a:r>
              <a:rPr sz="1600" spc="-100" dirty="0">
                <a:solidFill>
                  <a:srgbClr val="00ADEF"/>
                </a:solidFill>
                <a:latin typeface="Arial"/>
                <a:cs typeface="Arial"/>
              </a:rPr>
              <a:t> </a:t>
            </a:r>
            <a:r>
              <a:rPr sz="1600" dirty="0">
                <a:solidFill>
                  <a:srgbClr val="00ADEF"/>
                </a:solidFill>
                <a:latin typeface="Arial"/>
                <a:cs typeface="Arial"/>
              </a:rPr>
              <a:t>patient</a:t>
            </a:r>
            <a:endParaRPr sz="1600" dirty="0">
              <a:latin typeface="Arial"/>
              <a:cs typeface="Arial"/>
            </a:endParaRPr>
          </a:p>
        </p:txBody>
      </p:sp>
      <p:sp>
        <p:nvSpPr>
          <p:cNvPr id="9" name="object 7"/>
          <p:cNvSpPr txBox="1"/>
          <p:nvPr/>
        </p:nvSpPr>
        <p:spPr>
          <a:xfrm>
            <a:off x="1079500" y="3604259"/>
            <a:ext cx="3403600" cy="490220"/>
          </a:xfrm>
          <a:prstGeom prst="rect">
            <a:avLst/>
          </a:prstGeom>
        </p:spPr>
        <p:txBody>
          <a:bodyPr vert="horz" wrap="square" lIns="0" tIns="0" rIns="0" bIns="0" rtlCol="0">
            <a:spAutoFit/>
          </a:bodyPr>
          <a:lstStyle/>
          <a:p>
            <a:pPr marL="12700" marR="5080">
              <a:lnSpc>
                <a:spcPts val="1900"/>
              </a:lnSpc>
            </a:pPr>
            <a:r>
              <a:rPr sz="1600" dirty="0">
                <a:solidFill>
                  <a:srgbClr val="00ADEF"/>
                </a:solidFill>
                <a:latin typeface="Arial"/>
                <a:cs typeface="Arial"/>
              </a:rPr>
              <a:t>Buoy triages the patient to the</a:t>
            </a:r>
            <a:r>
              <a:rPr sz="1600" spc="-105" dirty="0">
                <a:solidFill>
                  <a:srgbClr val="00ADEF"/>
                </a:solidFill>
                <a:latin typeface="Arial"/>
                <a:cs typeface="Arial"/>
              </a:rPr>
              <a:t> </a:t>
            </a:r>
            <a:r>
              <a:rPr sz="1600" dirty="0">
                <a:solidFill>
                  <a:srgbClr val="00ADEF"/>
                </a:solidFill>
                <a:latin typeface="Arial"/>
                <a:cs typeface="Arial"/>
              </a:rPr>
              <a:t>perfect  (i.e. customizable) next</a:t>
            </a:r>
            <a:r>
              <a:rPr sz="1600" spc="-110" dirty="0">
                <a:solidFill>
                  <a:srgbClr val="00ADEF"/>
                </a:solidFill>
                <a:latin typeface="Arial"/>
                <a:cs typeface="Arial"/>
              </a:rPr>
              <a:t> </a:t>
            </a:r>
            <a:r>
              <a:rPr sz="1600" dirty="0">
                <a:solidFill>
                  <a:srgbClr val="00ADEF"/>
                </a:solidFill>
                <a:latin typeface="Arial"/>
                <a:cs typeface="Arial"/>
              </a:rPr>
              <a:t>step</a:t>
            </a:r>
            <a:endParaRPr sz="1600">
              <a:latin typeface="Arial"/>
              <a:cs typeface="Arial"/>
            </a:endParaRPr>
          </a:p>
        </p:txBody>
      </p:sp>
      <p:sp>
        <p:nvSpPr>
          <p:cNvPr id="10" name="object 8"/>
          <p:cNvSpPr txBox="1"/>
          <p:nvPr/>
        </p:nvSpPr>
        <p:spPr>
          <a:xfrm>
            <a:off x="660400" y="28575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2</a:t>
            </a:r>
            <a:endParaRPr sz="1500">
              <a:latin typeface="Arial"/>
              <a:cs typeface="Arial"/>
            </a:endParaRPr>
          </a:p>
        </p:txBody>
      </p:sp>
      <p:sp>
        <p:nvSpPr>
          <p:cNvPr id="11" name="object 9"/>
          <p:cNvSpPr/>
          <p:nvPr/>
        </p:nvSpPr>
        <p:spPr>
          <a:xfrm>
            <a:off x="527792" y="2789258"/>
            <a:ext cx="386080" cy="386080"/>
          </a:xfrm>
          <a:custGeom>
            <a:avLst/>
            <a:gdLst/>
            <a:ahLst/>
            <a:cxnLst/>
            <a:rect l="l" t="t" r="r" b="b"/>
            <a:pathLst>
              <a:path w="386080" h="386080">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2" name="object 10"/>
          <p:cNvSpPr txBox="1"/>
          <p:nvPr/>
        </p:nvSpPr>
        <p:spPr>
          <a:xfrm>
            <a:off x="660400" y="36957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3</a:t>
            </a:r>
            <a:endParaRPr sz="1500">
              <a:latin typeface="Arial"/>
              <a:cs typeface="Arial"/>
            </a:endParaRPr>
          </a:p>
        </p:txBody>
      </p:sp>
      <p:sp>
        <p:nvSpPr>
          <p:cNvPr id="13" name="object 11"/>
          <p:cNvSpPr/>
          <p:nvPr/>
        </p:nvSpPr>
        <p:spPr>
          <a:xfrm>
            <a:off x="527792" y="3630840"/>
            <a:ext cx="386080" cy="386080"/>
          </a:xfrm>
          <a:custGeom>
            <a:avLst/>
            <a:gdLst/>
            <a:ahLst/>
            <a:cxnLst/>
            <a:rect l="l" t="t" r="r" b="b"/>
            <a:pathLst>
              <a:path w="386080" h="386079">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4" name="object 12"/>
          <p:cNvSpPr txBox="1"/>
          <p:nvPr/>
        </p:nvSpPr>
        <p:spPr>
          <a:xfrm>
            <a:off x="1066800" y="4472858"/>
            <a:ext cx="3342640" cy="523240"/>
          </a:xfrm>
          <a:prstGeom prst="rect">
            <a:avLst/>
          </a:prstGeom>
        </p:spPr>
        <p:txBody>
          <a:bodyPr vert="horz" wrap="square" lIns="0" tIns="0" rIns="0" bIns="0" rtlCol="0">
            <a:spAutoFit/>
          </a:bodyPr>
          <a:lstStyle/>
          <a:p>
            <a:pPr marL="12700" marR="5080">
              <a:lnSpc>
                <a:spcPct val="104200"/>
              </a:lnSpc>
            </a:pPr>
            <a:r>
              <a:rPr sz="1600" dirty="0">
                <a:solidFill>
                  <a:srgbClr val="00ADEF"/>
                </a:solidFill>
                <a:latin typeface="Arial"/>
                <a:cs typeface="Arial"/>
              </a:rPr>
              <a:t>If </a:t>
            </a:r>
            <a:r>
              <a:rPr sz="1600" spc="-15" dirty="0">
                <a:solidFill>
                  <a:srgbClr val="00ADEF"/>
                </a:solidFill>
                <a:latin typeface="Arial"/>
                <a:cs typeface="Arial"/>
              </a:rPr>
              <a:t>necessary, </a:t>
            </a:r>
            <a:r>
              <a:rPr sz="1600" dirty="0">
                <a:solidFill>
                  <a:srgbClr val="00ADEF"/>
                </a:solidFill>
                <a:latin typeface="Arial"/>
                <a:cs typeface="Arial"/>
              </a:rPr>
              <a:t>Buoy sends</a:t>
            </a:r>
            <a:r>
              <a:rPr sz="1600" spc="-70" dirty="0">
                <a:solidFill>
                  <a:srgbClr val="00ADEF"/>
                </a:solidFill>
                <a:latin typeface="Arial"/>
                <a:cs typeface="Arial"/>
              </a:rPr>
              <a:t> </a:t>
            </a:r>
            <a:r>
              <a:rPr sz="1600" dirty="0">
                <a:solidFill>
                  <a:srgbClr val="00ADEF"/>
                </a:solidFill>
                <a:latin typeface="Arial"/>
                <a:cs typeface="Arial"/>
              </a:rPr>
              <a:t>information  ahead to the</a:t>
            </a:r>
            <a:r>
              <a:rPr sz="1600" spc="-100" dirty="0">
                <a:solidFill>
                  <a:srgbClr val="00ADEF"/>
                </a:solidFill>
                <a:latin typeface="Arial"/>
                <a:cs typeface="Arial"/>
              </a:rPr>
              <a:t> </a:t>
            </a:r>
            <a:r>
              <a:rPr sz="1600" dirty="0">
                <a:solidFill>
                  <a:srgbClr val="00ADEF"/>
                </a:solidFill>
                <a:latin typeface="Arial"/>
                <a:cs typeface="Arial"/>
              </a:rPr>
              <a:t>physician</a:t>
            </a:r>
            <a:endParaRPr sz="1600">
              <a:latin typeface="Arial"/>
              <a:cs typeface="Arial"/>
            </a:endParaRPr>
          </a:p>
        </p:txBody>
      </p:sp>
      <p:sp>
        <p:nvSpPr>
          <p:cNvPr id="15" name="object 13"/>
          <p:cNvSpPr/>
          <p:nvPr/>
        </p:nvSpPr>
        <p:spPr>
          <a:xfrm>
            <a:off x="527792" y="4553649"/>
            <a:ext cx="386080" cy="386080"/>
          </a:xfrm>
          <a:custGeom>
            <a:avLst/>
            <a:gdLst/>
            <a:ahLst/>
            <a:cxnLst/>
            <a:rect l="l" t="t" r="r" b="b"/>
            <a:pathLst>
              <a:path w="386080" h="386079">
                <a:moveTo>
                  <a:pt x="330036" y="55664"/>
                </a:moveTo>
                <a:lnTo>
                  <a:pt x="357868" y="90743"/>
                </a:lnTo>
                <a:lnTo>
                  <a:pt x="376423" y="129939"/>
                </a:lnTo>
                <a:lnTo>
                  <a:pt x="385700" y="171605"/>
                </a:lnTo>
                <a:lnTo>
                  <a:pt x="385700" y="214095"/>
                </a:lnTo>
                <a:lnTo>
                  <a:pt x="376423" y="255761"/>
                </a:lnTo>
                <a:lnTo>
                  <a:pt x="357868" y="294957"/>
                </a:lnTo>
                <a:lnTo>
                  <a:pt x="330036" y="330036"/>
                </a:lnTo>
                <a:lnTo>
                  <a:pt x="294957" y="357868"/>
                </a:lnTo>
                <a:lnTo>
                  <a:pt x="255761" y="376423"/>
                </a:lnTo>
                <a:lnTo>
                  <a:pt x="214095" y="385700"/>
                </a:lnTo>
                <a:lnTo>
                  <a:pt x="171605" y="385700"/>
                </a:lnTo>
                <a:lnTo>
                  <a:pt x="129939" y="376423"/>
                </a:lnTo>
                <a:lnTo>
                  <a:pt x="90743" y="357868"/>
                </a:lnTo>
                <a:lnTo>
                  <a:pt x="55664" y="330036"/>
                </a:lnTo>
                <a:lnTo>
                  <a:pt x="27832" y="294957"/>
                </a:lnTo>
                <a:lnTo>
                  <a:pt x="9277" y="255761"/>
                </a:lnTo>
                <a:lnTo>
                  <a:pt x="0" y="214095"/>
                </a:lnTo>
                <a:lnTo>
                  <a:pt x="0" y="171605"/>
                </a:lnTo>
                <a:lnTo>
                  <a:pt x="9277" y="129939"/>
                </a:lnTo>
                <a:lnTo>
                  <a:pt x="27832" y="90743"/>
                </a:lnTo>
                <a:lnTo>
                  <a:pt x="55664" y="55664"/>
                </a:lnTo>
                <a:lnTo>
                  <a:pt x="90743" y="27832"/>
                </a:lnTo>
                <a:lnTo>
                  <a:pt x="129939" y="9277"/>
                </a:lnTo>
                <a:lnTo>
                  <a:pt x="171605" y="0"/>
                </a:lnTo>
                <a:lnTo>
                  <a:pt x="214095" y="0"/>
                </a:lnTo>
                <a:lnTo>
                  <a:pt x="255761" y="9277"/>
                </a:lnTo>
                <a:lnTo>
                  <a:pt x="294957" y="27832"/>
                </a:lnTo>
                <a:lnTo>
                  <a:pt x="330036" y="55664"/>
                </a:lnTo>
                <a:close/>
              </a:path>
            </a:pathLst>
          </a:custGeom>
          <a:ln w="12700">
            <a:solidFill>
              <a:srgbClr val="00ADEF"/>
            </a:solidFill>
          </a:ln>
        </p:spPr>
        <p:txBody>
          <a:bodyPr wrap="square" lIns="0" tIns="0" rIns="0" bIns="0" rtlCol="0"/>
          <a:lstStyle/>
          <a:p>
            <a:endParaRPr/>
          </a:p>
        </p:txBody>
      </p:sp>
      <p:sp>
        <p:nvSpPr>
          <p:cNvPr id="16" name="object 14"/>
          <p:cNvSpPr txBox="1"/>
          <p:nvPr/>
        </p:nvSpPr>
        <p:spPr>
          <a:xfrm>
            <a:off x="660400" y="4622800"/>
            <a:ext cx="131445" cy="243840"/>
          </a:xfrm>
          <a:prstGeom prst="rect">
            <a:avLst/>
          </a:prstGeom>
        </p:spPr>
        <p:txBody>
          <a:bodyPr vert="horz" wrap="square" lIns="0" tIns="0" rIns="0" bIns="0" rtlCol="0">
            <a:spAutoFit/>
          </a:bodyPr>
          <a:lstStyle/>
          <a:p>
            <a:pPr marL="12700">
              <a:lnSpc>
                <a:spcPct val="100000"/>
              </a:lnSpc>
            </a:pPr>
            <a:r>
              <a:rPr sz="1500" dirty="0">
                <a:solidFill>
                  <a:srgbClr val="00ADEF"/>
                </a:solidFill>
                <a:latin typeface="Arial"/>
                <a:cs typeface="Arial"/>
              </a:rPr>
              <a:t>4</a:t>
            </a:r>
            <a:endParaRPr sz="1500">
              <a:latin typeface="Arial"/>
              <a:cs typeface="Arial"/>
            </a:endParaRPr>
          </a:p>
        </p:txBody>
      </p:sp>
      <p:sp>
        <p:nvSpPr>
          <p:cNvPr id="17" name="object 15"/>
          <p:cNvSpPr/>
          <p:nvPr/>
        </p:nvSpPr>
        <p:spPr>
          <a:xfrm>
            <a:off x="720643" y="3273085"/>
            <a:ext cx="0" cy="272415"/>
          </a:xfrm>
          <a:custGeom>
            <a:avLst/>
            <a:gdLst/>
            <a:ahLst/>
            <a:cxnLst/>
            <a:rect l="l" t="t" r="r" b="b"/>
            <a:pathLst>
              <a:path h="272414">
                <a:moveTo>
                  <a:pt x="0" y="272280"/>
                </a:moveTo>
                <a:lnTo>
                  <a:pt x="0" y="0"/>
                </a:lnTo>
              </a:path>
            </a:pathLst>
          </a:custGeom>
          <a:ln w="12700">
            <a:solidFill>
              <a:srgbClr val="00ADEF"/>
            </a:solidFill>
          </a:ln>
        </p:spPr>
        <p:txBody>
          <a:bodyPr wrap="square" lIns="0" tIns="0" rIns="0" bIns="0" rtlCol="0"/>
          <a:lstStyle/>
          <a:p>
            <a:endParaRPr/>
          </a:p>
        </p:txBody>
      </p:sp>
      <p:sp>
        <p:nvSpPr>
          <p:cNvPr id="18" name="object 16"/>
          <p:cNvSpPr/>
          <p:nvPr/>
        </p:nvSpPr>
        <p:spPr>
          <a:xfrm>
            <a:off x="720643" y="4116401"/>
            <a:ext cx="0" cy="323215"/>
          </a:xfrm>
          <a:custGeom>
            <a:avLst/>
            <a:gdLst/>
            <a:ahLst/>
            <a:cxnLst/>
            <a:rect l="l" t="t" r="r" b="b"/>
            <a:pathLst>
              <a:path h="323214">
                <a:moveTo>
                  <a:pt x="0" y="323080"/>
                </a:moveTo>
                <a:lnTo>
                  <a:pt x="0" y="0"/>
                </a:lnTo>
              </a:path>
            </a:pathLst>
          </a:custGeom>
          <a:ln w="12700">
            <a:solidFill>
              <a:srgbClr val="00ADEF"/>
            </a:solidFill>
          </a:ln>
        </p:spPr>
        <p:txBody>
          <a:bodyPr wrap="square" lIns="0" tIns="0" rIns="0" bIns="0" rtlCol="0"/>
          <a:lstStyle/>
          <a:p>
            <a:endParaRPr/>
          </a:p>
        </p:txBody>
      </p:sp>
      <p:sp>
        <p:nvSpPr>
          <p:cNvPr id="19" name="object 18"/>
          <p:cNvSpPr/>
          <p:nvPr/>
        </p:nvSpPr>
        <p:spPr>
          <a:xfrm>
            <a:off x="5581650" y="1285875"/>
            <a:ext cx="2933700" cy="5070934"/>
          </a:xfrm>
          <a:prstGeom prst="rect">
            <a:avLst/>
          </a:prstGeom>
          <a:blipFill>
            <a:blip r:embed="rId3" cstate="print"/>
            <a:stretch>
              <a:fillRect/>
            </a:stretch>
          </a:blipFill>
        </p:spPr>
        <p:txBody>
          <a:bodyPr wrap="square" lIns="0" tIns="0" rIns="0" bIns="0" rtlCol="0"/>
          <a:lstStyle/>
          <a:p>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825724"/>
            <a:ext cx="2110741" cy="363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4498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Buoy Health Offerings</a:t>
            </a:r>
            <a:endParaRPr lang="en-US" dirty="0"/>
          </a:p>
        </p:txBody>
      </p:sp>
      <p:sp>
        <p:nvSpPr>
          <p:cNvPr id="3" name="Slide Number Placeholder 2"/>
          <p:cNvSpPr>
            <a:spLocks noGrp="1"/>
          </p:cNvSpPr>
          <p:nvPr>
            <p:ph type="sldNum" sz="quarter" idx="4294967295"/>
          </p:nvPr>
        </p:nvSpPr>
        <p:spPr>
          <a:xfrm>
            <a:off x="8555758" y="6690153"/>
            <a:ext cx="1066800" cy="167847"/>
          </a:xfrm>
          <a:prstGeom prst="rect">
            <a:avLst/>
          </a:prstGeom>
        </p:spPr>
        <p:txBody>
          <a:bodyPr/>
          <a:lstStyle/>
          <a:p>
            <a:fld id="{90F9BDA0-AF0E-4BA8-B742-3B9C92A3E6FE}" type="slidenum">
              <a:rPr lang="en-US" sz="1000" smtClean="0"/>
              <a:t>5</a:t>
            </a:fld>
            <a:endParaRPr lang="en-US" sz="1000"/>
          </a:p>
        </p:txBody>
      </p:sp>
      <p:sp>
        <p:nvSpPr>
          <p:cNvPr id="21" name="object 3"/>
          <p:cNvSpPr/>
          <p:nvPr/>
        </p:nvSpPr>
        <p:spPr>
          <a:xfrm>
            <a:off x="3564623" y="1418874"/>
            <a:ext cx="2494280" cy="972819"/>
          </a:xfrm>
          <a:custGeom>
            <a:avLst/>
            <a:gdLst/>
            <a:ahLst/>
            <a:cxnLst/>
            <a:rect l="l" t="t" r="r" b="b"/>
            <a:pathLst>
              <a:path w="2494279" h="972819">
                <a:moveTo>
                  <a:pt x="0" y="0"/>
                </a:moveTo>
                <a:lnTo>
                  <a:pt x="2494273" y="0"/>
                </a:lnTo>
                <a:lnTo>
                  <a:pt x="2494273" y="972322"/>
                </a:lnTo>
                <a:lnTo>
                  <a:pt x="0" y="972322"/>
                </a:lnTo>
                <a:lnTo>
                  <a:pt x="0" y="0"/>
                </a:lnTo>
                <a:close/>
              </a:path>
            </a:pathLst>
          </a:custGeom>
          <a:solidFill>
            <a:srgbClr val="EDB62A">
              <a:alpha val="9999"/>
            </a:srgbClr>
          </a:solidFill>
        </p:spPr>
        <p:txBody>
          <a:bodyPr wrap="square" lIns="0" tIns="0" rIns="0" bIns="0" rtlCol="0"/>
          <a:lstStyle/>
          <a:p>
            <a:endParaRPr/>
          </a:p>
        </p:txBody>
      </p:sp>
      <p:sp>
        <p:nvSpPr>
          <p:cNvPr id="22" name="object 4"/>
          <p:cNvSpPr/>
          <p:nvPr/>
        </p:nvSpPr>
        <p:spPr>
          <a:xfrm>
            <a:off x="3859437" y="1774529"/>
            <a:ext cx="354330" cy="307340"/>
          </a:xfrm>
          <a:custGeom>
            <a:avLst/>
            <a:gdLst/>
            <a:ahLst/>
            <a:cxnLst/>
            <a:rect l="l" t="t" r="r" b="b"/>
            <a:pathLst>
              <a:path w="354330" h="307339">
                <a:moveTo>
                  <a:pt x="177026" y="0"/>
                </a:moveTo>
                <a:lnTo>
                  <a:pt x="129965" y="6393"/>
                </a:lnTo>
                <a:lnTo>
                  <a:pt x="87677" y="24436"/>
                </a:lnTo>
                <a:lnTo>
                  <a:pt x="51849" y="52423"/>
                </a:lnTo>
                <a:lnTo>
                  <a:pt x="24169" y="88647"/>
                </a:lnTo>
                <a:lnTo>
                  <a:pt x="6323" y="131402"/>
                </a:lnTo>
                <a:lnTo>
                  <a:pt x="0" y="178982"/>
                </a:lnTo>
                <a:lnTo>
                  <a:pt x="0" y="307263"/>
                </a:lnTo>
                <a:lnTo>
                  <a:pt x="354077" y="307263"/>
                </a:lnTo>
                <a:lnTo>
                  <a:pt x="354077" y="178982"/>
                </a:lnTo>
                <a:lnTo>
                  <a:pt x="347752" y="131402"/>
                </a:lnTo>
                <a:lnTo>
                  <a:pt x="329904" y="88647"/>
                </a:lnTo>
                <a:lnTo>
                  <a:pt x="302219" y="52423"/>
                </a:lnTo>
                <a:lnTo>
                  <a:pt x="266386" y="24436"/>
                </a:lnTo>
                <a:lnTo>
                  <a:pt x="224093" y="6393"/>
                </a:lnTo>
                <a:lnTo>
                  <a:pt x="177026" y="0"/>
                </a:lnTo>
                <a:close/>
              </a:path>
            </a:pathLst>
          </a:custGeom>
          <a:solidFill>
            <a:srgbClr val="FEF9EC"/>
          </a:solidFill>
        </p:spPr>
        <p:txBody>
          <a:bodyPr wrap="square" lIns="0" tIns="0" rIns="0" bIns="0" rtlCol="0"/>
          <a:lstStyle/>
          <a:p>
            <a:endParaRPr/>
          </a:p>
        </p:txBody>
      </p:sp>
      <p:sp>
        <p:nvSpPr>
          <p:cNvPr id="23" name="object 5"/>
          <p:cNvSpPr/>
          <p:nvPr/>
        </p:nvSpPr>
        <p:spPr>
          <a:xfrm>
            <a:off x="3803400" y="2085815"/>
            <a:ext cx="466725" cy="62230"/>
          </a:xfrm>
          <a:custGeom>
            <a:avLst/>
            <a:gdLst/>
            <a:ahLst/>
            <a:cxnLst/>
            <a:rect l="l" t="t" r="r" b="b"/>
            <a:pathLst>
              <a:path w="466725" h="62230">
                <a:moveTo>
                  <a:pt x="445044" y="62054"/>
                </a:moveTo>
                <a:lnTo>
                  <a:pt x="21110" y="62054"/>
                </a:lnTo>
                <a:lnTo>
                  <a:pt x="12892" y="60377"/>
                </a:lnTo>
                <a:lnTo>
                  <a:pt x="6182" y="55804"/>
                </a:lnTo>
                <a:lnTo>
                  <a:pt x="1658" y="49020"/>
                </a:lnTo>
                <a:lnTo>
                  <a:pt x="0" y="40713"/>
                </a:lnTo>
                <a:lnTo>
                  <a:pt x="0" y="21340"/>
                </a:lnTo>
                <a:lnTo>
                  <a:pt x="1658" y="13033"/>
                </a:lnTo>
                <a:lnTo>
                  <a:pt x="6182" y="6250"/>
                </a:lnTo>
                <a:lnTo>
                  <a:pt x="12892" y="1676"/>
                </a:lnTo>
                <a:lnTo>
                  <a:pt x="21110" y="0"/>
                </a:lnTo>
                <a:lnTo>
                  <a:pt x="445044" y="0"/>
                </a:lnTo>
                <a:lnTo>
                  <a:pt x="453261" y="1676"/>
                </a:lnTo>
                <a:lnTo>
                  <a:pt x="459971" y="6250"/>
                </a:lnTo>
                <a:lnTo>
                  <a:pt x="464495" y="13033"/>
                </a:lnTo>
                <a:lnTo>
                  <a:pt x="466154" y="21340"/>
                </a:lnTo>
                <a:lnTo>
                  <a:pt x="466154" y="40713"/>
                </a:lnTo>
                <a:lnTo>
                  <a:pt x="464495" y="49020"/>
                </a:lnTo>
                <a:lnTo>
                  <a:pt x="459971" y="55804"/>
                </a:lnTo>
                <a:lnTo>
                  <a:pt x="453261" y="60377"/>
                </a:lnTo>
                <a:lnTo>
                  <a:pt x="445044" y="62054"/>
                </a:lnTo>
                <a:close/>
              </a:path>
            </a:pathLst>
          </a:custGeom>
          <a:ln w="25370">
            <a:solidFill>
              <a:srgbClr val="EEB700"/>
            </a:solidFill>
          </a:ln>
        </p:spPr>
        <p:txBody>
          <a:bodyPr wrap="square" lIns="0" tIns="0" rIns="0" bIns="0" rtlCol="0"/>
          <a:lstStyle/>
          <a:p>
            <a:endParaRPr/>
          </a:p>
        </p:txBody>
      </p:sp>
      <p:sp>
        <p:nvSpPr>
          <p:cNvPr id="24" name="object 6"/>
          <p:cNvSpPr/>
          <p:nvPr/>
        </p:nvSpPr>
        <p:spPr>
          <a:xfrm>
            <a:off x="3859437" y="1774529"/>
            <a:ext cx="354330" cy="307340"/>
          </a:xfrm>
          <a:custGeom>
            <a:avLst/>
            <a:gdLst/>
            <a:ahLst/>
            <a:cxnLst/>
            <a:rect l="l" t="t" r="r" b="b"/>
            <a:pathLst>
              <a:path w="354330" h="307339">
                <a:moveTo>
                  <a:pt x="0" y="307264"/>
                </a:moveTo>
                <a:lnTo>
                  <a:pt x="0" y="178981"/>
                </a:lnTo>
                <a:lnTo>
                  <a:pt x="6323" y="131401"/>
                </a:lnTo>
                <a:lnTo>
                  <a:pt x="24169" y="88646"/>
                </a:lnTo>
                <a:lnTo>
                  <a:pt x="51849" y="52422"/>
                </a:lnTo>
                <a:lnTo>
                  <a:pt x="87677" y="24436"/>
                </a:lnTo>
                <a:lnTo>
                  <a:pt x="129965" y="6393"/>
                </a:lnTo>
                <a:lnTo>
                  <a:pt x="177026" y="0"/>
                </a:lnTo>
                <a:lnTo>
                  <a:pt x="224093" y="6393"/>
                </a:lnTo>
                <a:lnTo>
                  <a:pt x="266387" y="24436"/>
                </a:lnTo>
                <a:lnTo>
                  <a:pt x="302220" y="52422"/>
                </a:lnTo>
                <a:lnTo>
                  <a:pt x="329904" y="88646"/>
                </a:lnTo>
                <a:lnTo>
                  <a:pt x="347753" y="131401"/>
                </a:lnTo>
                <a:lnTo>
                  <a:pt x="354077" y="178981"/>
                </a:lnTo>
                <a:lnTo>
                  <a:pt x="354077" y="307264"/>
                </a:lnTo>
              </a:path>
            </a:pathLst>
          </a:custGeom>
          <a:ln w="25257">
            <a:solidFill>
              <a:srgbClr val="EEB700"/>
            </a:solidFill>
          </a:ln>
        </p:spPr>
        <p:txBody>
          <a:bodyPr wrap="square" lIns="0" tIns="0" rIns="0" bIns="0" rtlCol="0"/>
          <a:lstStyle/>
          <a:p>
            <a:endParaRPr/>
          </a:p>
        </p:txBody>
      </p:sp>
      <p:sp>
        <p:nvSpPr>
          <p:cNvPr id="25" name="object 7"/>
          <p:cNvSpPr/>
          <p:nvPr/>
        </p:nvSpPr>
        <p:spPr>
          <a:xfrm>
            <a:off x="3996856" y="1696909"/>
            <a:ext cx="79375" cy="0"/>
          </a:xfrm>
          <a:custGeom>
            <a:avLst/>
            <a:gdLst/>
            <a:ahLst/>
            <a:cxnLst/>
            <a:rect l="l" t="t" r="r" b="b"/>
            <a:pathLst>
              <a:path w="79375">
                <a:moveTo>
                  <a:pt x="0" y="0"/>
                </a:moveTo>
                <a:lnTo>
                  <a:pt x="79231" y="0"/>
                </a:lnTo>
              </a:path>
            </a:pathLst>
          </a:custGeom>
          <a:ln w="25374">
            <a:solidFill>
              <a:srgbClr val="EEB700"/>
            </a:solidFill>
          </a:ln>
        </p:spPr>
        <p:txBody>
          <a:bodyPr wrap="square" lIns="0" tIns="0" rIns="0" bIns="0" rtlCol="0"/>
          <a:lstStyle/>
          <a:p>
            <a:endParaRPr/>
          </a:p>
        </p:txBody>
      </p:sp>
      <p:sp>
        <p:nvSpPr>
          <p:cNvPr id="26" name="object 8"/>
          <p:cNvSpPr/>
          <p:nvPr/>
        </p:nvSpPr>
        <p:spPr>
          <a:xfrm>
            <a:off x="4036470" y="1696909"/>
            <a:ext cx="0" cy="71120"/>
          </a:xfrm>
          <a:custGeom>
            <a:avLst/>
            <a:gdLst/>
            <a:ahLst/>
            <a:cxnLst/>
            <a:rect l="l" t="t" r="r" b="b"/>
            <a:pathLst>
              <a:path h="71119">
                <a:moveTo>
                  <a:pt x="0" y="0"/>
                </a:moveTo>
                <a:lnTo>
                  <a:pt x="0" y="70668"/>
                </a:lnTo>
              </a:path>
            </a:pathLst>
          </a:custGeom>
          <a:ln w="25101">
            <a:solidFill>
              <a:srgbClr val="EEB700"/>
            </a:solidFill>
          </a:ln>
        </p:spPr>
        <p:txBody>
          <a:bodyPr wrap="square" lIns="0" tIns="0" rIns="0" bIns="0" rtlCol="0"/>
          <a:lstStyle/>
          <a:p>
            <a:endParaRPr/>
          </a:p>
        </p:txBody>
      </p:sp>
      <p:sp>
        <p:nvSpPr>
          <p:cNvPr id="27" name="object 9"/>
          <p:cNvSpPr/>
          <p:nvPr/>
        </p:nvSpPr>
        <p:spPr>
          <a:xfrm>
            <a:off x="4063569" y="1857582"/>
            <a:ext cx="81280" cy="136525"/>
          </a:xfrm>
          <a:custGeom>
            <a:avLst/>
            <a:gdLst/>
            <a:ahLst/>
            <a:cxnLst/>
            <a:rect l="l" t="t" r="r" b="b"/>
            <a:pathLst>
              <a:path w="81280" h="136525">
                <a:moveTo>
                  <a:pt x="0" y="0"/>
                </a:moveTo>
                <a:lnTo>
                  <a:pt x="32201" y="12776"/>
                </a:lnTo>
                <a:lnTo>
                  <a:pt x="57914" y="35278"/>
                </a:lnTo>
                <a:lnTo>
                  <a:pt x="74949" y="65291"/>
                </a:lnTo>
                <a:lnTo>
                  <a:pt x="81114" y="100598"/>
                </a:lnTo>
                <a:lnTo>
                  <a:pt x="81114" y="136034"/>
                </a:lnTo>
              </a:path>
            </a:pathLst>
          </a:custGeom>
          <a:ln w="25172">
            <a:solidFill>
              <a:srgbClr val="EEB700"/>
            </a:solidFill>
          </a:ln>
        </p:spPr>
        <p:txBody>
          <a:bodyPr wrap="square" lIns="0" tIns="0" rIns="0" bIns="0" rtlCol="0"/>
          <a:lstStyle/>
          <a:p>
            <a:endParaRPr/>
          </a:p>
        </p:txBody>
      </p:sp>
      <p:sp>
        <p:nvSpPr>
          <p:cNvPr id="28" name="object 10"/>
          <p:cNvSpPr/>
          <p:nvPr/>
        </p:nvSpPr>
        <p:spPr>
          <a:xfrm>
            <a:off x="3843846" y="1688285"/>
            <a:ext cx="48895" cy="67310"/>
          </a:xfrm>
          <a:custGeom>
            <a:avLst/>
            <a:gdLst/>
            <a:ahLst/>
            <a:cxnLst/>
            <a:rect l="l" t="t" r="r" b="b"/>
            <a:pathLst>
              <a:path w="48894" h="67310">
                <a:moveTo>
                  <a:pt x="0" y="0"/>
                </a:moveTo>
                <a:lnTo>
                  <a:pt x="48370" y="67103"/>
                </a:lnTo>
              </a:path>
            </a:pathLst>
          </a:custGeom>
          <a:ln w="18896">
            <a:solidFill>
              <a:srgbClr val="EEB700"/>
            </a:solidFill>
          </a:ln>
        </p:spPr>
        <p:txBody>
          <a:bodyPr wrap="square" lIns="0" tIns="0" rIns="0" bIns="0" rtlCol="0"/>
          <a:lstStyle/>
          <a:p>
            <a:endParaRPr/>
          </a:p>
        </p:txBody>
      </p:sp>
      <p:sp>
        <p:nvSpPr>
          <p:cNvPr id="29" name="object 11"/>
          <p:cNvSpPr/>
          <p:nvPr/>
        </p:nvSpPr>
        <p:spPr>
          <a:xfrm>
            <a:off x="3793864" y="1623968"/>
            <a:ext cx="21590" cy="30480"/>
          </a:xfrm>
          <a:custGeom>
            <a:avLst/>
            <a:gdLst/>
            <a:ahLst/>
            <a:cxnLst/>
            <a:rect l="l" t="t" r="r" b="b"/>
            <a:pathLst>
              <a:path w="21589" h="30480">
                <a:moveTo>
                  <a:pt x="0" y="0"/>
                </a:moveTo>
                <a:lnTo>
                  <a:pt x="21172" y="30158"/>
                </a:lnTo>
              </a:path>
            </a:pathLst>
          </a:custGeom>
          <a:ln w="18893">
            <a:solidFill>
              <a:srgbClr val="EEB700"/>
            </a:solidFill>
          </a:ln>
        </p:spPr>
        <p:txBody>
          <a:bodyPr wrap="square" lIns="0" tIns="0" rIns="0" bIns="0" rtlCol="0"/>
          <a:lstStyle/>
          <a:p>
            <a:endParaRPr/>
          </a:p>
        </p:txBody>
      </p:sp>
      <p:sp>
        <p:nvSpPr>
          <p:cNvPr id="30" name="object 12"/>
          <p:cNvSpPr/>
          <p:nvPr/>
        </p:nvSpPr>
        <p:spPr>
          <a:xfrm>
            <a:off x="3710889" y="1762068"/>
            <a:ext cx="22860" cy="10160"/>
          </a:xfrm>
          <a:custGeom>
            <a:avLst/>
            <a:gdLst/>
            <a:ahLst/>
            <a:cxnLst/>
            <a:rect l="l" t="t" r="r" b="b"/>
            <a:pathLst>
              <a:path w="22860" h="10160">
                <a:moveTo>
                  <a:pt x="0" y="0"/>
                </a:moveTo>
                <a:lnTo>
                  <a:pt x="22528" y="9807"/>
                </a:lnTo>
              </a:path>
            </a:pathLst>
          </a:custGeom>
          <a:ln w="18998">
            <a:solidFill>
              <a:srgbClr val="EEB700"/>
            </a:solidFill>
          </a:ln>
        </p:spPr>
        <p:txBody>
          <a:bodyPr wrap="square" lIns="0" tIns="0" rIns="0" bIns="0" rtlCol="0"/>
          <a:lstStyle/>
          <a:p>
            <a:endParaRPr/>
          </a:p>
        </p:txBody>
      </p:sp>
      <p:sp>
        <p:nvSpPr>
          <p:cNvPr id="31" name="object 13"/>
          <p:cNvSpPr/>
          <p:nvPr/>
        </p:nvSpPr>
        <p:spPr>
          <a:xfrm>
            <a:off x="3773188" y="1787679"/>
            <a:ext cx="65405" cy="29209"/>
          </a:xfrm>
          <a:custGeom>
            <a:avLst/>
            <a:gdLst/>
            <a:ahLst/>
            <a:cxnLst/>
            <a:rect l="l" t="t" r="r" b="b"/>
            <a:pathLst>
              <a:path w="65405" h="29210">
                <a:moveTo>
                  <a:pt x="0" y="0"/>
                </a:moveTo>
                <a:lnTo>
                  <a:pt x="65376" y="28686"/>
                </a:lnTo>
              </a:path>
            </a:pathLst>
          </a:custGeom>
          <a:ln w="18998">
            <a:solidFill>
              <a:srgbClr val="EEB700"/>
            </a:solidFill>
          </a:ln>
        </p:spPr>
        <p:txBody>
          <a:bodyPr wrap="square" lIns="0" tIns="0" rIns="0" bIns="0" rtlCol="0"/>
          <a:lstStyle/>
          <a:p>
            <a:endParaRPr/>
          </a:p>
        </p:txBody>
      </p:sp>
      <p:sp>
        <p:nvSpPr>
          <p:cNvPr id="32" name="object 14"/>
          <p:cNvSpPr/>
          <p:nvPr/>
        </p:nvSpPr>
        <p:spPr>
          <a:xfrm>
            <a:off x="4180733" y="1688285"/>
            <a:ext cx="48895" cy="67310"/>
          </a:xfrm>
          <a:custGeom>
            <a:avLst/>
            <a:gdLst/>
            <a:ahLst/>
            <a:cxnLst/>
            <a:rect l="l" t="t" r="r" b="b"/>
            <a:pathLst>
              <a:path w="48894" h="67310">
                <a:moveTo>
                  <a:pt x="48370" y="0"/>
                </a:moveTo>
                <a:lnTo>
                  <a:pt x="0" y="67103"/>
                </a:lnTo>
              </a:path>
            </a:pathLst>
          </a:custGeom>
          <a:ln w="18896">
            <a:solidFill>
              <a:srgbClr val="EEB700"/>
            </a:solidFill>
          </a:ln>
        </p:spPr>
        <p:txBody>
          <a:bodyPr wrap="square" lIns="0" tIns="0" rIns="0" bIns="0" rtlCol="0"/>
          <a:lstStyle/>
          <a:p>
            <a:endParaRPr/>
          </a:p>
        </p:txBody>
      </p:sp>
      <p:sp>
        <p:nvSpPr>
          <p:cNvPr id="33" name="object 15"/>
          <p:cNvSpPr/>
          <p:nvPr/>
        </p:nvSpPr>
        <p:spPr>
          <a:xfrm>
            <a:off x="4257901" y="1623968"/>
            <a:ext cx="21590" cy="30480"/>
          </a:xfrm>
          <a:custGeom>
            <a:avLst/>
            <a:gdLst/>
            <a:ahLst/>
            <a:cxnLst/>
            <a:rect l="l" t="t" r="r" b="b"/>
            <a:pathLst>
              <a:path w="21589" h="30480">
                <a:moveTo>
                  <a:pt x="21172" y="0"/>
                </a:moveTo>
                <a:lnTo>
                  <a:pt x="0" y="30158"/>
                </a:lnTo>
              </a:path>
            </a:pathLst>
          </a:custGeom>
          <a:ln w="18893">
            <a:solidFill>
              <a:srgbClr val="EEB700"/>
            </a:solidFill>
          </a:ln>
        </p:spPr>
        <p:txBody>
          <a:bodyPr wrap="square" lIns="0" tIns="0" rIns="0" bIns="0" rtlCol="0"/>
          <a:lstStyle/>
          <a:p>
            <a:endParaRPr/>
          </a:p>
        </p:txBody>
      </p:sp>
      <p:sp>
        <p:nvSpPr>
          <p:cNvPr id="34" name="object 16"/>
          <p:cNvSpPr/>
          <p:nvPr/>
        </p:nvSpPr>
        <p:spPr>
          <a:xfrm>
            <a:off x="4339521" y="1762068"/>
            <a:ext cx="22860" cy="10160"/>
          </a:xfrm>
          <a:custGeom>
            <a:avLst/>
            <a:gdLst/>
            <a:ahLst/>
            <a:cxnLst/>
            <a:rect l="l" t="t" r="r" b="b"/>
            <a:pathLst>
              <a:path w="22860" h="10160">
                <a:moveTo>
                  <a:pt x="22528" y="0"/>
                </a:moveTo>
                <a:lnTo>
                  <a:pt x="0" y="9807"/>
                </a:lnTo>
              </a:path>
            </a:pathLst>
          </a:custGeom>
          <a:ln w="18998">
            <a:solidFill>
              <a:srgbClr val="EEB700"/>
            </a:solidFill>
          </a:ln>
        </p:spPr>
        <p:txBody>
          <a:bodyPr wrap="square" lIns="0" tIns="0" rIns="0" bIns="0" rtlCol="0"/>
          <a:lstStyle/>
          <a:p>
            <a:endParaRPr/>
          </a:p>
        </p:txBody>
      </p:sp>
      <p:sp>
        <p:nvSpPr>
          <p:cNvPr id="35" name="object 17"/>
          <p:cNvSpPr/>
          <p:nvPr/>
        </p:nvSpPr>
        <p:spPr>
          <a:xfrm>
            <a:off x="4234386" y="1787679"/>
            <a:ext cx="65405" cy="29209"/>
          </a:xfrm>
          <a:custGeom>
            <a:avLst/>
            <a:gdLst/>
            <a:ahLst/>
            <a:cxnLst/>
            <a:rect l="l" t="t" r="r" b="b"/>
            <a:pathLst>
              <a:path w="65405" h="29210">
                <a:moveTo>
                  <a:pt x="65363" y="0"/>
                </a:moveTo>
                <a:lnTo>
                  <a:pt x="0" y="28686"/>
                </a:lnTo>
              </a:path>
            </a:pathLst>
          </a:custGeom>
          <a:ln w="18997">
            <a:solidFill>
              <a:srgbClr val="EEB700"/>
            </a:solidFill>
          </a:ln>
        </p:spPr>
        <p:txBody>
          <a:bodyPr wrap="square" lIns="0" tIns="0" rIns="0" bIns="0" rtlCol="0"/>
          <a:lstStyle/>
          <a:p>
            <a:endParaRPr/>
          </a:p>
        </p:txBody>
      </p:sp>
      <p:sp>
        <p:nvSpPr>
          <p:cNvPr id="36" name="object 18"/>
          <p:cNvSpPr txBox="1"/>
          <p:nvPr/>
        </p:nvSpPr>
        <p:spPr>
          <a:xfrm>
            <a:off x="3683937" y="1576355"/>
            <a:ext cx="2184400" cy="628015"/>
          </a:xfrm>
          <a:prstGeom prst="rect">
            <a:avLst/>
          </a:prstGeom>
        </p:spPr>
        <p:txBody>
          <a:bodyPr vert="horz" wrap="square" lIns="0" tIns="0" rIns="0" bIns="0" rtlCol="0">
            <a:spAutoFit/>
          </a:bodyPr>
          <a:lstStyle/>
          <a:p>
            <a:pPr>
              <a:lnSpc>
                <a:spcPts val="2460"/>
              </a:lnSpc>
              <a:tabLst>
                <a:tab pos="568325" algn="l"/>
                <a:tab pos="866775" algn="l"/>
              </a:tabLst>
            </a:pPr>
            <a:r>
              <a:rPr sz="2100" u="heavy" dirty="0">
                <a:solidFill>
                  <a:srgbClr val="EDB62A"/>
                </a:solidFill>
                <a:latin typeface="Arial"/>
                <a:cs typeface="Arial"/>
              </a:rPr>
              <a:t> </a:t>
            </a:r>
            <a:r>
              <a:rPr sz="2100" u="heavy" spc="-95" dirty="0">
                <a:solidFill>
                  <a:srgbClr val="EDB62A"/>
                </a:solidFill>
                <a:latin typeface="Arial"/>
                <a:cs typeface="Arial"/>
              </a:rPr>
              <a:t> </a:t>
            </a:r>
            <a:r>
              <a:rPr sz="2100" dirty="0">
                <a:solidFill>
                  <a:srgbClr val="EDB62A"/>
                </a:solidFill>
                <a:latin typeface="Arial"/>
                <a:cs typeface="Arial"/>
              </a:rPr>
              <a:t>	</a:t>
            </a:r>
            <a:r>
              <a:rPr sz="2100" u="heavy" dirty="0">
                <a:solidFill>
                  <a:srgbClr val="EDB62A"/>
                </a:solidFill>
                <a:latin typeface="Arial"/>
                <a:cs typeface="Arial"/>
              </a:rPr>
              <a:t> </a:t>
            </a:r>
            <a:r>
              <a:rPr sz="2100" u="heavy" spc="-95" dirty="0">
                <a:solidFill>
                  <a:srgbClr val="EDB62A"/>
                </a:solidFill>
                <a:latin typeface="Arial"/>
                <a:cs typeface="Arial"/>
              </a:rPr>
              <a:t> </a:t>
            </a:r>
            <a:r>
              <a:rPr sz="2100" dirty="0">
                <a:solidFill>
                  <a:srgbClr val="EDB62A"/>
                </a:solidFill>
                <a:latin typeface="Arial"/>
                <a:cs typeface="Arial"/>
              </a:rPr>
              <a:t>	Buoy</a:t>
            </a:r>
            <a:endParaRPr sz="2100" dirty="0">
              <a:latin typeface="Arial"/>
              <a:cs typeface="Arial"/>
            </a:endParaRPr>
          </a:p>
          <a:p>
            <a:pPr marL="866775">
              <a:lnSpc>
                <a:spcPts val="2460"/>
              </a:lnSpc>
            </a:pPr>
            <a:r>
              <a:rPr sz="2100" b="1" dirty="0">
                <a:solidFill>
                  <a:srgbClr val="EDB62A"/>
                </a:solidFill>
                <a:latin typeface="Arial"/>
                <a:cs typeface="Arial"/>
              </a:rPr>
              <a:t>Concierge</a:t>
            </a:r>
            <a:endParaRPr sz="2100" dirty="0">
              <a:latin typeface="Arial"/>
              <a:cs typeface="Arial"/>
            </a:endParaRPr>
          </a:p>
        </p:txBody>
      </p:sp>
      <p:sp>
        <p:nvSpPr>
          <p:cNvPr id="37" name="object 19"/>
          <p:cNvSpPr txBox="1"/>
          <p:nvPr/>
        </p:nvSpPr>
        <p:spPr>
          <a:xfrm>
            <a:off x="400658" y="2914339"/>
            <a:ext cx="196215" cy="489584"/>
          </a:xfrm>
          <a:prstGeom prst="rect">
            <a:avLst/>
          </a:prstGeom>
        </p:spPr>
        <p:txBody>
          <a:bodyPr vert="vert270" wrap="square" lIns="0" tIns="0" rIns="0" bIns="0" rtlCol="0">
            <a:spAutoFit/>
          </a:bodyPr>
          <a:lstStyle/>
          <a:p>
            <a:pPr marL="12700">
              <a:lnSpc>
                <a:spcPts val="1425"/>
              </a:lnSpc>
            </a:pPr>
            <a:r>
              <a:rPr sz="1200" b="1" spc="240" dirty="0">
                <a:solidFill>
                  <a:srgbClr val="C4C4C6"/>
                </a:solidFill>
                <a:latin typeface="Arial"/>
                <a:cs typeface="Arial"/>
              </a:rPr>
              <a:t>WH</a:t>
            </a:r>
            <a:r>
              <a:rPr sz="1200" b="1" dirty="0">
                <a:solidFill>
                  <a:srgbClr val="C4C4C6"/>
                </a:solidFill>
                <a:latin typeface="Arial"/>
                <a:cs typeface="Arial"/>
              </a:rPr>
              <a:t>O</a:t>
            </a:r>
            <a:r>
              <a:rPr sz="1200" b="1" spc="-95" dirty="0">
                <a:solidFill>
                  <a:srgbClr val="C4C4C6"/>
                </a:solidFill>
                <a:latin typeface="Arial"/>
                <a:cs typeface="Arial"/>
              </a:rPr>
              <a:t> </a:t>
            </a:r>
            <a:endParaRPr sz="1200">
              <a:latin typeface="Arial"/>
              <a:cs typeface="Arial"/>
            </a:endParaRPr>
          </a:p>
        </p:txBody>
      </p:sp>
      <p:sp>
        <p:nvSpPr>
          <p:cNvPr id="38" name="object 20"/>
          <p:cNvSpPr txBox="1"/>
          <p:nvPr/>
        </p:nvSpPr>
        <p:spPr>
          <a:xfrm>
            <a:off x="400658" y="3857105"/>
            <a:ext cx="196215" cy="562610"/>
          </a:xfrm>
          <a:prstGeom prst="rect">
            <a:avLst/>
          </a:prstGeom>
        </p:spPr>
        <p:txBody>
          <a:bodyPr vert="vert270" wrap="square" lIns="0" tIns="0" rIns="0" bIns="0" rtlCol="0">
            <a:spAutoFit/>
          </a:bodyPr>
          <a:lstStyle/>
          <a:p>
            <a:pPr marL="12700">
              <a:lnSpc>
                <a:spcPts val="1425"/>
              </a:lnSpc>
            </a:pPr>
            <a:r>
              <a:rPr sz="1200" b="1" spc="240" dirty="0">
                <a:solidFill>
                  <a:srgbClr val="C4C4C6"/>
                </a:solidFill>
                <a:latin typeface="Arial"/>
                <a:cs typeface="Arial"/>
              </a:rPr>
              <a:t>WH</a:t>
            </a:r>
            <a:r>
              <a:rPr sz="1200" b="1" dirty="0">
                <a:solidFill>
                  <a:srgbClr val="C4C4C6"/>
                </a:solidFill>
                <a:latin typeface="Arial"/>
                <a:cs typeface="Arial"/>
              </a:rPr>
              <a:t>A</a:t>
            </a:r>
            <a:r>
              <a:rPr sz="1200" b="1" spc="-185" dirty="0">
                <a:solidFill>
                  <a:srgbClr val="C4C4C6"/>
                </a:solidFill>
                <a:latin typeface="Arial"/>
                <a:cs typeface="Arial"/>
              </a:rPr>
              <a:t> </a:t>
            </a:r>
            <a:r>
              <a:rPr sz="1200" b="1" dirty="0">
                <a:solidFill>
                  <a:srgbClr val="C4C4C6"/>
                </a:solidFill>
                <a:latin typeface="Arial"/>
                <a:cs typeface="Arial"/>
              </a:rPr>
              <a:t>T</a:t>
            </a:r>
            <a:endParaRPr sz="1200">
              <a:latin typeface="Arial"/>
              <a:cs typeface="Arial"/>
            </a:endParaRPr>
          </a:p>
        </p:txBody>
      </p:sp>
      <p:sp>
        <p:nvSpPr>
          <p:cNvPr id="39" name="object 21"/>
          <p:cNvSpPr txBox="1"/>
          <p:nvPr/>
        </p:nvSpPr>
        <p:spPr>
          <a:xfrm>
            <a:off x="400658" y="4886895"/>
            <a:ext cx="196215" cy="371475"/>
          </a:xfrm>
          <a:prstGeom prst="rect">
            <a:avLst/>
          </a:prstGeom>
        </p:spPr>
        <p:txBody>
          <a:bodyPr vert="vert270" wrap="square" lIns="0" tIns="0" rIns="0" bIns="0" rtlCol="0">
            <a:spAutoFit/>
          </a:bodyPr>
          <a:lstStyle/>
          <a:p>
            <a:pPr marL="12700">
              <a:lnSpc>
                <a:spcPts val="1425"/>
              </a:lnSpc>
            </a:pPr>
            <a:r>
              <a:rPr sz="1200" b="1" spc="240" dirty="0">
                <a:solidFill>
                  <a:srgbClr val="C4C4C6"/>
                </a:solidFill>
                <a:latin typeface="Arial"/>
                <a:cs typeface="Arial"/>
              </a:rPr>
              <a:t>KP</a:t>
            </a:r>
            <a:r>
              <a:rPr sz="1200" b="1" dirty="0">
                <a:solidFill>
                  <a:srgbClr val="C4C4C6"/>
                </a:solidFill>
                <a:latin typeface="Arial"/>
                <a:cs typeface="Arial"/>
              </a:rPr>
              <a:t>I</a:t>
            </a:r>
            <a:r>
              <a:rPr sz="1200" b="1" spc="-95" dirty="0">
                <a:solidFill>
                  <a:srgbClr val="C4C4C6"/>
                </a:solidFill>
                <a:latin typeface="Arial"/>
                <a:cs typeface="Arial"/>
              </a:rPr>
              <a:t> </a:t>
            </a:r>
            <a:endParaRPr sz="1200">
              <a:latin typeface="Arial"/>
              <a:cs typeface="Arial"/>
            </a:endParaRPr>
          </a:p>
        </p:txBody>
      </p:sp>
      <p:sp>
        <p:nvSpPr>
          <p:cNvPr id="40" name="object 22"/>
          <p:cNvSpPr txBox="1"/>
          <p:nvPr/>
        </p:nvSpPr>
        <p:spPr>
          <a:xfrm>
            <a:off x="3564623" y="2468956"/>
            <a:ext cx="2494280" cy="2979021"/>
          </a:xfrm>
          <a:prstGeom prst="rect">
            <a:avLst/>
          </a:prstGeom>
          <a:solidFill>
            <a:srgbClr val="EDB62A">
              <a:alpha val="9999"/>
            </a:srgbClr>
          </a:solidFill>
        </p:spPr>
        <p:txBody>
          <a:bodyPr vert="horz" wrap="square" lIns="0" tIns="0" rIns="0" bIns="0" rtlCol="0">
            <a:spAutoFit/>
          </a:bodyPr>
          <a:lstStyle/>
          <a:p>
            <a:pPr>
              <a:lnSpc>
                <a:spcPct val="100000"/>
              </a:lnSpc>
              <a:spcBef>
                <a:spcPts val="35"/>
              </a:spcBef>
            </a:pPr>
            <a:endParaRPr sz="1050" dirty="0">
              <a:solidFill>
                <a:schemeClr val="tx2"/>
              </a:solidFill>
              <a:latin typeface="Times New Roman"/>
              <a:cs typeface="Times New Roman"/>
            </a:endParaRPr>
          </a:p>
          <a:p>
            <a:pPr marL="351155" marR="658495">
              <a:lnSpc>
                <a:spcPct val="107600"/>
              </a:lnSpc>
            </a:pPr>
            <a:r>
              <a:rPr sz="1200" i="1" dirty="0">
                <a:solidFill>
                  <a:schemeClr val="tx2"/>
                </a:solidFill>
                <a:latin typeface="Arial"/>
                <a:cs typeface="Arial"/>
              </a:rPr>
              <a:t>For employer’s</a:t>
            </a:r>
            <a:r>
              <a:rPr sz="1200" i="1" spc="-85" dirty="0">
                <a:solidFill>
                  <a:schemeClr val="tx2"/>
                </a:solidFill>
                <a:latin typeface="Arial"/>
                <a:cs typeface="Arial"/>
              </a:rPr>
              <a:t> </a:t>
            </a:r>
            <a:r>
              <a:rPr sz="1200" i="1" dirty="0">
                <a:solidFill>
                  <a:schemeClr val="tx2"/>
                </a:solidFill>
                <a:latin typeface="Arial"/>
                <a:cs typeface="Arial"/>
              </a:rPr>
              <a:t>portal,  Slack or Microsoft  Messenger</a:t>
            </a:r>
            <a:endParaRPr sz="1200" dirty="0">
              <a:solidFill>
                <a:schemeClr val="tx2"/>
              </a:solidFill>
              <a:latin typeface="Arial"/>
              <a:cs typeface="Arial"/>
            </a:endParaRPr>
          </a:p>
          <a:p>
            <a:pPr>
              <a:lnSpc>
                <a:spcPct val="100000"/>
              </a:lnSpc>
            </a:pPr>
            <a:endParaRPr sz="1300" dirty="0">
              <a:solidFill>
                <a:schemeClr val="tx2"/>
              </a:solidFill>
              <a:latin typeface="Times New Roman"/>
              <a:cs typeface="Times New Roman"/>
            </a:endParaRPr>
          </a:p>
          <a:p>
            <a:pPr>
              <a:lnSpc>
                <a:spcPct val="100000"/>
              </a:lnSpc>
              <a:spcBef>
                <a:spcPts val="15"/>
              </a:spcBef>
            </a:pPr>
            <a:endParaRPr sz="1250" dirty="0">
              <a:solidFill>
                <a:schemeClr val="tx2"/>
              </a:solidFill>
              <a:latin typeface="Times New Roman"/>
              <a:cs typeface="Times New Roman"/>
            </a:endParaRPr>
          </a:p>
          <a:p>
            <a:pPr marL="351155" marR="457834">
              <a:lnSpc>
                <a:spcPct val="107600"/>
              </a:lnSpc>
            </a:pPr>
            <a:r>
              <a:rPr sz="1200" dirty="0">
                <a:solidFill>
                  <a:schemeClr val="tx2"/>
                </a:solidFill>
                <a:latin typeface="Arial"/>
                <a:cs typeface="Arial"/>
              </a:rPr>
              <a:t>Help guide employees</a:t>
            </a:r>
            <a:r>
              <a:rPr sz="1200" spc="-100" dirty="0">
                <a:solidFill>
                  <a:schemeClr val="tx2"/>
                </a:solidFill>
                <a:latin typeface="Arial"/>
                <a:cs typeface="Arial"/>
              </a:rPr>
              <a:t> </a:t>
            </a:r>
            <a:r>
              <a:rPr sz="1200" dirty="0">
                <a:solidFill>
                  <a:schemeClr val="tx2"/>
                </a:solidFill>
                <a:latin typeface="Arial"/>
                <a:cs typeface="Arial"/>
              </a:rPr>
              <a:t>to  the right type of care in  your narrow</a:t>
            </a:r>
            <a:r>
              <a:rPr sz="1200" spc="-100" dirty="0">
                <a:solidFill>
                  <a:schemeClr val="tx2"/>
                </a:solidFill>
                <a:latin typeface="Arial"/>
                <a:cs typeface="Arial"/>
              </a:rPr>
              <a:t> </a:t>
            </a:r>
            <a:r>
              <a:rPr sz="1200" dirty="0">
                <a:solidFill>
                  <a:schemeClr val="tx2"/>
                </a:solidFill>
                <a:latin typeface="Arial"/>
                <a:cs typeface="Arial"/>
              </a:rPr>
              <a:t>network</a:t>
            </a:r>
          </a:p>
          <a:p>
            <a:pPr>
              <a:lnSpc>
                <a:spcPct val="100000"/>
              </a:lnSpc>
            </a:pPr>
            <a:endParaRPr sz="1300" dirty="0">
              <a:solidFill>
                <a:schemeClr val="tx2"/>
              </a:solidFill>
              <a:latin typeface="Times New Roman"/>
              <a:cs typeface="Times New Roman"/>
            </a:endParaRPr>
          </a:p>
          <a:p>
            <a:pPr>
              <a:lnSpc>
                <a:spcPct val="100000"/>
              </a:lnSpc>
              <a:spcBef>
                <a:spcPts val="25"/>
              </a:spcBef>
            </a:pPr>
            <a:endParaRPr sz="1500" dirty="0">
              <a:solidFill>
                <a:schemeClr val="tx2"/>
              </a:solidFill>
              <a:latin typeface="Times New Roman"/>
              <a:cs typeface="Times New Roman"/>
            </a:endParaRPr>
          </a:p>
          <a:p>
            <a:pPr marL="351155" marR="1093470">
              <a:lnSpc>
                <a:spcPct val="107600"/>
              </a:lnSpc>
            </a:pPr>
            <a:r>
              <a:rPr sz="1200" dirty="0">
                <a:solidFill>
                  <a:schemeClr val="tx2"/>
                </a:solidFill>
                <a:latin typeface="Arial"/>
                <a:cs typeface="Arial"/>
              </a:rPr>
              <a:t>Cost savings  Utilization</a:t>
            </a:r>
            <a:r>
              <a:rPr sz="1200" spc="-100" dirty="0">
                <a:solidFill>
                  <a:schemeClr val="tx2"/>
                </a:solidFill>
                <a:latin typeface="Arial"/>
                <a:cs typeface="Arial"/>
              </a:rPr>
              <a:t> </a:t>
            </a:r>
            <a:r>
              <a:rPr sz="1200" dirty="0">
                <a:solidFill>
                  <a:schemeClr val="tx2"/>
                </a:solidFill>
                <a:latin typeface="Arial"/>
                <a:cs typeface="Arial"/>
              </a:rPr>
              <a:t>rates  </a:t>
            </a:r>
            <a:r>
              <a:rPr sz="1200" dirty="0" smtClean="0">
                <a:solidFill>
                  <a:schemeClr val="tx2"/>
                </a:solidFill>
                <a:latin typeface="Arial"/>
                <a:cs typeface="Arial"/>
              </a:rPr>
              <a:t>NPS</a:t>
            </a:r>
            <a:endParaRPr lang="en-US" sz="1200" dirty="0" smtClean="0">
              <a:solidFill>
                <a:schemeClr val="tx2"/>
              </a:solidFill>
              <a:latin typeface="Arial"/>
              <a:cs typeface="Arial"/>
            </a:endParaRPr>
          </a:p>
          <a:p>
            <a:pPr marL="351155" marR="1093470">
              <a:lnSpc>
                <a:spcPct val="107600"/>
              </a:lnSpc>
            </a:pPr>
            <a:endParaRPr sz="1200" dirty="0">
              <a:solidFill>
                <a:schemeClr val="tx2"/>
              </a:solidFill>
              <a:latin typeface="Arial"/>
              <a:cs typeface="Arial"/>
            </a:endParaRPr>
          </a:p>
        </p:txBody>
      </p:sp>
      <p:sp>
        <p:nvSpPr>
          <p:cNvPr id="41" name="object 23"/>
          <p:cNvSpPr txBox="1"/>
          <p:nvPr/>
        </p:nvSpPr>
        <p:spPr>
          <a:xfrm>
            <a:off x="600103" y="2477543"/>
            <a:ext cx="2494280" cy="2951962"/>
          </a:xfrm>
          <a:prstGeom prst="rect">
            <a:avLst/>
          </a:prstGeom>
          <a:solidFill>
            <a:srgbClr val="FF7156">
              <a:alpha val="9999"/>
            </a:srgbClr>
          </a:solidFill>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spcBef>
                <a:spcPts val="5"/>
              </a:spcBef>
            </a:pPr>
            <a:endParaRPr sz="1100" dirty="0">
              <a:solidFill>
                <a:schemeClr val="tx2"/>
              </a:solidFill>
              <a:latin typeface="Times New Roman"/>
              <a:cs typeface="Times New Roman"/>
            </a:endParaRPr>
          </a:p>
          <a:p>
            <a:pPr marL="353060" marR="447675">
              <a:lnSpc>
                <a:spcPct val="104200"/>
              </a:lnSpc>
              <a:spcBef>
                <a:spcPts val="5"/>
              </a:spcBef>
            </a:pPr>
            <a:r>
              <a:rPr sz="1200" i="1" dirty="0">
                <a:solidFill>
                  <a:schemeClr val="tx2"/>
                </a:solidFill>
                <a:latin typeface="Arial"/>
                <a:cs typeface="Arial"/>
              </a:rPr>
              <a:t>For employees who  Googling their</a:t>
            </a:r>
            <a:r>
              <a:rPr sz="1200" i="1" spc="-100" dirty="0">
                <a:solidFill>
                  <a:schemeClr val="tx2"/>
                </a:solidFill>
                <a:latin typeface="Arial"/>
                <a:cs typeface="Arial"/>
              </a:rPr>
              <a:t> </a:t>
            </a:r>
            <a:r>
              <a:rPr sz="1200" i="1" dirty="0">
                <a:solidFill>
                  <a:schemeClr val="tx2"/>
                </a:solidFill>
                <a:latin typeface="Arial"/>
                <a:cs typeface="Arial"/>
              </a:rPr>
              <a:t>symptoms</a:t>
            </a:r>
            <a:endParaRPr sz="1200" dirty="0">
              <a:solidFill>
                <a:schemeClr val="tx2"/>
              </a:solidFill>
              <a:latin typeface="Arial"/>
              <a:cs typeface="Arial"/>
            </a:endParaRPr>
          </a:p>
          <a:p>
            <a:pPr>
              <a:lnSpc>
                <a:spcPct val="100000"/>
              </a:lnSpc>
            </a:pPr>
            <a:endParaRPr sz="1300" dirty="0">
              <a:solidFill>
                <a:schemeClr val="tx2"/>
              </a:solidFill>
              <a:latin typeface="Times New Roman"/>
              <a:cs typeface="Times New Roman"/>
            </a:endParaRPr>
          </a:p>
          <a:p>
            <a:pPr>
              <a:lnSpc>
                <a:spcPct val="100000"/>
              </a:lnSpc>
            </a:pPr>
            <a:endParaRPr sz="1300" dirty="0">
              <a:solidFill>
                <a:schemeClr val="tx2"/>
              </a:solidFill>
              <a:latin typeface="Times New Roman"/>
              <a:cs typeface="Times New Roman"/>
            </a:endParaRPr>
          </a:p>
          <a:p>
            <a:pPr>
              <a:lnSpc>
                <a:spcPct val="100000"/>
              </a:lnSpc>
              <a:spcBef>
                <a:spcPts val="25"/>
              </a:spcBef>
            </a:pPr>
            <a:endParaRPr sz="1350" dirty="0">
              <a:solidFill>
                <a:schemeClr val="tx2"/>
              </a:solidFill>
              <a:latin typeface="Times New Roman"/>
              <a:cs typeface="Times New Roman"/>
            </a:endParaRPr>
          </a:p>
          <a:p>
            <a:pPr marL="353060" marR="365760">
              <a:lnSpc>
                <a:spcPct val="106500"/>
              </a:lnSpc>
            </a:pPr>
            <a:r>
              <a:rPr sz="1200" dirty="0">
                <a:solidFill>
                  <a:schemeClr val="tx2"/>
                </a:solidFill>
                <a:latin typeface="Arial"/>
                <a:cs typeface="Arial"/>
              </a:rPr>
              <a:t>Identify and guide  employees through  </a:t>
            </a:r>
            <a:r>
              <a:rPr sz="1200" spc="-5" dirty="0">
                <a:solidFill>
                  <a:schemeClr val="tx2"/>
                </a:solidFill>
                <a:latin typeface="Arial"/>
                <a:cs typeface="Arial"/>
              </a:rPr>
              <a:t>Buoy’s</a:t>
            </a:r>
            <a:r>
              <a:rPr sz="1200" spc="-95" dirty="0">
                <a:solidFill>
                  <a:schemeClr val="tx2"/>
                </a:solidFill>
                <a:latin typeface="Arial"/>
                <a:cs typeface="Arial"/>
              </a:rPr>
              <a:t> </a:t>
            </a:r>
            <a:r>
              <a:rPr sz="1200" dirty="0">
                <a:solidFill>
                  <a:schemeClr val="tx2"/>
                </a:solidFill>
                <a:latin typeface="Arial"/>
                <a:cs typeface="Arial"/>
              </a:rPr>
              <a:t>direct-to-consumer  site</a:t>
            </a:r>
          </a:p>
          <a:p>
            <a:pPr>
              <a:lnSpc>
                <a:spcPct val="100000"/>
              </a:lnSpc>
              <a:spcBef>
                <a:spcPts val="20"/>
              </a:spcBef>
            </a:pPr>
            <a:endParaRPr sz="1600" dirty="0">
              <a:solidFill>
                <a:schemeClr val="tx2"/>
              </a:solidFill>
              <a:latin typeface="Times New Roman"/>
              <a:cs typeface="Times New Roman"/>
            </a:endParaRPr>
          </a:p>
          <a:p>
            <a:pPr marL="353060">
              <a:lnSpc>
                <a:spcPct val="100000"/>
              </a:lnSpc>
            </a:pPr>
            <a:r>
              <a:rPr sz="1200" dirty="0">
                <a:solidFill>
                  <a:schemeClr val="tx2"/>
                </a:solidFill>
                <a:latin typeface="Arial"/>
                <a:cs typeface="Arial"/>
              </a:rPr>
              <a:t>Additional</a:t>
            </a:r>
            <a:r>
              <a:rPr sz="1200" spc="-100" dirty="0">
                <a:solidFill>
                  <a:schemeClr val="tx2"/>
                </a:solidFill>
                <a:latin typeface="Arial"/>
                <a:cs typeface="Arial"/>
              </a:rPr>
              <a:t> </a:t>
            </a:r>
            <a:r>
              <a:rPr sz="1200" dirty="0" smtClean="0">
                <a:solidFill>
                  <a:schemeClr val="tx2"/>
                </a:solidFill>
                <a:latin typeface="Arial"/>
                <a:cs typeface="Arial"/>
              </a:rPr>
              <a:t>Engagement</a:t>
            </a:r>
            <a:endParaRPr lang="en-US" sz="1200" dirty="0" smtClean="0">
              <a:solidFill>
                <a:schemeClr val="tx2"/>
              </a:solidFill>
              <a:latin typeface="Arial"/>
              <a:cs typeface="Arial"/>
            </a:endParaRPr>
          </a:p>
          <a:p>
            <a:pPr marL="353060">
              <a:lnSpc>
                <a:spcPct val="100000"/>
              </a:lnSpc>
            </a:pPr>
            <a:endParaRPr lang="en-US" sz="1200" dirty="0">
              <a:solidFill>
                <a:schemeClr val="tx2"/>
              </a:solidFill>
              <a:latin typeface="Arial"/>
              <a:cs typeface="Arial"/>
            </a:endParaRPr>
          </a:p>
          <a:p>
            <a:pPr marL="353060">
              <a:lnSpc>
                <a:spcPct val="100000"/>
              </a:lnSpc>
            </a:pPr>
            <a:endParaRPr sz="1200" dirty="0">
              <a:solidFill>
                <a:schemeClr val="tx2"/>
              </a:solidFill>
              <a:latin typeface="Arial"/>
              <a:cs typeface="Arial"/>
            </a:endParaRPr>
          </a:p>
        </p:txBody>
      </p:sp>
      <p:sp>
        <p:nvSpPr>
          <p:cNvPr id="42" name="object 24"/>
          <p:cNvSpPr/>
          <p:nvPr/>
        </p:nvSpPr>
        <p:spPr>
          <a:xfrm>
            <a:off x="582608" y="1420962"/>
            <a:ext cx="2494280" cy="972819"/>
          </a:xfrm>
          <a:custGeom>
            <a:avLst/>
            <a:gdLst/>
            <a:ahLst/>
            <a:cxnLst/>
            <a:rect l="l" t="t" r="r" b="b"/>
            <a:pathLst>
              <a:path w="2494279" h="972819">
                <a:moveTo>
                  <a:pt x="0" y="0"/>
                </a:moveTo>
                <a:lnTo>
                  <a:pt x="2494273" y="0"/>
                </a:lnTo>
                <a:lnTo>
                  <a:pt x="2494273" y="972323"/>
                </a:lnTo>
                <a:lnTo>
                  <a:pt x="0" y="972323"/>
                </a:lnTo>
                <a:lnTo>
                  <a:pt x="0" y="0"/>
                </a:lnTo>
                <a:close/>
              </a:path>
            </a:pathLst>
          </a:custGeom>
          <a:solidFill>
            <a:srgbClr val="FF7156">
              <a:alpha val="9999"/>
            </a:srgbClr>
          </a:solidFill>
        </p:spPr>
        <p:txBody>
          <a:bodyPr wrap="square" lIns="0" tIns="0" rIns="0" bIns="0" rtlCol="0"/>
          <a:lstStyle/>
          <a:p>
            <a:endParaRPr/>
          </a:p>
        </p:txBody>
      </p:sp>
      <p:sp>
        <p:nvSpPr>
          <p:cNvPr id="43" name="object 25"/>
          <p:cNvSpPr txBox="1"/>
          <p:nvPr/>
        </p:nvSpPr>
        <p:spPr>
          <a:xfrm>
            <a:off x="582608" y="1401912"/>
            <a:ext cx="2494280" cy="972819"/>
          </a:xfrm>
          <a:prstGeom prst="rect">
            <a:avLst/>
          </a:prstGeom>
        </p:spPr>
        <p:txBody>
          <a:bodyPr vert="horz" wrap="square" lIns="0" tIns="154940" rIns="0" bIns="0" rtlCol="0">
            <a:spAutoFit/>
          </a:bodyPr>
          <a:lstStyle/>
          <a:p>
            <a:pPr marL="1267460">
              <a:lnSpc>
                <a:spcPts val="2460"/>
              </a:lnSpc>
              <a:spcBef>
                <a:spcPts val="1220"/>
              </a:spcBef>
            </a:pPr>
            <a:r>
              <a:rPr sz="2100" dirty="0">
                <a:solidFill>
                  <a:srgbClr val="FF7156"/>
                </a:solidFill>
                <a:latin typeface="Arial"/>
                <a:cs typeface="Arial"/>
              </a:rPr>
              <a:t>Buoy</a:t>
            </a:r>
            <a:endParaRPr sz="2100" dirty="0">
              <a:latin typeface="Arial"/>
              <a:cs typeface="Arial"/>
            </a:endParaRPr>
          </a:p>
          <a:p>
            <a:pPr marL="1267460">
              <a:lnSpc>
                <a:spcPts val="2460"/>
              </a:lnSpc>
            </a:pPr>
            <a:r>
              <a:rPr sz="2100" b="1" dirty="0">
                <a:solidFill>
                  <a:srgbClr val="FF7156"/>
                </a:solidFill>
                <a:latin typeface="Arial"/>
                <a:cs typeface="Arial"/>
              </a:rPr>
              <a:t>Leads</a:t>
            </a:r>
            <a:endParaRPr sz="2100" dirty="0">
              <a:latin typeface="Arial"/>
              <a:cs typeface="Arial"/>
            </a:endParaRPr>
          </a:p>
        </p:txBody>
      </p:sp>
      <p:sp>
        <p:nvSpPr>
          <p:cNvPr id="44" name="object 26"/>
          <p:cNvSpPr/>
          <p:nvPr/>
        </p:nvSpPr>
        <p:spPr>
          <a:xfrm>
            <a:off x="1004532" y="1826236"/>
            <a:ext cx="216535" cy="252095"/>
          </a:xfrm>
          <a:custGeom>
            <a:avLst/>
            <a:gdLst/>
            <a:ahLst/>
            <a:cxnLst/>
            <a:rect l="l" t="t" r="r" b="b"/>
            <a:pathLst>
              <a:path w="216535" h="252094">
                <a:moveTo>
                  <a:pt x="101828" y="0"/>
                </a:moveTo>
                <a:lnTo>
                  <a:pt x="18664" y="48738"/>
                </a:lnTo>
                <a:lnTo>
                  <a:pt x="7337" y="58868"/>
                </a:lnTo>
                <a:lnTo>
                  <a:pt x="967" y="72119"/>
                </a:lnTo>
                <a:lnTo>
                  <a:pt x="0" y="86805"/>
                </a:lnTo>
                <a:lnTo>
                  <a:pt x="4881" y="101241"/>
                </a:lnTo>
                <a:lnTo>
                  <a:pt x="81152" y="233234"/>
                </a:lnTo>
                <a:lnTo>
                  <a:pt x="91215" y="244630"/>
                </a:lnTo>
                <a:lnTo>
                  <a:pt x="104382" y="251041"/>
                </a:lnTo>
                <a:lnTo>
                  <a:pt x="118977" y="252018"/>
                </a:lnTo>
                <a:lnTo>
                  <a:pt x="133326" y="247111"/>
                </a:lnTo>
                <a:lnTo>
                  <a:pt x="216488" y="198372"/>
                </a:lnTo>
                <a:lnTo>
                  <a:pt x="101828" y="0"/>
                </a:lnTo>
                <a:close/>
              </a:path>
            </a:pathLst>
          </a:custGeom>
          <a:solidFill>
            <a:srgbClr val="FFEAE6"/>
          </a:solidFill>
        </p:spPr>
        <p:txBody>
          <a:bodyPr wrap="square" lIns="0" tIns="0" rIns="0" bIns="0" rtlCol="0"/>
          <a:lstStyle/>
          <a:p>
            <a:endParaRPr/>
          </a:p>
        </p:txBody>
      </p:sp>
      <p:sp>
        <p:nvSpPr>
          <p:cNvPr id="45" name="object 27"/>
          <p:cNvSpPr/>
          <p:nvPr/>
        </p:nvSpPr>
        <p:spPr>
          <a:xfrm>
            <a:off x="1004531" y="1826236"/>
            <a:ext cx="216535" cy="252095"/>
          </a:xfrm>
          <a:custGeom>
            <a:avLst/>
            <a:gdLst/>
            <a:ahLst/>
            <a:cxnLst/>
            <a:rect l="l" t="t" r="r" b="b"/>
            <a:pathLst>
              <a:path w="216535" h="252094">
                <a:moveTo>
                  <a:pt x="216489" y="198372"/>
                </a:moveTo>
                <a:lnTo>
                  <a:pt x="133326" y="247110"/>
                </a:lnTo>
                <a:lnTo>
                  <a:pt x="118977" y="252017"/>
                </a:lnTo>
                <a:lnTo>
                  <a:pt x="104382" y="251041"/>
                </a:lnTo>
                <a:lnTo>
                  <a:pt x="91215" y="244630"/>
                </a:lnTo>
                <a:lnTo>
                  <a:pt x="81152" y="233233"/>
                </a:lnTo>
                <a:lnTo>
                  <a:pt x="4880" y="101240"/>
                </a:lnTo>
                <a:lnTo>
                  <a:pt x="0" y="86804"/>
                </a:lnTo>
                <a:lnTo>
                  <a:pt x="967" y="72118"/>
                </a:lnTo>
                <a:lnTo>
                  <a:pt x="7337" y="58868"/>
                </a:lnTo>
                <a:lnTo>
                  <a:pt x="18665" y="48738"/>
                </a:lnTo>
                <a:lnTo>
                  <a:pt x="101828" y="0"/>
                </a:lnTo>
                <a:lnTo>
                  <a:pt x="216489" y="198372"/>
                </a:lnTo>
                <a:close/>
              </a:path>
            </a:pathLst>
          </a:custGeom>
          <a:ln w="25505">
            <a:solidFill>
              <a:srgbClr val="FF7156"/>
            </a:solidFill>
          </a:ln>
        </p:spPr>
        <p:txBody>
          <a:bodyPr wrap="square" lIns="0" tIns="0" rIns="0" bIns="0" rtlCol="0"/>
          <a:lstStyle/>
          <a:p>
            <a:endParaRPr/>
          </a:p>
        </p:txBody>
      </p:sp>
      <p:sp>
        <p:nvSpPr>
          <p:cNvPr id="46" name="object 28"/>
          <p:cNvSpPr/>
          <p:nvPr/>
        </p:nvSpPr>
        <p:spPr>
          <a:xfrm>
            <a:off x="999739" y="1957944"/>
            <a:ext cx="68580" cy="81280"/>
          </a:xfrm>
          <a:custGeom>
            <a:avLst/>
            <a:gdLst/>
            <a:ahLst/>
            <a:cxnLst/>
            <a:rect l="l" t="t" r="r" b="b"/>
            <a:pathLst>
              <a:path w="68579" h="81280">
                <a:moveTo>
                  <a:pt x="27281" y="0"/>
                </a:moveTo>
                <a:lnTo>
                  <a:pt x="18660" y="5057"/>
                </a:lnTo>
                <a:lnTo>
                  <a:pt x="7334" y="15189"/>
                </a:lnTo>
                <a:lnTo>
                  <a:pt x="966" y="28444"/>
                </a:lnTo>
                <a:lnTo>
                  <a:pt x="0" y="43134"/>
                </a:lnTo>
                <a:lnTo>
                  <a:pt x="4875" y="57572"/>
                </a:lnTo>
                <a:lnTo>
                  <a:pt x="7572" y="62219"/>
                </a:lnTo>
                <a:lnTo>
                  <a:pt x="17629" y="73624"/>
                </a:lnTo>
                <a:lnTo>
                  <a:pt x="30794" y="80039"/>
                </a:lnTo>
                <a:lnTo>
                  <a:pt x="45384" y="81017"/>
                </a:lnTo>
                <a:lnTo>
                  <a:pt x="59719" y="76111"/>
                </a:lnTo>
                <a:lnTo>
                  <a:pt x="68341" y="71053"/>
                </a:lnTo>
                <a:lnTo>
                  <a:pt x="27281" y="0"/>
                </a:lnTo>
                <a:close/>
              </a:path>
            </a:pathLst>
          </a:custGeom>
          <a:solidFill>
            <a:srgbClr val="FFEAE6"/>
          </a:solidFill>
        </p:spPr>
        <p:txBody>
          <a:bodyPr wrap="square" lIns="0" tIns="0" rIns="0" bIns="0" rtlCol="0"/>
          <a:lstStyle/>
          <a:p>
            <a:endParaRPr/>
          </a:p>
        </p:txBody>
      </p:sp>
      <p:sp>
        <p:nvSpPr>
          <p:cNvPr id="47" name="object 29"/>
          <p:cNvSpPr/>
          <p:nvPr/>
        </p:nvSpPr>
        <p:spPr>
          <a:xfrm>
            <a:off x="999739" y="1957945"/>
            <a:ext cx="68580" cy="81280"/>
          </a:xfrm>
          <a:custGeom>
            <a:avLst/>
            <a:gdLst/>
            <a:ahLst/>
            <a:cxnLst/>
            <a:rect l="l" t="t" r="r" b="b"/>
            <a:pathLst>
              <a:path w="68579" h="81280">
                <a:moveTo>
                  <a:pt x="68341" y="71053"/>
                </a:moveTo>
                <a:lnTo>
                  <a:pt x="59720" y="76109"/>
                </a:lnTo>
                <a:lnTo>
                  <a:pt x="45384" y="81016"/>
                </a:lnTo>
                <a:lnTo>
                  <a:pt x="30794" y="80038"/>
                </a:lnTo>
                <a:lnTo>
                  <a:pt x="17629" y="73623"/>
                </a:lnTo>
                <a:lnTo>
                  <a:pt x="7571" y="62219"/>
                </a:lnTo>
                <a:lnTo>
                  <a:pt x="4875" y="57572"/>
                </a:lnTo>
                <a:lnTo>
                  <a:pt x="0" y="43133"/>
                </a:lnTo>
                <a:lnTo>
                  <a:pt x="967" y="28443"/>
                </a:lnTo>
                <a:lnTo>
                  <a:pt x="7334" y="15188"/>
                </a:lnTo>
                <a:lnTo>
                  <a:pt x="18659" y="5056"/>
                </a:lnTo>
                <a:lnTo>
                  <a:pt x="27281" y="0"/>
                </a:lnTo>
                <a:lnTo>
                  <a:pt x="68341" y="71053"/>
                </a:lnTo>
                <a:close/>
              </a:path>
            </a:pathLst>
          </a:custGeom>
          <a:ln w="25503">
            <a:solidFill>
              <a:srgbClr val="FF7156"/>
            </a:solidFill>
          </a:ln>
        </p:spPr>
        <p:txBody>
          <a:bodyPr wrap="square" lIns="0" tIns="0" rIns="0" bIns="0" rtlCol="0"/>
          <a:lstStyle/>
          <a:p>
            <a:endParaRPr/>
          </a:p>
        </p:txBody>
      </p:sp>
      <p:sp>
        <p:nvSpPr>
          <p:cNvPr id="48" name="object 30"/>
          <p:cNvSpPr/>
          <p:nvPr/>
        </p:nvSpPr>
        <p:spPr>
          <a:xfrm>
            <a:off x="1107496" y="1602872"/>
            <a:ext cx="412750" cy="421640"/>
          </a:xfrm>
          <a:custGeom>
            <a:avLst/>
            <a:gdLst/>
            <a:ahLst/>
            <a:cxnLst/>
            <a:rect l="l" t="t" r="r" b="b"/>
            <a:pathLst>
              <a:path w="412750" h="421639">
                <a:moveTo>
                  <a:pt x="393155" y="360038"/>
                </a:moveTo>
                <a:lnTo>
                  <a:pt x="119251" y="421234"/>
                </a:lnTo>
                <a:lnTo>
                  <a:pt x="115767" y="421554"/>
                </a:lnTo>
                <a:lnTo>
                  <a:pt x="112410" y="419787"/>
                </a:lnTo>
                <a:lnTo>
                  <a:pt x="110642" y="416740"/>
                </a:lnTo>
                <a:lnTo>
                  <a:pt x="1767" y="228366"/>
                </a:lnTo>
                <a:lnTo>
                  <a:pt x="0" y="225319"/>
                </a:lnTo>
                <a:lnTo>
                  <a:pt x="190308" y="9100"/>
                </a:lnTo>
                <a:lnTo>
                  <a:pt x="208337" y="0"/>
                </a:lnTo>
                <a:lnTo>
                  <a:pt x="218075" y="2823"/>
                </a:lnTo>
                <a:lnTo>
                  <a:pt x="225621" y="10457"/>
                </a:lnTo>
                <a:lnTo>
                  <a:pt x="409419" y="328442"/>
                </a:lnTo>
                <a:lnTo>
                  <a:pt x="412289" y="338825"/>
                </a:lnTo>
                <a:lnTo>
                  <a:pt x="409918" y="348748"/>
                </a:lnTo>
                <a:lnTo>
                  <a:pt x="403232" y="356418"/>
                </a:lnTo>
                <a:lnTo>
                  <a:pt x="393155" y="360038"/>
                </a:lnTo>
                <a:close/>
              </a:path>
            </a:pathLst>
          </a:custGeom>
          <a:ln w="25516">
            <a:solidFill>
              <a:srgbClr val="FF7156"/>
            </a:solidFill>
          </a:ln>
        </p:spPr>
        <p:txBody>
          <a:bodyPr wrap="square" lIns="0" tIns="0" rIns="0" bIns="0" rtlCol="0"/>
          <a:lstStyle/>
          <a:p>
            <a:endParaRPr/>
          </a:p>
        </p:txBody>
      </p:sp>
      <p:sp>
        <p:nvSpPr>
          <p:cNvPr id="49" name="object 31"/>
          <p:cNvSpPr/>
          <p:nvPr/>
        </p:nvSpPr>
        <p:spPr>
          <a:xfrm>
            <a:off x="1181116" y="2021607"/>
            <a:ext cx="161925" cy="182880"/>
          </a:xfrm>
          <a:custGeom>
            <a:avLst/>
            <a:gdLst/>
            <a:ahLst/>
            <a:cxnLst/>
            <a:rect l="l" t="t" r="r" b="b"/>
            <a:pathLst>
              <a:path w="161925" h="182880">
                <a:moveTo>
                  <a:pt x="89228" y="0"/>
                </a:moveTo>
                <a:lnTo>
                  <a:pt x="0" y="26552"/>
                </a:lnTo>
                <a:lnTo>
                  <a:pt x="77466" y="160567"/>
                </a:lnTo>
                <a:lnTo>
                  <a:pt x="89380" y="174072"/>
                </a:lnTo>
                <a:lnTo>
                  <a:pt x="104974" y="181666"/>
                </a:lnTo>
                <a:lnTo>
                  <a:pt x="122260" y="182820"/>
                </a:lnTo>
                <a:lnTo>
                  <a:pt x="139253" y="177005"/>
                </a:lnTo>
                <a:lnTo>
                  <a:pt x="152668" y="165010"/>
                </a:lnTo>
                <a:lnTo>
                  <a:pt x="160211" y="149312"/>
                </a:lnTo>
                <a:lnTo>
                  <a:pt x="161357" y="131912"/>
                </a:lnTo>
                <a:lnTo>
                  <a:pt x="155581" y="114811"/>
                </a:lnTo>
                <a:lnTo>
                  <a:pt x="89228" y="0"/>
                </a:lnTo>
                <a:close/>
              </a:path>
            </a:pathLst>
          </a:custGeom>
          <a:solidFill>
            <a:srgbClr val="FFEAE6"/>
          </a:solidFill>
        </p:spPr>
        <p:txBody>
          <a:bodyPr wrap="square" lIns="0" tIns="0" rIns="0" bIns="0" rtlCol="0"/>
          <a:lstStyle/>
          <a:p>
            <a:endParaRPr/>
          </a:p>
        </p:txBody>
      </p:sp>
      <p:sp>
        <p:nvSpPr>
          <p:cNvPr id="50" name="object 32"/>
          <p:cNvSpPr/>
          <p:nvPr/>
        </p:nvSpPr>
        <p:spPr>
          <a:xfrm>
            <a:off x="1181116" y="2021607"/>
            <a:ext cx="161925" cy="182880"/>
          </a:xfrm>
          <a:custGeom>
            <a:avLst/>
            <a:gdLst/>
            <a:ahLst/>
            <a:cxnLst/>
            <a:rect l="l" t="t" r="r" b="b"/>
            <a:pathLst>
              <a:path w="161925" h="182880">
                <a:moveTo>
                  <a:pt x="89228" y="0"/>
                </a:moveTo>
                <a:lnTo>
                  <a:pt x="155581" y="114811"/>
                </a:lnTo>
                <a:lnTo>
                  <a:pt x="161357" y="131912"/>
                </a:lnTo>
                <a:lnTo>
                  <a:pt x="160211" y="149312"/>
                </a:lnTo>
                <a:lnTo>
                  <a:pt x="152668" y="165010"/>
                </a:lnTo>
                <a:lnTo>
                  <a:pt x="139253" y="177005"/>
                </a:lnTo>
                <a:lnTo>
                  <a:pt x="122260" y="182820"/>
                </a:lnTo>
                <a:lnTo>
                  <a:pt x="104974" y="181666"/>
                </a:lnTo>
                <a:lnTo>
                  <a:pt x="89380" y="174072"/>
                </a:lnTo>
                <a:lnTo>
                  <a:pt x="77466" y="160567"/>
                </a:lnTo>
                <a:lnTo>
                  <a:pt x="0" y="26552"/>
                </a:lnTo>
              </a:path>
            </a:pathLst>
          </a:custGeom>
          <a:ln w="25507">
            <a:solidFill>
              <a:srgbClr val="FF7156"/>
            </a:solidFill>
          </a:ln>
        </p:spPr>
        <p:txBody>
          <a:bodyPr wrap="square" lIns="0" tIns="0" rIns="0" bIns="0" rtlCol="0"/>
          <a:lstStyle/>
          <a:p>
            <a:endParaRPr/>
          </a:p>
        </p:txBody>
      </p:sp>
      <p:sp>
        <p:nvSpPr>
          <p:cNvPr id="51" name="object 33"/>
          <p:cNvSpPr/>
          <p:nvPr/>
        </p:nvSpPr>
        <p:spPr>
          <a:xfrm>
            <a:off x="1462220" y="1642339"/>
            <a:ext cx="63500" cy="54610"/>
          </a:xfrm>
          <a:custGeom>
            <a:avLst/>
            <a:gdLst/>
            <a:ahLst/>
            <a:cxnLst/>
            <a:rect l="l" t="t" r="r" b="b"/>
            <a:pathLst>
              <a:path w="63500" h="54610">
                <a:moveTo>
                  <a:pt x="63478" y="0"/>
                </a:moveTo>
                <a:lnTo>
                  <a:pt x="0" y="54153"/>
                </a:lnTo>
              </a:path>
            </a:pathLst>
          </a:custGeom>
          <a:ln w="25532">
            <a:solidFill>
              <a:srgbClr val="FF7156"/>
            </a:solidFill>
          </a:ln>
        </p:spPr>
        <p:txBody>
          <a:bodyPr wrap="square" lIns="0" tIns="0" rIns="0" bIns="0" rtlCol="0"/>
          <a:lstStyle/>
          <a:p>
            <a:endParaRPr/>
          </a:p>
        </p:txBody>
      </p:sp>
      <p:sp>
        <p:nvSpPr>
          <p:cNvPr id="52" name="object 34"/>
          <p:cNvSpPr/>
          <p:nvPr/>
        </p:nvSpPr>
        <p:spPr>
          <a:xfrm>
            <a:off x="1557725" y="1586748"/>
            <a:ext cx="28575" cy="24130"/>
          </a:xfrm>
          <a:custGeom>
            <a:avLst/>
            <a:gdLst/>
            <a:ahLst/>
            <a:cxnLst/>
            <a:rect l="l" t="t" r="r" b="b"/>
            <a:pathLst>
              <a:path w="28575" h="24130">
                <a:moveTo>
                  <a:pt x="28560" y="0"/>
                </a:moveTo>
                <a:lnTo>
                  <a:pt x="0" y="23761"/>
                </a:lnTo>
              </a:path>
            </a:pathLst>
          </a:custGeom>
          <a:ln w="25534">
            <a:solidFill>
              <a:srgbClr val="FF7156"/>
            </a:solidFill>
          </a:ln>
        </p:spPr>
        <p:txBody>
          <a:bodyPr wrap="square" lIns="0" tIns="0" rIns="0" bIns="0" rtlCol="0"/>
          <a:lstStyle/>
          <a:p>
            <a:endParaRPr/>
          </a:p>
        </p:txBody>
      </p:sp>
      <p:sp>
        <p:nvSpPr>
          <p:cNvPr id="53" name="object 35"/>
          <p:cNvSpPr/>
          <p:nvPr/>
        </p:nvSpPr>
        <p:spPr>
          <a:xfrm>
            <a:off x="1620555" y="1702012"/>
            <a:ext cx="34925" cy="13335"/>
          </a:xfrm>
          <a:custGeom>
            <a:avLst/>
            <a:gdLst/>
            <a:ahLst/>
            <a:cxnLst/>
            <a:rect l="l" t="t" r="r" b="b"/>
            <a:pathLst>
              <a:path w="34925" h="13335">
                <a:moveTo>
                  <a:pt x="34689" y="0"/>
                </a:moveTo>
                <a:lnTo>
                  <a:pt x="0" y="13173"/>
                </a:lnTo>
              </a:path>
            </a:pathLst>
          </a:custGeom>
          <a:ln w="25582">
            <a:solidFill>
              <a:srgbClr val="FF7156"/>
            </a:solidFill>
          </a:ln>
        </p:spPr>
        <p:txBody>
          <a:bodyPr wrap="square" lIns="0" tIns="0" rIns="0" bIns="0" rtlCol="0"/>
          <a:lstStyle/>
          <a:p>
            <a:endParaRPr/>
          </a:p>
        </p:txBody>
      </p:sp>
      <p:sp>
        <p:nvSpPr>
          <p:cNvPr id="54" name="object 36"/>
          <p:cNvSpPr/>
          <p:nvPr/>
        </p:nvSpPr>
        <p:spPr>
          <a:xfrm>
            <a:off x="1634992" y="1842829"/>
            <a:ext cx="25400" cy="1905"/>
          </a:xfrm>
          <a:custGeom>
            <a:avLst/>
            <a:gdLst/>
            <a:ahLst/>
            <a:cxnLst/>
            <a:rect l="l" t="t" r="r" b="b"/>
            <a:pathLst>
              <a:path w="25400" h="1905">
                <a:moveTo>
                  <a:pt x="24809" y="1459"/>
                </a:moveTo>
                <a:lnTo>
                  <a:pt x="0" y="0"/>
                </a:lnTo>
              </a:path>
            </a:pathLst>
          </a:custGeom>
          <a:ln w="25604">
            <a:solidFill>
              <a:srgbClr val="FF7156"/>
            </a:solidFill>
          </a:ln>
        </p:spPr>
        <p:txBody>
          <a:bodyPr wrap="square" lIns="0" tIns="0" rIns="0" bIns="0" rtlCol="0"/>
          <a:lstStyle/>
          <a:p>
            <a:endParaRPr/>
          </a:p>
        </p:txBody>
      </p:sp>
      <p:sp>
        <p:nvSpPr>
          <p:cNvPr id="55" name="object 37"/>
          <p:cNvSpPr/>
          <p:nvPr/>
        </p:nvSpPr>
        <p:spPr>
          <a:xfrm>
            <a:off x="1517501" y="1835870"/>
            <a:ext cx="72390" cy="4445"/>
          </a:xfrm>
          <a:custGeom>
            <a:avLst/>
            <a:gdLst/>
            <a:ahLst/>
            <a:cxnLst/>
            <a:rect l="l" t="t" r="r" b="b"/>
            <a:pathLst>
              <a:path w="72389" h="4444">
                <a:moveTo>
                  <a:pt x="72074" y="4429"/>
                </a:moveTo>
                <a:lnTo>
                  <a:pt x="0" y="0"/>
                </a:lnTo>
              </a:path>
            </a:pathLst>
          </a:custGeom>
          <a:ln w="25604">
            <a:solidFill>
              <a:srgbClr val="FF7156"/>
            </a:solidFill>
          </a:ln>
        </p:spPr>
        <p:txBody>
          <a:bodyPr wrap="square" lIns="0" tIns="0" rIns="0" bIns="0" rtlCol="0"/>
          <a:lstStyle/>
          <a:p>
            <a:endParaRPr/>
          </a:p>
        </p:txBody>
      </p:sp>
      <p:sp>
        <p:nvSpPr>
          <p:cNvPr id="56" name="object 38"/>
          <p:cNvSpPr/>
          <p:nvPr/>
        </p:nvSpPr>
        <p:spPr>
          <a:xfrm>
            <a:off x="1457697" y="1519198"/>
            <a:ext cx="11430" cy="22860"/>
          </a:xfrm>
          <a:custGeom>
            <a:avLst/>
            <a:gdLst/>
            <a:ahLst/>
            <a:cxnLst/>
            <a:rect l="l" t="t" r="r" b="b"/>
            <a:pathLst>
              <a:path w="11429" h="22859">
                <a:moveTo>
                  <a:pt x="11113" y="0"/>
                </a:moveTo>
                <a:lnTo>
                  <a:pt x="0" y="22378"/>
                </a:lnTo>
              </a:path>
            </a:pathLst>
          </a:custGeom>
          <a:ln w="25466">
            <a:solidFill>
              <a:srgbClr val="FF7156"/>
            </a:solidFill>
          </a:ln>
        </p:spPr>
        <p:txBody>
          <a:bodyPr wrap="square" lIns="0" tIns="0" rIns="0" bIns="0" rtlCol="0"/>
          <a:lstStyle/>
          <a:p>
            <a:endParaRPr/>
          </a:p>
        </p:txBody>
      </p:sp>
      <p:sp>
        <p:nvSpPr>
          <p:cNvPr id="57" name="object 39"/>
          <p:cNvSpPr/>
          <p:nvPr/>
        </p:nvSpPr>
        <p:spPr>
          <a:xfrm>
            <a:off x="1407115" y="1581178"/>
            <a:ext cx="33020" cy="65405"/>
          </a:xfrm>
          <a:custGeom>
            <a:avLst/>
            <a:gdLst/>
            <a:ahLst/>
            <a:cxnLst/>
            <a:rect l="l" t="t" r="r" b="b"/>
            <a:pathLst>
              <a:path w="33020" h="65405">
                <a:moveTo>
                  <a:pt x="32476" y="0"/>
                </a:moveTo>
                <a:lnTo>
                  <a:pt x="0" y="64920"/>
                </a:lnTo>
              </a:path>
            </a:pathLst>
          </a:custGeom>
          <a:ln w="25466">
            <a:solidFill>
              <a:srgbClr val="FF7156"/>
            </a:solidFill>
          </a:ln>
        </p:spPr>
        <p:txBody>
          <a:bodyPr wrap="square" lIns="0" tIns="0" rIns="0" bIns="0" rtlCol="0"/>
          <a:lstStyle/>
          <a:p>
            <a:endParaRPr/>
          </a:p>
        </p:txBody>
      </p:sp>
      <p:sp>
        <p:nvSpPr>
          <p:cNvPr id="58" name="object 40"/>
          <p:cNvSpPr/>
          <p:nvPr/>
        </p:nvSpPr>
        <p:spPr>
          <a:xfrm>
            <a:off x="1500670" y="1734218"/>
            <a:ext cx="78740" cy="29209"/>
          </a:xfrm>
          <a:custGeom>
            <a:avLst/>
            <a:gdLst/>
            <a:ahLst/>
            <a:cxnLst/>
            <a:rect l="l" t="t" r="r" b="b"/>
            <a:pathLst>
              <a:path w="78739" h="29210">
                <a:moveTo>
                  <a:pt x="78140" y="0"/>
                </a:moveTo>
                <a:lnTo>
                  <a:pt x="0" y="28805"/>
                </a:lnTo>
              </a:path>
            </a:pathLst>
          </a:custGeom>
          <a:ln w="25584">
            <a:solidFill>
              <a:srgbClr val="FF7156"/>
            </a:solidFill>
          </a:ln>
        </p:spPr>
        <p:txBody>
          <a:bodyPr wrap="square" lIns="0" tIns="0" rIns="0" bIns="0" rtlCol="0"/>
          <a:lstStyle/>
          <a:p>
            <a:endParaRPr/>
          </a:p>
        </p:txBody>
      </p:sp>
      <p:sp>
        <p:nvSpPr>
          <p:cNvPr id="59" name="object 83"/>
          <p:cNvSpPr txBox="1"/>
          <p:nvPr/>
        </p:nvSpPr>
        <p:spPr>
          <a:xfrm>
            <a:off x="3564623" y="5541470"/>
            <a:ext cx="1397967" cy="615553"/>
          </a:xfrm>
          <a:prstGeom prst="rect">
            <a:avLst/>
          </a:prstGeom>
        </p:spPr>
        <p:txBody>
          <a:bodyPr vert="horz" wrap="square" lIns="0" tIns="0" rIns="0" bIns="0" rtlCol="0">
            <a:spAutoFit/>
          </a:bodyPr>
          <a:lstStyle/>
          <a:p>
            <a:pPr marL="12700" marR="5080">
              <a:lnSpc>
                <a:spcPts val="1600"/>
              </a:lnSpc>
            </a:pPr>
            <a:r>
              <a:rPr sz="1400" b="1" dirty="0">
                <a:solidFill>
                  <a:srgbClr val="00ADEF"/>
                </a:solidFill>
                <a:latin typeface="Arial"/>
                <a:cs typeface="Arial"/>
              </a:rPr>
              <a:t>Through</a:t>
            </a:r>
            <a:r>
              <a:rPr sz="1400" b="1" spc="-60" dirty="0">
                <a:solidFill>
                  <a:srgbClr val="00ADEF"/>
                </a:solidFill>
                <a:latin typeface="Arial"/>
                <a:cs typeface="Arial"/>
              </a:rPr>
              <a:t> </a:t>
            </a:r>
            <a:r>
              <a:rPr sz="1400" b="1" spc="-5" dirty="0">
                <a:solidFill>
                  <a:srgbClr val="00ADEF"/>
                </a:solidFill>
                <a:latin typeface="Arial"/>
                <a:cs typeface="Arial"/>
              </a:rPr>
              <a:t>Employer’s  </a:t>
            </a:r>
            <a:r>
              <a:rPr sz="1400" b="1" dirty="0">
                <a:solidFill>
                  <a:srgbClr val="00ADEF"/>
                </a:solidFill>
                <a:latin typeface="Arial"/>
                <a:cs typeface="Arial"/>
              </a:rPr>
              <a:t>Digital</a:t>
            </a:r>
            <a:r>
              <a:rPr sz="1400" b="1" spc="-155" dirty="0">
                <a:solidFill>
                  <a:srgbClr val="00ADEF"/>
                </a:solidFill>
                <a:latin typeface="Arial"/>
                <a:cs typeface="Arial"/>
              </a:rPr>
              <a:t> </a:t>
            </a:r>
            <a:r>
              <a:rPr sz="1400" b="1" dirty="0">
                <a:solidFill>
                  <a:srgbClr val="00ADEF"/>
                </a:solidFill>
                <a:latin typeface="Arial"/>
                <a:cs typeface="Arial"/>
              </a:rPr>
              <a:t>Asset</a:t>
            </a:r>
            <a:endParaRPr sz="1400" dirty="0">
              <a:latin typeface="Arial"/>
              <a:cs typeface="Arial"/>
            </a:endParaRPr>
          </a:p>
        </p:txBody>
      </p:sp>
      <p:sp>
        <p:nvSpPr>
          <p:cNvPr id="60" name="object 84"/>
          <p:cNvSpPr/>
          <p:nvPr/>
        </p:nvSpPr>
        <p:spPr>
          <a:xfrm>
            <a:off x="4988817" y="5226141"/>
            <a:ext cx="1388110" cy="98425"/>
          </a:xfrm>
          <a:custGeom>
            <a:avLst/>
            <a:gdLst/>
            <a:ahLst/>
            <a:cxnLst/>
            <a:rect l="l" t="t" r="r" b="b"/>
            <a:pathLst>
              <a:path w="1388110" h="98425">
                <a:moveTo>
                  <a:pt x="1369448" y="0"/>
                </a:moveTo>
                <a:lnTo>
                  <a:pt x="18986" y="0"/>
                </a:lnTo>
                <a:lnTo>
                  <a:pt x="6951" y="8089"/>
                </a:lnTo>
                <a:lnTo>
                  <a:pt x="0" y="18365"/>
                </a:lnTo>
                <a:lnTo>
                  <a:pt x="0" y="97983"/>
                </a:lnTo>
                <a:lnTo>
                  <a:pt x="1387690" y="97983"/>
                </a:lnTo>
                <a:lnTo>
                  <a:pt x="1387690" y="17265"/>
                </a:lnTo>
                <a:lnTo>
                  <a:pt x="1381484" y="8089"/>
                </a:lnTo>
                <a:lnTo>
                  <a:pt x="1369448" y="0"/>
                </a:lnTo>
                <a:close/>
              </a:path>
            </a:pathLst>
          </a:custGeom>
          <a:solidFill>
            <a:srgbClr val="00ADEF">
              <a:alpha val="9999"/>
            </a:srgbClr>
          </a:solidFill>
        </p:spPr>
        <p:txBody>
          <a:bodyPr wrap="square" lIns="0" tIns="0" rIns="0" bIns="0" rtlCol="0"/>
          <a:lstStyle/>
          <a:p>
            <a:endParaRPr/>
          </a:p>
        </p:txBody>
      </p:sp>
      <p:sp>
        <p:nvSpPr>
          <p:cNvPr id="61" name="object 85"/>
          <p:cNvSpPr/>
          <p:nvPr/>
        </p:nvSpPr>
        <p:spPr>
          <a:xfrm>
            <a:off x="4988817" y="5226141"/>
            <a:ext cx="1388110" cy="1012825"/>
          </a:xfrm>
          <a:custGeom>
            <a:avLst/>
            <a:gdLst/>
            <a:ahLst/>
            <a:cxnLst/>
            <a:rect l="l" t="t" r="r" b="b"/>
            <a:pathLst>
              <a:path w="1388110" h="1012825">
                <a:moveTo>
                  <a:pt x="1369443" y="0"/>
                </a:moveTo>
                <a:lnTo>
                  <a:pt x="18991" y="0"/>
                </a:lnTo>
                <a:lnTo>
                  <a:pt x="6951" y="8090"/>
                </a:lnTo>
                <a:lnTo>
                  <a:pt x="0" y="18365"/>
                </a:lnTo>
                <a:lnTo>
                  <a:pt x="0" y="991419"/>
                </a:lnTo>
                <a:lnTo>
                  <a:pt x="6951" y="1001694"/>
                </a:lnTo>
                <a:lnTo>
                  <a:pt x="19142" y="1009882"/>
                </a:lnTo>
                <a:lnTo>
                  <a:pt x="33005" y="1012670"/>
                </a:lnTo>
                <a:lnTo>
                  <a:pt x="1355429" y="1012670"/>
                </a:lnTo>
                <a:lnTo>
                  <a:pt x="1369292" y="1009882"/>
                </a:lnTo>
                <a:lnTo>
                  <a:pt x="1381484" y="1001694"/>
                </a:lnTo>
                <a:lnTo>
                  <a:pt x="1386843" y="993772"/>
                </a:lnTo>
                <a:lnTo>
                  <a:pt x="34073" y="993772"/>
                </a:lnTo>
                <a:lnTo>
                  <a:pt x="26616" y="992267"/>
                </a:lnTo>
                <a:lnTo>
                  <a:pt x="20519" y="988167"/>
                </a:lnTo>
                <a:lnTo>
                  <a:pt x="16405" y="982091"/>
                </a:lnTo>
                <a:lnTo>
                  <a:pt x="14895" y="974659"/>
                </a:lnTo>
                <a:lnTo>
                  <a:pt x="14895" y="35120"/>
                </a:lnTo>
                <a:lnTo>
                  <a:pt x="16405" y="27688"/>
                </a:lnTo>
                <a:lnTo>
                  <a:pt x="20519" y="21611"/>
                </a:lnTo>
                <a:lnTo>
                  <a:pt x="26616" y="17511"/>
                </a:lnTo>
                <a:lnTo>
                  <a:pt x="34073" y="16007"/>
                </a:lnTo>
                <a:lnTo>
                  <a:pt x="1386840" y="16007"/>
                </a:lnTo>
                <a:lnTo>
                  <a:pt x="1381484" y="8090"/>
                </a:lnTo>
                <a:lnTo>
                  <a:pt x="1369443" y="0"/>
                </a:lnTo>
                <a:close/>
              </a:path>
              <a:path w="1388110" h="1012825">
                <a:moveTo>
                  <a:pt x="1386840" y="16007"/>
                </a:moveTo>
                <a:lnTo>
                  <a:pt x="1354362" y="16007"/>
                </a:lnTo>
                <a:lnTo>
                  <a:pt x="1361819" y="17511"/>
                </a:lnTo>
                <a:lnTo>
                  <a:pt x="1367915" y="21611"/>
                </a:lnTo>
                <a:lnTo>
                  <a:pt x="1372029" y="27688"/>
                </a:lnTo>
                <a:lnTo>
                  <a:pt x="1373539" y="35120"/>
                </a:lnTo>
                <a:lnTo>
                  <a:pt x="1373539" y="974659"/>
                </a:lnTo>
                <a:lnTo>
                  <a:pt x="1372029" y="982091"/>
                </a:lnTo>
                <a:lnTo>
                  <a:pt x="1367915" y="988167"/>
                </a:lnTo>
                <a:lnTo>
                  <a:pt x="1361819" y="992267"/>
                </a:lnTo>
                <a:lnTo>
                  <a:pt x="1354362" y="993772"/>
                </a:lnTo>
                <a:lnTo>
                  <a:pt x="1386843" y="993772"/>
                </a:lnTo>
                <a:lnTo>
                  <a:pt x="1387690" y="992519"/>
                </a:lnTo>
                <a:lnTo>
                  <a:pt x="1387690" y="17264"/>
                </a:lnTo>
                <a:lnTo>
                  <a:pt x="1386840" y="16007"/>
                </a:lnTo>
                <a:close/>
              </a:path>
            </a:pathLst>
          </a:custGeom>
          <a:solidFill>
            <a:srgbClr val="00ADEF"/>
          </a:solidFill>
        </p:spPr>
        <p:txBody>
          <a:bodyPr wrap="square" lIns="0" tIns="0" rIns="0" bIns="0" rtlCol="0"/>
          <a:lstStyle/>
          <a:p>
            <a:endParaRPr/>
          </a:p>
        </p:txBody>
      </p:sp>
      <p:sp>
        <p:nvSpPr>
          <p:cNvPr id="62" name="object 86"/>
          <p:cNvSpPr/>
          <p:nvPr/>
        </p:nvSpPr>
        <p:spPr>
          <a:xfrm>
            <a:off x="4988817" y="5324124"/>
            <a:ext cx="1388110" cy="0"/>
          </a:xfrm>
          <a:custGeom>
            <a:avLst/>
            <a:gdLst/>
            <a:ahLst/>
            <a:cxnLst/>
            <a:rect l="l" t="t" r="r" b="b"/>
            <a:pathLst>
              <a:path w="1388110">
                <a:moveTo>
                  <a:pt x="0" y="0"/>
                </a:moveTo>
                <a:lnTo>
                  <a:pt x="1387690" y="0"/>
                </a:lnTo>
              </a:path>
            </a:pathLst>
          </a:custGeom>
          <a:ln w="19112">
            <a:solidFill>
              <a:srgbClr val="00ADEF"/>
            </a:solidFill>
          </a:ln>
        </p:spPr>
        <p:txBody>
          <a:bodyPr wrap="square" lIns="0" tIns="0" rIns="0" bIns="0" rtlCol="0"/>
          <a:lstStyle/>
          <a:p>
            <a:endParaRPr/>
          </a:p>
        </p:txBody>
      </p:sp>
      <p:sp>
        <p:nvSpPr>
          <p:cNvPr id="65" name="object 89"/>
          <p:cNvSpPr/>
          <p:nvPr/>
        </p:nvSpPr>
        <p:spPr>
          <a:xfrm>
            <a:off x="2176654" y="5475421"/>
            <a:ext cx="38100" cy="37465"/>
          </a:xfrm>
          <a:custGeom>
            <a:avLst/>
            <a:gdLst/>
            <a:ahLst/>
            <a:cxnLst/>
            <a:rect l="l" t="t" r="r" b="b"/>
            <a:pathLst>
              <a:path w="38100" h="37464">
                <a:moveTo>
                  <a:pt x="18781" y="0"/>
                </a:moveTo>
                <a:lnTo>
                  <a:pt x="11472" y="1469"/>
                </a:lnTo>
                <a:lnTo>
                  <a:pt x="5502" y="5479"/>
                </a:lnTo>
                <a:lnTo>
                  <a:pt x="1476" y="11428"/>
                </a:lnTo>
                <a:lnTo>
                  <a:pt x="0" y="18718"/>
                </a:lnTo>
                <a:lnTo>
                  <a:pt x="1476" y="26000"/>
                </a:lnTo>
                <a:lnTo>
                  <a:pt x="5502" y="31945"/>
                </a:lnTo>
                <a:lnTo>
                  <a:pt x="11472" y="35953"/>
                </a:lnTo>
                <a:lnTo>
                  <a:pt x="18781" y="37423"/>
                </a:lnTo>
                <a:lnTo>
                  <a:pt x="26090" y="35953"/>
                </a:lnTo>
                <a:lnTo>
                  <a:pt x="32060" y="31945"/>
                </a:lnTo>
                <a:lnTo>
                  <a:pt x="36086" y="26000"/>
                </a:lnTo>
                <a:lnTo>
                  <a:pt x="37562" y="18718"/>
                </a:lnTo>
                <a:lnTo>
                  <a:pt x="36086" y="11428"/>
                </a:lnTo>
                <a:lnTo>
                  <a:pt x="32060" y="5479"/>
                </a:lnTo>
                <a:lnTo>
                  <a:pt x="26090" y="1469"/>
                </a:lnTo>
                <a:lnTo>
                  <a:pt x="18781" y="0"/>
                </a:lnTo>
                <a:close/>
              </a:path>
            </a:pathLst>
          </a:custGeom>
          <a:solidFill>
            <a:srgbClr val="FFFFFF"/>
          </a:solidFill>
        </p:spPr>
        <p:txBody>
          <a:bodyPr wrap="square" lIns="0" tIns="0" rIns="0" bIns="0" rtlCol="0"/>
          <a:lstStyle/>
          <a:p>
            <a:endParaRPr/>
          </a:p>
        </p:txBody>
      </p:sp>
      <p:sp>
        <p:nvSpPr>
          <p:cNvPr id="69" name="object 93"/>
          <p:cNvSpPr/>
          <p:nvPr/>
        </p:nvSpPr>
        <p:spPr>
          <a:xfrm>
            <a:off x="5078926" y="5494623"/>
            <a:ext cx="538480" cy="332105"/>
          </a:xfrm>
          <a:custGeom>
            <a:avLst/>
            <a:gdLst/>
            <a:ahLst/>
            <a:cxnLst/>
            <a:rect l="l" t="t" r="r" b="b"/>
            <a:pathLst>
              <a:path w="538480" h="332104">
                <a:moveTo>
                  <a:pt x="0" y="332037"/>
                </a:moveTo>
                <a:lnTo>
                  <a:pt x="538231" y="332037"/>
                </a:lnTo>
                <a:lnTo>
                  <a:pt x="538231" y="0"/>
                </a:lnTo>
                <a:lnTo>
                  <a:pt x="0" y="0"/>
                </a:lnTo>
                <a:lnTo>
                  <a:pt x="0" y="332037"/>
                </a:lnTo>
                <a:close/>
              </a:path>
            </a:pathLst>
          </a:custGeom>
          <a:solidFill>
            <a:srgbClr val="00ADEF">
              <a:alpha val="9999"/>
            </a:srgbClr>
          </a:solidFill>
        </p:spPr>
        <p:txBody>
          <a:bodyPr wrap="square" lIns="0" tIns="0" rIns="0" bIns="0" rtlCol="0"/>
          <a:lstStyle/>
          <a:p>
            <a:endParaRPr/>
          </a:p>
        </p:txBody>
      </p:sp>
      <p:sp>
        <p:nvSpPr>
          <p:cNvPr id="70" name="object 94"/>
          <p:cNvSpPr/>
          <p:nvPr/>
        </p:nvSpPr>
        <p:spPr>
          <a:xfrm>
            <a:off x="5078926" y="5494623"/>
            <a:ext cx="538480" cy="332105"/>
          </a:xfrm>
          <a:custGeom>
            <a:avLst/>
            <a:gdLst/>
            <a:ahLst/>
            <a:cxnLst/>
            <a:rect l="l" t="t" r="r" b="b"/>
            <a:pathLst>
              <a:path w="538480" h="332104">
                <a:moveTo>
                  <a:pt x="0" y="332037"/>
                </a:moveTo>
                <a:lnTo>
                  <a:pt x="538231" y="332037"/>
                </a:lnTo>
                <a:lnTo>
                  <a:pt x="538231" y="0"/>
                </a:lnTo>
                <a:lnTo>
                  <a:pt x="0" y="0"/>
                </a:lnTo>
                <a:lnTo>
                  <a:pt x="0" y="332037"/>
                </a:lnTo>
                <a:close/>
              </a:path>
            </a:pathLst>
          </a:custGeom>
          <a:ln w="19130">
            <a:solidFill>
              <a:srgbClr val="00ADEF"/>
            </a:solidFill>
          </a:ln>
        </p:spPr>
        <p:txBody>
          <a:bodyPr wrap="square" lIns="0" tIns="0" rIns="0" bIns="0" rtlCol="0"/>
          <a:lstStyle/>
          <a:p>
            <a:endParaRPr/>
          </a:p>
        </p:txBody>
      </p:sp>
      <p:sp>
        <p:nvSpPr>
          <p:cNvPr id="71" name="object 95"/>
          <p:cNvSpPr/>
          <p:nvPr/>
        </p:nvSpPr>
        <p:spPr>
          <a:xfrm>
            <a:off x="5078938" y="5389491"/>
            <a:ext cx="1208405" cy="40005"/>
          </a:xfrm>
          <a:custGeom>
            <a:avLst/>
            <a:gdLst/>
            <a:ahLst/>
            <a:cxnLst/>
            <a:rect l="l" t="t" r="r" b="b"/>
            <a:pathLst>
              <a:path w="1208405" h="40004">
                <a:moveTo>
                  <a:pt x="0" y="39537"/>
                </a:moveTo>
                <a:lnTo>
                  <a:pt x="1208200" y="39537"/>
                </a:lnTo>
                <a:lnTo>
                  <a:pt x="1208200" y="0"/>
                </a:lnTo>
                <a:lnTo>
                  <a:pt x="0" y="0"/>
                </a:lnTo>
                <a:lnTo>
                  <a:pt x="0" y="39537"/>
                </a:lnTo>
                <a:close/>
              </a:path>
            </a:pathLst>
          </a:custGeom>
          <a:ln w="19112">
            <a:solidFill>
              <a:srgbClr val="00ADEF"/>
            </a:solidFill>
          </a:ln>
        </p:spPr>
        <p:txBody>
          <a:bodyPr wrap="square" lIns="0" tIns="0" rIns="0" bIns="0" rtlCol="0"/>
          <a:lstStyle/>
          <a:p>
            <a:endParaRPr/>
          </a:p>
        </p:txBody>
      </p:sp>
      <p:sp>
        <p:nvSpPr>
          <p:cNvPr id="72" name="object 96"/>
          <p:cNvSpPr/>
          <p:nvPr/>
        </p:nvSpPr>
        <p:spPr>
          <a:xfrm>
            <a:off x="6054564" y="5494623"/>
            <a:ext cx="233045" cy="147320"/>
          </a:xfrm>
          <a:custGeom>
            <a:avLst/>
            <a:gdLst/>
            <a:ahLst/>
            <a:cxnLst/>
            <a:rect l="l" t="t" r="r" b="b"/>
            <a:pathLst>
              <a:path w="233044" h="147320">
                <a:moveTo>
                  <a:pt x="0" y="147269"/>
                </a:moveTo>
                <a:lnTo>
                  <a:pt x="232575" y="147269"/>
                </a:lnTo>
                <a:lnTo>
                  <a:pt x="232575" y="0"/>
                </a:lnTo>
                <a:lnTo>
                  <a:pt x="0" y="0"/>
                </a:lnTo>
                <a:lnTo>
                  <a:pt x="0" y="147269"/>
                </a:lnTo>
                <a:close/>
              </a:path>
            </a:pathLst>
          </a:custGeom>
          <a:solidFill>
            <a:srgbClr val="00ADEF"/>
          </a:solidFill>
        </p:spPr>
        <p:txBody>
          <a:bodyPr wrap="square" lIns="0" tIns="0" rIns="0" bIns="0" rtlCol="0"/>
          <a:lstStyle/>
          <a:p>
            <a:endParaRPr/>
          </a:p>
        </p:txBody>
      </p:sp>
      <p:sp>
        <p:nvSpPr>
          <p:cNvPr id="73" name="object 97"/>
          <p:cNvSpPr/>
          <p:nvPr/>
        </p:nvSpPr>
        <p:spPr>
          <a:xfrm>
            <a:off x="5689630" y="5494634"/>
            <a:ext cx="294640" cy="730250"/>
          </a:xfrm>
          <a:custGeom>
            <a:avLst/>
            <a:gdLst/>
            <a:ahLst/>
            <a:cxnLst/>
            <a:rect l="l" t="t" r="r" b="b"/>
            <a:pathLst>
              <a:path w="294640" h="730250">
                <a:moveTo>
                  <a:pt x="0" y="729860"/>
                </a:moveTo>
                <a:lnTo>
                  <a:pt x="0" y="0"/>
                </a:lnTo>
                <a:lnTo>
                  <a:pt x="294072" y="0"/>
                </a:lnTo>
                <a:lnTo>
                  <a:pt x="294072" y="729860"/>
                </a:lnTo>
              </a:path>
            </a:pathLst>
          </a:custGeom>
          <a:ln w="19168">
            <a:solidFill>
              <a:srgbClr val="00ADEF"/>
            </a:solidFill>
          </a:ln>
        </p:spPr>
        <p:txBody>
          <a:bodyPr wrap="square" lIns="0" tIns="0" rIns="0" bIns="0" rtlCol="0"/>
          <a:lstStyle/>
          <a:p>
            <a:endParaRPr/>
          </a:p>
        </p:txBody>
      </p:sp>
      <p:sp>
        <p:nvSpPr>
          <p:cNvPr id="74" name="object 98"/>
          <p:cNvSpPr/>
          <p:nvPr/>
        </p:nvSpPr>
        <p:spPr>
          <a:xfrm>
            <a:off x="5078931" y="5904870"/>
            <a:ext cx="538480" cy="0"/>
          </a:xfrm>
          <a:custGeom>
            <a:avLst/>
            <a:gdLst/>
            <a:ahLst/>
            <a:cxnLst/>
            <a:rect l="l" t="t" r="r" b="b"/>
            <a:pathLst>
              <a:path w="538480">
                <a:moveTo>
                  <a:pt x="0" y="0"/>
                </a:moveTo>
                <a:lnTo>
                  <a:pt x="538231" y="0"/>
                </a:lnTo>
              </a:path>
            </a:pathLst>
          </a:custGeom>
          <a:ln w="19112">
            <a:solidFill>
              <a:srgbClr val="00ADEF"/>
            </a:solidFill>
          </a:ln>
        </p:spPr>
        <p:txBody>
          <a:bodyPr wrap="square" lIns="0" tIns="0" rIns="0" bIns="0" rtlCol="0"/>
          <a:lstStyle/>
          <a:p>
            <a:endParaRPr/>
          </a:p>
        </p:txBody>
      </p:sp>
      <p:sp>
        <p:nvSpPr>
          <p:cNvPr id="75" name="object 99"/>
          <p:cNvSpPr/>
          <p:nvPr/>
        </p:nvSpPr>
        <p:spPr>
          <a:xfrm>
            <a:off x="5078931" y="5969959"/>
            <a:ext cx="538480" cy="0"/>
          </a:xfrm>
          <a:custGeom>
            <a:avLst/>
            <a:gdLst/>
            <a:ahLst/>
            <a:cxnLst/>
            <a:rect l="l" t="t" r="r" b="b"/>
            <a:pathLst>
              <a:path w="538480">
                <a:moveTo>
                  <a:pt x="0" y="0"/>
                </a:moveTo>
                <a:lnTo>
                  <a:pt x="538231" y="0"/>
                </a:lnTo>
              </a:path>
            </a:pathLst>
          </a:custGeom>
          <a:ln w="19112">
            <a:solidFill>
              <a:srgbClr val="00ADEF"/>
            </a:solidFill>
          </a:ln>
        </p:spPr>
        <p:txBody>
          <a:bodyPr wrap="square" lIns="0" tIns="0" rIns="0" bIns="0" rtlCol="0"/>
          <a:lstStyle/>
          <a:p>
            <a:endParaRPr/>
          </a:p>
        </p:txBody>
      </p:sp>
      <p:sp>
        <p:nvSpPr>
          <p:cNvPr id="76" name="object 100"/>
          <p:cNvSpPr/>
          <p:nvPr/>
        </p:nvSpPr>
        <p:spPr>
          <a:xfrm>
            <a:off x="6054562" y="5698077"/>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77" name="object 101"/>
          <p:cNvSpPr/>
          <p:nvPr/>
        </p:nvSpPr>
        <p:spPr>
          <a:xfrm>
            <a:off x="6054562" y="5743780"/>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78" name="object 102"/>
          <p:cNvSpPr/>
          <p:nvPr/>
        </p:nvSpPr>
        <p:spPr>
          <a:xfrm>
            <a:off x="6054562" y="5789471"/>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79" name="object 103"/>
          <p:cNvSpPr/>
          <p:nvPr/>
        </p:nvSpPr>
        <p:spPr>
          <a:xfrm>
            <a:off x="6054563" y="5880864"/>
            <a:ext cx="233045" cy="147320"/>
          </a:xfrm>
          <a:custGeom>
            <a:avLst/>
            <a:gdLst/>
            <a:ahLst/>
            <a:cxnLst/>
            <a:rect l="l" t="t" r="r" b="b"/>
            <a:pathLst>
              <a:path w="233044" h="147320">
                <a:moveTo>
                  <a:pt x="0" y="147269"/>
                </a:moveTo>
                <a:lnTo>
                  <a:pt x="232575" y="147269"/>
                </a:lnTo>
                <a:lnTo>
                  <a:pt x="232575" y="0"/>
                </a:lnTo>
                <a:lnTo>
                  <a:pt x="0" y="0"/>
                </a:lnTo>
                <a:lnTo>
                  <a:pt x="0" y="147269"/>
                </a:lnTo>
                <a:close/>
              </a:path>
            </a:pathLst>
          </a:custGeom>
          <a:solidFill>
            <a:srgbClr val="00ADEF">
              <a:alpha val="9999"/>
            </a:srgbClr>
          </a:solidFill>
        </p:spPr>
        <p:txBody>
          <a:bodyPr wrap="square" lIns="0" tIns="0" rIns="0" bIns="0" rtlCol="0"/>
          <a:lstStyle/>
          <a:p>
            <a:endParaRPr/>
          </a:p>
        </p:txBody>
      </p:sp>
      <p:sp>
        <p:nvSpPr>
          <p:cNvPr id="80" name="object 104"/>
          <p:cNvSpPr/>
          <p:nvPr/>
        </p:nvSpPr>
        <p:spPr>
          <a:xfrm>
            <a:off x="6054564" y="5880864"/>
            <a:ext cx="233045" cy="147320"/>
          </a:xfrm>
          <a:custGeom>
            <a:avLst/>
            <a:gdLst/>
            <a:ahLst/>
            <a:cxnLst/>
            <a:rect l="l" t="t" r="r" b="b"/>
            <a:pathLst>
              <a:path w="233044" h="147320">
                <a:moveTo>
                  <a:pt x="0" y="147269"/>
                </a:moveTo>
                <a:lnTo>
                  <a:pt x="232575" y="147269"/>
                </a:lnTo>
                <a:lnTo>
                  <a:pt x="232575" y="0"/>
                </a:lnTo>
                <a:lnTo>
                  <a:pt x="0" y="0"/>
                </a:lnTo>
                <a:lnTo>
                  <a:pt x="0" y="147269"/>
                </a:lnTo>
                <a:close/>
              </a:path>
            </a:pathLst>
          </a:custGeom>
          <a:ln w="19131">
            <a:solidFill>
              <a:srgbClr val="00ADEF"/>
            </a:solidFill>
          </a:ln>
        </p:spPr>
        <p:txBody>
          <a:bodyPr wrap="square" lIns="0" tIns="0" rIns="0" bIns="0" rtlCol="0"/>
          <a:lstStyle/>
          <a:p>
            <a:endParaRPr/>
          </a:p>
        </p:txBody>
      </p:sp>
      <p:sp>
        <p:nvSpPr>
          <p:cNvPr id="81" name="object 105"/>
          <p:cNvSpPr/>
          <p:nvPr/>
        </p:nvSpPr>
        <p:spPr>
          <a:xfrm>
            <a:off x="6054562" y="6084312"/>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82" name="object 106"/>
          <p:cNvSpPr/>
          <p:nvPr/>
        </p:nvSpPr>
        <p:spPr>
          <a:xfrm>
            <a:off x="6054562" y="6130015"/>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83" name="object 107"/>
          <p:cNvSpPr/>
          <p:nvPr/>
        </p:nvSpPr>
        <p:spPr>
          <a:xfrm>
            <a:off x="6054562" y="6175705"/>
            <a:ext cx="233045" cy="0"/>
          </a:xfrm>
          <a:custGeom>
            <a:avLst/>
            <a:gdLst/>
            <a:ahLst/>
            <a:cxnLst/>
            <a:rect l="l" t="t" r="r" b="b"/>
            <a:pathLst>
              <a:path w="233044">
                <a:moveTo>
                  <a:pt x="0" y="0"/>
                </a:moveTo>
                <a:lnTo>
                  <a:pt x="232575" y="0"/>
                </a:lnTo>
              </a:path>
            </a:pathLst>
          </a:custGeom>
          <a:ln w="19112">
            <a:solidFill>
              <a:srgbClr val="00ADEF"/>
            </a:solidFill>
          </a:ln>
        </p:spPr>
        <p:txBody>
          <a:bodyPr wrap="square" lIns="0" tIns="0" rIns="0" bIns="0" rtlCol="0"/>
          <a:lstStyle/>
          <a:p>
            <a:endParaRPr/>
          </a:p>
        </p:txBody>
      </p:sp>
      <p:sp>
        <p:nvSpPr>
          <p:cNvPr id="84" name="object 108"/>
          <p:cNvSpPr/>
          <p:nvPr/>
        </p:nvSpPr>
        <p:spPr>
          <a:xfrm>
            <a:off x="5078931" y="6035062"/>
            <a:ext cx="538480" cy="0"/>
          </a:xfrm>
          <a:custGeom>
            <a:avLst/>
            <a:gdLst/>
            <a:ahLst/>
            <a:cxnLst/>
            <a:rect l="l" t="t" r="r" b="b"/>
            <a:pathLst>
              <a:path w="538480">
                <a:moveTo>
                  <a:pt x="0" y="0"/>
                </a:moveTo>
                <a:lnTo>
                  <a:pt x="538231" y="0"/>
                </a:lnTo>
              </a:path>
            </a:pathLst>
          </a:custGeom>
          <a:ln w="19112">
            <a:solidFill>
              <a:srgbClr val="00ADEF"/>
            </a:solidFill>
          </a:ln>
        </p:spPr>
        <p:txBody>
          <a:bodyPr wrap="square" lIns="0" tIns="0" rIns="0" bIns="0" rtlCol="0"/>
          <a:lstStyle/>
          <a:p>
            <a:endParaRPr/>
          </a:p>
        </p:txBody>
      </p:sp>
      <p:sp>
        <p:nvSpPr>
          <p:cNvPr id="85" name="object 109"/>
          <p:cNvSpPr/>
          <p:nvPr/>
        </p:nvSpPr>
        <p:spPr>
          <a:xfrm>
            <a:off x="5078931" y="6100164"/>
            <a:ext cx="538480" cy="0"/>
          </a:xfrm>
          <a:custGeom>
            <a:avLst/>
            <a:gdLst/>
            <a:ahLst/>
            <a:cxnLst/>
            <a:rect l="l" t="t" r="r" b="b"/>
            <a:pathLst>
              <a:path w="538480">
                <a:moveTo>
                  <a:pt x="0" y="0"/>
                </a:moveTo>
                <a:lnTo>
                  <a:pt x="538231" y="0"/>
                </a:lnTo>
              </a:path>
            </a:pathLst>
          </a:custGeom>
          <a:ln w="19112">
            <a:solidFill>
              <a:srgbClr val="00ADEF"/>
            </a:solidFill>
          </a:ln>
        </p:spPr>
        <p:txBody>
          <a:bodyPr wrap="square" lIns="0" tIns="0" rIns="0" bIns="0" rtlCol="0"/>
          <a:lstStyle/>
          <a:p>
            <a:endParaRPr/>
          </a:p>
        </p:txBody>
      </p:sp>
      <p:sp>
        <p:nvSpPr>
          <p:cNvPr id="86" name="object 110"/>
          <p:cNvSpPr/>
          <p:nvPr/>
        </p:nvSpPr>
        <p:spPr>
          <a:xfrm>
            <a:off x="5078931" y="6165253"/>
            <a:ext cx="538480" cy="0"/>
          </a:xfrm>
          <a:custGeom>
            <a:avLst/>
            <a:gdLst/>
            <a:ahLst/>
            <a:cxnLst/>
            <a:rect l="l" t="t" r="r" b="b"/>
            <a:pathLst>
              <a:path w="538480">
                <a:moveTo>
                  <a:pt x="0" y="0"/>
                </a:moveTo>
                <a:lnTo>
                  <a:pt x="538231" y="0"/>
                </a:lnTo>
              </a:path>
            </a:pathLst>
          </a:custGeom>
          <a:ln w="19112">
            <a:solidFill>
              <a:srgbClr val="00ADEF"/>
            </a:solidFill>
          </a:ln>
        </p:spPr>
        <p:txBody>
          <a:bodyPr wrap="square" lIns="0" tIns="0" rIns="0" bIns="0" rtlCol="0"/>
          <a:lstStyle/>
          <a:p>
            <a:endParaRPr/>
          </a:p>
        </p:txBody>
      </p:sp>
      <p:sp>
        <p:nvSpPr>
          <p:cNvPr id="87" name="object 111"/>
          <p:cNvSpPr/>
          <p:nvPr/>
        </p:nvSpPr>
        <p:spPr>
          <a:xfrm>
            <a:off x="6076202" y="5517586"/>
            <a:ext cx="189865" cy="101600"/>
          </a:xfrm>
          <a:custGeom>
            <a:avLst/>
            <a:gdLst/>
            <a:ahLst/>
            <a:cxnLst/>
            <a:rect l="l" t="t" r="r" b="b"/>
            <a:pathLst>
              <a:path w="189864" h="101600">
                <a:moveTo>
                  <a:pt x="156925" y="89587"/>
                </a:moveTo>
                <a:lnTo>
                  <a:pt x="157015" y="98748"/>
                </a:lnTo>
                <a:lnTo>
                  <a:pt x="159457" y="101348"/>
                </a:lnTo>
                <a:lnTo>
                  <a:pt x="165900" y="101335"/>
                </a:lnTo>
                <a:lnTo>
                  <a:pt x="174931" y="99342"/>
                </a:lnTo>
                <a:lnTo>
                  <a:pt x="182315" y="94294"/>
                </a:lnTo>
                <a:lnTo>
                  <a:pt x="185339" y="89842"/>
                </a:lnTo>
                <a:lnTo>
                  <a:pt x="172830" y="89842"/>
                </a:lnTo>
                <a:lnTo>
                  <a:pt x="158242" y="89753"/>
                </a:lnTo>
                <a:lnTo>
                  <a:pt x="156925" y="89587"/>
                </a:lnTo>
                <a:close/>
              </a:path>
              <a:path w="189864" h="101600">
                <a:moveTo>
                  <a:pt x="189286" y="70704"/>
                </a:moveTo>
                <a:lnTo>
                  <a:pt x="177356" y="70704"/>
                </a:lnTo>
                <a:lnTo>
                  <a:pt x="177292" y="83726"/>
                </a:lnTo>
                <a:lnTo>
                  <a:pt x="172830" y="89842"/>
                </a:lnTo>
                <a:lnTo>
                  <a:pt x="185339" y="89842"/>
                </a:lnTo>
                <a:lnTo>
                  <a:pt x="187337" y="86902"/>
                </a:lnTo>
                <a:lnTo>
                  <a:pt x="189284" y="77877"/>
                </a:lnTo>
                <a:lnTo>
                  <a:pt x="189286" y="70704"/>
                </a:lnTo>
                <a:close/>
              </a:path>
              <a:path w="189864" h="101600">
                <a:moveTo>
                  <a:pt x="9269" y="0"/>
                </a:moveTo>
                <a:lnTo>
                  <a:pt x="0" y="0"/>
                </a:lnTo>
                <a:lnTo>
                  <a:pt x="0" y="50190"/>
                </a:lnTo>
                <a:lnTo>
                  <a:pt x="1884" y="59494"/>
                </a:lnTo>
                <a:lnTo>
                  <a:pt x="7025" y="67091"/>
                </a:lnTo>
                <a:lnTo>
                  <a:pt x="14649" y="72214"/>
                </a:lnTo>
                <a:lnTo>
                  <a:pt x="23985" y="74093"/>
                </a:lnTo>
                <a:lnTo>
                  <a:pt x="32313" y="72609"/>
                </a:lnTo>
                <a:lnTo>
                  <a:pt x="39350" y="68541"/>
                </a:lnTo>
                <a:lnTo>
                  <a:pt x="44604" y="62396"/>
                </a:lnTo>
                <a:lnTo>
                  <a:pt x="44653" y="62269"/>
                </a:lnTo>
                <a:lnTo>
                  <a:pt x="17311" y="62269"/>
                </a:lnTo>
                <a:lnTo>
                  <a:pt x="11915" y="56879"/>
                </a:lnTo>
                <a:lnTo>
                  <a:pt x="11941" y="48839"/>
                </a:lnTo>
                <a:lnTo>
                  <a:pt x="12631" y="42825"/>
                </a:lnTo>
                <a:lnTo>
                  <a:pt x="17771" y="38111"/>
                </a:lnTo>
                <a:lnTo>
                  <a:pt x="44463" y="38111"/>
                </a:lnTo>
                <a:lnTo>
                  <a:pt x="43858" y="36805"/>
                </a:lnTo>
                <a:lnTo>
                  <a:pt x="38630" y="31257"/>
                </a:lnTo>
                <a:lnTo>
                  <a:pt x="35415" y="29522"/>
                </a:lnTo>
                <a:lnTo>
                  <a:pt x="11941" y="29522"/>
                </a:lnTo>
                <a:lnTo>
                  <a:pt x="11967" y="3045"/>
                </a:lnTo>
                <a:lnTo>
                  <a:pt x="9269" y="0"/>
                </a:lnTo>
                <a:close/>
              </a:path>
              <a:path w="189864" h="101600">
                <a:moveTo>
                  <a:pt x="59038" y="54712"/>
                </a:moveTo>
                <a:lnTo>
                  <a:pt x="47534" y="54712"/>
                </a:lnTo>
                <a:lnTo>
                  <a:pt x="50464" y="62396"/>
                </a:lnTo>
                <a:lnTo>
                  <a:pt x="55719" y="68541"/>
                </a:lnTo>
                <a:lnTo>
                  <a:pt x="62769" y="72616"/>
                </a:lnTo>
                <a:lnTo>
                  <a:pt x="71085" y="74093"/>
                </a:lnTo>
                <a:lnTo>
                  <a:pt x="79415" y="72609"/>
                </a:lnTo>
                <a:lnTo>
                  <a:pt x="86476" y="68512"/>
                </a:lnTo>
                <a:lnTo>
                  <a:pt x="91690" y="62396"/>
                </a:lnTo>
                <a:lnTo>
                  <a:pt x="91768" y="62231"/>
                </a:lnTo>
                <a:lnTo>
                  <a:pt x="64437" y="62231"/>
                </a:lnTo>
                <a:lnTo>
                  <a:pt x="59080" y="56879"/>
                </a:lnTo>
                <a:lnTo>
                  <a:pt x="59038" y="54712"/>
                </a:lnTo>
                <a:close/>
              </a:path>
              <a:path w="189864" h="101600">
                <a:moveTo>
                  <a:pt x="106091" y="54662"/>
                </a:moveTo>
                <a:lnTo>
                  <a:pt x="94635" y="54662"/>
                </a:lnTo>
                <a:lnTo>
                  <a:pt x="97510" y="62231"/>
                </a:lnTo>
                <a:lnTo>
                  <a:pt x="97588" y="62396"/>
                </a:lnTo>
                <a:lnTo>
                  <a:pt x="102844" y="68541"/>
                </a:lnTo>
                <a:lnTo>
                  <a:pt x="109898" y="72616"/>
                </a:lnTo>
                <a:lnTo>
                  <a:pt x="118198" y="74093"/>
                </a:lnTo>
                <a:lnTo>
                  <a:pt x="126535" y="72609"/>
                </a:lnTo>
                <a:lnTo>
                  <a:pt x="133600" y="68512"/>
                </a:lnTo>
                <a:lnTo>
                  <a:pt x="138800" y="62396"/>
                </a:lnTo>
                <a:lnTo>
                  <a:pt x="138879" y="62269"/>
                </a:lnTo>
                <a:lnTo>
                  <a:pt x="111525" y="62269"/>
                </a:lnTo>
                <a:lnTo>
                  <a:pt x="106130" y="56879"/>
                </a:lnTo>
                <a:lnTo>
                  <a:pt x="106091" y="54662"/>
                </a:lnTo>
                <a:close/>
              </a:path>
              <a:path w="189864" h="101600">
                <a:moveTo>
                  <a:pt x="153267" y="54598"/>
                </a:moveTo>
                <a:lnTo>
                  <a:pt x="141762" y="54598"/>
                </a:lnTo>
                <a:lnTo>
                  <a:pt x="144689" y="62231"/>
                </a:lnTo>
                <a:lnTo>
                  <a:pt x="144812" y="62396"/>
                </a:lnTo>
                <a:lnTo>
                  <a:pt x="149960" y="68402"/>
                </a:lnTo>
                <a:lnTo>
                  <a:pt x="157004" y="72468"/>
                </a:lnTo>
                <a:lnTo>
                  <a:pt x="165312" y="73940"/>
                </a:lnTo>
                <a:lnTo>
                  <a:pt x="169697" y="73940"/>
                </a:lnTo>
                <a:lnTo>
                  <a:pt x="173814" y="72755"/>
                </a:lnTo>
                <a:lnTo>
                  <a:pt x="177356" y="70704"/>
                </a:lnTo>
                <a:lnTo>
                  <a:pt x="189286" y="70704"/>
                </a:lnTo>
                <a:lnTo>
                  <a:pt x="189288" y="62064"/>
                </a:lnTo>
                <a:lnTo>
                  <a:pt x="158663" y="62064"/>
                </a:lnTo>
                <a:lnTo>
                  <a:pt x="153295" y="56714"/>
                </a:lnTo>
                <a:lnTo>
                  <a:pt x="153267" y="54598"/>
                </a:lnTo>
                <a:close/>
              </a:path>
              <a:path w="189864" h="101600">
                <a:moveTo>
                  <a:pt x="44463" y="38111"/>
                </a:moveTo>
                <a:lnTo>
                  <a:pt x="30671" y="38111"/>
                </a:lnTo>
                <a:lnTo>
                  <a:pt x="36104" y="43525"/>
                </a:lnTo>
                <a:lnTo>
                  <a:pt x="36066" y="56879"/>
                </a:lnTo>
                <a:lnTo>
                  <a:pt x="30671" y="62269"/>
                </a:lnTo>
                <a:lnTo>
                  <a:pt x="44653" y="62269"/>
                </a:lnTo>
                <a:lnTo>
                  <a:pt x="47534" y="54712"/>
                </a:lnTo>
                <a:lnTo>
                  <a:pt x="59038" y="54712"/>
                </a:lnTo>
                <a:lnTo>
                  <a:pt x="59019" y="43806"/>
                </a:lnTo>
                <a:lnTo>
                  <a:pt x="47100" y="43806"/>
                </a:lnTo>
                <a:lnTo>
                  <a:pt x="44463" y="38111"/>
                </a:lnTo>
                <a:close/>
              </a:path>
              <a:path w="189864" h="101600">
                <a:moveTo>
                  <a:pt x="138675" y="38111"/>
                </a:moveTo>
                <a:lnTo>
                  <a:pt x="124872" y="38111"/>
                </a:lnTo>
                <a:lnTo>
                  <a:pt x="130319" y="43525"/>
                </a:lnTo>
                <a:lnTo>
                  <a:pt x="130281" y="56879"/>
                </a:lnTo>
                <a:lnTo>
                  <a:pt x="124872" y="62269"/>
                </a:lnTo>
                <a:lnTo>
                  <a:pt x="138879" y="62269"/>
                </a:lnTo>
                <a:lnTo>
                  <a:pt x="141762" y="54598"/>
                </a:lnTo>
                <a:lnTo>
                  <a:pt x="153267" y="54598"/>
                </a:lnTo>
                <a:lnTo>
                  <a:pt x="153263" y="43844"/>
                </a:lnTo>
                <a:lnTo>
                  <a:pt x="141326" y="43844"/>
                </a:lnTo>
                <a:lnTo>
                  <a:pt x="138675" y="38111"/>
                </a:lnTo>
                <a:close/>
              </a:path>
              <a:path w="189864" h="101600">
                <a:moveTo>
                  <a:pt x="95070" y="27293"/>
                </a:moveTo>
                <a:lnTo>
                  <a:pt x="88780" y="27306"/>
                </a:lnTo>
                <a:lnTo>
                  <a:pt x="85634" y="27496"/>
                </a:lnTo>
                <a:lnTo>
                  <a:pt x="83116" y="30440"/>
                </a:lnTo>
                <a:lnTo>
                  <a:pt x="83091" y="56879"/>
                </a:lnTo>
                <a:lnTo>
                  <a:pt x="77708" y="62231"/>
                </a:lnTo>
                <a:lnTo>
                  <a:pt x="91768" y="62231"/>
                </a:lnTo>
                <a:lnTo>
                  <a:pt x="94635" y="54662"/>
                </a:lnTo>
                <a:lnTo>
                  <a:pt x="106091" y="54662"/>
                </a:lnTo>
                <a:lnTo>
                  <a:pt x="106091" y="43869"/>
                </a:lnTo>
                <a:lnTo>
                  <a:pt x="95070" y="43869"/>
                </a:lnTo>
                <a:lnTo>
                  <a:pt x="95070" y="27293"/>
                </a:lnTo>
                <a:close/>
              </a:path>
              <a:path w="189864" h="101600">
                <a:moveTo>
                  <a:pt x="189297" y="27127"/>
                </a:moveTo>
                <a:lnTo>
                  <a:pt x="180014" y="27127"/>
                </a:lnTo>
                <a:lnTo>
                  <a:pt x="177369" y="30159"/>
                </a:lnTo>
                <a:lnTo>
                  <a:pt x="177317" y="56714"/>
                </a:lnTo>
                <a:lnTo>
                  <a:pt x="171922" y="62064"/>
                </a:lnTo>
                <a:lnTo>
                  <a:pt x="189288" y="62064"/>
                </a:lnTo>
                <a:lnTo>
                  <a:pt x="189297" y="27127"/>
                </a:lnTo>
                <a:close/>
              </a:path>
              <a:path w="189864" h="101600">
                <a:moveTo>
                  <a:pt x="118198" y="26286"/>
                </a:moveTo>
                <a:lnTo>
                  <a:pt x="110316" y="27609"/>
                </a:lnTo>
                <a:lnTo>
                  <a:pt x="103537" y="31279"/>
                </a:lnTo>
                <a:lnTo>
                  <a:pt x="98306" y="36848"/>
                </a:lnTo>
                <a:lnTo>
                  <a:pt x="95070" y="43869"/>
                </a:lnTo>
                <a:lnTo>
                  <a:pt x="106091" y="43869"/>
                </a:lnTo>
                <a:lnTo>
                  <a:pt x="106091" y="43525"/>
                </a:lnTo>
                <a:lnTo>
                  <a:pt x="111525" y="38111"/>
                </a:lnTo>
                <a:lnTo>
                  <a:pt x="138675" y="38111"/>
                </a:lnTo>
                <a:lnTo>
                  <a:pt x="138058" y="36805"/>
                </a:lnTo>
                <a:lnTo>
                  <a:pt x="132824" y="31257"/>
                </a:lnTo>
                <a:lnTo>
                  <a:pt x="126049" y="27603"/>
                </a:lnTo>
                <a:lnTo>
                  <a:pt x="118198" y="26286"/>
                </a:lnTo>
                <a:close/>
              </a:path>
              <a:path w="189864" h="101600">
                <a:moveTo>
                  <a:pt x="153255" y="27127"/>
                </a:moveTo>
                <a:lnTo>
                  <a:pt x="141326" y="27127"/>
                </a:lnTo>
                <a:lnTo>
                  <a:pt x="141326" y="43844"/>
                </a:lnTo>
                <a:lnTo>
                  <a:pt x="153263" y="43844"/>
                </a:lnTo>
                <a:lnTo>
                  <a:pt x="153255" y="27127"/>
                </a:lnTo>
                <a:close/>
              </a:path>
              <a:path w="189864" h="101600">
                <a:moveTo>
                  <a:pt x="58990" y="27293"/>
                </a:moveTo>
                <a:lnTo>
                  <a:pt x="47100" y="27293"/>
                </a:lnTo>
                <a:lnTo>
                  <a:pt x="47100" y="43806"/>
                </a:lnTo>
                <a:lnTo>
                  <a:pt x="59019" y="43806"/>
                </a:lnTo>
                <a:lnTo>
                  <a:pt x="58990" y="27293"/>
                </a:lnTo>
                <a:close/>
              </a:path>
              <a:path w="189864" h="101600">
                <a:moveTo>
                  <a:pt x="23985" y="26286"/>
                </a:moveTo>
                <a:lnTo>
                  <a:pt x="19599" y="26286"/>
                </a:lnTo>
                <a:lnTo>
                  <a:pt x="15438" y="27496"/>
                </a:lnTo>
                <a:lnTo>
                  <a:pt x="11941" y="29522"/>
                </a:lnTo>
                <a:lnTo>
                  <a:pt x="35415" y="29522"/>
                </a:lnTo>
                <a:lnTo>
                  <a:pt x="31858" y="27603"/>
                </a:lnTo>
                <a:lnTo>
                  <a:pt x="23985" y="26286"/>
                </a:lnTo>
                <a:close/>
              </a:path>
            </a:pathLst>
          </a:custGeom>
          <a:solidFill>
            <a:srgbClr val="FFFFFF"/>
          </a:solidFill>
        </p:spPr>
        <p:txBody>
          <a:bodyPr wrap="square" lIns="0" tIns="0" rIns="0" bIns="0" rtlCol="0"/>
          <a:lstStyle/>
          <a:p>
            <a:endParaRPr/>
          </a:p>
        </p:txBody>
      </p:sp>
      <p:sp>
        <p:nvSpPr>
          <p:cNvPr id="88" name="object 4"/>
          <p:cNvSpPr/>
          <p:nvPr/>
        </p:nvSpPr>
        <p:spPr>
          <a:xfrm>
            <a:off x="2357715" y="5830400"/>
            <a:ext cx="307340" cy="304800"/>
          </a:xfrm>
          <a:custGeom>
            <a:avLst/>
            <a:gdLst/>
            <a:ahLst/>
            <a:cxnLst/>
            <a:rect l="l" t="t" r="r" b="b"/>
            <a:pathLst>
              <a:path w="307339" h="304800">
                <a:moveTo>
                  <a:pt x="268719" y="0"/>
                </a:moveTo>
                <a:lnTo>
                  <a:pt x="0" y="0"/>
                </a:lnTo>
                <a:lnTo>
                  <a:pt x="0" y="304800"/>
                </a:lnTo>
                <a:lnTo>
                  <a:pt x="268719" y="304800"/>
                </a:lnTo>
                <a:lnTo>
                  <a:pt x="283532" y="301862"/>
                </a:lnTo>
                <a:lnTo>
                  <a:pt x="295628" y="293850"/>
                </a:lnTo>
                <a:lnTo>
                  <a:pt x="303783" y="281966"/>
                </a:lnTo>
                <a:lnTo>
                  <a:pt x="306773" y="267412"/>
                </a:lnTo>
                <a:lnTo>
                  <a:pt x="306773" y="37387"/>
                </a:lnTo>
                <a:lnTo>
                  <a:pt x="303783" y="22833"/>
                </a:lnTo>
                <a:lnTo>
                  <a:pt x="295628" y="10949"/>
                </a:lnTo>
                <a:lnTo>
                  <a:pt x="283532" y="2937"/>
                </a:lnTo>
                <a:lnTo>
                  <a:pt x="268719" y="0"/>
                </a:lnTo>
                <a:close/>
              </a:path>
            </a:pathLst>
          </a:custGeom>
          <a:solidFill>
            <a:srgbClr val="00ADEF">
              <a:alpha val="9999"/>
            </a:srgbClr>
          </a:solidFill>
        </p:spPr>
        <p:txBody>
          <a:bodyPr wrap="square" lIns="0" tIns="0" rIns="0" bIns="0" rtlCol="0"/>
          <a:lstStyle/>
          <a:p>
            <a:endParaRPr/>
          </a:p>
        </p:txBody>
      </p:sp>
      <p:sp>
        <p:nvSpPr>
          <p:cNvPr id="89" name="object 5"/>
          <p:cNvSpPr/>
          <p:nvPr/>
        </p:nvSpPr>
        <p:spPr>
          <a:xfrm>
            <a:off x="810288" y="5830399"/>
            <a:ext cx="1854200" cy="304800"/>
          </a:xfrm>
          <a:custGeom>
            <a:avLst/>
            <a:gdLst/>
            <a:ahLst/>
            <a:cxnLst/>
            <a:rect l="l" t="t" r="r" b="b"/>
            <a:pathLst>
              <a:path w="1854200" h="304800">
                <a:moveTo>
                  <a:pt x="1816145" y="0"/>
                </a:moveTo>
                <a:lnTo>
                  <a:pt x="38054" y="0"/>
                </a:lnTo>
                <a:lnTo>
                  <a:pt x="23241" y="2937"/>
                </a:lnTo>
                <a:lnTo>
                  <a:pt x="11145" y="10949"/>
                </a:lnTo>
                <a:lnTo>
                  <a:pt x="2990" y="22833"/>
                </a:lnTo>
                <a:lnTo>
                  <a:pt x="0" y="37387"/>
                </a:lnTo>
                <a:lnTo>
                  <a:pt x="0" y="267412"/>
                </a:lnTo>
                <a:lnTo>
                  <a:pt x="2990" y="281966"/>
                </a:lnTo>
                <a:lnTo>
                  <a:pt x="11145" y="293850"/>
                </a:lnTo>
                <a:lnTo>
                  <a:pt x="23241" y="301862"/>
                </a:lnTo>
                <a:lnTo>
                  <a:pt x="38054" y="304800"/>
                </a:lnTo>
                <a:lnTo>
                  <a:pt x="1816145" y="304800"/>
                </a:lnTo>
                <a:lnTo>
                  <a:pt x="1830958" y="301862"/>
                </a:lnTo>
                <a:lnTo>
                  <a:pt x="1843054" y="293850"/>
                </a:lnTo>
                <a:lnTo>
                  <a:pt x="1848369" y="286105"/>
                </a:lnTo>
                <a:lnTo>
                  <a:pt x="38054" y="286105"/>
                </a:lnTo>
                <a:lnTo>
                  <a:pt x="30656" y="284634"/>
                </a:lnTo>
                <a:lnTo>
                  <a:pt x="24607" y="280623"/>
                </a:lnTo>
                <a:lnTo>
                  <a:pt x="20525" y="274681"/>
                </a:lnTo>
                <a:lnTo>
                  <a:pt x="19027" y="267412"/>
                </a:lnTo>
                <a:lnTo>
                  <a:pt x="19027" y="37387"/>
                </a:lnTo>
                <a:lnTo>
                  <a:pt x="20525" y="30118"/>
                </a:lnTo>
                <a:lnTo>
                  <a:pt x="24607" y="24176"/>
                </a:lnTo>
                <a:lnTo>
                  <a:pt x="30656" y="20165"/>
                </a:lnTo>
                <a:lnTo>
                  <a:pt x="38054" y="18694"/>
                </a:lnTo>
                <a:lnTo>
                  <a:pt x="1848369" y="18694"/>
                </a:lnTo>
                <a:lnTo>
                  <a:pt x="1843054" y="10949"/>
                </a:lnTo>
                <a:lnTo>
                  <a:pt x="1830958" y="2937"/>
                </a:lnTo>
                <a:lnTo>
                  <a:pt x="1816145" y="0"/>
                </a:lnTo>
                <a:close/>
              </a:path>
              <a:path w="1854200" h="304800">
                <a:moveTo>
                  <a:pt x="1848369" y="18694"/>
                </a:moveTo>
                <a:lnTo>
                  <a:pt x="1816145" y="18694"/>
                </a:lnTo>
                <a:lnTo>
                  <a:pt x="1823544" y="20165"/>
                </a:lnTo>
                <a:lnTo>
                  <a:pt x="1829593" y="24176"/>
                </a:lnTo>
                <a:lnTo>
                  <a:pt x="1833675" y="30118"/>
                </a:lnTo>
                <a:lnTo>
                  <a:pt x="1835172" y="37387"/>
                </a:lnTo>
                <a:lnTo>
                  <a:pt x="1835172" y="267412"/>
                </a:lnTo>
                <a:lnTo>
                  <a:pt x="1833675" y="274681"/>
                </a:lnTo>
                <a:lnTo>
                  <a:pt x="1829593" y="280623"/>
                </a:lnTo>
                <a:lnTo>
                  <a:pt x="1823544" y="284634"/>
                </a:lnTo>
                <a:lnTo>
                  <a:pt x="1816145" y="286105"/>
                </a:lnTo>
                <a:lnTo>
                  <a:pt x="1848369" y="286105"/>
                </a:lnTo>
                <a:lnTo>
                  <a:pt x="1851209" y="281966"/>
                </a:lnTo>
                <a:lnTo>
                  <a:pt x="1854200" y="267412"/>
                </a:lnTo>
                <a:lnTo>
                  <a:pt x="1854200" y="37387"/>
                </a:lnTo>
                <a:lnTo>
                  <a:pt x="1851209" y="22833"/>
                </a:lnTo>
                <a:lnTo>
                  <a:pt x="1848369" y="18694"/>
                </a:lnTo>
                <a:close/>
              </a:path>
            </a:pathLst>
          </a:custGeom>
          <a:solidFill>
            <a:srgbClr val="00ADEF"/>
          </a:solidFill>
        </p:spPr>
        <p:txBody>
          <a:bodyPr wrap="square" lIns="0" tIns="0" rIns="0" bIns="0" rtlCol="0"/>
          <a:lstStyle/>
          <a:p>
            <a:endParaRPr/>
          </a:p>
        </p:txBody>
      </p:sp>
      <p:sp>
        <p:nvSpPr>
          <p:cNvPr id="90" name="object 6"/>
          <p:cNvSpPr/>
          <p:nvPr/>
        </p:nvSpPr>
        <p:spPr>
          <a:xfrm>
            <a:off x="2361467" y="5837489"/>
            <a:ext cx="0" cy="297815"/>
          </a:xfrm>
          <a:custGeom>
            <a:avLst/>
            <a:gdLst/>
            <a:ahLst/>
            <a:cxnLst/>
            <a:rect l="l" t="t" r="r" b="b"/>
            <a:pathLst>
              <a:path h="297814">
                <a:moveTo>
                  <a:pt x="0" y="0"/>
                </a:moveTo>
                <a:lnTo>
                  <a:pt x="0" y="297708"/>
                </a:lnTo>
              </a:path>
            </a:pathLst>
          </a:custGeom>
          <a:ln w="19027">
            <a:solidFill>
              <a:srgbClr val="00ADEF"/>
            </a:solidFill>
          </a:ln>
        </p:spPr>
        <p:txBody>
          <a:bodyPr wrap="square" lIns="0" tIns="0" rIns="0" bIns="0" rtlCol="0"/>
          <a:lstStyle/>
          <a:p>
            <a:endParaRPr/>
          </a:p>
        </p:txBody>
      </p:sp>
      <p:sp>
        <p:nvSpPr>
          <p:cNvPr id="91" name="object 7"/>
          <p:cNvSpPr/>
          <p:nvPr/>
        </p:nvSpPr>
        <p:spPr>
          <a:xfrm>
            <a:off x="2433618" y="5901286"/>
            <a:ext cx="123189" cy="120650"/>
          </a:xfrm>
          <a:custGeom>
            <a:avLst/>
            <a:gdLst/>
            <a:ahLst/>
            <a:cxnLst/>
            <a:rect l="l" t="t" r="r" b="b"/>
            <a:pathLst>
              <a:path w="123189" h="120650">
                <a:moveTo>
                  <a:pt x="61332" y="0"/>
                </a:moveTo>
                <a:lnTo>
                  <a:pt x="37455" y="4733"/>
                </a:lnTo>
                <a:lnTo>
                  <a:pt x="17960" y="17644"/>
                </a:lnTo>
                <a:lnTo>
                  <a:pt x="4818" y="36793"/>
                </a:lnTo>
                <a:lnTo>
                  <a:pt x="0" y="60244"/>
                </a:lnTo>
                <a:lnTo>
                  <a:pt x="4818" y="83698"/>
                </a:lnTo>
                <a:lnTo>
                  <a:pt x="17960" y="102851"/>
                </a:lnTo>
                <a:lnTo>
                  <a:pt x="37455" y="115765"/>
                </a:lnTo>
                <a:lnTo>
                  <a:pt x="61332" y="120501"/>
                </a:lnTo>
                <a:lnTo>
                  <a:pt x="85196" y="115765"/>
                </a:lnTo>
                <a:lnTo>
                  <a:pt x="104688" y="102851"/>
                </a:lnTo>
                <a:lnTo>
                  <a:pt x="117831" y="83698"/>
                </a:lnTo>
                <a:lnTo>
                  <a:pt x="122651" y="60244"/>
                </a:lnTo>
                <a:lnTo>
                  <a:pt x="117831" y="36793"/>
                </a:lnTo>
                <a:lnTo>
                  <a:pt x="104688" y="17644"/>
                </a:lnTo>
                <a:lnTo>
                  <a:pt x="85196" y="4733"/>
                </a:lnTo>
                <a:lnTo>
                  <a:pt x="61332" y="0"/>
                </a:lnTo>
                <a:close/>
              </a:path>
            </a:pathLst>
          </a:custGeom>
          <a:solidFill>
            <a:srgbClr val="FFFFFF"/>
          </a:solidFill>
        </p:spPr>
        <p:txBody>
          <a:bodyPr wrap="square" lIns="0" tIns="0" rIns="0" bIns="0" rtlCol="0"/>
          <a:lstStyle/>
          <a:p>
            <a:endParaRPr/>
          </a:p>
        </p:txBody>
      </p:sp>
      <p:sp>
        <p:nvSpPr>
          <p:cNvPr id="92" name="object 8"/>
          <p:cNvSpPr/>
          <p:nvPr/>
        </p:nvSpPr>
        <p:spPr>
          <a:xfrm>
            <a:off x="2433618" y="5901286"/>
            <a:ext cx="123189" cy="120650"/>
          </a:xfrm>
          <a:custGeom>
            <a:avLst/>
            <a:gdLst/>
            <a:ahLst/>
            <a:cxnLst/>
            <a:rect l="l" t="t" r="r" b="b"/>
            <a:pathLst>
              <a:path w="123189" h="120650">
                <a:moveTo>
                  <a:pt x="122650" y="60244"/>
                </a:moveTo>
                <a:lnTo>
                  <a:pt x="117830" y="83697"/>
                </a:lnTo>
                <a:lnTo>
                  <a:pt x="104687" y="102851"/>
                </a:lnTo>
                <a:lnTo>
                  <a:pt x="85196" y="115765"/>
                </a:lnTo>
                <a:lnTo>
                  <a:pt x="61331" y="120501"/>
                </a:lnTo>
                <a:lnTo>
                  <a:pt x="37454" y="115765"/>
                </a:lnTo>
                <a:lnTo>
                  <a:pt x="17960" y="102851"/>
                </a:lnTo>
                <a:lnTo>
                  <a:pt x="4818" y="83697"/>
                </a:lnTo>
                <a:lnTo>
                  <a:pt x="0" y="60244"/>
                </a:lnTo>
                <a:lnTo>
                  <a:pt x="4818" y="36793"/>
                </a:lnTo>
                <a:lnTo>
                  <a:pt x="17960" y="17644"/>
                </a:lnTo>
                <a:lnTo>
                  <a:pt x="37454" y="4733"/>
                </a:lnTo>
                <a:lnTo>
                  <a:pt x="61331" y="0"/>
                </a:lnTo>
                <a:lnTo>
                  <a:pt x="85196" y="4733"/>
                </a:lnTo>
                <a:lnTo>
                  <a:pt x="104687" y="17644"/>
                </a:lnTo>
                <a:lnTo>
                  <a:pt x="117830" y="36793"/>
                </a:lnTo>
                <a:lnTo>
                  <a:pt x="122650" y="60244"/>
                </a:lnTo>
                <a:close/>
              </a:path>
            </a:pathLst>
          </a:custGeom>
          <a:ln w="18857">
            <a:solidFill>
              <a:srgbClr val="00ADEF"/>
            </a:solidFill>
          </a:ln>
        </p:spPr>
        <p:txBody>
          <a:bodyPr wrap="square" lIns="0" tIns="0" rIns="0" bIns="0" rtlCol="0"/>
          <a:lstStyle/>
          <a:p>
            <a:endParaRPr/>
          </a:p>
        </p:txBody>
      </p:sp>
      <p:sp>
        <p:nvSpPr>
          <p:cNvPr id="93" name="object 9"/>
          <p:cNvSpPr/>
          <p:nvPr/>
        </p:nvSpPr>
        <p:spPr>
          <a:xfrm>
            <a:off x="2534622" y="6007609"/>
            <a:ext cx="57785" cy="57150"/>
          </a:xfrm>
          <a:custGeom>
            <a:avLst/>
            <a:gdLst/>
            <a:ahLst/>
            <a:cxnLst/>
            <a:rect l="l" t="t" r="r" b="b"/>
            <a:pathLst>
              <a:path w="57785" h="57150">
                <a:moveTo>
                  <a:pt x="0" y="0"/>
                </a:moveTo>
                <a:lnTo>
                  <a:pt x="57716" y="56705"/>
                </a:lnTo>
              </a:path>
            </a:pathLst>
          </a:custGeom>
          <a:ln w="18857">
            <a:solidFill>
              <a:srgbClr val="00ADEF"/>
            </a:solidFill>
          </a:ln>
        </p:spPr>
        <p:txBody>
          <a:bodyPr wrap="square" lIns="0" tIns="0" rIns="0" bIns="0" rtlCol="0"/>
          <a:lstStyle/>
          <a:p>
            <a:endParaRPr/>
          </a:p>
        </p:txBody>
      </p:sp>
      <p:sp>
        <p:nvSpPr>
          <p:cNvPr id="94" name="object 10"/>
          <p:cNvSpPr txBox="1"/>
          <p:nvPr/>
        </p:nvSpPr>
        <p:spPr>
          <a:xfrm>
            <a:off x="900147" y="5895705"/>
            <a:ext cx="598170" cy="165100"/>
          </a:xfrm>
          <a:prstGeom prst="rect">
            <a:avLst/>
          </a:prstGeom>
        </p:spPr>
        <p:txBody>
          <a:bodyPr vert="horz" wrap="square" lIns="0" tIns="0" rIns="0" bIns="0" rtlCol="0">
            <a:spAutoFit/>
          </a:bodyPr>
          <a:lstStyle/>
          <a:p>
            <a:pPr marL="12700">
              <a:lnSpc>
                <a:spcPct val="100000"/>
              </a:lnSpc>
            </a:pPr>
            <a:r>
              <a:rPr sz="1000" dirty="0">
                <a:solidFill>
                  <a:srgbClr val="00ADEF"/>
                </a:solidFill>
                <a:latin typeface="Calibri"/>
                <a:cs typeface="Calibri"/>
              </a:rPr>
              <a:t>sore</a:t>
            </a:r>
            <a:r>
              <a:rPr sz="1000" spc="-120" dirty="0">
                <a:solidFill>
                  <a:srgbClr val="00ADEF"/>
                </a:solidFill>
                <a:latin typeface="Calibri"/>
                <a:cs typeface="Calibri"/>
              </a:rPr>
              <a:t> </a:t>
            </a:r>
            <a:r>
              <a:rPr sz="1000" spc="-5" dirty="0">
                <a:solidFill>
                  <a:srgbClr val="00ADEF"/>
                </a:solidFill>
                <a:latin typeface="Calibri"/>
                <a:cs typeface="Calibri"/>
              </a:rPr>
              <a:t>throat</a:t>
            </a:r>
            <a:endParaRPr sz="1000">
              <a:latin typeface="Calibri"/>
              <a:cs typeface="Calibri"/>
            </a:endParaRPr>
          </a:p>
        </p:txBody>
      </p:sp>
      <p:sp>
        <p:nvSpPr>
          <p:cNvPr id="95" name="object 12"/>
          <p:cNvSpPr txBox="1"/>
          <p:nvPr/>
        </p:nvSpPr>
        <p:spPr>
          <a:xfrm>
            <a:off x="877250" y="5541470"/>
            <a:ext cx="2209165" cy="215444"/>
          </a:xfrm>
          <a:prstGeom prst="rect">
            <a:avLst/>
          </a:prstGeom>
        </p:spPr>
        <p:txBody>
          <a:bodyPr vert="horz" wrap="square" lIns="0" tIns="0" rIns="0" bIns="0" rtlCol="0">
            <a:spAutoFit/>
          </a:bodyPr>
          <a:lstStyle/>
          <a:p>
            <a:pPr marL="12700">
              <a:lnSpc>
                <a:spcPct val="100000"/>
              </a:lnSpc>
              <a:tabLst>
                <a:tab pos="1729739" algn="l"/>
                <a:tab pos="2195830" algn="l"/>
              </a:tabLst>
            </a:pPr>
            <a:r>
              <a:rPr sz="1400" b="1" dirty="0">
                <a:solidFill>
                  <a:srgbClr val="00ADEF"/>
                </a:solidFill>
                <a:latin typeface="Arial"/>
                <a:cs typeface="Arial"/>
              </a:rPr>
              <a:t>Through</a:t>
            </a:r>
            <a:r>
              <a:rPr sz="1400" b="1" spc="-105" dirty="0">
                <a:solidFill>
                  <a:srgbClr val="00ADEF"/>
                </a:solidFill>
                <a:latin typeface="Arial"/>
                <a:cs typeface="Arial"/>
              </a:rPr>
              <a:t> </a:t>
            </a:r>
            <a:r>
              <a:rPr sz="1400" b="1" dirty="0">
                <a:solidFill>
                  <a:srgbClr val="00ADEF"/>
                </a:solidFill>
                <a:latin typeface="Arial"/>
                <a:cs typeface="Arial"/>
              </a:rPr>
              <a:t>Google	</a:t>
            </a:r>
            <a:endParaRPr sz="1400" dirty="0">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396" y="2093832"/>
            <a:ext cx="14954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97" y="3179154"/>
            <a:ext cx="25241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058" y="4211577"/>
            <a:ext cx="308610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84539" y="1541661"/>
            <a:ext cx="2499243" cy="369332"/>
          </a:xfrm>
          <a:prstGeom prst="rect">
            <a:avLst/>
          </a:prstGeom>
          <a:noFill/>
        </p:spPr>
        <p:txBody>
          <a:bodyPr wrap="square" rtlCol="0">
            <a:spAutoFit/>
          </a:bodyPr>
          <a:lstStyle/>
          <a:p>
            <a:pPr algn="ctr">
              <a:spcAft>
                <a:spcPts val="400"/>
              </a:spcAft>
              <a:buClr>
                <a:schemeClr val="accent3"/>
              </a:buClr>
            </a:pPr>
            <a:r>
              <a:rPr lang="en-US" dirty="0" smtClean="0">
                <a:solidFill>
                  <a:srgbClr val="4D4D4D"/>
                </a:solidFill>
              </a:rPr>
              <a:t>Partnerships:</a:t>
            </a:r>
          </a:p>
        </p:txBody>
      </p:sp>
      <p:sp>
        <p:nvSpPr>
          <p:cNvPr id="96" name="TextBox 95"/>
          <p:cNvSpPr txBox="1"/>
          <p:nvPr/>
        </p:nvSpPr>
        <p:spPr>
          <a:xfrm>
            <a:off x="6370378" y="5356804"/>
            <a:ext cx="2499243" cy="369332"/>
          </a:xfrm>
          <a:prstGeom prst="rect">
            <a:avLst/>
          </a:prstGeom>
          <a:noFill/>
        </p:spPr>
        <p:txBody>
          <a:bodyPr wrap="square" rtlCol="0">
            <a:spAutoFit/>
          </a:bodyPr>
          <a:lstStyle/>
          <a:p>
            <a:pPr algn="ctr">
              <a:spcAft>
                <a:spcPts val="400"/>
              </a:spcAft>
              <a:buClr>
                <a:schemeClr val="accent3"/>
              </a:buClr>
            </a:pPr>
            <a:r>
              <a:rPr lang="en-US" dirty="0" smtClean="0">
                <a:solidFill>
                  <a:srgbClr val="4D4D4D"/>
                </a:solidFill>
              </a:rPr>
              <a:t>and many more</a:t>
            </a:r>
          </a:p>
        </p:txBody>
      </p:sp>
    </p:spTree>
    <p:extLst>
      <p:ext uri="{BB962C8B-B14F-4D97-AF65-F5344CB8AC3E}">
        <p14:creationId xmlns:p14="http://schemas.microsoft.com/office/powerpoint/2010/main" val="5716380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LetsGetChecked</a:t>
            </a:r>
            <a:r>
              <a:rPr lang="en-US" dirty="0" smtClean="0"/>
              <a:t/>
            </a:r>
            <a:br>
              <a:rPr lang="en-US" dirty="0" smtClean="0"/>
            </a:br>
            <a:r>
              <a:rPr lang="en-US" sz="1800" b="0" dirty="0" smtClean="0">
                <a:solidFill>
                  <a:schemeClr val="accent3"/>
                </a:solidFill>
              </a:rPr>
              <a:t>Optum Ventures investment March 2018</a:t>
            </a:r>
            <a:endParaRPr lang="en-US" b="0" dirty="0">
              <a:solidFill>
                <a:schemeClr val="accent3"/>
              </a:solidFill>
            </a:endParaRPr>
          </a:p>
        </p:txBody>
      </p:sp>
      <p:sp>
        <p:nvSpPr>
          <p:cNvPr id="3" name="Slide Number Placeholder 3"/>
          <p:cNvSpPr txBox="1">
            <a:spLocks/>
          </p:cNvSpPr>
          <p:nvPr/>
        </p:nvSpPr>
        <p:spPr>
          <a:xfrm>
            <a:off x="7715002" y="6681061"/>
            <a:ext cx="1066800" cy="1678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F9BDA0-AF0E-4BA8-B742-3B9C92A3E6FE}" type="slidenum">
              <a:rPr lang="en-US" sz="900" smtClean="0"/>
              <a:pPr algn="r"/>
              <a:t>6</a:t>
            </a:fld>
            <a:endParaRPr lang="en-US" sz="900" dirty="0"/>
          </a:p>
        </p:txBody>
      </p:sp>
      <p:sp>
        <p:nvSpPr>
          <p:cNvPr id="4" name="TextBox 3"/>
          <p:cNvSpPr txBox="1"/>
          <p:nvPr/>
        </p:nvSpPr>
        <p:spPr>
          <a:xfrm>
            <a:off x="331909" y="1233020"/>
            <a:ext cx="5943600" cy="4637167"/>
          </a:xfrm>
          <a:prstGeom prst="rect">
            <a:avLst/>
          </a:prstGeom>
          <a:noFill/>
        </p:spPr>
        <p:txBody>
          <a:bodyPr wrap="square" rtlCol="0">
            <a:spAutoFit/>
          </a:bodyPr>
          <a:lstStyle/>
          <a:p>
            <a:pPr>
              <a:spcAft>
                <a:spcPts val="400"/>
              </a:spcAft>
              <a:buClr>
                <a:schemeClr val="accent3"/>
              </a:buClr>
            </a:pPr>
            <a:r>
              <a:rPr lang="en-US" sz="1600" dirty="0" smtClean="0">
                <a:solidFill>
                  <a:schemeClr val="tx2"/>
                </a:solidFill>
              </a:rPr>
              <a:t>Lab test in a box:</a:t>
            </a: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Member orders a lab kit </a:t>
            </a:r>
            <a:r>
              <a:rPr lang="en-US" sz="1600" dirty="0">
                <a:solidFill>
                  <a:schemeClr val="tx2"/>
                </a:solidFill>
              </a:rPr>
              <a:t>via </a:t>
            </a:r>
            <a:r>
              <a:rPr lang="en-US" sz="1600" dirty="0" smtClean="0">
                <a:solidFill>
                  <a:schemeClr val="tx2"/>
                </a:solidFill>
              </a:rPr>
              <a:t>LetsGetChecked.com, </a:t>
            </a:r>
            <a:r>
              <a:rPr lang="en-US" sz="1600" dirty="0">
                <a:solidFill>
                  <a:schemeClr val="tx2"/>
                </a:solidFill>
              </a:rPr>
              <a:t>which will be </a:t>
            </a:r>
            <a:r>
              <a:rPr lang="en-US" sz="1600" dirty="0" smtClean="0">
                <a:solidFill>
                  <a:schemeClr val="tx2"/>
                </a:solidFill>
              </a:rPr>
              <a:t>authorized </a:t>
            </a:r>
            <a:r>
              <a:rPr lang="en-US" sz="1600" dirty="0">
                <a:solidFill>
                  <a:schemeClr val="tx2"/>
                </a:solidFill>
              </a:rPr>
              <a:t>by </a:t>
            </a:r>
            <a:r>
              <a:rPr lang="en-US" sz="1600" dirty="0" smtClean="0">
                <a:solidFill>
                  <a:schemeClr val="tx2"/>
                </a:solidFill>
              </a:rPr>
              <a:t>a </a:t>
            </a:r>
            <a:r>
              <a:rPr lang="en-US" sz="1600" dirty="0" err="1" smtClean="0">
                <a:solidFill>
                  <a:schemeClr val="tx2"/>
                </a:solidFill>
              </a:rPr>
              <a:t>LetsGetChecked</a:t>
            </a:r>
            <a:r>
              <a:rPr lang="en-US" sz="1600" dirty="0" smtClean="0">
                <a:solidFill>
                  <a:schemeClr val="tx2"/>
                </a:solidFill>
              </a:rPr>
              <a:t> </a:t>
            </a:r>
            <a:r>
              <a:rPr lang="en-US" sz="1600" dirty="0">
                <a:solidFill>
                  <a:schemeClr val="tx2"/>
                </a:solidFill>
              </a:rPr>
              <a:t>physician. </a:t>
            </a:r>
            <a:r>
              <a:rPr lang="en-US" sz="1600" dirty="0" smtClean="0">
                <a:solidFill>
                  <a:schemeClr val="tx2"/>
                </a:solidFill>
              </a:rPr>
              <a:t>An anonymized kit with a barcode is sent out.</a:t>
            </a:r>
            <a:endParaRPr lang="en-US" sz="1600" dirty="0">
              <a:solidFill>
                <a:schemeClr val="tx2"/>
              </a:solidFill>
            </a:endParaRP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Patient collects their own </a:t>
            </a:r>
            <a:r>
              <a:rPr lang="en-US" sz="1600" dirty="0">
                <a:solidFill>
                  <a:schemeClr val="tx2"/>
                </a:solidFill>
              </a:rPr>
              <a:t>sample, whether that be finger prick, stool (for colorectal cancer), or </a:t>
            </a:r>
            <a:r>
              <a:rPr lang="en-US" sz="1600" dirty="0" smtClean="0">
                <a:solidFill>
                  <a:schemeClr val="tx2"/>
                </a:solidFill>
              </a:rPr>
              <a:t>swab </a:t>
            </a: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Kit is mailed directly to INN lab</a:t>
            </a: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After the </a:t>
            </a:r>
            <a:r>
              <a:rPr lang="en-US" sz="1600" dirty="0">
                <a:solidFill>
                  <a:schemeClr val="tx2"/>
                </a:solidFill>
              </a:rPr>
              <a:t>lab processes the sample, the corresponding result will be reviewed by a </a:t>
            </a:r>
            <a:r>
              <a:rPr lang="en-US" sz="1600" dirty="0" err="1">
                <a:solidFill>
                  <a:schemeClr val="tx2"/>
                </a:solidFill>
              </a:rPr>
              <a:t>LetsGetChecked</a:t>
            </a:r>
            <a:r>
              <a:rPr lang="en-US" sz="1600" dirty="0">
                <a:solidFill>
                  <a:schemeClr val="tx2"/>
                </a:solidFill>
              </a:rPr>
              <a:t> physician and the company’s nursing support team</a:t>
            </a:r>
            <a:r>
              <a:rPr lang="en-US" sz="1600" dirty="0" smtClean="0">
                <a:solidFill>
                  <a:schemeClr val="tx2"/>
                </a:solidFill>
              </a:rPr>
              <a:t>.</a:t>
            </a:r>
          </a:p>
          <a:p>
            <a:pPr marL="171450" indent="-171450">
              <a:spcAft>
                <a:spcPts val="400"/>
              </a:spcAft>
              <a:buClr>
                <a:schemeClr val="accent3"/>
              </a:buClr>
              <a:buFont typeface="Arial" panose="020B0604020202020204" pitchFamily="34" charset="0"/>
              <a:buChar char="•"/>
            </a:pPr>
            <a:r>
              <a:rPr lang="en-US" sz="1600" dirty="0">
                <a:solidFill>
                  <a:schemeClr val="tx2"/>
                </a:solidFill>
              </a:rPr>
              <a:t>For positive or out of range results, patients will get a call from the team to discuss treatment options. Only after a consultation will the results be released to the patient’s dashboard.</a:t>
            </a: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Patient </a:t>
            </a:r>
            <a:r>
              <a:rPr lang="en-US" sz="1600" dirty="0">
                <a:solidFill>
                  <a:schemeClr val="tx2"/>
                </a:solidFill>
              </a:rPr>
              <a:t>can login to a dashboard to track </a:t>
            </a:r>
            <a:r>
              <a:rPr lang="en-US" sz="1600" dirty="0" smtClean="0">
                <a:solidFill>
                  <a:schemeClr val="tx2"/>
                </a:solidFill>
              </a:rPr>
              <a:t>shipment status, </a:t>
            </a:r>
            <a:r>
              <a:rPr lang="en-US" sz="1600" dirty="0">
                <a:solidFill>
                  <a:schemeClr val="tx2"/>
                </a:solidFill>
              </a:rPr>
              <a:t>see </a:t>
            </a:r>
            <a:r>
              <a:rPr lang="en-US" sz="1600" dirty="0" smtClean="0">
                <a:solidFill>
                  <a:schemeClr val="tx2"/>
                </a:solidFill>
              </a:rPr>
              <a:t>lab value results</a:t>
            </a:r>
            <a:r>
              <a:rPr lang="en-US" sz="1600" dirty="0">
                <a:solidFill>
                  <a:schemeClr val="tx2"/>
                </a:solidFill>
              </a:rPr>
              <a:t>, and request a call from the clinical team</a:t>
            </a:r>
            <a:r>
              <a:rPr lang="en-US" sz="1600" dirty="0" smtClean="0">
                <a:solidFill>
                  <a:schemeClr val="tx2"/>
                </a:solidFill>
              </a:rPr>
              <a:t>.</a:t>
            </a:r>
          </a:p>
          <a:p>
            <a:pPr marL="171450" indent="-171450">
              <a:spcAft>
                <a:spcPts val="400"/>
              </a:spcAft>
              <a:buClr>
                <a:schemeClr val="accent3"/>
              </a:buClr>
              <a:buFont typeface="Arial" panose="020B0604020202020204" pitchFamily="34" charset="0"/>
              <a:buChar char="•"/>
            </a:pPr>
            <a:r>
              <a:rPr lang="en-US" sz="1600" dirty="0" smtClean="0">
                <a:solidFill>
                  <a:schemeClr val="tx2"/>
                </a:solidFill>
              </a:rPr>
              <a:t>Currently 34 different tests available that fall into 4 categories:</a:t>
            </a:r>
            <a:endParaRPr lang="en-US" sz="16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509" y="1019179"/>
            <a:ext cx="2612473" cy="209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53909" y="3178359"/>
            <a:ext cx="2424749" cy="3262432"/>
          </a:xfrm>
          <a:prstGeom prst="rect">
            <a:avLst/>
          </a:prstGeom>
          <a:noFill/>
        </p:spPr>
        <p:txBody>
          <a:bodyPr wrap="square" rtlCol="0">
            <a:spAutoFit/>
          </a:bodyPr>
          <a:lstStyle/>
          <a:p>
            <a:pPr marL="171450" indent="-171450">
              <a:spcAft>
                <a:spcPts val="400"/>
              </a:spcAft>
              <a:buClr>
                <a:schemeClr val="accent3"/>
              </a:buClr>
              <a:buFont typeface="Arial" panose="020B0604020202020204" pitchFamily="34" charset="0"/>
              <a:buChar char="•"/>
            </a:pPr>
            <a:r>
              <a:rPr lang="en-US" dirty="0" smtClean="0">
                <a:solidFill>
                  <a:schemeClr val="accent3"/>
                </a:solidFill>
              </a:rPr>
              <a:t>Now </a:t>
            </a:r>
            <a:r>
              <a:rPr lang="en-US" dirty="0">
                <a:solidFill>
                  <a:schemeClr val="accent3"/>
                </a:solidFill>
              </a:rPr>
              <a:t>a</a:t>
            </a:r>
            <a:r>
              <a:rPr lang="en-US" dirty="0" smtClean="0">
                <a:solidFill>
                  <a:schemeClr val="accent3"/>
                </a:solidFill>
              </a:rPr>
              <a:t>vailable for partnership </a:t>
            </a:r>
          </a:p>
          <a:p>
            <a:pPr marL="171450" indent="-171450">
              <a:spcAft>
                <a:spcPts val="400"/>
              </a:spcAft>
              <a:buClr>
                <a:schemeClr val="accent3"/>
              </a:buClr>
              <a:buFont typeface="Arial" panose="020B0604020202020204" pitchFamily="34" charset="0"/>
              <a:buChar char="•"/>
            </a:pPr>
            <a:endParaRPr lang="en-US" sz="1400" dirty="0" smtClean="0">
              <a:solidFill>
                <a:schemeClr val="accent3"/>
              </a:solidFill>
            </a:endParaRPr>
          </a:p>
          <a:p>
            <a:pPr marL="171450" indent="-171450">
              <a:spcAft>
                <a:spcPts val="400"/>
              </a:spcAft>
              <a:buClr>
                <a:schemeClr val="accent3"/>
              </a:buClr>
              <a:buFont typeface="Arial" panose="020B0604020202020204" pitchFamily="34" charset="0"/>
              <a:buChar char="•"/>
            </a:pPr>
            <a:r>
              <a:rPr lang="en-US" dirty="0" smtClean="0">
                <a:solidFill>
                  <a:schemeClr val="accent3"/>
                </a:solidFill>
              </a:rPr>
              <a:t>3 to 1 savings opportunity</a:t>
            </a:r>
          </a:p>
          <a:p>
            <a:pPr marL="171450" indent="-171450">
              <a:spcAft>
                <a:spcPts val="400"/>
              </a:spcAft>
              <a:buClr>
                <a:schemeClr val="accent3"/>
              </a:buClr>
              <a:buFont typeface="Arial" panose="020B0604020202020204" pitchFamily="34" charset="0"/>
              <a:buChar char="•"/>
            </a:pPr>
            <a:endParaRPr lang="en-US" sz="1400" dirty="0" smtClean="0">
              <a:solidFill>
                <a:schemeClr val="accent3"/>
              </a:solidFill>
            </a:endParaRPr>
          </a:p>
          <a:p>
            <a:pPr marL="171450" indent="-171450">
              <a:spcAft>
                <a:spcPts val="400"/>
              </a:spcAft>
              <a:buClr>
                <a:schemeClr val="accent3"/>
              </a:buClr>
              <a:buFont typeface="Arial" panose="020B0604020202020204" pitchFamily="34" charset="0"/>
              <a:buChar char="•"/>
            </a:pPr>
            <a:r>
              <a:rPr lang="en-US" dirty="0" smtClean="0">
                <a:solidFill>
                  <a:schemeClr val="accent3"/>
                </a:solidFill>
              </a:rPr>
              <a:t>Can be used for biometric testing</a:t>
            </a:r>
          </a:p>
          <a:p>
            <a:pPr marL="171450" indent="-171450">
              <a:spcAft>
                <a:spcPts val="400"/>
              </a:spcAft>
              <a:buClr>
                <a:schemeClr val="accent3"/>
              </a:buClr>
              <a:buFont typeface="Arial" panose="020B0604020202020204" pitchFamily="34" charset="0"/>
              <a:buChar char="•"/>
            </a:pPr>
            <a:endParaRPr lang="en-US" sz="1400" dirty="0" smtClean="0">
              <a:solidFill>
                <a:schemeClr val="accent3"/>
              </a:solidFill>
            </a:endParaRPr>
          </a:p>
          <a:p>
            <a:pPr marL="171450" indent="-171450">
              <a:spcAft>
                <a:spcPts val="400"/>
              </a:spcAft>
              <a:buClr>
                <a:schemeClr val="accent3"/>
              </a:buClr>
              <a:buFont typeface="Arial" panose="020B0604020202020204" pitchFamily="34" charset="0"/>
              <a:buChar char="•"/>
            </a:pPr>
            <a:r>
              <a:rPr lang="en-US" dirty="0" smtClean="0">
                <a:solidFill>
                  <a:schemeClr val="accent3"/>
                </a:solidFill>
              </a:rPr>
              <a:t>Convenient for members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34" y="5917809"/>
            <a:ext cx="63055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80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EDC Analyzer Tool</a:t>
            </a:r>
            <a:r>
              <a:rPr lang="en-US" altLang="en-US" dirty="0"/>
              <a:t/>
            </a:r>
            <a:br>
              <a:rPr lang="en-US" altLang="en-US" dirty="0"/>
            </a:br>
            <a:r>
              <a:rPr lang="en-US" altLang="en-US" sz="1800" b="0" dirty="0" smtClean="0">
                <a:solidFill>
                  <a:schemeClr val="accent3"/>
                </a:solidFill>
              </a:rPr>
              <a:t>Effective 3/1/18</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379912"/>
            <a:ext cx="5715000" cy="177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Lst>
        </p:spPr>
      </p:pic>
      <p:sp>
        <p:nvSpPr>
          <p:cNvPr id="18438" name="Rectangle 2"/>
          <p:cNvSpPr>
            <a:spLocks noChangeArrowheads="1"/>
          </p:cNvSpPr>
          <p:nvPr/>
        </p:nvSpPr>
        <p:spPr bwMode="auto">
          <a:xfrm>
            <a:off x="530651" y="6156546"/>
            <a:ext cx="8299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200">
                <a:solidFill>
                  <a:srgbClr val="646D72"/>
                </a:solidFill>
                <a:latin typeface="Arial" charset="0"/>
                <a:ea typeface="MS PGothic" pitchFamily="34" charset="-128"/>
              </a:defRPr>
            </a:lvl1pPr>
            <a:lvl2pPr marL="742950" indent="-285750" algn="ctr" eaLnBrk="0" hangingPunct="0">
              <a:defRPr sz="2200">
                <a:solidFill>
                  <a:srgbClr val="646D72"/>
                </a:solidFill>
                <a:latin typeface="Arial" charset="0"/>
                <a:ea typeface="MS PGothic" pitchFamily="34" charset="-128"/>
              </a:defRPr>
            </a:lvl2pPr>
            <a:lvl3pPr marL="1143000" indent="-228600" algn="ctr" eaLnBrk="0" hangingPunct="0">
              <a:defRPr sz="2200">
                <a:solidFill>
                  <a:srgbClr val="646D72"/>
                </a:solidFill>
                <a:latin typeface="Arial" charset="0"/>
                <a:ea typeface="MS PGothic" pitchFamily="34" charset="-128"/>
              </a:defRPr>
            </a:lvl3pPr>
            <a:lvl4pPr marL="1600200" indent="-228600" algn="ctr" eaLnBrk="0" hangingPunct="0">
              <a:defRPr sz="2200">
                <a:solidFill>
                  <a:srgbClr val="646D72"/>
                </a:solidFill>
                <a:latin typeface="Arial" charset="0"/>
                <a:ea typeface="MS PGothic" pitchFamily="34" charset="-128"/>
              </a:defRPr>
            </a:lvl4pPr>
            <a:lvl5pPr marL="2057400" indent="-228600" algn="ctr" eaLnBrk="0" hangingPunct="0">
              <a:defRPr sz="2200">
                <a:solidFill>
                  <a:srgbClr val="646D72"/>
                </a:solidFill>
                <a:latin typeface="Arial" charset="0"/>
                <a:ea typeface="MS PGothic" pitchFamily="34" charset="-128"/>
              </a:defRPr>
            </a:lvl5pPr>
            <a:lvl6pPr marL="2514600" indent="-228600" algn="ctr" defTabSz="457200" eaLnBrk="0" fontAlgn="base" hangingPunct="0">
              <a:spcBef>
                <a:spcPct val="0"/>
              </a:spcBef>
              <a:spcAft>
                <a:spcPct val="0"/>
              </a:spcAft>
              <a:defRPr sz="2200">
                <a:solidFill>
                  <a:srgbClr val="646D72"/>
                </a:solidFill>
                <a:latin typeface="Arial" charset="0"/>
                <a:ea typeface="MS PGothic" pitchFamily="34" charset="-128"/>
              </a:defRPr>
            </a:lvl6pPr>
            <a:lvl7pPr marL="2971800" indent="-228600" algn="ctr" defTabSz="457200" eaLnBrk="0" fontAlgn="base" hangingPunct="0">
              <a:spcBef>
                <a:spcPct val="0"/>
              </a:spcBef>
              <a:spcAft>
                <a:spcPct val="0"/>
              </a:spcAft>
              <a:defRPr sz="2200">
                <a:solidFill>
                  <a:srgbClr val="646D72"/>
                </a:solidFill>
                <a:latin typeface="Arial" charset="0"/>
                <a:ea typeface="MS PGothic" pitchFamily="34" charset="-128"/>
              </a:defRPr>
            </a:lvl7pPr>
            <a:lvl8pPr marL="3429000" indent="-228600" algn="ctr" defTabSz="457200" eaLnBrk="0" fontAlgn="base" hangingPunct="0">
              <a:spcBef>
                <a:spcPct val="0"/>
              </a:spcBef>
              <a:spcAft>
                <a:spcPct val="0"/>
              </a:spcAft>
              <a:defRPr sz="2200">
                <a:solidFill>
                  <a:srgbClr val="646D72"/>
                </a:solidFill>
                <a:latin typeface="Arial" charset="0"/>
                <a:ea typeface="MS PGothic" pitchFamily="34" charset="-128"/>
              </a:defRPr>
            </a:lvl8pPr>
            <a:lvl9pPr marL="3886200" indent="-228600" algn="ctr" defTabSz="457200" eaLnBrk="0" fontAlgn="base" hangingPunct="0">
              <a:spcBef>
                <a:spcPct val="0"/>
              </a:spcBef>
              <a:spcAft>
                <a:spcPct val="0"/>
              </a:spcAft>
              <a:defRPr sz="2200">
                <a:solidFill>
                  <a:srgbClr val="646D72"/>
                </a:solidFill>
                <a:latin typeface="Arial" charset="0"/>
                <a:ea typeface="MS PGothic" pitchFamily="34" charset="-128"/>
              </a:defRPr>
            </a:lvl9pPr>
          </a:lstStyle>
          <a:p>
            <a:pPr defTabSz="457200" eaLnBrk="1" fontAlgn="base" hangingPunct="1">
              <a:spcBef>
                <a:spcPct val="0"/>
              </a:spcBef>
              <a:spcAft>
                <a:spcPct val="0"/>
              </a:spcAft>
            </a:pPr>
            <a:r>
              <a:rPr lang="en-US" altLang="en-US" sz="1200" dirty="0" smtClean="0">
                <a:cs typeface="Arial" charset="0"/>
              </a:rPr>
              <a:t>To learn more about this tool, please visit </a:t>
            </a:r>
            <a:r>
              <a:rPr lang="en-US" altLang="en-US" sz="1200" b="1" dirty="0" smtClean="0">
                <a:cs typeface="Arial" charset="0"/>
                <a:hlinkClick r:id="rId4"/>
              </a:rPr>
              <a:t>www.EDCAnalyzer.com</a:t>
            </a:r>
            <a:r>
              <a:rPr lang="en-US" altLang="en-US" sz="1200" dirty="0" smtClean="0">
                <a:cs typeface="Arial" charset="0"/>
              </a:rPr>
              <a:t>.</a:t>
            </a:r>
          </a:p>
        </p:txBody>
      </p:sp>
      <p:sp>
        <p:nvSpPr>
          <p:cNvPr id="8" name="Rectangle 14"/>
          <p:cNvSpPr txBox="1">
            <a:spLocks noChangeArrowheads="1"/>
          </p:cNvSpPr>
          <p:nvPr/>
        </p:nvSpPr>
        <p:spPr bwMode="auto">
          <a:xfrm>
            <a:off x="405239" y="1143000"/>
            <a:ext cx="8424862"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005293"/>
              </a:buClr>
              <a:buSzPct val="115000"/>
              <a:defRPr sz="2000">
                <a:solidFill>
                  <a:srgbClr val="535A5D"/>
                </a:solidFill>
                <a:latin typeface="+mn-lt"/>
                <a:ea typeface="MS PGothic" pitchFamily="34" charset="-128"/>
                <a:cs typeface="+mn-cs"/>
              </a:defRPr>
            </a:lvl1pPr>
            <a:lvl2pPr marL="508000" indent="11113" algn="l" defTabSz="457200" rtl="0" eaLnBrk="0" fontAlgn="base" hangingPunct="0">
              <a:spcBef>
                <a:spcPct val="20000"/>
              </a:spcBef>
              <a:spcAft>
                <a:spcPct val="0"/>
              </a:spcAft>
              <a:buClr>
                <a:srgbClr val="005293"/>
              </a:buClr>
              <a:buFont typeface="Arial" charset="0"/>
              <a:defRPr>
                <a:solidFill>
                  <a:srgbClr val="535A5D"/>
                </a:solidFill>
                <a:latin typeface="+mn-lt"/>
                <a:ea typeface="MS PGothic" pitchFamily="34" charset="-128"/>
              </a:defRPr>
            </a:lvl2pPr>
            <a:lvl3pPr marL="914400" algn="l" defTabSz="457200" rtl="0" eaLnBrk="0" fontAlgn="base" hangingPunct="0">
              <a:spcBef>
                <a:spcPct val="20000"/>
              </a:spcBef>
              <a:spcAft>
                <a:spcPct val="0"/>
              </a:spcAft>
              <a:buClr>
                <a:srgbClr val="005293"/>
              </a:buClr>
              <a:defRPr>
                <a:solidFill>
                  <a:srgbClr val="535A5D"/>
                </a:solidFill>
                <a:latin typeface="+mn-lt"/>
                <a:ea typeface="MS PGothic" pitchFamily="34" charset="-128"/>
              </a:defRPr>
            </a:lvl3pPr>
            <a:lvl4pPr marL="1379538" indent="-7938" algn="l" defTabSz="457200" rtl="0" eaLnBrk="0" fontAlgn="base" hangingPunct="0">
              <a:spcBef>
                <a:spcPct val="20000"/>
              </a:spcBef>
              <a:spcAft>
                <a:spcPct val="0"/>
              </a:spcAft>
              <a:buClr>
                <a:srgbClr val="005293"/>
              </a:buClr>
              <a:defRPr>
                <a:solidFill>
                  <a:srgbClr val="535A5D"/>
                </a:solidFill>
                <a:latin typeface="+mn-lt"/>
                <a:ea typeface="MS PGothic" pitchFamily="34" charset="-128"/>
              </a:defRPr>
            </a:lvl4pPr>
            <a:lvl5pPr marL="1828800" algn="l" defTabSz="457200" rtl="0" eaLnBrk="0" fontAlgn="base" hangingPunct="0">
              <a:spcBef>
                <a:spcPct val="20000"/>
              </a:spcBef>
              <a:spcAft>
                <a:spcPct val="0"/>
              </a:spcAft>
              <a:buClr>
                <a:srgbClr val="005293"/>
              </a:buClr>
              <a:buFont typeface="Arial" charset="0"/>
              <a:defRPr>
                <a:solidFill>
                  <a:srgbClr val="535A5D"/>
                </a:solidFill>
                <a:latin typeface="+mn-lt"/>
                <a:ea typeface="MS PGothic" pitchFamily="34" charset="-128"/>
              </a:defRPr>
            </a:lvl5pPr>
            <a:lvl6pPr marL="2286000" algn="l" defTabSz="457200" rtl="0" eaLnBrk="0" fontAlgn="base" hangingPunct="0">
              <a:spcBef>
                <a:spcPct val="20000"/>
              </a:spcBef>
              <a:spcAft>
                <a:spcPct val="0"/>
              </a:spcAft>
              <a:buClr>
                <a:srgbClr val="005293"/>
              </a:buClr>
              <a:buFont typeface="Arial" pitchFamily="34" charset="0"/>
              <a:defRPr>
                <a:solidFill>
                  <a:srgbClr val="535A5D"/>
                </a:solidFill>
                <a:latin typeface="+mn-lt"/>
                <a:ea typeface="+mn-ea"/>
              </a:defRPr>
            </a:lvl6pPr>
            <a:lvl7pPr marL="2743200" algn="l" defTabSz="457200" rtl="0" eaLnBrk="0" fontAlgn="base" hangingPunct="0">
              <a:spcBef>
                <a:spcPct val="20000"/>
              </a:spcBef>
              <a:spcAft>
                <a:spcPct val="0"/>
              </a:spcAft>
              <a:buClr>
                <a:srgbClr val="005293"/>
              </a:buClr>
              <a:buFont typeface="Arial" pitchFamily="34" charset="0"/>
              <a:defRPr>
                <a:solidFill>
                  <a:srgbClr val="535A5D"/>
                </a:solidFill>
                <a:latin typeface="+mn-lt"/>
                <a:ea typeface="+mn-ea"/>
              </a:defRPr>
            </a:lvl7pPr>
            <a:lvl8pPr marL="3200400" algn="l" defTabSz="457200" rtl="0" eaLnBrk="0" fontAlgn="base" hangingPunct="0">
              <a:spcBef>
                <a:spcPct val="20000"/>
              </a:spcBef>
              <a:spcAft>
                <a:spcPct val="0"/>
              </a:spcAft>
              <a:buClr>
                <a:srgbClr val="005293"/>
              </a:buClr>
              <a:buFont typeface="Arial" pitchFamily="34" charset="0"/>
              <a:defRPr>
                <a:solidFill>
                  <a:srgbClr val="535A5D"/>
                </a:solidFill>
                <a:latin typeface="+mn-lt"/>
                <a:ea typeface="+mn-ea"/>
              </a:defRPr>
            </a:lvl8pPr>
            <a:lvl9pPr marL="3657600" algn="l" defTabSz="457200" rtl="0" eaLnBrk="0" fontAlgn="base" hangingPunct="0">
              <a:spcBef>
                <a:spcPct val="20000"/>
              </a:spcBef>
              <a:spcAft>
                <a:spcPct val="0"/>
              </a:spcAft>
              <a:buClr>
                <a:srgbClr val="005293"/>
              </a:buClr>
              <a:buFont typeface="Arial" pitchFamily="34" charset="0"/>
              <a:defRPr>
                <a:solidFill>
                  <a:srgbClr val="535A5D"/>
                </a:solidFill>
                <a:latin typeface="+mn-lt"/>
                <a:ea typeface="+mn-ea"/>
              </a:defRPr>
            </a:lvl9pPr>
          </a:lstStyle>
          <a:p>
            <a:pPr marL="0" indent="0">
              <a:spcBef>
                <a:spcPts val="600"/>
              </a:spcBef>
              <a:spcAft>
                <a:spcPts val="0"/>
              </a:spcAft>
              <a:defRPr/>
            </a:pPr>
            <a:r>
              <a:rPr lang="en-US" sz="1400" b="1" u="sng" kern="0" dirty="0" smtClean="0">
                <a:solidFill>
                  <a:srgbClr val="005293"/>
                </a:solidFill>
                <a:ea typeface="MS PGothic"/>
              </a:rPr>
              <a:t>What it is:</a:t>
            </a:r>
          </a:p>
          <a:p>
            <a:pPr marL="171450" indent="-171450">
              <a:spcBef>
                <a:spcPts val="600"/>
              </a:spcBef>
              <a:spcAft>
                <a:spcPts val="0"/>
              </a:spcAft>
              <a:buFont typeface="Wingdings" panose="05000000000000000000" pitchFamily="2" charset="2"/>
              <a:buChar char="§"/>
              <a:defRPr/>
            </a:pPr>
            <a:r>
              <a:rPr lang="en-US" sz="1200" kern="0" dirty="0" smtClean="0">
                <a:solidFill>
                  <a:srgbClr val="005293"/>
                </a:solidFill>
                <a:ea typeface="MS PGothic"/>
              </a:rPr>
              <a:t>The EDC Analyzer Tool is an Optum tool that reviews Emergency Department </a:t>
            </a:r>
            <a:r>
              <a:rPr lang="en-US" sz="1200" kern="0" dirty="0" err="1" smtClean="0">
                <a:solidFill>
                  <a:srgbClr val="005293"/>
                </a:solidFill>
                <a:ea typeface="MS PGothic"/>
              </a:rPr>
              <a:t>CPT</a:t>
            </a:r>
            <a:r>
              <a:rPr lang="en-US" sz="1200" kern="0" dirty="0" smtClean="0">
                <a:solidFill>
                  <a:srgbClr val="005293"/>
                </a:solidFill>
                <a:ea typeface="MS PGothic"/>
              </a:rPr>
              <a:t> codes and compares them to the level of care  billed and the care provided to ensure the services match. Claim payments are reduced if it shows the level of care billed is not in line with the services provided. This is a pre-payment edit with a unique remark code. </a:t>
            </a:r>
            <a:endParaRPr lang="en-US" sz="1400" b="1" u="sng" kern="0" dirty="0">
              <a:solidFill>
                <a:srgbClr val="005293"/>
              </a:solidFill>
              <a:ea typeface="MS PGothic"/>
            </a:endParaRPr>
          </a:p>
          <a:p>
            <a:pPr marL="0" indent="0">
              <a:spcBef>
                <a:spcPts val="600"/>
              </a:spcBef>
              <a:spcAft>
                <a:spcPts val="0"/>
              </a:spcAft>
              <a:defRPr/>
            </a:pPr>
            <a:r>
              <a:rPr lang="en-US" sz="1400" b="1" u="sng" kern="0" dirty="0" smtClean="0">
                <a:solidFill>
                  <a:srgbClr val="005293"/>
                </a:solidFill>
                <a:ea typeface="MS PGothic"/>
              </a:rPr>
              <a:t>Background</a:t>
            </a:r>
            <a:r>
              <a:rPr lang="en-US" sz="1800" b="1" u="sng" kern="0" dirty="0" smtClean="0">
                <a:solidFill>
                  <a:srgbClr val="005293"/>
                </a:solidFill>
                <a:ea typeface="MS PGothic"/>
              </a:rPr>
              <a:t>:</a:t>
            </a:r>
          </a:p>
          <a:p>
            <a:pPr marL="171450" indent="-171450">
              <a:spcBef>
                <a:spcPts val="600"/>
              </a:spcBef>
              <a:spcAft>
                <a:spcPts val="0"/>
              </a:spcAft>
              <a:buFont typeface="Wingdings" panose="05000000000000000000" pitchFamily="2" charset="2"/>
              <a:buChar char="§"/>
              <a:defRPr/>
            </a:pPr>
            <a:r>
              <a:rPr lang="en-US" sz="1200" kern="0" dirty="0" smtClean="0">
                <a:solidFill>
                  <a:srgbClr val="005293"/>
                </a:solidFill>
                <a:ea typeface="MS PGothic"/>
              </a:rPr>
              <a:t>Emergency Departments (ED) facility claims include an evaluation and management (E/M) </a:t>
            </a:r>
            <a:r>
              <a:rPr lang="en-US" sz="1200" kern="0" dirty="0" err="1" smtClean="0">
                <a:solidFill>
                  <a:srgbClr val="005293"/>
                </a:solidFill>
                <a:ea typeface="MS PGothic"/>
              </a:rPr>
              <a:t>CPT</a:t>
            </a:r>
            <a:r>
              <a:rPr lang="en-US" sz="1200" kern="0" dirty="0" smtClean="0">
                <a:solidFill>
                  <a:srgbClr val="005293"/>
                </a:solidFill>
                <a:ea typeface="MS PGothic"/>
              </a:rPr>
              <a:t> code in the range 99281-99285 to reflect the level of the ED visit and resource use by the facility.</a:t>
            </a:r>
          </a:p>
          <a:p>
            <a:pPr lvl="1">
              <a:spcBef>
                <a:spcPts val="600"/>
              </a:spcBef>
              <a:spcAft>
                <a:spcPts val="0"/>
              </a:spcAft>
              <a:buFont typeface="Wingdings" pitchFamily="2" charset="2"/>
              <a:buChar char="§"/>
              <a:defRPr/>
            </a:pPr>
            <a:r>
              <a:rPr lang="en-US" sz="1200" kern="0" dirty="0" smtClean="0">
                <a:solidFill>
                  <a:srgbClr val="005293"/>
                </a:solidFill>
                <a:ea typeface="MS PGothic"/>
              </a:rPr>
              <a:t>99284, 99285, G0383 and G0384 indicate high severity</a:t>
            </a:r>
          </a:p>
          <a:p>
            <a:pPr marL="171450" indent="-171450">
              <a:spcBef>
                <a:spcPts val="600"/>
              </a:spcBef>
              <a:spcAft>
                <a:spcPts val="0"/>
              </a:spcAft>
              <a:buFont typeface="Wingdings" panose="05000000000000000000" pitchFamily="2" charset="2"/>
              <a:buChar char="§"/>
              <a:defRPr/>
            </a:pPr>
            <a:r>
              <a:rPr lang="en-US" sz="1200" kern="0" dirty="0" smtClean="0">
                <a:solidFill>
                  <a:srgbClr val="005293"/>
                </a:solidFill>
                <a:ea typeface="MS PGothic"/>
              </a:rPr>
              <a:t>UnitedHealthcare has identified an increased trend where high severity level 4 and 5 E/M codes are submitted with diagnoses that do not support the level 4 and 5.</a:t>
            </a:r>
          </a:p>
          <a:p>
            <a:pPr>
              <a:spcBef>
                <a:spcPts val="600"/>
              </a:spcBef>
              <a:defRPr/>
            </a:pPr>
            <a:r>
              <a:rPr lang="en-US" sz="1400" b="1" u="sng" kern="0" dirty="0">
                <a:solidFill>
                  <a:srgbClr val="005293"/>
                </a:solidFill>
                <a:ea typeface="MS PGothic"/>
              </a:rPr>
              <a:t>Reason for Implementing:</a:t>
            </a:r>
          </a:p>
          <a:p>
            <a:pPr marL="171450" indent="-171450">
              <a:spcBef>
                <a:spcPts val="600"/>
              </a:spcBef>
              <a:spcAft>
                <a:spcPts val="0"/>
              </a:spcAft>
              <a:buFont typeface="Wingdings" panose="05000000000000000000" pitchFamily="2" charset="2"/>
              <a:buChar char="§"/>
              <a:defRPr/>
            </a:pPr>
            <a:r>
              <a:rPr lang="en-US" sz="1200" kern="0" dirty="0">
                <a:solidFill>
                  <a:srgbClr val="005293"/>
                </a:solidFill>
                <a:ea typeface="MS PGothic"/>
              </a:rPr>
              <a:t>Emphasis on correct coding (not medical necessity) for emergency department facility claims to ensure accurate payments that reflect the appropriate E/M level of the ED visit</a:t>
            </a:r>
          </a:p>
          <a:p>
            <a:pPr>
              <a:buFont typeface="Wingdings" panose="05000000000000000000" pitchFamily="2" charset="2"/>
              <a:buChar char="§"/>
            </a:pPr>
            <a:endParaRPr lang="en-US" sz="1600" dirty="0"/>
          </a:p>
          <a:p>
            <a:pPr marL="0" indent="0">
              <a:spcBef>
                <a:spcPts val="600"/>
              </a:spcBef>
              <a:spcAft>
                <a:spcPts val="0"/>
              </a:spcAft>
              <a:defRPr/>
            </a:pPr>
            <a:endParaRPr lang="en-US" sz="1600" b="1" kern="0" dirty="0" smtClean="0">
              <a:solidFill>
                <a:srgbClr val="005293"/>
              </a:solidFill>
              <a:ea typeface="MS PGothic"/>
            </a:endParaRPr>
          </a:p>
        </p:txBody>
      </p:sp>
      <p:sp>
        <p:nvSpPr>
          <p:cNvPr id="9" name="Slide Number Placeholder 3"/>
          <p:cNvSpPr txBox="1">
            <a:spLocks/>
          </p:cNvSpPr>
          <p:nvPr/>
        </p:nvSpPr>
        <p:spPr>
          <a:xfrm>
            <a:off x="7620000" y="6663233"/>
            <a:ext cx="1066800" cy="1678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F9BDA0-AF0E-4BA8-B742-3B9C92A3E6FE}" type="slidenum">
              <a:rPr lang="en-US" sz="900" smtClean="0"/>
              <a:pPr algn="r"/>
              <a:t>7</a:t>
            </a:fld>
            <a:endParaRPr lang="en-US" sz="900" dirty="0"/>
          </a:p>
        </p:txBody>
      </p:sp>
    </p:spTree>
    <p:extLst>
      <p:ext uri="{BB962C8B-B14F-4D97-AF65-F5344CB8AC3E}">
        <p14:creationId xmlns:p14="http://schemas.microsoft.com/office/powerpoint/2010/main" val="4006974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and Disease </a:t>
            </a:r>
            <a:r>
              <a:rPr lang="en-US" dirty="0" smtClean="0"/>
              <a:t>Management Modernization</a:t>
            </a:r>
            <a:endParaRPr lang="en-US" sz="1800" b="0" dirty="0">
              <a:solidFill>
                <a:schemeClr val="accent3"/>
              </a:solidFill>
            </a:endParaRPr>
          </a:p>
        </p:txBody>
      </p:sp>
      <p:sp>
        <p:nvSpPr>
          <p:cNvPr id="4" name="Text Box 37"/>
          <p:cNvSpPr txBox="1">
            <a:spLocks noChangeArrowheads="1"/>
          </p:cNvSpPr>
          <p:nvPr/>
        </p:nvSpPr>
        <p:spPr bwMode="auto">
          <a:xfrm>
            <a:off x="819151" y="3504350"/>
            <a:ext cx="35147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Ins="91440">
            <a:spAutoFit/>
          </a:bodyPr>
          <a:lstStyle>
            <a:lvl1pPr algn="l" eaLnBrk="0" hangingPunct="0">
              <a:defRPr sz="2400">
                <a:solidFill>
                  <a:schemeClr val="tx1"/>
                </a:solidFill>
                <a:latin typeface="Arial" charset="0"/>
                <a:ea typeface="ＭＳ Ｐゴシック" charset="0"/>
                <a:cs typeface="ＭＳ Ｐゴシック" charset="0"/>
              </a:defRPr>
            </a:lvl1pPr>
            <a:lvl2pPr algn="l" eaLnBrk="0" hangingPunct="0">
              <a:defRPr sz="2400">
                <a:solidFill>
                  <a:schemeClr val="tx1"/>
                </a:solidFill>
                <a:latin typeface="Arial" charset="0"/>
                <a:ea typeface="ＭＳ Ｐゴシック" charset="0"/>
              </a:defRPr>
            </a:lvl2pPr>
            <a:lvl3pPr algn="l" eaLnBrk="0" hangingPunct="0">
              <a:defRPr sz="2400">
                <a:solidFill>
                  <a:schemeClr val="tx1"/>
                </a:solidFill>
                <a:latin typeface="Arial" charset="0"/>
                <a:ea typeface="ＭＳ Ｐゴシック" charset="0"/>
              </a:defRPr>
            </a:lvl3pPr>
            <a:lvl4pPr algn="l" eaLnBrk="0" hangingPunct="0">
              <a:defRPr sz="2400">
                <a:solidFill>
                  <a:schemeClr val="tx1"/>
                </a:solidFill>
                <a:latin typeface="Arial" charset="0"/>
                <a:ea typeface="ＭＳ Ｐゴシック" charset="0"/>
              </a:defRPr>
            </a:lvl4pPr>
            <a:lvl5pPr algn="l"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chemeClr val="accent1"/>
                </a:solidFill>
              </a:rPr>
              <a:t>Employee and D</a:t>
            </a:r>
            <a:r>
              <a:rPr lang="en-US" sz="1600" b="1" dirty="0" smtClean="0">
                <a:solidFill>
                  <a:schemeClr val="accent1"/>
                </a:solidFill>
              </a:rPr>
              <a:t>ependents View</a:t>
            </a:r>
            <a:endParaRPr lang="en-US" sz="1600" b="1" dirty="0">
              <a:solidFill>
                <a:schemeClr val="accent1"/>
              </a:solidFill>
            </a:endParaRPr>
          </a:p>
        </p:txBody>
      </p:sp>
      <p:grpSp>
        <p:nvGrpSpPr>
          <p:cNvPr id="5" name="Group 4"/>
          <p:cNvGrpSpPr/>
          <p:nvPr/>
        </p:nvGrpSpPr>
        <p:grpSpPr>
          <a:xfrm>
            <a:off x="627184" y="3859260"/>
            <a:ext cx="4036745" cy="2538144"/>
            <a:chOff x="4297277" y="2710514"/>
            <a:chExt cx="4036745" cy="2538144"/>
          </a:xfrm>
        </p:grpSpPr>
        <p:grpSp>
          <p:nvGrpSpPr>
            <p:cNvPr id="6" name="Group 68"/>
            <p:cNvGrpSpPr>
              <a:grpSpLocks noChangeAspect="1"/>
            </p:cNvGrpSpPr>
            <p:nvPr/>
          </p:nvGrpSpPr>
          <p:grpSpPr bwMode="auto">
            <a:xfrm>
              <a:off x="5665422" y="2710514"/>
              <a:ext cx="1295515" cy="2538144"/>
              <a:chOff x="2687" y="2392"/>
              <a:chExt cx="98" cy="192"/>
            </a:xfrm>
            <a:solidFill>
              <a:schemeClr val="accent3"/>
            </a:solidFill>
          </p:grpSpPr>
          <p:sp>
            <p:nvSpPr>
              <p:cNvPr id="22"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5770145" y="3135703"/>
              <a:ext cx="1078330" cy="1633126"/>
              <a:chOff x="5542184" y="3811587"/>
              <a:chExt cx="1256002" cy="1902211"/>
            </a:xfrm>
          </p:grpSpPr>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b="12992"/>
              <a:stretch/>
            </p:blipFill>
            <p:spPr>
              <a:xfrm>
                <a:off x="5542184" y="3811587"/>
                <a:ext cx="1256002" cy="1719263"/>
              </a:xfrm>
              <a:prstGeom prst="rect">
                <a:avLst/>
              </a:prstGeom>
              <a:effectLst/>
            </p:spPr>
          </p:pic>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t="68851" b="459"/>
              <a:stretch/>
            </p:blipFill>
            <p:spPr>
              <a:xfrm>
                <a:off x="5542184" y="5107373"/>
                <a:ext cx="1256002" cy="606425"/>
              </a:xfrm>
              <a:prstGeom prst="rect">
                <a:avLst/>
              </a:prstGeom>
              <a:effectLst/>
            </p:spPr>
          </p:pic>
        </p:grpSp>
        <p:grpSp>
          <p:nvGrpSpPr>
            <p:cNvPr id="8" name="Group 68"/>
            <p:cNvGrpSpPr>
              <a:grpSpLocks noChangeAspect="1"/>
            </p:cNvGrpSpPr>
            <p:nvPr/>
          </p:nvGrpSpPr>
          <p:grpSpPr bwMode="auto">
            <a:xfrm>
              <a:off x="7038507" y="2710514"/>
              <a:ext cx="1295515" cy="2538144"/>
              <a:chOff x="2687" y="2392"/>
              <a:chExt cx="98" cy="192"/>
            </a:xfrm>
            <a:solidFill>
              <a:schemeClr val="accent3"/>
            </a:solidFill>
          </p:grpSpPr>
          <p:sp>
            <p:nvSpPr>
              <p:cNvPr id="18"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7147452" y="3137327"/>
              <a:ext cx="1069448" cy="1631794"/>
              <a:chOff x="7062496" y="3811587"/>
              <a:chExt cx="1256003" cy="1916445"/>
            </a:xfrm>
          </p:grpSpPr>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b="12624"/>
              <a:stretch/>
            </p:blipFill>
            <p:spPr>
              <a:xfrm>
                <a:off x="7062498" y="3811587"/>
                <a:ext cx="1256001" cy="1658938"/>
              </a:xfrm>
              <a:prstGeom prst="rect">
                <a:avLst/>
              </a:prstGeom>
              <a:effectLst/>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t="69817" b="82"/>
              <a:stretch/>
            </p:blipFill>
            <p:spPr>
              <a:xfrm>
                <a:off x="7062496" y="5156533"/>
                <a:ext cx="1256001" cy="571499"/>
              </a:xfrm>
              <a:prstGeom prst="rect">
                <a:avLst/>
              </a:prstGeom>
              <a:effectLst/>
            </p:spPr>
          </p:pic>
        </p:grpSp>
        <p:grpSp>
          <p:nvGrpSpPr>
            <p:cNvPr id="10" name="Group 68"/>
            <p:cNvGrpSpPr>
              <a:grpSpLocks noChangeAspect="1"/>
            </p:cNvGrpSpPr>
            <p:nvPr/>
          </p:nvGrpSpPr>
          <p:grpSpPr bwMode="auto">
            <a:xfrm>
              <a:off x="4297277" y="2710514"/>
              <a:ext cx="1295515" cy="2538144"/>
              <a:chOff x="2687" y="2392"/>
              <a:chExt cx="98" cy="192"/>
            </a:xfrm>
            <a:solidFill>
              <a:schemeClr val="accent3"/>
            </a:solidFill>
          </p:grpSpPr>
          <p:sp>
            <p:nvSpPr>
              <p:cNvPr id="14" name="Freeform 69"/>
              <p:cNvSpPr>
                <a:spLocks noEditPoints="1"/>
              </p:cNvSpPr>
              <p:nvPr/>
            </p:nvSpPr>
            <p:spPr bwMode="auto">
              <a:xfrm>
                <a:off x="2687" y="2392"/>
                <a:ext cx="98" cy="192"/>
              </a:xfrm>
              <a:custGeom>
                <a:avLst/>
                <a:gdLst>
                  <a:gd name="T0" fmla="*/ 134 w 149"/>
                  <a:gd name="T1" fmla="*/ 45 h 299"/>
                  <a:gd name="T2" fmla="*/ 134 w 149"/>
                  <a:gd name="T3" fmla="*/ 45 h 299"/>
                  <a:gd name="T4" fmla="*/ 14 w 149"/>
                  <a:gd name="T5" fmla="*/ 45 h 299"/>
                  <a:gd name="T6" fmla="*/ 14 w 149"/>
                  <a:gd name="T7" fmla="*/ 22 h 299"/>
                  <a:gd name="T8" fmla="*/ 22 w 149"/>
                  <a:gd name="T9" fmla="*/ 14 h 299"/>
                  <a:gd name="T10" fmla="*/ 127 w 149"/>
                  <a:gd name="T11" fmla="*/ 14 h 299"/>
                  <a:gd name="T12" fmla="*/ 134 w 149"/>
                  <a:gd name="T13" fmla="*/ 22 h 299"/>
                  <a:gd name="T14" fmla="*/ 134 w 149"/>
                  <a:gd name="T15" fmla="*/ 45 h 299"/>
                  <a:gd name="T16" fmla="*/ 134 w 149"/>
                  <a:gd name="T17" fmla="*/ 240 h 299"/>
                  <a:gd name="T18" fmla="*/ 134 w 149"/>
                  <a:gd name="T19" fmla="*/ 240 h 299"/>
                  <a:gd name="T20" fmla="*/ 14 w 149"/>
                  <a:gd name="T21" fmla="*/ 240 h 299"/>
                  <a:gd name="T22" fmla="*/ 14 w 149"/>
                  <a:gd name="T23" fmla="*/ 52 h 299"/>
                  <a:gd name="T24" fmla="*/ 134 w 149"/>
                  <a:gd name="T25" fmla="*/ 52 h 299"/>
                  <a:gd name="T26" fmla="*/ 134 w 149"/>
                  <a:gd name="T27" fmla="*/ 240 h 299"/>
                  <a:gd name="T28" fmla="*/ 134 w 149"/>
                  <a:gd name="T29" fmla="*/ 277 h 299"/>
                  <a:gd name="T30" fmla="*/ 134 w 149"/>
                  <a:gd name="T31" fmla="*/ 277 h 299"/>
                  <a:gd name="T32" fmla="*/ 127 w 149"/>
                  <a:gd name="T33" fmla="*/ 284 h 299"/>
                  <a:gd name="T34" fmla="*/ 22 w 149"/>
                  <a:gd name="T35" fmla="*/ 284 h 299"/>
                  <a:gd name="T36" fmla="*/ 14 w 149"/>
                  <a:gd name="T37" fmla="*/ 277 h 299"/>
                  <a:gd name="T38" fmla="*/ 14 w 149"/>
                  <a:gd name="T39" fmla="*/ 247 h 299"/>
                  <a:gd name="T40" fmla="*/ 134 w 149"/>
                  <a:gd name="T41" fmla="*/ 247 h 299"/>
                  <a:gd name="T42" fmla="*/ 134 w 149"/>
                  <a:gd name="T43" fmla="*/ 277 h 299"/>
                  <a:gd name="T44" fmla="*/ 127 w 149"/>
                  <a:gd name="T45" fmla="*/ 0 h 299"/>
                  <a:gd name="T46" fmla="*/ 127 w 149"/>
                  <a:gd name="T47" fmla="*/ 0 h 299"/>
                  <a:gd name="T48" fmla="*/ 22 w 149"/>
                  <a:gd name="T49" fmla="*/ 0 h 299"/>
                  <a:gd name="T50" fmla="*/ 0 w 149"/>
                  <a:gd name="T51" fmla="*/ 22 h 299"/>
                  <a:gd name="T52" fmla="*/ 0 w 149"/>
                  <a:gd name="T53" fmla="*/ 277 h 299"/>
                  <a:gd name="T54" fmla="*/ 22 w 149"/>
                  <a:gd name="T55" fmla="*/ 299 h 299"/>
                  <a:gd name="T56" fmla="*/ 127 w 149"/>
                  <a:gd name="T57" fmla="*/ 299 h 299"/>
                  <a:gd name="T58" fmla="*/ 149 w 149"/>
                  <a:gd name="T59" fmla="*/ 277 h 299"/>
                  <a:gd name="T60" fmla="*/ 149 w 149"/>
                  <a:gd name="T61" fmla="*/ 22 h 299"/>
                  <a:gd name="T62" fmla="*/ 127 w 149"/>
                  <a:gd name="T6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99">
                    <a:moveTo>
                      <a:pt x="134" y="45"/>
                    </a:moveTo>
                    <a:lnTo>
                      <a:pt x="134" y="45"/>
                    </a:lnTo>
                    <a:lnTo>
                      <a:pt x="14" y="45"/>
                    </a:lnTo>
                    <a:lnTo>
                      <a:pt x="14" y="22"/>
                    </a:lnTo>
                    <a:cubicBezTo>
                      <a:pt x="14" y="18"/>
                      <a:pt x="18" y="14"/>
                      <a:pt x="22" y="14"/>
                    </a:cubicBezTo>
                    <a:lnTo>
                      <a:pt x="127" y="14"/>
                    </a:lnTo>
                    <a:cubicBezTo>
                      <a:pt x="131" y="14"/>
                      <a:pt x="134" y="18"/>
                      <a:pt x="134" y="22"/>
                    </a:cubicBezTo>
                    <a:lnTo>
                      <a:pt x="134" y="45"/>
                    </a:lnTo>
                    <a:close/>
                    <a:moveTo>
                      <a:pt x="134" y="240"/>
                    </a:moveTo>
                    <a:lnTo>
                      <a:pt x="134" y="240"/>
                    </a:lnTo>
                    <a:lnTo>
                      <a:pt x="14" y="240"/>
                    </a:lnTo>
                    <a:lnTo>
                      <a:pt x="14" y="52"/>
                    </a:lnTo>
                    <a:lnTo>
                      <a:pt x="134" y="52"/>
                    </a:lnTo>
                    <a:lnTo>
                      <a:pt x="134" y="240"/>
                    </a:lnTo>
                    <a:close/>
                    <a:moveTo>
                      <a:pt x="134" y="277"/>
                    </a:moveTo>
                    <a:lnTo>
                      <a:pt x="134" y="277"/>
                    </a:lnTo>
                    <a:cubicBezTo>
                      <a:pt x="134" y="281"/>
                      <a:pt x="131" y="284"/>
                      <a:pt x="127" y="284"/>
                    </a:cubicBezTo>
                    <a:lnTo>
                      <a:pt x="22" y="284"/>
                    </a:lnTo>
                    <a:cubicBezTo>
                      <a:pt x="18" y="284"/>
                      <a:pt x="14" y="281"/>
                      <a:pt x="14" y="277"/>
                    </a:cubicBezTo>
                    <a:lnTo>
                      <a:pt x="14" y="247"/>
                    </a:lnTo>
                    <a:lnTo>
                      <a:pt x="134" y="247"/>
                    </a:lnTo>
                    <a:lnTo>
                      <a:pt x="134" y="277"/>
                    </a:lnTo>
                    <a:close/>
                    <a:moveTo>
                      <a:pt x="127" y="0"/>
                    </a:moveTo>
                    <a:lnTo>
                      <a:pt x="127" y="0"/>
                    </a:lnTo>
                    <a:lnTo>
                      <a:pt x="22" y="0"/>
                    </a:lnTo>
                    <a:cubicBezTo>
                      <a:pt x="10" y="0"/>
                      <a:pt x="0" y="10"/>
                      <a:pt x="0" y="22"/>
                    </a:cubicBezTo>
                    <a:lnTo>
                      <a:pt x="0" y="277"/>
                    </a:lnTo>
                    <a:cubicBezTo>
                      <a:pt x="0" y="289"/>
                      <a:pt x="10" y="299"/>
                      <a:pt x="22" y="299"/>
                    </a:cubicBezTo>
                    <a:lnTo>
                      <a:pt x="127" y="299"/>
                    </a:lnTo>
                    <a:cubicBezTo>
                      <a:pt x="139" y="299"/>
                      <a:pt x="149" y="289"/>
                      <a:pt x="149" y="277"/>
                    </a:cubicBezTo>
                    <a:lnTo>
                      <a:pt x="149" y="22"/>
                    </a:lnTo>
                    <a:cubicBezTo>
                      <a:pt x="149" y="10"/>
                      <a:pt x="139" y="0"/>
                      <a:pt x="127" y="0"/>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0"/>
              <p:cNvSpPr>
                <a:spLocks/>
              </p:cNvSpPr>
              <p:nvPr/>
            </p:nvSpPr>
            <p:spPr bwMode="auto">
              <a:xfrm>
                <a:off x="2731" y="2557"/>
                <a:ext cx="10" cy="10"/>
              </a:xfrm>
              <a:custGeom>
                <a:avLst/>
                <a:gdLst>
                  <a:gd name="T0" fmla="*/ 7 w 15"/>
                  <a:gd name="T1" fmla="*/ 15 h 15"/>
                  <a:gd name="T2" fmla="*/ 7 w 15"/>
                  <a:gd name="T3" fmla="*/ 15 h 15"/>
                  <a:gd name="T4" fmla="*/ 15 w 15"/>
                  <a:gd name="T5" fmla="*/ 8 h 15"/>
                  <a:gd name="T6" fmla="*/ 7 w 15"/>
                  <a:gd name="T7" fmla="*/ 0 h 15"/>
                  <a:gd name="T8" fmla="*/ 0 w 15"/>
                  <a:gd name="T9" fmla="*/ 8 h 15"/>
                  <a:gd name="T10" fmla="*/ 7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7" y="15"/>
                    </a:moveTo>
                    <a:lnTo>
                      <a:pt x="7" y="15"/>
                    </a:lnTo>
                    <a:cubicBezTo>
                      <a:pt x="11" y="15"/>
                      <a:pt x="15" y="12"/>
                      <a:pt x="15" y="8"/>
                    </a:cubicBezTo>
                    <a:cubicBezTo>
                      <a:pt x="15" y="4"/>
                      <a:pt x="11" y="0"/>
                      <a:pt x="7" y="0"/>
                    </a:cubicBezTo>
                    <a:cubicBezTo>
                      <a:pt x="3" y="0"/>
                      <a:pt x="0" y="4"/>
                      <a:pt x="0" y="8"/>
                    </a:cubicBezTo>
                    <a:cubicBezTo>
                      <a:pt x="0" y="12"/>
                      <a:pt x="3" y="15"/>
                      <a:pt x="7" y="15"/>
                    </a:cubicBezTo>
                    <a:close/>
                  </a:path>
                </a:pathLst>
              </a:custGeom>
              <a:grp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4408134" y="3136900"/>
              <a:ext cx="1066884" cy="1624402"/>
              <a:chOff x="3980742" y="3816350"/>
              <a:chExt cx="1265774" cy="1927225"/>
            </a:xfrm>
          </p:grpSpPr>
          <p:pic>
            <p:nvPicPr>
              <p:cNvPr id="12"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0160" t="13038" r="9696" b="32584"/>
              <a:stretch/>
            </p:blipFill>
            <p:spPr bwMode="auto">
              <a:xfrm>
                <a:off x="3980742" y="3816350"/>
                <a:ext cx="1265774" cy="170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9811" t="79957" r="8879" b="13670"/>
              <a:stretch/>
            </p:blipFill>
            <p:spPr bwMode="auto">
              <a:xfrm>
                <a:off x="3982389" y="5546725"/>
                <a:ext cx="1262711"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4" name="Text Box 37"/>
          <p:cNvSpPr txBox="1">
            <a:spLocks noChangeArrowheads="1"/>
          </p:cNvSpPr>
          <p:nvPr/>
        </p:nvSpPr>
        <p:spPr bwMode="auto">
          <a:xfrm>
            <a:off x="6304522" y="1279227"/>
            <a:ext cx="20781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Ins="91440">
            <a:spAutoFit/>
          </a:bodyPr>
          <a:lstStyle>
            <a:lvl1pPr algn="l" eaLnBrk="0" hangingPunct="0">
              <a:defRPr sz="2400">
                <a:solidFill>
                  <a:schemeClr val="tx1"/>
                </a:solidFill>
                <a:latin typeface="Arial" charset="0"/>
                <a:ea typeface="ＭＳ Ｐゴシック" charset="0"/>
                <a:cs typeface="ＭＳ Ｐゴシック" charset="0"/>
              </a:defRPr>
            </a:lvl1pPr>
            <a:lvl2pPr algn="l" eaLnBrk="0" hangingPunct="0">
              <a:defRPr sz="2400">
                <a:solidFill>
                  <a:schemeClr val="tx1"/>
                </a:solidFill>
                <a:latin typeface="Arial" charset="0"/>
                <a:ea typeface="ＭＳ Ｐゴシック" charset="0"/>
              </a:defRPr>
            </a:lvl2pPr>
            <a:lvl3pPr algn="l" eaLnBrk="0" hangingPunct="0">
              <a:defRPr sz="2400">
                <a:solidFill>
                  <a:schemeClr val="tx1"/>
                </a:solidFill>
                <a:latin typeface="Arial" charset="0"/>
                <a:ea typeface="ＭＳ Ｐゴシック" charset="0"/>
              </a:defRPr>
            </a:lvl3pPr>
            <a:lvl4pPr algn="l" eaLnBrk="0" hangingPunct="0">
              <a:defRPr sz="2400">
                <a:solidFill>
                  <a:schemeClr val="tx1"/>
                </a:solidFill>
                <a:latin typeface="Arial" charset="0"/>
                <a:ea typeface="ＭＳ Ｐゴシック" charset="0"/>
              </a:defRPr>
            </a:lvl4pPr>
            <a:lvl5pPr algn="l"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smtClean="0">
                <a:solidFill>
                  <a:schemeClr val="accent1"/>
                </a:solidFill>
              </a:rPr>
              <a:t>Registered Nurse view</a:t>
            </a:r>
            <a:endParaRPr lang="en-US" sz="1600" b="1" dirty="0">
              <a:solidFill>
                <a:schemeClr val="accent1"/>
              </a:solidFill>
            </a:endParaRPr>
          </a:p>
        </p:txBody>
      </p:sp>
      <p:grpSp>
        <p:nvGrpSpPr>
          <p:cNvPr id="25" name="Group 24"/>
          <p:cNvGrpSpPr/>
          <p:nvPr/>
        </p:nvGrpSpPr>
        <p:grpSpPr>
          <a:xfrm>
            <a:off x="5943183" y="1911370"/>
            <a:ext cx="2799645" cy="3635022"/>
            <a:chOff x="1298222" y="2743201"/>
            <a:chExt cx="2799645" cy="3635022"/>
          </a:xfrm>
        </p:grpSpPr>
        <p:sp>
          <p:nvSpPr>
            <p:cNvPr id="26" name="Rounded Rectangle 25"/>
            <p:cNvSpPr/>
            <p:nvPr/>
          </p:nvSpPr>
          <p:spPr>
            <a:xfrm>
              <a:off x="1298222" y="2743201"/>
              <a:ext cx="2799645" cy="3635022"/>
            </a:xfrm>
            <a:prstGeom prst="roundRect">
              <a:avLst>
                <a:gd name="adj" fmla="val 6183"/>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7"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664" t="11036" r="11232" b="11187"/>
            <a:stretch/>
          </p:blipFill>
          <p:spPr bwMode="auto">
            <a:xfrm>
              <a:off x="1433997" y="2884312"/>
              <a:ext cx="2526880" cy="3357138"/>
            </a:xfrm>
            <a:prstGeom prst="rect">
              <a:avLst/>
            </a:prstGeom>
            <a:noFill/>
            <a:ln w="127000" cap="rnd">
              <a:noFill/>
              <a:round/>
              <a:headEnd/>
              <a:tailEnd/>
            </a:ln>
            <a:effectLst/>
            <a:extLst>
              <a:ext uri="{909E8E84-426E-40DD-AFC4-6F175D3DCCD1}">
                <a14:hiddenFill xmlns:a14="http://schemas.microsoft.com/office/drawing/2010/main">
                  <a:solidFill>
                    <a:schemeClr val="accent1"/>
                  </a:solidFill>
                </a14:hiddenFill>
              </a:ext>
            </a:extLst>
          </p:spPr>
        </p:pic>
      </p:grpSp>
      <p:sp>
        <p:nvSpPr>
          <p:cNvPr id="28" name="TextBox 27"/>
          <p:cNvSpPr txBox="1"/>
          <p:nvPr/>
        </p:nvSpPr>
        <p:spPr>
          <a:xfrm>
            <a:off x="275074" y="1138249"/>
            <a:ext cx="5668717" cy="2410916"/>
          </a:xfrm>
          <a:prstGeom prst="rect">
            <a:avLst/>
          </a:prstGeom>
          <a:noFill/>
        </p:spPr>
        <p:txBody>
          <a:bodyPr wrap="square" rtlCol="0">
            <a:spAutoFit/>
          </a:bodyPr>
          <a:lstStyle/>
          <a:p>
            <a:pPr marL="285750" indent="-285750">
              <a:spcAft>
                <a:spcPts val="400"/>
              </a:spcAft>
              <a:buClr>
                <a:schemeClr val="accent3"/>
              </a:buClr>
              <a:buFont typeface="Arial" panose="020B0604020202020204" pitchFamily="34" charset="0"/>
              <a:buChar char="•"/>
            </a:pPr>
            <a:r>
              <a:rPr lang="en-US" dirty="0" smtClean="0">
                <a:solidFill>
                  <a:srgbClr val="4D4D4D"/>
                </a:solidFill>
              </a:rPr>
              <a:t>Digital Dashboard Enhancement </a:t>
            </a:r>
            <a:r>
              <a:rPr lang="en-US" dirty="0">
                <a:solidFill>
                  <a:srgbClr val="4D4D4D"/>
                </a:solidFill>
              </a:rPr>
              <a:t>to </a:t>
            </a:r>
            <a:r>
              <a:rPr lang="en-US" dirty="0" smtClean="0">
                <a:solidFill>
                  <a:srgbClr val="4D4D4D"/>
                </a:solidFill>
              </a:rPr>
              <a:t>DM/CM. Focus  </a:t>
            </a:r>
            <a:r>
              <a:rPr lang="en-US" dirty="0">
                <a:solidFill>
                  <a:srgbClr val="4D4D4D"/>
                </a:solidFill>
              </a:rPr>
              <a:t>on behavior change, </a:t>
            </a:r>
            <a:r>
              <a:rPr lang="en-US" dirty="0" smtClean="0">
                <a:solidFill>
                  <a:srgbClr val="4D4D4D"/>
                </a:solidFill>
              </a:rPr>
              <a:t>coaching </a:t>
            </a:r>
            <a:r>
              <a:rPr lang="en-US" dirty="0">
                <a:solidFill>
                  <a:srgbClr val="4D4D4D"/>
                </a:solidFill>
              </a:rPr>
              <a:t>and digital tools. </a:t>
            </a:r>
            <a:endParaRPr lang="en-US" dirty="0" smtClean="0">
              <a:solidFill>
                <a:srgbClr val="4D4D4D"/>
              </a:solidFill>
            </a:endParaRPr>
          </a:p>
          <a:p>
            <a:pPr marL="285750" indent="-285750">
              <a:spcAft>
                <a:spcPts val="400"/>
              </a:spcAft>
              <a:buClr>
                <a:schemeClr val="accent3"/>
              </a:buClr>
              <a:buFont typeface="Arial" panose="020B0604020202020204" pitchFamily="34" charset="0"/>
              <a:buChar char="•"/>
            </a:pPr>
            <a:r>
              <a:rPr lang="en-US" dirty="0" smtClean="0">
                <a:solidFill>
                  <a:srgbClr val="4D4D4D"/>
                </a:solidFill>
              </a:rPr>
              <a:t>New care </a:t>
            </a:r>
            <a:r>
              <a:rPr lang="en-US" dirty="0">
                <a:solidFill>
                  <a:srgbClr val="4D4D4D"/>
                </a:solidFill>
              </a:rPr>
              <a:t>model looks at the whole person, providing one-to-one support through the care continuum. </a:t>
            </a:r>
            <a:endParaRPr lang="en-US" dirty="0" smtClean="0">
              <a:solidFill>
                <a:srgbClr val="4D4D4D"/>
              </a:solidFill>
            </a:endParaRPr>
          </a:p>
          <a:p>
            <a:pPr marL="285750" indent="-285750">
              <a:spcAft>
                <a:spcPts val="400"/>
              </a:spcAft>
              <a:buClr>
                <a:schemeClr val="accent3"/>
              </a:buClr>
              <a:buFont typeface="Arial" panose="020B0604020202020204" pitchFamily="34" charset="0"/>
              <a:buChar char="•"/>
            </a:pPr>
            <a:r>
              <a:rPr lang="en-US" dirty="0" smtClean="0">
                <a:solidFill>
                  <a:srgbClr val="4D4D4D"/>
                </a:solidFill>
              </a:rPr>
              <a:t>Digital </a:t>
            </a:r>
            <a:r>
              <a:rPr lang="en-US" dirty="0">
                <a:solidFill>
                  <a:srgbClr val="4D4D4D"/>
                </a:solidFill>
              </a:rPr>
              <a:t>engagement provides tailored outreach and intervention as well as ongoing communication and tools</a:t>
            </a:r>
            <a:r>
              <a:rPr lang="en-US" dirty="0" smtClean="0">
                <a:solidFill>
                  <a:srgbClr val="4D4D4D"/>
                </a:solidFill>
              </a:rPr>
              <a:t>.</a:t>
            </a:r>
            <a:endParaRPr lang="en-US" dirty="0">
              <a:solidFill>
                <a:srgbClr val="4D4D4D"/>
              </a:solidFill>
            </a:endParaRPr>
          </a:p>
        </p:txBody>
      </p:sp>
      <p:sp>
        <p:nvSpPr>
          <p:cNvPr id="29" name="Slide Number Placeholder 3"/>
          <p:cNvSpPr txBox="1">
            <a:spLocks/>
          </p:cNvSpPr>
          <p:nvPr/>
        </p:nvSpPr>
        <p:spPr>
          <a:xfrm>
            <a:off x="7849304" y="6686983"/>
            <a:ext cx="1066800" cy="1678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F9BDA0-AF0E-4BA8-B742-3B9C92A3E6FE}" type="slidenum">
              <a:rPr lang="en-US" sz="900" smtClean="0"/>
              <a:pPr algn="r"/>
              <a:t>8</a:t>
            </a:fld>
            <a:endParaRPr lang="en-US" sz="900" dirty="0"/>
          </a:p>
        </p:txBody>
      </p:sp>
      <p:sp>
        <p:nvSpPr>
          <p:cNvPr id="30" name="Text Box 37"/>
          <p:cNvSpPr txBox="1">
            <a:spLocks noChangeArrowheads="1"/>
          </p:cNvSpPr>
          <p:nvPr/>
        </p:nvSpPr>
        <p:spPr bwMode="auto">
          <a:xfrm>
            <a:off x="5943791" y="5814187"/>
            <a:ext cx="2799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rIns="91440">
            <a:spAutoFit/>
          </a:bodyPr>
          <a:lstStyle>
            <a:lvl1pPr algn="l" eaLnBrk="0" hangingPunct="0">
              <a:defRPr sz="2400">
                <a:solidFill>
                  <a:schemeClr val="tx1"/>
                </a:solidFill>
                <a:latin typeface="Arial" charset="0"/>
                <a:ea typeface="ＭＳ Ｐゴシック" charset="0"/>
                <a:cs typeface="ＭＳ Ｐゴシック" charset="0"/>
              </a:defRPr>
            </a:lvl1pPr>
            <a:lvl2pPr algn="l" eaLnBrk="0" hangingPunct="0">
              <a:defRPr sz="2400">
                <a:solidFill>
                  <a:schemeClr val="tx1"/>
                </a:solidFill>
                <a:latin typeface="Arial" charset="0"/>
                <a:ea typeface="ＭＳ Ｐゴシック" charset="0"/>
              </a:defRPr>
            </a:lvl2pPr>
            <a:lvl3pPr algn="l" eaLnBrk="0" hangingPunct="0">
              <a:defRPr sz="2400">
                <a:solidFill>
                  <a:schemeClr val="tx1"/>
                </a:solidFill>
                <a:latin typeface="Arial" charset="0"/>
                <a:ea typeface="ＭＳ Ｐゴシック" charset="0"/>
              </a:defRPr>
            </a:lvl3pPr>
            <a:lvl4pPr algn="l" eaLnBrk="0" hangingPunct="0">
              <a:defRPr sz="2400">
                <a:solidFill>
                  <a:schemeClr val="tx1"/>
                </a:solidFill>
                <a:latin typeface="Arial" charset="0"/>
                <a:ea typeface="ＭＳ Ｐゴシック" charset="0"/>
              </a:defRPr>
            </a:lvl4pPr>
            <a:lvl5pPr algn="l"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smtClean="0">
                <a:solidFill>
                  <a:schemeClr val="accent1"/>
                </a:solidFill>
              </a:rPr>
              <a:t>Currently in pilot, expected Q1 2019</a:t>
            </a:r>
            <a:endParaRPr lang="en-US" sz="1600" b="1" dirty="0">
              <a:solidFill>
                <a:schemeClr val="accent1"/>
              </a:solidFill>
            </a:endParaRPr>
          </a:p>
        </p:txBody>
      </p:sp>
    </p:spTree>
    <p:extLst>
      <p:ext uri="{BB962C8B-B14F-4D97-AF65-F5344CB8AC3E}">
        <p14:creationId xmlns:p14="http://schemas.microsoft.com/office/powerpoint/2010/main" val="907667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and Disease </a:t>
            </a:r>
            <a:r>
              <a:rPr lang="en-US" dirty="0" smtClean="0"/>
              <a:t>Management Modernization</a:t>
            </a:r>
            <a:endParaRPr lang="en-US" sz="1800" b="0" dirty="0">
              <a:solidFill>
                <a:schemeClr val="accent3"/>
              </a:solidFill>
            </a:endParaRPr>
          </a:p>
        </p:txBody>
      </p:sp>
      <p:sp>
        <p:nvSpPr>
          <p:cNvPr id="54" name="Arc 53"/>
          <p:cNvSpPr/>
          <p:nvPr/>
        </p:nvSpPr>
        <p:spPr>
          <a:xfrm>
            <a:off x="3125627" y="2225377"/>
            <a:ext cx="2681614" cy="2681613"/>
          </a:xfrm>
          <a:prstGeom prst="arc">
            <a:avLst/>
          </a:prstGeom>
          <a:noFill/>
          <a:ln w="444500" cap="flat" cmpd="sng" algn="ctr">
            <a:solidFill>
              <a:srgbClr val="00A8F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55" name="Arc 54"/>
          <p:cNvSpPr/>
          <p:nvPr/>
        </p:nvSpPr>
        <p:spPr>
          <a:xfrm rot="5400000">
            <a:off x="3125627" y="2225377"/>
            <a:ext cx="2681613" cy="2681614"/>
          </a:xfrm>
          <a:prstGeom prst="arc">
            <a:avLst/>
          </a:prstGeom>
          <a:noFill/>
          <a:ln w="444500" cap="flat" cmpd="sng" algn="ctr">
            <a:solidFill>
              <a:srgbClr val="8C95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56" name="Arc 55"/>
          <p:cNvSpPr/>
          <p:nvPr/>
        </p:nvSpPr>
        <p:spPr>
          <a:xfrm flipH="1">
            <a:off x="3125627" y="2225377"/>
            <a:ext cx="2681614" cy="2681613"/>
          </a:xfrm>
          <a:prstGeom prst="arc">
            <a:avLst/>
          </a:prstGeom>
          <a:noFill/>
          <a:ln w="444500" cap="flat" cmpd="sng" algn="ctr">
            <a:solidFill>
              <a:srgbClr val="C0E9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57" name="Arc 56"/>
          <p:cNvSpPr/>
          <p:nvPr/>
        </p:nvSpPr>
        <p:spPr>
          <a:xfrm rot="16200000" flipH="1">
            <a:off x="3125627" y="2225377"/>
            <a:ext cx="2681613" cy="2681614"/>
          </a:xfrm>
          <a:prstGeom prst="arc">
            <a:avLst/>
          </a:prstGeom>
          <a:noFill/>
          <a:ln w="444500" cap="flat" cmpd="sng" algn="ctr">
            <a:solidFill>
              <a:srgbClr val="1223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DA1"/>
              </a:solidFill>
              <a:effectLst/>
              <a:uLnTx/>
              <a:uFillTx/>
              <a:latin typeface="Arial"/>
              <a:ea typeface="+mn-ea"/>
              <a:cs typeface="+mn-cs"/>
            </a:endParaRPr>
          </a:p>
        </p:txBody>
      </p:sp>
      <p:sp>
        <p:nvSpPr>
          <p:cNvPr id="58" name="Oval 57"/>
          <p:cNvSpPr/>
          <p:nvPr/>
        </p:nvSpPr>
        <p:spPr bwMode="auto">
          <a:xfrm>
            <a:off x="2895575" y="2105198"/>
            <a:ext cx="827692" cy="827691"/>
          </a:xfrm>
          <a:prstGeom prst="ellipse">
            <a:avLst/>
          </a:prstGeom>
          <a:solidFill>
            <a:srgbClr val="C0E9FF"/>
          </a:solidFill>
          <a:ln>
            <a:noFill/>
          </a:ln>
          <a:effectLst/>
          <a:extLst/>
        </p:spPr>
        <p:txBody>
          <a:bodyPr vert="horz" wrap="square" lIns="91440" tIns="45720" rIns="91440" bIns="45720" numCol="1" rtlCol="0" anchor="ctr" anchorCtr="0" compatLnSpc="1">
            <a:prstTxWarp prst="textNoShape">
              <a:avLst/>
            </a:prstTxWarp>
          </a:bodyPr>
          <a:lstStyle/>
          <a:p>
            <a:pPr algn="ctr" defTabSz="914364" fontAlgn="base">
              <a:spcBef>
                <a:spcPct val="0"/>
              </a:spcBef>
              <a:spcAft>
                <a:spcPct val="0"/>
              </a:spcAft>
            </a:pPr>
            <a:endParaRPr lang="en-US" sz="2200" dirty="0">
              <a:solidFill>
                <a:srgbClr val="646D72"/>
              </a:solidFill>
              <a:latin typeface="Arial"/>
            </a:endParaRPr>
          </a:p>
        </p:txBody>
      </p:sp>
      <p:sp>
        <p:nvSpPr>
          <p:cNvPr id="59" name="Oval 58"/>
          <p:cNvSpPr/>
          <p:nvPr/>
        </p:nvSpPr>
        <p:spPr bwMode="auto">
          <a:xfrm>
            <a:off x="5188654" y="2096907"/>
            <a:ext cx="827692" cy="827691"/>
          </a:xfrm>
          <a:prstGeom prst="ellipse">
            <a:avLst/>
          </a:prstGeom>
          <a:solidFill>
            <a:srgbClr val="00A8F7"/>
          </a:solidFill>
          <a:ln>
            <a:noFill/>
          </a:ln>
          <a:effectLst/>
          <a:extLst/>
        </p:spPr>
        <p:txBody>
          <a:bodyPr vert="horz" wrap="square" lIns="91440" tIns="45720" rIns="91440" bIns="45720" numCol="1" rtlCol="0" anchor="ctr" anchorCtr="0" compatLnSpc="1">
            <a:prstTxWarp prst="textNoShape">
              <a:avLst/>
            </a:prstTxWarp>
          </a:bodyPr>
          <a:lstStyle/>
          <a:p>
            <a:pPr marL="0" marR="0" lvl="0" indent="0" algn="ctr" defTabSz="914364"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srgbClr val="646D72"/>
              </a:solidFill>
              <a:effectLst/>
              <a:uLnTx/>
              <a:uFillTx/>
              <a:latin typeface="Arial"/>
            </a:endParaRPr>
          </a:p>
        </p:txBody>
      </p:sp>
      <p:sp>
        <p:nvSpPr>
          <p:cNvPr id="60" name="Oval 59"/>
          <p:cNvSpPr/>
          <p:nvPr/>
        </p:nvSpPr>
        <p:spPr bwMode="auto">
          <a:xfrm>
            <a:off x="2895575" y="4205706"/>
            <a:ext cx="827692" cy="827691"/>
          </a:xfrm>
          <a:prstGeom prst="ellipse">
            <a:avLst/>
          </a:prstGeom>
          <a:solidFill>
            <a:srgbClr val="122377"/>
          </a:solidFill>
          <a:ln>
            <a:noFill/>
          </a:ln>
          <a:effectLst/>
          <a:extLst/>
        </p:spPr>
        <p:txBody>
          <a:bodyPr vert="horz" wrap="square" lIns="91440" tIns="45720" rIns="91440" bIns="45720" numCol="1" rtlCol="0" anchor="ctr" anchorCtr="0" compatLnSpc="1">
            <a:prstTxWarp prst="textNoShape">
              <a:avLst/>
            </a:prstTxWarp>
          </a:bodyPr>
          <a:lstStyle/>
          <a:p>
            <a:pPr marL="0" marR="0" lvl="0" indent="0" algn="ctr" defTabSz="914364"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srgbClr val="646D72"/>
              </a:solidFill>
              <a:effectLst/>
              <a:uLnTx/>
              <a:uFillTx/>
              <a:latin typeface="Arial"/>
            </a:endParaRPr>
          </a:p>
        </p:txBody>
      </p:sp>
      <p:sp>
        <p:nvSpPr>
          <p:cNvPr id="61" name="Oval 60"/>
          <p:cNvSpPr/>
          <p:nvPr/>
        </p:nvSpPr>
        <p:spPr bwMode="auto">
          <a:xfrm>
            <a:off x="5188654" y="4205706"/>
            <a:ext cx="827692" cy="827691"/>
          </a:xfrm>
          <a:prstGeom prst="ellipse">
            <a:avLst/>
          </a:prstGeom>
          <a:solidFill>
            <a:srgbClr val="8C9599"/>
          </a:solidFill>
          <a:ln>
            <a:noFill/>
          </a:ln>
          <a:effectLst/>
          <a:extLst/>
        </p:spPr>
        <p:txBody>
          <a:bodyPr vert="horz" wrap="square" lIns="91440" tIns="45720" rIns="91440" bIns="45720" numCol="1" rtlCol="0" anchor="ctr" anchorCtr="0" compatLnSpc="1">
            <a:prstTxWarp prst="textNoShape">
              <a:avLst/>
            </a:prstTxWarp>
          </a:bodyPr>
          <a:lstStyle/>
          <a:p>
            <a:pPr marL="0" marR="0" lvl="0" indent="0" algn="ctr" defTabSz="914364"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solidFill>
                <a:srgbClr val="646D72"/>
              </a:solidFill>
              <a:effectLst/>
              <a:uLnTx/>
              <a:uFillTx/>
              <a:latin typeface="Arial"/>
            </a:endParaRPr>
          </a:p>
        </p:txBody>
      </p:sp>
      <p:sp>
        <p:nvSpPr>
          <p:cNvPr id="62" name="Rectangle 61"/>
          <p:cNvSpPr/>
          <p:nvPr/>
        </p:nvSpPr>
        <p:spPr>
          <a:xfrm>
            <a:off x="2762086" y="3525124"/>
            <a:ext cx="3371273" cy="106524"/>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3" name="Rectangle 62"/>
          <p:cNvSpPr/>
          <p:nvPr/>
        </p:nvSpPr>
        <p:spPr>
          <a:xfrm rot="16200000">
            <a:off x="2776866" y="3521154"/>
            <a:ext cx="3371273" cy="106524"/>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64" name="TextBox 63"/>
          <p:cNvSpPr txBox="1"/>
          <p:nvPr/>
        </p:nvSpPr>
        <p:spPr>
          <a:xfrm>
            <a:off x="902406" y="2034504"/>
            <a:ext cx="1895404" cy="1156719"/>
          </a:xfrm>
          <a:prstGeom prst="rect">
            <a:avLst/>
          </a:prstGeom>
          <a:noFill/>
        </p:spPr>
        <p:txBody>
          <a:bodyPr wrap="square" lIns="0" tIns="45716" rIns="0" bIns="45716" rtlCol="0">
            <a:spAutoFit/>
          </a:bodyPr>
          <a:lstStyle/>
          <a:p>
            <a:pPr defTabSz="457182" fontAlgn="base">
              <a:lnSpc>
                <a:spcPts val="1550"/>
              </a:lnSpc>
              <a:spcBef>
                <a:spcPct val="0"/>
              </a:spcBef>
              <a:spcAft>
                <a:spcPts val="300"/>
              </a:spcAft>
            </a:pPr>
            <a:r>
              <a:rPr lang="en-US" sz="1600" b="1" kern="0" dirty="0" smtClean="0">
                <a:solidFill>
                  <a:schemeClr val="accent3">
                    <a:lumMod val="40000"/>
                    <a:lumOff val="60000"/>
                  </a:schemeClr>
                </a:solidFill>
              </a:rPr>
              <a:t>Member</a:t>
            </a:r>
            <a:r>
              <a:rPr lang="en-US" sz="1600" b="1" kern="0" dirty="0">
                <a:solidFill>
                  <a:schemeClr val="accent3">
                    <a:lumMod val="40000"/>
                    <a:lumOff val="60000"/>
                  </a:schemeClr>
                </a:solidFill>
              </a:rPr>
              <a:t/>
            </a:r>
            <a:br>
              <a:rPr lang="en-US" sz="1600" b="1" kern="0" dirty="0">
                <a:solidFill>
                  <a:schemeClr val="accent3">
                    <a:lumMod val="40000"/>
                    <a:lumOff val="60000"/>
                  </a:schemeClr>
                </a:solidFill>
              </a:rPr>
            </a:br>
            <a:r>
              <a:rPr lang="en-US" sz="1600" b="1" kern="0" dirty="0" smtClean="0">
                <a:solidFill>
                  <a:schemeClr val="accent3">
                    <a:lumMod val="40000"/>
                    <a:lumOff val="60000"/>
                  </a:schemeClr>
                </a:solidFill>
              </a:rPr>
              <a:t>dashboard</a:t>
            </a:r>
            <a:r>
              <a:rPr kumimoji="0" lang="en-US" sz="1600" b="1" i="0" u="none" strike="noStrike" kern="0" cap="none" spc="0" normalizeH="0" baseline="0" noProof="0" dirty="0">
                <a:ln>
                  <a:noFill/>
                </a:ln>
                <a:solidFill>
                  <a:schemeClr val="accent3">
                    <a:lumMod val="40000"/>
                    <a:lumOff val="60000"/>
                  </a:schemeClr>
                </a:solidFill>
                <a:effectLst/>
                <a:uLnTx/>
                <a:uFillTx/>
              </a:rPr>
              <a:t>:</a:t>
            </a:r>
          </a:p>
          <a:p>
            <a:pPr marL="173736" lvl="0" indent="-173736" defTabSz="914400">
              <a:lnSpc>
                <a:spcPts val="1350"/>
              </a:lnSpc>
              <a:spcAft>
                <a:spcPts val="300"/>
              </a:spcAft>
              <a:buFont typeface="Arial"/>
              <a:buChar char="•"/>
            </a:pPr>
            <a:r>
              <a:rPr lang="en-US" sz="1200" kern="0" dirty="0" smtClean="0">
                <a:solidFill>
                  <a:srgbClr val="444444"/>
                </a:solidFill>
                <a:cs typeface="Arial"/>
              </a:rPr>
              <a:t>Desktop and mobile</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smtClean="0">
                <a:solidFill>
                  <a:srgbClr val="444444"/>
                </a:solidFill>
                <a:cs typeface="Arial"/>
              </a:rPr>
              <a:t>Trackers</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Real-time </a:t>
            </a:r>
            <a:r>
              <a:rPr lang="en-US" sz="1200" kern="0" dirty="0" smtClean="0">
                <a:solidFill>
                  <a:srgbClr val="444444"/>
                </a:solidFill>
                <a:cs typeface="Arial"/>
              </a:rPr>
              <a:t>analytics</a:t>
            </a:r>
            <a:endParaRPr lang="en-US" sz="1200" kern="0" dirty="0">
              <a:solidFill>
                <a:srgbClr val="444444"/>
              </a:solidFill>
              <a:cs typeface="Arial"/>
            </a:endParaRPr>
          </a:p>
        </p:txBody>
      </p:sp>
      <p:sp>
        <p:nvSpPr>
          <p:cNvPr id="65" name="TextBox 64"/>
          <p:cNvSpPr txBox="1"/>
          <p:nvPr/>
        </p:nvSpPr>
        <p:spPr>
          <a:xfrm>
            <a:off x="902406" y="3746857"/>
            <a:ext cx="1895404" cy="1528616"/>
          </a:xfrm>
          <a:prstGeom prst="rect">
            <a:avLst/>
          </a:prstGeom>
          <a:noFill/>
        </p:spPr>
        <p:txBody>
          <a:bodyPr wrap="square" lIns="0" tIns="45716" rIns="0" bIns="45716" rtlCol="0">
            <a:spAutoFit/>
          </a:bodyPr>
          <a:lstStyle/>
          <a:p>
            <a:pPr defTabSz="457182" fontAlgn="base">
              <a:lnSpc>
                <a:spcPts val="1550"/>
              </a:lnSpc>
              <a:spcBef>
                <a:spcPct val="0"/>
              </a:spcBef>
              <a:spcAft>
                <a:spcPts val="300"/>
              </a:spcAft>
            </a:pPr>
            <a:r>
              <a:rPr lang="en-US" sz="1600" b="1" kern="0" dirty="0">
                <a:solidFill>
                  <a:schemeClr val="accent1"/>
                </a:solidFill>
              </a:rPr>
              <a:t>Communication:</a:t>
            </a:r>
            <a:endParaRPr kumimoji="0" lang="en-US" sz="1600" b="1" i="0" u="none" strike="noStrike" kern="0" cap="none" spc="0" normalizeH="0" baseline="0" noProof="0" dirty="0">
              <a:ln>
                <a:noFill/>
              </a:ln>
              <a:solidFill>
                <a:schemeClr val="accent1"/>
              </a:solidFill>
              <a:effectLst/>
              <a:uLnTx/>
              <a:uFillTx/>
            </a:endParaRPr>
          </a:p>
          <a:p>
            <a:pPr lvl="0" defTabSz="914400">
              <a:lnSpc>
                <a:spcPts val="1350"/>
              </a:lnSpc>
              <a:spcAft>
                <a:spcPts val="300"/>
              </a:spcAft>
            </a:pPr>
            <a:r>
              <a:rPr lang="en-US" sz="1200" kern="0" dirty="0">
                <a:solidFill>
                  <a:srgbClr val="444444"/>
                </a:solidFill>
                <a:cs typeface="Arial"/>
              </a:rPr>
              <a:t>Secure </a:t>
            </a:r>
            <a:r>
              <a:rPr lang="en-US" sz="1200" kern="0" dirty="0" smtClean="0">
                <a:solidFill>
                  <a:srgbClr val="444444"/>
                </a:solidFill>
                <a:cs typeface="Arial"/>
              </a:rPr>
              <a:t>messaging:</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Seamless </a:t>
            </a:r>
            <a:r>
              <a:rPr lang="en-US" sz="1200" kern="0" dirty="0" smtClean="0">
                <a:solidFill>
                  <a:srgbClr val="444444"/>
                </a:solidFill>
                <a:cs typeface="Arial"/>
              </a:rPr>
              <a:t>interaction</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Response within 24 </a:t>
            </a:r>
            <a:r>
              <a:rPr lang="en-US" sz="1200" kern="0" dirty="0" smtClean="0">
                <a:solidFill>
                  <a:srgbClr val="444444"/>
                </a:solidFill>
                <a:cs typeface="Arial"/>
              </a:rPr>
              <a:t>hours</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Simple activities to follow-up, e.g</a:t>
            </a:r>
            <a:r>
              <a:rPr lang="en-US" sz="1200" kern="0" dirty="0" smtClean="0">
                <a:solidFill>
                  <a:srgbClr val="444444"/>
                </a:solidFill>
                <a:cs typeface="Arial"/>
              </a:rPr>
              <a:t>., research</a:t>
            </a:r>
            <a:endParaRPr lang="en-US" sz="1200" kern="0" dirty="0">
              <a:solidFill>
                <a:srgbClr val="444444"/>
              </a:solidFill>
              <a:cs typeface="Arial"/>
            </a:endParaRPr>
          </a:p>
        </p:txBody>
      </p:sp>
      <p:sp>
        <p:nvSpPr>
          <p:cNvPr id="66" name="TextBox 65"/>
          <p:cNvSpPr txBox="1"/>
          <p:nvPr/>
        </p:nvSpPr>
        <p:spPr>
          <a:xfrm>
            <a:off x="6178267" y="2142655"/>
            <a:ext cx="1895404" cy="1169543"/>
          </a:xfrm>
          <a:prstGeom prst="rect">
            <a:avLst/>
          </a:prstGeom>
          <a:noFill/>
        </p:spPr>
        <p:txBody>
          <a:bodyPr wrap="square" lIns="0" tIns="45716" rIns="0" bIns="45716" rtlCol="0">
            <a:spAutoFit/>
          </a:bodyPr>
          <a:lstStyle/>
          <a:p>
            <a:pPr defTabSz="457182" fontAlgn="base">
              <a:lnSpc>
                <a:spcPts val="1550"/>
              </a:lnSpc>
              <a:spcBef>
                <a:spcPct val="0"/>
              </a:spcBef>
              <a:spcAft>
                <a:spcPts val="300"/>
              </a:spcAft>
            </a:pPr>
            <a:r>
              <a:rPr lang="en-US" sz="1600" b="1" kern="0" dirty="0">
                <a:solidFill>
                  <a:srgbClr val="00A8F7"/>
                </a:solidFill>
              </a:rPr>
              <a:t>Monitoring:</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Based on care </a:t>
            </a:r>
            <a:r>
              <a:rPr lang="en-US" sz="1200" kern="0" dirty="0" smtClean="0">
                <a:solidFill>
                  <a:srgbClr val="444444"/>
                </a:solidFill>
                <a:cs typeface="Arial"/>
              </a:rPr>
              <a:t>plans</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Employee </a:t>
            </a:r>
            <a:r>
              <a:rPr lang="en-US" sz="1200" kern="0" dirty="0" smtClean="0">
                <a:solidFill>
                  <a:srgbClr val="444444"/>
                </a:solidFill>
                <a:cs typeface="Arial"/>
              </a:rPr>
              <a:t>vitals</a:t>
            </a:r>
            <a:endParaRPr lang="en-US" sz="1200" kern="0" dirty="0">
              <a:solidFill>
                <a:srgbClr val="444444"/>
              </a:solidFill>
              <a:cs typeface="Arial"/>
            </a:endParaRPr>
          </a:p>
          <a:p>
            <a:pPr marL="173736" lvl="0" indent="-173736" defTabSz="914400">
              <a:lnSpc>
                <a:spcPts val="1350"/>
              </a:lnSpc>
              <a:spcAft>
                <a:spcPts val="300"/>
              </a:spcAft>
              <a:buFont typeface="Arial"/>
              <a:buChar char="•"/>
            </a:pPr>
            <a:r>
              <a:rPr lang="en-US" sz="1200" kern="0" dirty="0">
                <a:solidFill>
                  <a:srgbClr val="444444"/>
                </a:solidFill>
                <a:cs typeface="Arial"/>
              </a:rPr>
              <a:t>Lifestyle </a:t>
            </a:r>
            <a:r>
              <a:rPr lang="en-US" sz="1200" kern="0" dirty="0" smtClean="0">
                <a:solidFill>
                  <a:srgbClr val="444444"/>
                </a:solidFill>
                <a:cs typeface="Arial"/>
              </a:rPr>
              <a:t>changes</a:t>
            </a:r>
            <a:endParaRPr lang="en-US" sz="1200" kern="0" dirty="0">
              <a:solidFill>
                <a:srgbClr val="444444"/>
              </a:solidFill>
              <a:cs typeface="Arial"/>
            </a:endParaRPr>
          </a:p>
          <a:p>
            <a:pPr lvl="0" defTabSz="914400">
              <a:lnSpc>
                <a:spcPts val="1350"/>
              </a:lnSpc>
              <a:spcAft>
                <a:spcPts val="300"/>
              </a:spcAft>
            </a:pPr>
            <a:endParaRPr lang="en-US" sz="1050" kern="0" dirty="0">
              <a:solidFill>
                <a:srgbClr val="444444"/>
              </a:solidFill>
              <a:cs typeface="Arial"/>
            </a:endParaRPr>
          </a:p>
        </p:txBody>
      </p:sp>
      <p:sp>
        <p:nvSpPr>
          <p:cNvPr id="67" name="TextBox 66"/>
          <p:cNvSpPr txBox="1"/>
          <p:nvPr/>
        </p:nvSpPr>
        <p:spPr>
          <a:xfrm>
            <a:off x="6178267" y="3892095"/>
            <a:ext cx="2025561" cy="733526"/>
          </a:xfrm>
          <a:prstGeom prst="rect">
            <a:avLst/>
          </a:prstGeom>
          <a:noFill/>
        </p:spPr>
        <p:txBody>
          <a:bodyPr wrap="square" lIns="0" tIns="45716" rIns="0" bIns="45716" rtlCol="0">
            <a:spAutoFit/>
          </a:bodyPr>
          <a:lstStyle/>
          <a:p>
            <a:pPr defTabSz="457182" fontAlgn="base">
              <a:lnSpc>
                <a:spcPts val="1550"/>
              </a:lnSpc>
              <a:spcBef>
                <a:spcPct val="0"/>
              </a:spcBef>
              <a:spcAft>
                <a:spcPts val="300"/>
              </a:spcAft>
            </a:pPr>
            <a:r>
              <a:rPr lang="en-US" sz="1600" b="1" kern="0" dirty="0"/>
              <a:t>Action plans</a:t>
            </a:r>
            <a:r>
              <a:rPr kumimoji="0" lang="en-US" sz="1600" b="1" i="0" u="none" strike="noStrike" kern="0" cap="none" spc="0" normalizeH="0" baseline="0" noProof="0" dirty="0">
                <a:ln>
                  <a:noFill/>
                </a:ln>
                <a:effectLst/>
                <a:uLnTx/>
                <a:uFillTx/>
              </a:rPr>
              <a:t>:</a:t>
            </a:r>
          </a:p>
          <a:p>
            <a:pPr marL="173736" lvl="0" indent="-173736" defTabSz="914400">
              <a:lnSpc>
                <a:spcPts val="1350"/>
              </a:lnSpc>
              <a:spcAft>
                <a:spcPts val="300"/>
              </a:spcAft>
              <a:buFont typeface="Arial"/>
              <a:buChar char="•"/>
            </a:pPr>
            <a:r>
              <a:rPr lang="en-US" sz="1050" kern="0" dirty="0">
                <a:solidFill>
                  <a:srgbClr val="444444"/>
                </a:solidFill>
                <a:cs typeface="Arial"/>
              </a:rPr>
              <a:t>Set goals and </a:t>
            </a:r>
            <a:r>
              <a:rPr lang="en-US" sz="1050" kern="0" dirty="0" smtClean="0">
                <a:solidFill>
                  <a:srgbClr val="444444"/>
                </a:solidFill>
                <a:cs typeface="Arial"/>
              </a:rPr>
              <a:t>targets</a:t>
            </a:r>
            <a:endParaRPr lang="en-US" sz="1050" kern="0" dirty="0">
              <a:solidFill>
                <a:srgbClr val="444444"/>
              </a:solidFill>
              <a:cs typeface="Arial"/>
            </a:endParaRPr>
          </a:p>
          <a:p>
            <a:pPr marL="173736" lvl="0" indent="-173736" defTabSz="914400">
              <a:lnSpc>
                <a:spcPts val="1350"/>
              </a:lnSpc>
              <a:spcAft>
                <a:spcPts val="300"/>
              </a:spcAft>
              <a:buFont typeface="Arial"/>
              <a:buChar char="•"/>
            </a:pPr>
            <a:r>
              <a:rPr lang="en-US" sz="1050" kern="0" dirty="0">
                <a:solidFill>
                  <a:srgbClr val="444444"/>
                </a:solidFill>
                <a:cs typeface="Arial"/>
              </a:rPr>
              <a:t>Monitor </a:t>
            </a:r>
            <a:r>
              <a:rPr lang="en-US" sz="1050" kern="0" dirty="0" smtClean="0">
                <a:solidFill>
                  <a:srgbClr val="444444"/>
                </a:solidFill>
                <a:cs typeface="Arial"/>
              </a:rPr>
              <a:t>setup</a:t>
            </a:r>
            <a:endParaRPr lang="en-US" sz="1050" kern="0" dirty="0">
              <a:solidFill>
                <a:srgbClr val="444444"/>
              </a:solidFill>
              <a:cs typeface="Arial"/>
            </a:endParaRPr>
          </a:p>
        </p:txBody>
      </p:sp>
      <p:grpSp>
        <p:nvGrpSpPr>
          <p:cNvPr id="106" name="Group 13"/>
          <p:cNvGrpSpPr>
            <a:grpSpLocks noChangeAspect="1"/>
          </p:cNvGrpSpPr>
          <p:nvPr/>
        </p:nvGrpSpPr>
        <p:grpSpPr bwMode="auto">
          <a:xfrm>
            <a:off x="3750078" y="3014291"/>
            <a:ext cx="1437426" cy="1132755"/>
            <a:chOff x="247" y="1742"/>
            <a:chExt cx="184" cy="145"/>
          </a:xfrm>
          <a:solidFill>
            <a:schemeClr val="tx1"/>
          </a:solidFill>
        </p:grpSpPr>
        <p:sp>
          <p:nvSpPr>
            <p:cNvPr id="107" name="Freeform 14"/>
            <p:cNvSpPr>
              <a:spLocks noEditPoints="1"/>
            </p:cNvSpPr>
            <p:nvPr/>
          </p:nvSpPr>
          <p:spPr bwMode="auto">
            <a:xfrm>
              <a:off x="247" y="1742"/>
              <a:ext cx="184" cy="145"/>
            </a:xfrm>
            <a:custGeom>
              <a:avLst/>
              <a:gdLst>
                <a:gd name="T0" fmla="*/ 19 w 300"/>
                <a:gd name="T1" fmla="*/ 210 h 225"/>
                <a:gd name="T2" fmla="*/ 19 w 300"/>
                <a:gd name="T3" fmla="*/ 210 h 225"/>
                <a:gd name="T4" fmla="*/ 40 w 300"/>
                <a:gd name="T5" fmla="*/ 164 h 225"/>
                <a:gd name="T6" fmla="*/ 258 w 300"/>
                <a:gd name="T7" fmla="*/ 164 h 225"/>
                <a:gd name="T8" fmla="*/ 280 w 300"/>
                <a:gd name="T9" fmla="*/ 210 h 225"/>
                <a:gd name="T10" fmla="*/ 19 w 300"/>
                <a:gd name="T11" fmla="*/ 210 h 225"/>
                <a:gd name="T12" fmla="*/ 254 w 300"/>
                <a:gd name="T13" fmla="*/ 149 h 225"/>
                <a:gd name="T14" fmla="*/ 254 w 300"/>
                <a:gd name="T15" fmla="*/ 149 h 225"/>
                <a:gd name="T16" fmla="*/ 44 w 300"/>
                <a:gd name="T17" fmla="*/ 149 h 225"/>
                <a:gd name="T18" fmla="*/ 44 w 300"/>
                <a:gd name="T19" fmla="*/ 14 h 225"/>
                <a:gd name="T20" fmla="*/ 254 w 300"/>
                <a:gd name="T21" fmla="*/ 14 h 225"/>
                <a:gd name="T22" fmla="*/ 254 w 300"/>
                <a:gd name="T23" fmla="*/ 149 h 225"/>
                <a:gd name="T24" fmla="*/ 299 w 300"/>
                <a:gd name="T25" fmla="*/ 214 h 225"/>
                <a:gd name="T26" fmla="*/ 299 w 300"/>
                <a:gd name="T27" fmla="*/ 214 h 225"/>
                <a:gd name="T28" fmla="*/ 269 w 300"/>
                <a:gd name="T29" fmla="*/ 154 h 225"/>
                <a:gd name="T30" fmla="*/ 269 w 300"/>
                <a:gd name="T31" fmla="*/ 153 h 225"/>
                <a:gd name="T32" fmla="*/ 269 w 300"/>
                <a:gd name="T33" fmla="*/ 7 h 225"/>
                <a:gd name="T34" fmla="*/ 261 w 300"/>
                <a:gd name="T35" fmla="*/ 0 h 225"/>
                <a:gd name="T36" fmla="*/ 37 w 300"/>
                <a:gd name="T37" fmla="*/ 0 h 225"/>
                <a:gd name="T38" fmla="*/ 29 w 300"/>
                <a:gd name="T39" fmla="*/ 7 h 225"/>
                <a:gd name="T40" fmla="*/ 29 w 300"/>
                <a:gd name="T41" fmla="*/ 153 h 225"/>
                <a:gd name="T42" fmla="*/ 29 w 300"/>
                <a:gd name="T43" fmla="*/ 154 h 225"/>
                <a:gd name="T44" fmla="*/ 0 w 300"/>
                <a:gd name="T45" fmla="*/ 214 h 225"/>
                <a:gd name="T46" fmla="*/ 1 w 300"/>
                <a:gd name="T47" fmla="*/ 221 h 225"/>
                <a:gd name="T48" fmla="*/ 7 w 300"/>
                <a:gd name="T49" fmla="*/ 225 h 225"/>
                <a:gd name="T50" fmla="*/ 292 w 300"/>
                <a:gd name="T51" fmla="*/ 225 h 225"/>
                <a:gd name="T52" fmla="*/ 298 w 300"/>
                <a:gd name="T53" fmla="*/ 221 h 225"/>
                <a:gd name="T54" fmla="*/ 299 w 300"/>
                <a:gd name="T55" fmla="*/ 2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5">
                  <a:moveTo>
                    <a:pt x="19" y="210"/>
                  </a:moveTo>
                  <a:lnTo>
                    <a:pt x="19" y="210"/>
                  </a:lnTo>
                  <a:lnTo>
                    <a:pt x="40" y="164"/>
                  </a:lnTo>
                  <a:lnTo>
                    <a:pt x="258" y="164"/>
                  </a:lnTo>
                  <a:lnTo>
                    <a:pt x="280" y="210"/>
                  </a:lnTo>
                  <a:lnTo>
                    <a:pt x="19" y="210"/>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5"/>
                    <a:pt x="7" y="225"/>
                  </a:cubicBezTo>
                  <a:lnTo>
                    <a:pt x="292" y="225"/>
                  </a:lnTo>
                  <a:cubicBezTo>
                    <a:pt x="294" y="225"/>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5"/>
            <p:cNvSpPr>
              <a:spLocks/>
            </p:cNvSpPr>
            <p:nvPr/>
          </p:nvSpPr>
          <p:spPr bwMode="auto">
            <a:xfrm>
              <a:off x="299" y="1858"/>
              <a:ext cx="80" cy="10"/>
            </a:xfrm>
            <a:custGeom>
              <a:avLst/>
              <a:gdLst>
                <a:gd name="T0" fmla="*/ 123 w 130"/>
                <a:gd name="T1" fmla="*/ 0 h 15"/>
                <a:gd name="T2" fmla="*/ 123 w 130"/>
                <a:gd name="T3" fmla="*/ 0 h 15"/>
                <a:gd name="T4" fmla="*/ 8 w 130"/>
                <a:gd name="T5" fmla="*/ 0 h 15"/>
                <a:gd name="T6" fmla="*/ 0 w 130"/>
                <a:gd name="T7" fmla="*/ 7 h 15"/>
                <a:gd name="T8" fmla="*/ 8 w 130"/>
                <a:gd name="T9" fmla="*/ 15 h 15"/>
                <a:gd name="T10" fmla="*/ 123 w 130"/>
                <a:gd name="T11" fmla="*/ 15 h 15"/>
                <a:gd name="T12" fmla="*/ 130 w 130"/>
                <a:gd name="T13" fmla="*/ 7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3"/>
                    <a:pt x="0" y="7"/>
                  </a:cubicBezTo>
                  <a:cubicBezTo>
                    <a:pt x="0" y="11"/>
                    <a:pt x="4" y="15"/>
                    <a:pt x="8" y="15"/>
                  </a:cubicBezTo>
                  <a:lnTo>
                    <a:pt x="123" y="15"/>
                  </a:lnTo>
                  <a:cubicBezTo>
                    <a:pt x="127" y="15"/>
                    <a:pt x="130" y="11"/>
                    <a:pt x="130" y="7"/>
                  </a:cubicBezTo>
                  <a:cubicBezTo>
                    <a:pt x="130" y="3"/>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8"/>
          <p:cNvGrpSpPr>
            <a:grpSpLocks noChangeAspect="1"/>
          </p:cNvGrpSpPr>
          <p:nvPr/>
        </p:nvGrpSpPr>
        <p:grpSpPr bwMode="auto">
          <a:xfrm>
            <a:off x="3052789" y="2286630"/>
            <a:ext cx="517473" cy="407793"/>
            <a:chOff x="1422" y="1137"/>
            <a:chExt cx="184" cy="145"/>
          </a:xfrm>
          <a:solidFill>
            <a:schemeClr val="tx1"/>
          </a:solidFill>
        </p:grpSpPr>
        <p:sp>
          <p:nvSpPr>
            <p:cNvPr id="117" name="Freeform 9"/>
            <p:cNvSpPr>
              <a:spLocks/>
            </p:cNvSpPr>
            <p:nvPr/>
          </p:nvSpPr>
          <p:spPr bwMode="auto">
            <a:xfrm>
              <a:off x="1530" y="1155"/>
              <a:ext cx="36" cy="26"/>
            </a:xfrm>
            <a:custGeom>
              <a:avLst/>
              <a:gdLst>
                <a:gd name="T0" fmla="*/ 12 w 59"/>
                <a:gd name="T1" fmla="*/ 36 h 40"/>
                <a:gd name="T2" fmla="*/ 12 w 59"/>
                <a:gd name="T3" fmla="*/ 36 h 40"/>
                <a:gd name="T4" fmla="*/ 18 w 59"/>
                <a:gd name="T5" fmla="*/ 40 h 40"/>
                <a:gd name="T6" fmla="*/ 19 w 59"/>
                <a:gd name="T7" fmla="*/ 40 h 40"/>
                <a:gd name="T8" fmla="*/ 23 w 59"/>
                <a:gd name="T9" fmla="*/ 38 h 40"/>
                <a:gd name="T10" fmla="*/ 23 w 59"/>
                <a:gd name="T11" fmla="*/ 38 h 40"/>
                <a:gd name="T12" fmla="*/ 55 w 59"/>
                <a:gd name="T13" fmla="*/ 14 h 40"/>
                <a:gd name="T14" fmla="*/ 57 w 59"/>
                <a:gd name="T15" fmla="*/ 4 h 40"/>
                <a:gd name="T16" fmla="*/ 46 w 59"/>
                <a:gd name="T17" fmla="*/ 2 h 40"/>
                <a:gd name="T18" fmla="*/ 20 w 59"/>
                <a:gd name="T19" fmla="*/ 22 h 40"/>
                <a:gd name="T20" fmla="*/ 14 w 59"/>
                <a:gd name="T21" fmla="*/ 15 h 40"/>
                <a:gd name="T22" fmla="*/ 4 w 59"/>
                <a:gd name="T23" fmla="*/ 13 h 40"/>
                <a:gd name="T24" fmla="*/ 2 w 59"/>
                <a:gd name="T25" fmla="*/ 24 h 40"/>
                <a:gd name="T26" fmla="*/ 12 w 59"/>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0">
                  <a:moveTo>
                    <a:pt x="12" y="36"/>
                  </a:moveTo>
                  <a:lnTo>
                    <a:pt x="12" y="36"/>
                  </a:lnTo>
                  <a:cubicBezTo>
                    <a:pt x="13" y="38"/>
                    <a:pt x="16" y="40"/>
                    <a:pt x="18" y="40"/>
                  </a:cubicBezTo>
                  <a:cubicBezTo>
                    <a:pt x="18" y="40"/>
                    <a:pt x="18" y="40"/>
                    <a:pt x="19" y="40"/>
                  </a:cubicBezTo>
                  <a:cubicBezTo>
                    <a:pt x="20" y="40"/>
                    <a:pt x="22" y="39"/>
                    <a:pt x="23" y="38"/>
                  </a:cubicBezTo>
                  <a:lnTo>
                    <a:pt x="23" y="38"/>
                  </a:lnTo>
                  <a:lnTo>
                    <a:pt x="55" y="14"/>
                  </a:lnTo>
                  <a:cubicBezTo>
                    <a:pt x="59" y="12"/>
                    <a:pt x="59" y="7"/>
                    <a:pt x="57" y="4"/>
                  </a:cubicBezTo>
                  <a:cubicBezTo>
                    <a:pt x="54" y="0"/>
                    <a:pt x="50" y="0"/>
                    <a:pt x="46" y="2"/>
                  </a:cubicBezTo>
                  <a:lnTo>
                    <a:pt x="20" y="22"/>
                  </a:lnTo>
                  <a:lnTo>
                    <a:pt x="14" y="15"/>
                  </a:lnTo>
                  <a:cubicBezTo>
                    <a:pt x="12" y="11"/>
                    <a:pt x="7" y="11"/>
                    <a:pt x="4" y="13"/>
                  </a:cubicBezTo>
                  <a:cubicBezTo>
                    <a:pt x="0" y="16"/>
                    <a:pt x="0" y="21"/>
                    <a:pt x="2" y="24"/>
                  </a:cubicBezTo>
                  <a:lnTo>
                    <a:pt x="12" y="3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0"/>
            <p:cNvSpPr>
              <a:spLocks/>
            </p:cNvSpPr>
            <p:nvPr/>
          </p:nvSpPr>
          <p:spPr bwMode="auto">
            <a:xfrm>
              <a:off x="1469" y="1167"/>
              <a:ext cx="51" cy="10"/>
            </a:xfrm>
            <a:custGeom>
              <a:avLst/>
              <a:gdLst>
                <a:gd name="T0" fmla="*/ 8 w 84"/>
                <a:gd name="T1" fmla="*/ 15 h 15"/>
                <a:gd name="T2" fmla="*/ 8 w 84"/>
                <a:gd name="T3" fmla="*/ 15 h 15"/>
                <a:gd name="T4" fmla="*/ 77 w 84"/>
                <a:gd name="T5" fmla="*/ 15 h 15"/>
                <a:gd name="T6" fmla="*/ 84 w 84"/>
                <a:gd name="T7" fmla="*/ 8 h 15"/>
                <a:gd name="T8" fmla="*/ 77 w 84"/>
                <a:gd name="T9" fmla="*/ 0 h 15"/>
                <a:gd name="T10" fmla="*/ 8 w 84"/>
                <a:gd name="T11" fmla="*/ 0 h 15"/>
                <a:gd name="T12" fmla="*/ 0 w 84"/>
                <a:gd name="T13" fmla="*/ 8 h 15"/>
                <a:gd name="T14" fmla="*/ 8 w 8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
                  <a:moveTo>
                    <a:pt x="8" y="15"/>
                  </a:moveTo>
                  <a:lnTo>
                    <a:pt x="8" y="15"/>
                  </a:lnTo>
                  <a:lnTo>
                    <a:pt x="77" y="15"/>
                  </a:lnTo>
                  <a:cubicBezTo>
                    <a:pt x="81" y="15"/>
                    <a:pt x="84" y="12"/>
                    <a:pt x="84" y="8"/>
                  </a:cubicBezTo>
                  <a:cubicBezTo>
                    <a:pt x="84" y="3"/>
                    <a:pt x="81" y="0"/>
                    <a:pt x="77" y="0"/>
                  </a:cubicBezTo>
                  <a:lnTo>
                    <a:pt x="8" y="0"/>
                  </a:lnTo>
                  <a:cubicBezTo>
                    <a:pt x="4" y="0"/>
                    <a:pt x="0" y="3"/>
                    <a:pt x="0" y="8"/>
                  </a:cubicBezTo>
                  <a:cubicBezTo>
                    <a:pt x="0" y="12"/>
                    <a:pt x="4" y="15"/>
                    <a:pt x="8"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
            <p:cNvSpPr>
              <a:spLocks/>
            </p:cNvSpPr>
            <p:nvPr/>
          </p:nvSpPr>
          <p:spPr bwMode="auto">
            <a:xfrm>
              <a:off x="1530" y="1191"/>
              <a:ext cx="36" cy="26"/>
            </a:xfrm>
            <a:custGeom>
              <a:avLst/>
              <a:gdLst>
                <a:gd name="T0" fmla="*/ 12 w 59"/>
                <a:gd name="T1" fmla="*/ 37 h 40"/>
                <a:gd name="T2" fmla="*/ 12 w 59"/>
                <a:gd name="T3" fmla="*/ 37 h 40"/>
                <a:gd name="T4" fmla="*/ 18 w 59"/>
                <a:gd name="T5" fmla="*/ 40 h 40"/>
                <a:gd name="T6" fmla="*/ 19 w 59"/>
                <a:gd name="T7" fmla="*/ 40 h 40"/>
                <a:gd name="T8" fmla="*/ 23 w 59"/>
                <a:gd name="T9" fmla="*/ 38 h 40"/>
                <a:gd name="T10" fmla="*/ 23 w 59"/>
                <a:gd name="T11" fmla="*/ 38 h 40"/>
                <a:gd name="T12" fmla="*/ 55 w 59"/>
                <a:gd name="T13" fmla="*/ 14 h 40"/>
                <a:gd name="T14" fmla="*/ 57 w 59"/>
                <a:gd name="T15" fmla="*/ 4 h 40"/>
                <a:gd name="T16" fmla="*/ 46 w 59"/>
                <a:gd name="T17" fmla="*/ 2 h 40"/>
                <a:gd name="T18" fmla="*/ 20 w 59"/>
                <a:gd name="T19" fmla="*/ 22 h 40"/>
                <a:gd name="T20" fmla="*/ 14 w 59"/>
                <a:gd name="T21" fmla="*/ 15 h 40"/>
                <a:gd name="T22" fmla="*/ 4 w 59"/>
                <a:gd name="T23" fmla="*/ 14 h 40"/>
                <a:gd name="T24" fmla="*/ 2 w 59"/>
                <a:gd name="T25" fmla="*/ 24 h 40"/>
                <a:gd name="T26" fmla="*/ 12 w 59"/>
                <a:gd name="T27"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0">
                  <a:moveTo>
                    <a:pt x="12" y="37"/>
                  </a:moveTo>
                  <a:lnTo>
                    <a:pt x="12" y="37"/>
                  </a:lnTo>
                  <a:cubicBezTo>
                    <a:pt x="13" y="38"/>
                    <a:pt x="16" y="40"/>
                    <a:pt x="18" y="40"/>
                  </a:cubicBezTo>
                  <a:cubicBezTo>
                    <a:pt x="18" y="40"/>
                    <a:pt x="18" y="40"/>
                    <a:pt x="19" y="40"/>
                  </a:cubicBezTo>
                  <a:cubicBezTo>
                    <a:pt x="20" y="40"/>
                    <a:pt x="22" y="40"/>
                    <a:pt x="23" y="38"/>
                  </a:cubicBezTo>
                  <a:lnTo>
                    <a:pt x="23" y="38"/>
                  </a:lnTo>
                  <a:lnTo>
                    <a:pt x="55" y="14"/>
                  </a:lnTo>
                  <a:cubicBezTo>
                    <a:pt x="59" y="12"/>
                    <a:pt x="59" y="7"/>
                    <a:pt x="57" y="4"/>
                  </a:cubicBezTo>
                  <a:cubicBezTo>
                    <a:pt x="54" y="1"/>
                    <a:pt x="50" y="0"/>
                    <a:pt x="46" y="2"/>
                  </a:cubicBezTo>
                  <a:lnTo>
                    <a:pt x="20" y="22"/>
                  </a:lnTo>
                  <a:lnTo>
                    <a:pt x="14" y="15"/>
                  </a:lnTo>
                  <a:cubicBezTo>
                    <a:pt x="12" y="12"/>
                    <a:pt x="7" y="11"/>
                    <a:pt x="4" y="14"/>
                  </a:cubicBezTo>
                  <a:cubicBezTo>
                    <a:pt x="0" y="16"/>
                    <a:pt x="0" y="21"/>
                    <a:pt x="2" y="24"/>
                  </a:cubicBezTo>
                  <a:lnTo>
                    <a:pt x="12" y="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
            <p:cNvSpPr>
              <a:spLocks/>
            </p:cNvSpPr>
            <p:nvPr/>
          </p:nvSpPr>
          <p:spPr bwMode="auto">
            <a:xfrm>
              <a:off x="1469" y="1203"/>
              <a:ext cx="51" cy="10"/>
            </a:xfrm>
            <a:custGeom>
              <a:avLst/>
              <a:gdLst>
                <a:gd name="T0" fmla="*/ 8 w 84"/>
                <a:gd name="T1" fmla="*/ 15 h 15"/>
                <a:gd name="T2" fmla="*/ 8 w 84"/>
                <a:gd name="T3" fmla="*/ 15 h 15"/>
                <a:gd name="T4" fmla="*/ 77 w 84"/>
                <a:gd name="T5" fmla="*/ 15 h 15"/>
                <a:gd name="T6" fmla="*/ 84 w 84"/>
                <a:gd name="T7" fmla="*/ 8 h 15"/>
                <a:gd name="T8" fmla="*/ 77 w 84"/>
                <a:gd name="T9" fmla="*/ 0 h 15"/>
                <a:gd name="T10" fmla="*/ 8 w 84"/>
                <a:gd name="T11" fmla="*/ 0 h 15"/>
                <a:gd name="T12" fmla="*/ 0 w 84"/>
                <a:gd name="T13" fmla="*/ 8 h 15"/>
                <a:gd name="T14" fmla="*/ 8 w 8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
                  <a:moveTo>
                    <a:pt x="8" y="15"/>
                  </a:moveTo>
                  <a:lnTo>
                    <a:pt x="8" y="15"/>
                  </a:lnTo>
                  <a:lnTo>
                    <a:pt x="77" y="15"/>
                  </a:lnTo>
                  <a:cubicBezTo>
                    <a:pt x="81" y="15"/>
                    <a:pt x="84" y="12"/>
                    <a:pt x="84" y="8"/>
                  </a:cubicBezTo>
                  <a:cubicBezTo>
                    <a:pt x="84" y="4"/>
                    <a:pt x="81" y="0"/>
                    <a:pt x="77" y="0"/>
                  </a:cubicBezTo>
                  <a:lnTo>
                    <a:pt x="8" y="0"/>
                  </a:lnTo>
                  <a:cubicBezTo>
                    <a:pt x="4" y="0"/>
                    <a:pt x="0" y="4"/>
                    <a:pt x="0" y="8"/>
                  </a:cubicBezTo>
                  <a:cubicBezTo>
                    <a:pt x="0" y="12"/>
                    <a:pt x="4" y="15"/>
                    <a:pt x="8"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3"/>
            <p:cNvSpPr>
              <a:spLocks noEditPoints="1"/>
            </p:cNvSpPr>
            <p:nvPr/>
          </p:nvSpPr>
          <p:spPr bwMode="auto">
            <a:xfrm>
              <a:off x="1422" y="1137"/>
              <a:ext cx="184" cy="145"/>
            </a:xfrm>
            <a:custGeom>
              <a:avLst/>
              <a:gdLst>
                <a:gd name="T0" fmla="*/ 19 w 300"/>
                <a:gd name="T1" fmla="*/ 209 h 224"/>
                <a:gd name="T2" fmla="*/ 19 w 300"/>
                <a:gd name="T3" fmla="*/ 209 h 224"/>
                <a:gd name="T4" fmla="*/ 40 w 300"/>
                <a:gd name="T5" fmla="*/ 164 h 224"/>
                <a:gd name="T6" fmla="*/ 258 w 300"/>
                <a:gd name="T7" fmla="*/ 164 h 224"/>
                <a:gd name="T8" fmla="*/ 280 w 300"/>
                <a:gd name="T9" fmla="*/ 209 h 224"/>
                <a:gd name="T10" fmla="*/ 19 w 300"/>
                <a:gd name="T11" fmla="*/ 209 h 224"/>
                <a:gd name="T12" fmla="*/ 254 w 300"/>
                <a:gd name="T13" fmla="*/ 149 h 224"/>
                <a:gd name="T14" fmla="*/ 254 w 300"/>
                <a:gd name="T15" fmla="*/ 149 h 224"/>
                <a:gd name="T16" fmla="*/ 44 w 300"/>
                <a:gd name="T17" fmla="*/ 149 h 224"/>
                <a:gd name="T18" fmla="*/ 44 w 300"/>
                <a:gd name="T19" fmla="*/ 14 h 224"/>
                <a:gd name="T20" fmla="*/ 254 w 300"/>
                <a:gd name="T21" fmla="*/ 14 h 224"/>
                <a:gd name="T22" fmla="*/ 254 w 300"/>
                <a:gd name="T23" fmla="*/ 149 h 224"/>
                <a:gd name="T24" fmla="*/ 299 w 300"/>
                <a:gd name="T25" fmla="*/ 214 h 224"/>
                <a:gd name="T26" fmla="*/ 299 w 300"/>
                <a:gd name="T27" fmla="*/ 214 h 224"/>
                <a:gd name="T28" fmla="*/ 269 w 300"/>
                <a:gd name="T29" fmla="*/ 154 h 224"/>
                <a:gd name="T30" fmla="*/ 269 w 300"/>
                <a:gd name="T31" fmla="*/ 153 h 224"/>
                <a:gd name="T32" fmla="*/ 269 w 300"/>
                <a:gd name="T33" fmla="*/ 7 h 224"/>
                <a:gd name="T34" fmla="*/ 261 w 300"/>
                <a:gd name="T35" fmla="*/ 0 h 224"/>
                <a:gd name="T36" fmla="*/ 37 w 300"/>
                <a:gd name="T37" fmla="*/ 0 h 224"/>
                <a:gd name="T38" fmla="*/ 29 w 300"/>
                <a:gd name="T39" fmla="*/ 7 h 224"/>
                <a:gd name="T40" fmla="*/ 29 w 300"/>
                <a:gd name="T41" fmla="*/ 153 h 224"/>
                <a:gd name="T42" fmla="*/ 29 w 300"/>
                <a:gd name="T43" fmla="*/ 154 h 224"/>
                <a:gd name="T44" fmla="*/ 0 w 300"/>
                <a:gd name="T45" fmla="*/ 214 h 224"/>
                <a:gd name="T46" fmla="*/ 1 w 300"/>
                <a:gd name="T47" fmla="*/ 221 h 224"/>
                <a:gd name="T48" fmla="*/ 7 w 300"/>
                <a:gd name="T49" fmla="*/ 224 h 224"/>
                <a:gd name="T50" fmla="*/ 292 w 300"/>
                <a:gd name="T51" fmla="*/ 224 h 224"/>
                <a:gd name="T52" fmla="*/ 298 w 300"/>
                <a:gd name="T53" fmla="*/ 221 h 224"/>
                <a:gd name="T54" fmla="*/ 299 w 300"/>
                <a:gd name="T55"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4">
                  <a:moveTo>
                    <a:pt x="19" y="209"/>
                  </a:moveTo>
                  <a:lnTo>
                    <a:pt x="19" y="209"/>
                  </a:lnTo>
                  <a:lnTo>
                    <a:pt x="40" y="164"/>
                  </a:lnTo>
                  <a:lnTo>
                    <a:pt x="258" y="164"/>
                  </a:lnTo>
                  <a:lnTo>
                    <a:pt x="280" y="209"/>
                  </a:lnTo>
                  <a:lnTo>
                    <a:pt x="19" y="209"/>
                  </a:lnTo>
                  <a:close/>
                  <a:moveTo>
                    <a:pt x="254" y="149"/>
                  </a:moveTo>
                  <a:lnTo>
                    <a:pt x="254" y="149"/>
                  </a:lnTo>
                  <a:lnTo>
                    <a:pt x="44" y="149"/>
                  </a:lnTo>
                  <a:lnTo>
                    <a:pt x="44" y="14"/>
                  </a:lnTo>
                  <a:lnTo>
                    <a:pt x="254" y="14"/>
                  </a:lnTo>
                  <a:lnTo>
                    <a:pt x="254" y="149"/>
                  </a:lnTo>
                  <a:close/>
                  <a:moveTo>
                    <a:pt x="299" y="214"/>
                  </a:moveTo>
                  <a:lnTo>
                    <a:pt x="299" y="214"/>
                  </a:lnTo>
                  <a:lnTo>
                    <a:pt x="269" y="154"/>
                  </a:lnTo>
                  <a:cubicBezTo>
                    <a:pt x="269" y="153"/>
                    <a:pt x="269" y="153"/>
                    <a:pt x="269" y="153"/>
                  </a:cubicBezTo>
                  <a:lnTo>
                    <a:pt x="269" y="7"/>
                  </a:lnTo>
                  <a:cubicBezTo>
                    <a:pt x="269" y="4"/>
                    <a:pt x="265" y="0"/>
                    <a:pt x="261" y="0"/>
                  </a:cubicBezTo>
                  <a:lnTo>
                    <a:pt x="37" y="0"/>
                  </a:lnTo>
                  <a:cubicBezTo>
                    <a:pt x="33" y="0"/>
                    <a:pt x="29" y="4"/>
                    <a:pt x="29" y="7"/>
                  </a:cubicBezTo>
                  <a:lnTo>
                    <a:pt x="29" y="153"/>
                  </a:lnTo>
                  <a:cubicBezTo>
                    <a:pt x="29" y="153"/>
                    <a:pt x="29" y="153"/>
                    <a:pt x="29" y="154"/>
                  </a:cubicBezTo>
                  <a:lnTo>
                    <a:pt x="0" y="214"/>
                  </a:lnTo>
                  <a:cubicBezTo>
                    <a:pt x="0" y="216"/>
                    <a:pt x="0" y="219"/>
                    <a:pt x="1" y="221"/>
                  </a:cubicBezTo>
                  <a:cubicBezTo>
                    <a:pt x="2" y="223"/>
                    <a:pt x="4" y="224"/>
                    <a:pt x="7" y="224"/>
                  </a:cubicBezTo>
                  <a:lnTo>
                    <a:pt x="292" y="224"/>
                  </a:lnTo>
                  <a:cubicBezTo>
                    <a:pt x="294" y="224"/>
                    <a:pt x="297" y="223"/>
                    <a:pt x="298" y="221"/>
                  </a:cubicBezTo>
                  <a:cubicBezTo>
                    <a:pt x="300" y="219"/>
                    <a:pt x="300" y="216"/>
                    <a:pt x="299" y="2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4"/>
            <p:cNvSpPr>
              <a:spLocks/>
            </p:cNvSpPr>
            <p:nvPr/>
          </p:nvSpPr>
          <p:spPr bwMode="auto">
            <a:xfrm>
              <a:off x="1474" y="1253"/>
              <a:ext cx="80" cy="9"/>
            </a:xfrm>
            <a:custGeom>
              <a:avLst/>
              <a:gdLst>
                <a:gd name="T0" fmla="*/ 123 w 130"/>
                <a:gd name="T1" fmla="*/ 0 h 15"/>
                <a:gd name="T2" fmla="*/ 123 w 130"/>
                <a:gd name="T3" fmla="*/ 0 h 15"/>
                <a:gd name="T4" fmla="*/ 8 w 130"/>
                <a:gd name="T5" fmla="*/ 0 h 15"/>
                <a:gd name="T6" fmla="*/ 0 w 130"/>
                <a:gd name="T7" fmla="*/ 8 h 15"/>
                <a:gd name="T8" fmla="*/ 8 w 130"/>
                <a:gd name="T9" fmla="*/ 15 h 15"/>
                <a:gd name="T10" fmla="*/ 123 w 130"/>
                <a:gd name="T11" fmla="*/ 15 h 15"/>
                <a:gd name="T12" fmla="*/ 130 w 130"/>
                <a:gd name="T13" fmla="*/ 8 h 15"/>
                <a:gd name="T14" fmla="*/ 123 w 130"/>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
                  <a:moveTo>
                    <a:pt x="123" y="0"/>
                  </a:moveTo>
                  <a:lnTo>
                    <a:pt x="123" y="0"/>
                  </a:lnTo>
                  <a:lnTo>
                    <a:pt x="8" y="0"/>
                  </a:lnTo>
                  <a:cubicBezTo>
                    <a:pt x="4" y="0"/>
                    <a:pt x="0" y="4"/>
                    <a:pt x="0" y="8"/>
                  </a:cubicBezTo>
                  <a:cubicBezTo>
                    <a:pt x="0" y="12"/>
                    <a:pt x="4" y="15"/>
                    <a:pt x="8" y="15"/>
                  </a:cubicBezTo>
                  <a:lnTo>
                    <a:pt x="123" y="15"/>
                  </a:lnTo>
                  <a:cubicBezTo>
                    <a:pt x="127" y="15"/>
                    <a:pt x="130" y="12"/>
                    <a:pt x="130" y="8"/>
                  </a:cubicBezTo>
                  <a:cubicBezTo>
                    <a:pt x="130" y="4"/>
                    <a:pt x="127" y="0"/>
                    <a:pt x="1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Freeform 35"/>
          <p:cNvSpPr>
            <a:spLocks noEditPoints="1"/>
          </p:cNvSpPr>
          <p:nvPr/>
        </p:nvSpPr>
        <p:spPr bwMode="auto">
          <a:xfrm>
            <a:off x="5385422" y="2260209"/>
            <a:ext cx="468024" cy="467218"/>
          </a:xfrm>
          <a:custGeom>
            <a:avLst/>
            <a:gdLst>
              <a:gd name="T0" fmla="*/ 286 w 304"/>
              <a:gd name="T1" fmla="*/ 267 h 304"/>
              <a:gd name="T2" fmla="*/ 286 w 304"/>
              <a:gd name="T3" fmla="*/ 267 h 304"/>
              <a:gd name="T4" fmla="*/ 267 w 304"/>
              <a:gd name="T5" fmla="*/ 286 h 304"/>
              <a:gd name="T6" fmla="*/ 259 w 304"/>
              <a:gd name="T7" fmla="*/ 287 h 304"/>
              <a:gd name="T8" fmla="*/ 182 w 304"/>
              <a:gd name="T9" fmla="*/ 210 h 304"/>
              <a:gd name="T10" fmla="*/ 183 w 304"/>
              <a:gd name="T11" fmla="*/ 202 h 304"/>
              <a:gd name="T12" fmla="*/ 202 w 304"/>
              <a:gd name="T13" fmla="*/ 183 h 304"/>
              <a:gd name="T14" fmla="*/ 207 w 304"/>
              <a:gd name="T15" fmla="*/ 181 h 304"/>
              <a:gd name="T16" fmla="*/ 211 w 304"/>
              <a:gd name="T17" fmla="*/ 182 h 304"/>
              <a:gd name="T18" fmla="*/ 220 w 304"/>
              <a:gd name="T19" fmla="*/ 191 h 304"/>
              <a:gd name="T20" fmla="*/ 205 w 304"/>
              <a:gd name="T21" fmla="*/ 206 h 304"/>
              <a:gd name="T22" fmla="*/ 205 w 304"/>
              <a:gd name="T23" fmla="*/ 211 h 304"/>
              <a:gd name="T24" fmla="*/ 208 w 304"/>
              <a:gd name="T25" fmla="*/ 212 h 304"/>
              <a:gd name="T26" fmla="*/ 211 w 304"/>
              <a:gd name="T27" fmla="*/ 211 h 304"/>
              <a:gd name="T28" fmla="*/ 225 w 304"/>
              <a:gd name="T29" fmla="*/ 197 h 304"/>
              <a:gd name="T30" fmla="*/ 246 w 304"/>
              <a:gd name="T31" fmla="*/ 217 h 304"/>
              <a:gd name="T32" fmla="*/ 232 w 304"/>
              <a:gd name="T33" fmla="*/ 232 h 304"/>
              <a:gd name="T34" fmla="*/ 232 w 304"/>
              <a:gd name="T35" fmla="*/ 237 h 304"/>
              <a:gd name="T36" fmla="*/ 234 w 304"/>
              <a:gd name="T37" fmla="*/ 239 h 304"/>
              <a:gd name="T38" fmla="*/ 237 w 304"/>
              <a:gd name="T39" fmla="*/ 237 h 304"/>
              <a:gd name="T40" fmla="*/ 252 w 304"/>
              <a:gd name="T41" fmla="*/ 223 h 304"/>
              <a:gd name="T42" fmla="*/ 272 w 304"/>
              <a:gd name="T43" fmla="*/ 244 h 304"/>
              <a:gd name="T44" fmla="*/ 258 w 304"/>
              <a:gd name="T45" fmla="*/ 258 h 304"/>
              <a:gd name="T46" fmla="*/ 258 w 304"/>
              <a:gd name="T47" fmla="*/ 264 h 304"/>
              <a:gd name="T48" fmla="*/ 260 w 304"/>
              <a:gd name="T49" fmla="*/ 265 h 304"/>
              <a:gd name="T50" fmla="*/ 263 w 304"/>
              <a:gd name="T51" fmla="*/ 264 h 304"/>
              <a:gd name="T52" fmla="*/ 278 w 304"/>
              <a:gd name="T53" fmla="*/ 249 h 304"/>
              <a:gd name="T54" fmla="*/ 287 w 304"/>
              <a:gd name="T55" fmla="*/ 258 h 304"/>
              <a:gd name="T56" fmla="*/ 288 w 304"/>
              <a:gd name="T57" fmla="*/ 262 h 304"/>
              <a:gd name="T58" fmla="*/ 286 w 304"/>
              <a:gd name="T59" fmla="*/ 267 h 304"/>
              <a:gd name="T60" fmla="*/ 15 w 304"/>
              <a:gd name="T61" fmla="*/ 96 h 304"/>
              <a:gd name="T62" fmla="*/ 15 w 304"/>
              <a:gd name="T63" fmla="*/ 96 h 304"/>
              <a:gd name="T64" fmla="*/ 96 w 304"/>
              <a:gd name="T65" fmla="*/ 14 h 304"/>
              <a:gd name="T66" fmla="*/ 178 w 304"/>
              <a:gd name="T67" fmla="*/ 96 h 304"/>
              <a:gd name="T68" fmla="*/ 96 w 304"/>
              <a:gd name="T69" fmla="*/ 178 h 304"/>
              <a:gd name="T70" fmla="*/ 15 w 304"/>
              <a:gd name="T71" fmla="*/ 96 h 304"/>
              <a:gd name="T72" fmla="*/ 298 w 304"/>
              <a:gd name="T73" fmla="*/ 248 h 304"/>
              <a:gd name="T74" fmla="*/ 298 w 304"/>
              <a:gd name="T75" fmla="*/ 248 h 304"/>
              <a:gd name="T76" fmla="*/ 221 w 304"/>
              <a:gd name="T77" fmla="*/ 171 h 304"/>
              <a:gd name="T78" fmla="*/ 192 w 304"/>
              <a:gd name="T79" fmla="*/ 172 h 304"/>
              <a:gd name="T80" fmla="*/ 187 w 304"/>
              <a:gd name="T81" fmla="*/ 176 h 304"/>
              <a:gd name="T82" fmla="*/ 170 w 304"/>
              <a:gd name="T83" fmla="*/ 159 h 304"/>
              <a:gd name="T84" fmla="*/ 193 w 304"/>
              <a:gd name="T85" fmla="*/ 96 h 304"/>
              <a:gd name="T86" fmla="*/ 96 w 304"/>
              <a:gd name="T87" fmla="*/ 0 h 304"/>
              <a:gd name="T88" fmla="*/ 0 w 304"/>
              <a:gd name="T89" fmla="*/ 96 h 304"/>
              <a:gd name="T90" fmla="*/ 96 w 304"/>
              <a:gd name="T91" fmla="*/ 193 h 304"/>
              <a:gd name="T92" fmla="*/ 159 w 304"/>
              <a:gd name="T93" fmla="*/ 170 h 304"/>
              <a:gd name="T94" fmla="*/ 177 w 304"/>
              <a:gd name="T95" fmla="*/ 187 h 304"/>
              <a:gd name="T96" fmla="*/ 172 w 304"/>
              <a:gd name="T97" fmla="*/ 192 h 304"/>
              <a:gd name="T98" fmla="*/ 171 w 304"/>
              <a:gd name="T99" fmla="*/ 221 h 304"/>
              <a:gd name="T100" fmla="*/ 248 w 304"/>
              <a:gd name="T101" fmla="*/ 298 h 304"/>
              <a:gd name="T102" fmla="*/ 262 w 304"/>
              <a:gd name="T103" fmla="*/ 304 h 304"/>
              <a:gd name="T104" fmla="*/ 277 w 304"/>
              <a:gd name="T105" fmla="*/ 297 h 304"/>
              <a:gd name="T106" fmla="*/ 297 w 304"/>
              <a:gd name="T107" fmla="*/ 277 h 304"/>
              <a:gd name="T108" fmla="*/ 304 w 304"/>
              <a:gd name="T109" fmla="*/ 262 h 304"/>
              <a:gd name="T110" fmla="*/ 298 w 304"/>
              <a:gd name="T111" fmla="*/ 2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4">
                <a:moveTo>
                  <a:pt x="286" y="267"/>
                </a:moveTo>
                <a:lnTo>
                  <a:pt x="286" y="267"/>
                </a:lnTo>
                <a:lnTo>
                  <a:pt x="267" y="286"/>
                </a:lnTo>
                <a:cubicBezTo>
                  <a:pt x="265" y="288"/>
                  <a:pt x="262" y="290"/>
                  <a:pt x="259" y="287"/>
                </a:cubicBezTo>
                <a:lnTo>
                  <a:pt x="182" y="210"/>
                </a:lnTo>
                <a:cubicBezTo>
                  <a:pt x="180" y="208"/>
                  <a:pt x="180" y="205"/>
                  <a:pt x="183" y="202"/>
                </a:cubicBezTo>
                <a:lnTo>
                  <a:pt x="202" y="183"/>
                </a:lnTo>
                <a:cubicBezTo>
                  <a:pt x="204" y="181"/>
                  <a:pt x="205" y="181"/>
                  <a:pt x="207" y="181"/>
                </a:cubicBezTo>
                <a:cubicBezTo>
                  <a:pt x="208" y="181"/>
                  <a:pt x="209" y="181"/>
                  <a:pt x="211" y="182"/>
                </a:cubicBezTo>
                <a:lnTo>
                  <a:pt x="220" y="191"/>
                </a:lnTo>
                <a:lnTo>
                  <a:pt x="205" y="206"/>
                </a:lnTo>
                <a:cubicBezTo>
                  <a:pt x="204" y="207"/>
                  <a:pt x="204" y="210"/>
                  <a:pt x="205" y="211"/>
                </a:cubicBezTo>
                <a:cubicBezTo>
                  <a:pt x="206" y="212"/>
                  <a:pt x="207" y="212"/>
                  <a:pt x="208" y="212"/>
                </a:cubicBezTo>
                <a:cubicBezTo>
                  <a:pt x="209" y="212"/>
                  <a:pt x="210" y="212"/>
                  <a:pt x="211" y="211"/>
                </a:cubicBezTo>
                <a:lnTo>
                  <a:pt x="225" y="197"/>
                </a:lnTo>
                <a:lnTo>
                  <a:pt x="246" y="217"/>
                </a:lnTo>
                <a:lnTo>
                  <a:pt x="232" y="232"/>
                </a:lnTo>
                <a:cubicBezTo>
                  <a:pt x="230" y="234"/>
                  <a:pt x="230" y="236"/>
                  <a:pt x="232" y="237"/>
                </a:cubicBezTo>
                <a:cubicBezTo>
                  <a:pt x="232" y="238"/>
                  <a:pt x="233" y="239"/>
                  <a:pt x="234" y="239"/>
                </a:cubicBezTo>
                <a:cubicBezTo>
                  <a:pt x="235" y="239"/>
                  <a:pt x="236" y="238"/>
                  <a:pt x="237" y="237"/>
                </a:cubicBezTo>
                <a:lnTo>
                  <a:pt x="252" y="223"/>
                </a:lnTo>
                <a:lnTo>
                  <a:pt x="272" y="244"/>
                </a:lnTo>
                <a:lnTo>
                  <a:pt x="258" y="258"/>
                </a:lnTo>
                <a:cubicBezTo>
                  <a:pt x="256" y="260"/>
                  <a:pt x="256" y="262"/>
                  <a:pt x="258" y="264"/>
                </a:cubicBezTo>
                <a:cubicBezTo>
                  <a:pt x="258" y="264"/>
                  <a:pt x="259" y="265"/>
                  <a:pt x="260" y="265"/>
                </a:cubicBezTo>
                <a:cubicBezTo>
                  <a:pt x="261" y="265"/>
                  <a:pt x="262" y="264"/>
                  <a:pt x="263" y="264"/>
                </a:cubicBezTo>
                <a:lnTo>
                  <a:pt x="278" y="249"/>
                </a:lnTo>
                <a:lnTo>
                  <a:pt x="287" y="258"/>
                </a:lnTo>
                <a:cubicBezTo>
                  <a:pt x="288" y="260"/>
                  <a:pt x="288" y="261"/>
                  <a:pt x="288" y="262"/>
                </a:cubicBezTo>
                <a:cubicBezTo>
                  <a:pt x="288" y="264"/>
                  <a:pt x="288" y="265"/>
                  <a:pt x="286" y="267"/>
                </a:cubicBezTo>
                <a:close/>
                <a:moveTo>
                  <a:pt x="15" y="96"/>
                </a:moveTo>
                <a:lnTo>
                  <a:pt x="15" y="96"/>
                </a:lnTo>
                <a:cubicBezTo>
                  <a:pt x="15" y="51"/>
                  <a:pt x="51" y="14"/>
                  <a:pt x="96" y="14"/>
                </a:cubicBezTo>
                <a:cubicBezTo>
                  <a:pt x="142" y="14"/>
                  <a:pt x="178" y="51"/>
                  <a:pt x="178" y="96"/>
                </a:cubicBezTo>
                <a:cubicBezTo>
                  <a:pt x="178" y="141"/>
                  <a:pt x="142" y="178"/>
                  <a:pt x="96" y="178"/>
                </a:cubicBezTo>
                <a:cubicBezTo>
                  <a:pt x="51" y="178"/>
                  <a:pt x="15" y="141"/>
                  <a:pt x="15" y="96"/>
                </a:cubicBezTo>
                <a:close/>
                <a:moveTo>
                  <a:pt x="298" y="248"/>
                </a:moveTo>
                <a:lnTo>
                  <a:pt x="298" y="248"/>
                </a:lnTo>
                <a:lnTo>
                  <a:pt x="221" y="171"/>
                </a:lnTo>
                <a:cubicBezTo>
                  <a:pt x="214" y="163"/>
                  <a:pt x="200" y="164"/>
                  <a:pt x="192" y="172"/>
                </a:cubicBezTo>
                <a:lnTo>
                  <a:pt x="187" y="176"/>
                </a:lnTo>
                <a:lnTo>
                  <a:pt x="170" y="159"/>
                </a:lnTo>
                <a:cubicBezTo>
                  <a:pt x="185" y="142"/>
                  <a:pt x="193" y="120"/>
                  <a:pt x="193" y="96"/>
                </a:cubicBezTo>
                <a:cubicBezTo>
                  <a:pt x="193" y="43"/>
                  <a:pt x="150" y="0"/>
                  <a:pt x="96" y="0"/>
                </a:cubicBezTo>
                <a:cubicBezTo>
                  <a:pt x="43" y="0"/>
                  <a:pt x="0" y="43"/>
                  <a:pt x="0" y="96"/>
                </a:cubicBezTo>
                <a:cubicBezTo>
                  <a:pt x="0" y="150"/>
                  <a:pt x="43" y="193"/>
                  <a:pt x="96" y="193"/>
                </a:cubicBezTo>
                <a:cubicBezTo>
                  <a:pt x="120" y="193"/>
                  <a:pt x="142" y="184"/>
                  <a:pt x="159" y="170"/>
                </a:cubicBezTo>
                <a:lnTo>
                  <a:pt x="177" y="187"/>
                </a:lnTo>
                <a:lnTo>
                  <a:pt x="172" y="192"/>
                </a:lnTo>
                <a:cubicBezTo>
                  <a:pt x="164" y="200"/>
                  <a:pt x="163" y="213"/>
                  <a:pt x="171" y="221"/>
                </a:cubicBezTo>
                <a:lnTo>
                  <a:pt x="248" y="298"/>
                </a:lnTo>
                <a:cubicBezTo>
                  <a:pt x="252" y="301"/>
                  <a:pt x="257" y="304"/>
                  <a:pt x="262" y="304"/>
                </a:cubicBezTo>
                <a:cubicBezTo>
                  <a:pt x="268" y="304"/>
                  <a:pt x="273" y="301"/>
                  <a:pt x="277" y="297"/>
                </a:cubicBezTo>
                <a:lnTo>
                  <a:pt x="297" y="277"/>
                </a:lnTo>
                <a:cubicBezTo>
                  <a:pt x="301" y="273"/>
                  <a:pt x="304" y="268"/>
                  <a:pt x="304" y="262"/>
                </a:cubicBezTo>
                <a:cubicBezTo>
                  <a:pt x="304" y="256"/>
                  <a:pt x="302" y="251"/>
                  <a:pt x="298" y="24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8"/>
          <p:cNvSpPr>
            <a:spLocks noEditPoints="1"/>
          </p:cNvSpPr>
          <p:nvPr/>
        </p:nvSpPr>
        <p:spPr bwMode="auto">
          <a:xfrm>
            <a:off x="3030851" y="4416513"/>
            <a:ext cx="540207" cy="439944"/>
          </a:xfrm>
          <a:custGeom>
            <a:avLst/>
            <a:gdLst>
              <a:gd name="T0" fmla="*/ 247 w 299"/>
              <a:gd name="T1" fmla="*/ 190 h 238"/>
              <a:gd name="T2" fmla="*/ 247 w 299"/>
              <a:gd name="T3" fmla="*/ 190 h 238"/>
              <a:gd name="T4" fmla="*/ 244 w 299"/>
              <a:gd name="T5" fmla="*/ 193 h 238"/>
              <a:gd name="T6" fmla="*/ 243 w 299"/>
              <a:gd name="T7" fmla="*/ 197 h 238"/>
              <a:gd name="T8" fmla="*/ 243 w 299"/>
              <a:gd name="T9" fmla="*/ 216 h 238"/>
              <a:gd name="T10" fmla="*/ 219 w 299"/>
              <a:gd name="T11" fmla="*/ 196 h 238"/>
              <a:gd name="T12" fmla="*/ 216 w 299"/>
              <a:gd name="T13" fmla="*/ 195 h 238"/>
              <a:gd name="T14" fmla="*/ 214 w 299"/>
              <a:gd name="T15" fmla="*/ 195 h 238"/>
              <a:gd name="T16" fmla="*/ 173 w 299"/>
              <a:gd name="T17" fmla="*/ 195 h 238"/>
              <a:gd name="T18" fmla="*/ 115 w 299"/>
              <a:gd name="T19" fmla="*/ 153 h 238"/>
              <a:gd name="T20" fmla="*/ 125 w 299"/>
              <a:gd name="T21" fmla="*/ 153 h 238"/>
              <a:gd name="T22" fmla="*/ 202 w 299"/>
              <a:gd name="T23" fmla="*/ 76 h 238"/>
              <a:gd name="T24" fmla="*/ 202 w 299"/>
              <a:gd name="T25" fmla="*/ 71 h 238"/>
              <a:gd name="T26" fmla="*/ 222 w 299"/>
              <a:gd name="T27" fmla="*/ 71 h 238"/>
              <a:gd name="T28" fmla="*/ 284 w 299"/>
              <a:gd name="T29" fmla="*/ 133 h 238"/>
              <a:gd name="T30" fmla="*/ 247 w 299"/>
              <a:gd name="T31" fmla="*/ 190 h 238"/>
              <a:gd name="T32" fmla="*/ 187 w 299"/>
              <a:gd name="T33" fmla="*/ 76 h 238"/>
              <a:gd name="T34" fmla="*/ 187 w 299"/>
              <a:gd name="T35" fmla="*/ 76 h 238"/>
              <a:gd name="T36" fmla="*/ 125 w 299"/>
              <a:gd name="T37" fmla="*/ 138 h 238"/>
              <a:gd name="T38" fmla="*/ 112 w 299"/>
              <a:gd name="T39" fmla="*/ 138 h 238"/>
              <a:gd name="T40" fmla="*/ 112 w 299"/>
              <a:gd name="T41" fmla="*/ 133 h 238"/>
              <a:gd name="T42" fmla="*/ 175 w 299"/>
              <a:gd name="T43" fmla="*/ 71 h 238"/>
              <a:gd name="T44" fmla="*/ 187 w 299"/>
              <a:gd name="T45" fmla="*/ 71 h 238"/>
              <a:gd name="T46" fmla="*/ 187 w 299"/>
              <a:gd name="T47" fmla="*/ 76 h 238"/>
              <a:gd name="T48" fmla="*/ 85 w 299"/>
              <a:gd name="T49" fmla="*/ 138 h 238"/>
              <a:gd name="T50" fmla="*/ 85 w 299"/>
              <a:gd name="T51" fmla="*/ 138 h 238"/>
              <a:gd name="T52" fmla="*/ 82 w 299"/>
              <a:gd name="T53" fmla="*/ 138 h 238"/>
              <a:gd name="T54" fmla="*/ 80 w 299"/>
              <a:gd name="T55" fmla="*/ 139 h 238"/>
              <a:gd name="T56" fmla="*/ 56 w 299"/>
              <a:gd name="T57" fmla="*/ 159 h 238"/>
              <a:gd name="T58" fmla="*/ 56 w 299"/>
              <a:gd name="T59" fmla="*/ 140 h 238"/>
              <a:gd name="T60" fmla="*/ 55 w 299"/>
              <a:gd name="T61" fmla="*/ 135 h 238"/>
              <a:gd name="T62" fmla="*/ 52 w 299"/>
              <a:gd name="T63" fmla="*/ 133 h 238"/>
              <a:gd name="T64" fmla="*/ 14 w 299"/>
              <a:gd name="T65" fmla="*/ 76 h 238"/>
              <a:gd name="T66" fmla="*/ 77 w 299"/>
              <a:gd name="T67" fmla="*/ 14 h 238"/>
              <a:gd name="T68" fmla="*/ 124 w 299"/>
              <a:gd name="T69" fmla="*/ 14 h 238"/>
              <a:gd name="T70" fmla="*/ 183 w 299"/>
              <a:gd name="T71" fmla="*/ 56 h 238"/>
              <a:gd name="T72" fmla="*/ 175 w 299"/>
              <a:gd name="T73" fmla="*/ 56 h 238"/>
              <a:gd name="T74" fmla="*/ 97 w 299"/>
              <a:gd name="T75" fmla="*/ 133 h 238"/>
              <a:gd name="T76" fmla="*/ 97 w 299"/>
              <a:gd name="T77" fmla="*/ 138 h 238"/>
              <a:gd name="T78" fmla="*/ 85 w 299"/>
              <a:gd name="T79" fmla="*/ 138 h 238"/>
              <a:gd name="T80" fmla="*/ 222 w 299"/>
              <a:gd name="T81" fmla="*/ 56 h 238"/>
              <a:gd name="T82" fmla="*/ 222 w 299"/>
              <a:gd name="T83" fmla="*/ 56 h 238"/>
              <a:gd name="T84" fmla="*/ 199 w 299"/>
              <a:gd name="T85" fmla="*/ 56 h 238"/>
              <a:gd name="T86" fmla="*/ 124 w 299"/>
              <a:gd name="T87" fmla="*/ 0 h 238"/>
              <a:gd name="T88" fmla="*/ 77 w 299"/>
              <a:gd name="T89" fmla="*/ 0 h 238"/>
              <a:gd name="T90" fmla="*/ 0 w 299"/>
              <a:gd name="T91" fmla="*/ 76 h 238"/>
              <a:gd name="T92" fmla="*/ 41 w 299"/>
              <a:gd name="T93" fmla="*/ 144 h 238"/>
              <a:gd name="T94" fmla="*/ 41 w 299"/>
              <a:gd name="T95" fmla="*/ 174 h 238"/>
              <a:gd name="T96" fmla="*/ 49 w 299"/>
              <a:gd name="T97" fmla="*/ 181 h 238"/>
              <a:gd name="T98" fmla="*/ 54 w 299"/>
              <a:gd name="T99" fmla="*/ 180 h 238"/>
              <a:gd name="T100" fmla="*/ 88 w 299"/>
              <a:gd name="T101" fmla="*/ 153 h 238"/>
              <a:gd name="T102" fmla="*/ 100 w 299"/>
              <a:gd name="T103" fmla="*/ 153 h 238"/>
              <a:gd name="T104" fmla="*/ 173 w 299"/>
              <a:gd name="T105" fmla="*/ 210 h 238"/>
              <a:gd name="T106" fmla="*/ 211 w 299"/>
              <a:gd name="T107" fmla="*/ 210 h 238"/>
              <a:gd name="T108" fmla="*/ 245 w 299"/>
              <a:gd name="T109" fmla="*/ 237 h 238"/>
              <a:gd name="T110" fmla="*/ 250 w 299"/>
              <a:gd name="T111" fmla="*/ 238 h 238"/>
              <a:gd name="T112" fmla="*/ 258 w 299"/>
              <a:gd name="T113" fmla="*/ 231 h 238"/>
              <a:gd name="T114" fmla="*/ 258 w 299"/>
              <a:gd name="T115" fmla="*/ 201 h 238"/>
              <a:gd name="T116" fmla="*/ 299 w 299"/>
              <a:gd name="T117" fmla="*/ 133 h 238"/>
              <a:gd name="T118" fmla="*/ 222 w 299"/>
              <a:gd name="T119" fmla="*/ 5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238">
                <a:moveTo>
                  <a:pt x="247" y="190"/>
                </a:moveTo>
                <a:lnTo>
                  <a:pt x="247" y="190"/>
                </a:lnTo>
                <a:cubicBezTo>
                  <a:pt x="246" y="190"/>
                  <a:pt x="245" y="191"/>
                  <a:pt x="244" y="193"/>
                </a:cubicBezTo>
                <a:cubicBezTo>
                  <a:pt x="243" y="194"/>
                  <a:pt x="243" y="195"/>
                  <a:pt x="243" y="197"/>
                </a:cubicBezTo>
                <a:lnTo>
                  <a:pt x="243" y="216"/>
                </a:lnTo>
                <a:lnTo>
                  <a:pt x="219" y="196"/>
                </a:lnTo>
                <a:cubicBezTo>
                  <a:pt x="218" y="196"/>
                  <a:pt x="217" y="196"/>
                  <a:pt x="216" y="195"/>
                </a:cubicBezTo>
                <a:cubicBezTo>
                  <a:pt x="216" y="195"/>
                  <a:pt x="215" y="195"/>
                  <a:pt x="214" y="195"/>
                </a:cubicBezTo>
                <a:lnTo>
                  <a:pt x="173" y="195"/>
                </a:lnTo>
                <a:cubicBezTo>
                  <a:pt x="146" y="195"/>
                  <a:pt x="123" y="177"/>
                  <a:pt x="115" y="153"/>
                </a:cubicBezTo>
                <a:lnTo>
                  <a:pt x="125" y="153"/>
                </a:lnTo>
                <a:cubicBezTo>
                  <a:pt x="168" y="153"/>
                  <a:pt x="202" y="118"/>
                  <a:pt x="202" y="76"/>
                </a:cubicBezTo>
                <a:cubicBezTo>
                  <a:pt x="202" y="75"/>
                  <a:pt x="202" y="73"/>
                  <a:pt x="202" y="71"/>
                </a:cubicBezTo>
                <a:lnTo>
                  <a:pt x="222" y="71"/>
                </a:lnTo>
                <a:cubicBezTo>
                  <a:pt x="256" y="71"/>
                  <a:pt x="284" y="99"/>
                  <a:pt x="284" y="133"/>
                </a:cubicBezTo>
                <a:cubicBezTo>
                  <a:pt x="284" y="158"/>
                  <a:pt x="270" y="180"/>
                  <a:pt x="247" y="190"/>
                </a:cubicBezTo>
                <a:close/>
                <a:moveTo>
                  <a:pt x="187" y="76"/>
                </a:moveTo>
                <a:lnTo>
                  <a:pt x="187" y="76"/>
                </a:lnTo>
                <a:cubicBezTo>
                  <a:pt x="187" y="110"/>
                  <a:pt x="159" y="138"/>
                  <a:pt x="125" y="138"/>
                </a:cubicBezTo>
                <a:lnTo>
                  <a:pt x="112" y="138"/>
                </a:lnTo>
                <a:cubicBezTo>
                  <a:pt x="112" y="136"/>
                  <a:pt x="112" y="135"/>
                  <a:pt x="112" y="133"/>
                </a:cubicBezTo>
                <a:cubicBezTo>
                  <a:pt x="112" y="99"/>
                  <a:pt x="140" y="71"/>
                  <a:pt x="175" y="71"/>
                </a:cubicBezTo>
                <a:lnTo>
                  <a:pt x="187" y="71"/>
                </a:lnTo>
                <a:cubicBezTo>
                  <a:pt x="187" y="73"/>
                  <a:pt x="187" y="75"/>
                  <a:pt x="187" y="76"/>
                </a:cubicBezTo>
                <a:close/>
                <a:moveTo>
                  <a:pt x="85" y="138"/>
                </a:moveTo>
                <a:lnTo>
                  <a:pt x="85" y="138"/>
                </a:lnTo>
                <a:cubicBezTo>
                  <a:pt x="84" y="138"/>
                  <a:pt x="83" y="138"/>
                  <a:pt x="82" y="138"/>
                </a:cubicBezTo>
                <a:cubicBezTo>
                  <a:pt x="82" y="139"/>
                  <a:pt x="81" y="139"/>
                  <a:pt x="80" y="139"/>
                </a:cubicBezTo>
                <a:lnTo>
                  <a:pt x="56" y="159"/>
                </a:lnTo>
                <a:lnTo>
                  <a:pt x="56" y="140"/>
                </a:lnTo>
                <a:cubicBezTo>
                  <a:pt x="56" y="138"/>
                  <a:pt x="56" y="137"/>
                  <a:pt x="55" y="135"/>
                </a:cubicBezTo>
                <a:cubicBezTo>
                  <a:pt x="54" y="134"/>
                  <a:pt x="53" y="133"/>
                  <a:pt x="52" y="133"/>
                </a:cubicBezTo>
                <a:cubicBezTo>
                  <a:pt x="29" y="123"/>
                  <a:pt x="14" y="101"/>
                  <a:pt x="14" y="76"/>
                </a:cubicBezTo>
                <a:cubicBezTo>
                  <a:pt x="14" y="42"/>
                  <a:pt x="43" y="14"/>
                  <a:pt x="77" y="14"/>
                </a:cubicBezTo>
                <a:lnTo>
                  <a:pt x="124" y="14"/>
                </a:lnTo>
                <a:cubicBezTo>
                  <a:pt x="151" y="14"/>
                  <a:pt x="175" y="31"/>
                  <a:pt x="183" y="56"/>
                </a:cubicBezTo>
                <a:lnTo>
                  <a:pt x="175" y="56"/>
                </a:lnTo>
                <a:cubicBezTo>
                  <a:pt x="132" y="56"/>
                  <a:pt x="97" y="91"/>
                  <a:pt x="97" y="133"/>
                </a:cubicBezTo>
                <a:cubicBezTo>
                  <a:pt x="97" y="135"/>
                  <a:pt x="97" y="136"/>
                  <a:pt x="97" y="138"/>
                </a:cubicBezTo>
                <a:lnTo>
                  <a:pt x="85" y="138"/>
                </a:lnTo>
                <a:close/>
                <a:moveTo>
                  <a:pt x="222" y="56"/>
                </a:moveTo>
                <a:lnTo>
                  <a:pt x="222" y="56"/>
                </a:lnTo>
                <a:lnTo>
                  <a:pt x="199" y="56"/>
                </a:lnTo>
                <a:cubicBezTo>
                  <a:pt x="190" y="23"/>
                  <a:pt x="160" y="0"/>
                  <a:pt x="124" y="0"/>
                </a:cubicBezTo>
                <a:lnTo>
                  <a:pt x="77" y="0"/>
                </a:lnTo>
                <a:cubicBezTo>
                  <a:pt x="34" y="0"/>
                  <a:pt x="0" y="34"/>
                  <a:pt x="0" y="76"/>
                </a:cubicBezTo>
                <a:cubicBezTo>
                  <a:pt x="0" y="105"/>
                  <a:pt x="16" y="131"/>
                  <a:pt x="41" y="144"/>
                </a:cubicBezTo>
                <a:lnTo>
                  <a:pt x="41" y="174"/>
                </a:lnTo>
                <a:cubicBezTo>
                  <a:pt x="41" y="178"/>
                  <a:pt x="45" y="181"/>
                  <a:pt x="49" y="181"/>
                </a:cubicBezTo>
                <a:cubicBezTo>
                  <a:pt x="51" y="181"/>
                  <a:pt x="52" y="181"/>
                  <a:pt x="54" y="180"/>
                </a:cubicBezTo>
                <a:lnTo>
                  <a:pt x="88" y="153"/>
                </a:lnTo>
                <a:lnTo>
                  <a:pt x="100" y="153"/>
                </a:lnTo>
                <a:cubicBezTo>
                  <a:pt x="108" y="185"/>
                  <a:pt x="138" y="210"/>
                  <a:pt x="173" y="210"/>
                </a:cubicBezTo>
                <a:lnTo>
                  <a:pt x="211" y="210"/>
                </a:lnTo>
                <a:lnTo>
                  <a:pt x="245" y="237"/>
                </a:lnTo>
                <a:cubicBezTo>
                  <a:pt x="246" y="238"/>
                  <a:pt x="248" y="238"/>
                  <a:pt x="250" y="238"/>
                </a:cubicBezTo>
                <a:cubicBezTo>
                  <a:pt x="254" y="238"/>
                  <a:pt x="258" y="235"/>
                  <a:pt x="258" y="231"/>
                </a:cubicBezTo>
                <a:lnTo>
                  <a:pt x="258" y="201"/>
                </a:lnTo>
                <a:cubicBezTo>
                  <a:pt x="283" y="189"/>
                  <a:pt x="299" y="162"/>
                  <a:pt x="299" y="133"/>
                </a:cubicBezTo>
                <a:cubicBezTo>
                  <a:pt x="299" y="91"/>
                  <a:pt x="264" y="56"/>
                  <a:pt x="222" y="56"/>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0"/>
          <p:cNvSpPr>
            <a:spLocks noEditPoints="1"/>
          </p:cNvSpPr>
          <p:nvPr/>
        </p:nvSpPr>
        <p:spPr bwMode="auto">
          <a:xfrm>
            <a:off x="5389697" y="4458744"/>
            <a:ext cx="459698" cy="364424"/>
          </a:xfrm>
          <a:custGeom>
            <a:avLst/>
            <a:gdLst>
              <a:gd name="T0" fmla="*/ 18 w 301"/>
              <a:gd name="T1" fmla="*/ 146 h 233"/>
              <a:gd name="T2" fmla="*/ 18 w 301"/>
              <a:gd name="T3" fmla="*/ 146 h 233"/>
              <a:gd name="T4" fmla="*/ 90 w 301"/>
              <a:gd name="T5" fmla="*/ 218 h 233"/>
              <a:gd name="T6" fmla="*/ 92 w 301"/>
              <a:gd name="T7" fmla="*/ 218 h 233"/>
              <a:gd name="T8" fmla="*/ 94 w 301"/>
              <a:gd name="T9" fmla="*/ 218 h 233"/>
              <a:gd name="T10" fmla="*/ 282 w 301"/>
              <a:gd name="T11" fmla="*/ 43 h 233"/>
              <a:gd name="T12" fmla="*/ 258 w 301"/>
              <a:gd name="T13" fmla="*/ 18 h 233"/>
              <a:gd name="T14" fmla="*/ 101 w 301"/>
              <a:gd name="T15" fmla="*/ 170 h 233"/>
              <a:gd name="T16" fmla="*/ 85 w 301"/>
              <a:gd name="T17" fmla="*/ 170 h 233"/>
              <a:gd name="T18" fmla="*/ 40 w 301"/>
              <a:gd name="T19" fmla="*/ 123 h 233"/>
              <a:gd name="T20" fmla="*/ 18 w 301"/>
              <a:gd name="T21" fmla="*/ 146 h 233"/>
              <a:gd name="T22" fmla="*/ 92 w 301"/>
              <a:gd name="T23" fmla="*/ 233 h 233"/>
              <a:gd name="T24" fmla="*/ 92 w 301"/>
              <a:gd name="T25" fmla="*/ 233 h 233"/>
              <a:gd name="T26" fmla="*/ 92 w 301"/>
              <a:gd name="T27" fmla="*/ 233 h 233"/>
              <a:gd name="T28" fmla="*/ 80 w 301"/>
              <a:gd name="T29" fmla="*/ 228 h 233"/>
              <a:gd name="T30" fmla="*/ 2 w 301"/>
              <a:gd name="T31" fmla="*/ 152 h 233"/>
              <a:gd name="T32" fmla="*/ 2 w 301"/>
              <a:gd name="T33" fmla="*/ 141 h 233"/>
              <a:gd name="T34" fmla="*/ 35 w 301"/>
              <a:gd name="T35" fmla="*/ 107 h 233"/>
              <a:gd name="T36" fmla="*/ 40 w 301"/>
              <a:gd name="T37" fmla="*/ 105 h 233"/>
              <a:gd name="T38" fmla="*/ 40 w 301"/>
              <a:gd name="T39" fmla="*/ 105 h 233"/>
              <a:gd name="T40" fmla="*/ 45 w 301"/>
              <a:gd name="T41" fmla="*/ 107 h 233"/>
              <a:gd name="T42" fmla="*/ 93 w 301"/>
              <a:gd name="T43" fmla="*/ 157 h 233"/>
              <a:gd name="T44" fmla="*/ 253 w 301"/>
              <a:gd name="T45" fmla="*/ 2 h 233"/>
              <a:gd name="T46" fmla="*/ 259 w 301"/>
              <a:gd name="T47" fmla="*/ 0 h 233"/>
              <a:gd name="T48" fmla="*/ 264 w 301"/>
              <a:gd name="T49" fmla="*/ 3 h 233"/>
              <a:gd name="T50" fmla="*/ 298 w 301"/>
              <a:gd name="T51" fmla="*/ 38 h 233"/>
              <a:gd name="T52" fmla="*/ 297 w 301"/>
              <a:gd name="T53" fmla="*/ 49 h 233"/>
              <a:gd name="T54" fmla="*/ 105 w 301"/>
              <a:gd name="T55" fmla="*/ 229 h 233"/>
              <a:gd name="T56" fmla="*/ 92 w 301"/>
              <a:gd name="T5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33">
                <a:moveTo>
                  <a:pt x="18" y="146"/>
                </a:moveTo>
                <a:lnTo>
                  <a:pt x="18" y="146"/>
                </a:lnTo>
                <a:lnTo>
                  <a:pt x="90" y="218"/>
                </a:lnTo>
                <a:cubicBezTo>
                  <a:pt x="91" y="218"/>
                  <a:pt x="92" y="218"/>
                  <a:pt x="92" y="218"/>
                </a:cubicBezTo>
                <a:cubicBezTo>
                  <a:pt x="93" y="218"/>
                  <a:pt x="94" y="218"/>
                  <a:pt x="94" y="218"/>
                </a:cubicBezTo>
                <a:lnTo>
                  <a:pt x="282" y="43"/>
                </a:lnTo>
                <a:lnTo>
                  <a:pt x="258" y="18"/>
                </a:lnTo>
                <a:lnTo>
                  <a:pt x="101" y="170"/>
                </a:lnTo>
                <a:cubicBezTo>
                  <a:pt x="97" y="174"/>
                  <a:pt x="89" y="174"/>
                  <a:pt x="85" y="170"/>
                </a:cubicBezTo>
                <a:lnTo>
                  <a:pt x="40" y="123"/>
                </a:lnTo>
                <a:lnTo>
                  <a:pt x="18" y="146"/>
                </a:lnTo>
                <a:close/>
                <a:moveTo>
                  <a:pt x="92" y="233"/>
                </a:moveTo>
                <a:lnTo>
                  <a:pt x="92" y="233"/>
                </a:lnTo>
                <a:lnTo>
                  <a:pt x="92" y="233"/>
                </a:lnTo>
                <a:cubicBezTo>
                  <a:pt x="88" y="233"/>
                  <a:pt x="83" y="232"/>
                  <a:pt x="80" y="228"/>
                </a:cubicBezTo>
                <a:lnTo>
                  <a:pt x="2" y="152"/>
                </a:lnTo>
                <a:cubicBezTo>
                  <a:pt x="0" y="149"/>
                  <a:pt x="0" y="144"/>
                  <a:pt x="2" y="141"/>
                </a:cubicBezTo>
                <a:lnTo>
                  <a:pt x="35" y="107"/>
                </a:lnTo>
                <a:cubicBezTo>
                  <a:pt x="36" y="106"/>
                  <a:pt x="38" y="105"/>
                  <a:pt x="40" y="105"/>
                </a:cubicBezTo>
                <a:lnTo>
                  <a:pt x="40" y="105"/>
                </a:lnTo>
                <a:cubicBezTo>
                  <a:pt x="42" y="105"/>
                  <a:pt x="44" y="106"/>
                  <a:pt x="45" y="107"/>
                </a:cubicBezTo>
                <a:lnTo>
                  <a:pt x="93" y="157"/>
                </a:lnTo>
                <a:lnTo>
                  <a:pt x="253" y="2"/>
                </a:lnTo>
                <a:cubicBezTo>
                  <a:pt x="255" y="1"/>
                  <a:pt x="257" y="0"/>
                  <a:pt x="259" y="0"/>
                </a:cubicBezTo>
                <a:cubicBezTo>
                  <a:pt x="261" y="0"/>
                  <a:pt x="263" y="1"/>
                  <a:pt x="264" y="3"/>
                </a:cubicBezTo>
                <a:lnTo>
                  <a:pt x="298" y="38"/>
                </a:lnTo>
                <a:cubicBezTo>
                  <a:pt x="301" y="41"/>
                  <a:pt x="300" y="46"/>
                  <a:pt x="297" y="49"/>
                </a:cubicBezTo>
                <a:lnTo>
                  <a:pt x="105" y="229"/>
                </a:lnTo>
                <a:cubicBezTo>
                  <a:pt x="101" y="232"/>
                  <a:pt x="97" y="233"/>
                  <a:pt x="92" y="23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Slide Number Placeholder 3"/>
          <p:cNvSpPr txBox="1">
            <a:spLocks/>
          </p:cNvSpPr>
          <p:nvPr/>
        </p:nvSpPr>
        <p:spPr>
          <a:xfrm>
            <a:off x="7850168" y="6657037"/>
            <a:ext cx="1066800" cy="1678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0F9BDA0-AF0E-4BA8-B742-3B9C92A3E6FE}" type="slidenum">
              <a:rPr lang="en-US" sz="900" smtClean="0"/>
              <a:pPr algn="r"/>
              <a:t>9</a:t>
            </a:fld>
            <a:endParaRPr lang="en-US" sz="900" dirty="0"/>
          </a:p>
        </p:txBody>
      </p:sp>
      <p:sp>
        <p:nvSpPr>
          <p:cNvPr id="3" name="Slide Number Placeholder 2"/>
          <p:cNvSpPr>
            <a:spLocks noGrp="1"/>
          </p:cNvSpPr>
          <p:nvPr>
            <p:ph type="sldNum" sz="quarter" idx="4"/>
          </p:nvPr>
        </p:nvSpPr>
        <p:spPr/>
        <p:txBody>
          <a:bodyPr/>
          <a:lstStyle/>
          <a:p>
            <a:fld id="{6575370D-4E78-C44F-8DB3-41D140BF8DE9}" type="slidenum">
              <a:rPr lang="en-US" smtClean="0"/>
              <a:pPr/>
              <a:t>9</a:t>
            </a:fld>
            <a:endParaRPr lang="en-US" dirty="0"/>
          </a:p>
        </p:txBody>
      </p:sp>
      <p:sp>
        <p:nvSpPr>
          <p:cNvPr id="4" name="Rectangle 3"/>
          <p:cNvSpPr/>
          <p:nvPr/>
        </p:nvSpPr>
        <p:spPr>
          <a:xfrm>
            <a:off x="868829" y="977577"/>
            <a:ext cx="2808782" cy="338554"/>
          </a:xfrm>
          <a:prstGeom prst="rect">
            <a:avLst/>
          </a:prstGeom>
        </p:spPr>
        <p:txBody>
          <a:bodyPr wrap="none">
            <a:spAutoFit/>
          </a:bodyPr>
          <a:lstStyle/>
          <a:p>
            <a:r>
              <a:rPr lang="en-US" sz="1600" dirty="0">
                <a:solidFill>
                  <a:schemeClr val="accent3"/>
                </a:solidFill>
              </a:rPr>
              <a:t>Digital care platform features</a:t>
            </a:r>
            <a:endParaRPr lang="en-US" sz="1600" dirty="0"/>
          </a:p>
        </p:txBody>
      </p:sp>
    </p:spTree>
    <p:extLst>
      <p:ext uri="{BB962C8B-B14F-4D97-AF65-F5344CB8AC3E}">
        <p14:creationId xmlns:p14="http://schemas.microsoft.com/office/powerpoint/2010/main" val="102884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edHealthcar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8F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A8F7"/>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spcAft>
            <a:spcPts val="400"/>
          </a:spcAft>
          <a:buClr>
            <a:schemeClr val="accent3"/>
          </a:buClr>
          <a:buFont typeface="Arial" panose="020B0604020202020204" pitchFamily="34" charset="0"/>
          <a:buChar char="•"/>
          <a:defRPr dirty="0" smtClean="0">
            <a:solidFill>
              <a:srgbClr val="4D4D4D"/>
            </a:solidFill>
          </a:defRPr>
        </a:defPPr>
      </a:lstStyle>
    </a:txDef>
  </a:objectDefaults>
  <a:extraClrSchemeLst/>
</a:theme>
</file>

<file path=ppt/theme/theme2.xml><?xml version="1.0" encoding="utf-8"?>
<a:theme xmlns:a="http://schemas.openxmlformats.org/drawingml/2006/main" name="UHC_EXTENDED_Template2013, REVISED - 01-15-14">
  <a:themeElements>
    <a:clrScheme name="UHC Color Palette - 2013">
      <a:dk1>
        <a:sysClr val="windowText" lastClr="000000"/>
      </a:dk1>
      <a:lt1>
        <a:sysClr val="window" lastClr="FFFFFF"/>
      </a:lt1>
      <a:dk2>
        <a:srgbClr val="1F497D"/>
      </a:dk2>
      <a:lt2>
        <a:srgbClr val="EEECE1"/>
      </a:lt2>
      <a:accent1>
        <a:srgbClr val="005293"/>
      </a:accent1>
      <a:accent2>
        <a:srgbClr val="553782"/>
      </a:accent2>
      <a:accent3>
        <a:srgbClr val="006778"/>
      </a:accent3>
      <a:accent4>
        <a:srgbClr val="DD6000"/>
      </a:accent4>
      <a:accent5>
        <a:srgbClr val="9E1B32"/>
      </a:accent5>
      <a:accent6>
        <a:srgbClr val="8E9300"/>
      </a:accent6>
      <a:hlink>
        <a:srgbClr val="005293"/>
      </a:hlink>
      <a:folHlink>
        <a:srgbClr val="553782"/>
      </a:folHlink>
    </a:clrScheme>
    <a:fontScheme name="UHC - Needs Review">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635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none"/>
        </a:ln>
        <a:effectLst/>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none" rtlCol="0" anchor="ctr" anchorCtr="0">
        <a:spAutoFit/>
      </a:bodyPr>
      <a:lstStyle>
        <a:defPPr algn="ctr">
          <a:defRPr sz="1000" dirty="0" smtClean="0"/>
        </a:defPPr>
      </a:lstStyle>
    </a:txDef>
  </a:objectDefaults>
  <a:extraClrSchemeLst>
    <a:extraClrScheme>
      <a:clrScheme name="UHC, Primary: Blue">
        <a:dk1>
          <a:sysClr val="windowText" lastClr="000000"/>
        </a:dk1>
        <a:lt1>
          <a:sysClr val="window" lastClr="FFFFFF"/>
        </a:lt1>
        <a:dk2>
          <a:srgbClr val="1F497D"/>
        </a:dk2>
        <a:lt2>
          <a:srgbClr val="EEECE1"/>
        </a:lt2>
        <a:accent1>
          <a:srgbClr val="005293"/>
        </a:accent1>
        <a:accent2>
          <a:srgbClr val="553782"/>
        </a:accent2>
        <a:accent3>
          <a:srgbClr val="006778"/>
        </a:accent3>
        <a:accent4>
          <a:srgbClr val="DD6000"/>
        </a:accent4>
        <a:accent5>
          <a:srgbClr val="9E1B32"/>
        </a:accent5>
        <a:accent6>
          <a:srgbClr val="8E9300"/>
        </a:accent6>
        <a:hlink>
          <a:srgbClr val="005293"/>
        </a:hlink>
        <a:folHlink>
          <a:srgbClr val="553782"/>
        </a:folHlink>
      </a:clrScheme>
      <a:clrMap bg1="lt1" tx1="dk1" bg2="lt2" tx2="dk2" accent1="accent1" accent2="accent2" accent3="accent3" accent4="accent4" accent5="accent5" accent6="accent6" hlink="hlink" folHlink="folHlink"/>
    </a:extraClrScheme>
    <a:extraClrScheme>
      <a:clrScheme name="UHC, Primary: Purple">
        <a:dk1>
          <a:sysClr val="windowText" lastClr="000000"/>
        </a:dk1>
        <a:lt1>
          <a:sysClr val="window" lastClr="FFFFFF"/>
        </a:lt1>
        <a:dk2>
          <a:srgbClr val="1F497D"/>
        </a:dk2>
        <a:lt2>
          <a:srgbClr val="EEECE1"/>
        </a:lt2>
        <a:accent1>
          <a:srgbClr val="553782"/>
        </a:accent1>
        <a:accent2>
          <a:srgbClr val="006778"/>
        </a:accent2>
        <a:accent3>
          <a:srgbClr val="DD6000"/>
        </a:accent3>
        <a:accent4>
          <a:srgbClr val="9E1B32"/>
        </a:accent4>
        <a:accent5>
          <a:srgbClr val="8E9300"/>
        </a:accent5>
        <a:accent6>
          <a:srgbClr val="005293"/>
        </a:accent6>
        <a:hlink>
          <a:srgbClr val="005293"/>
        </a:hlink>
        <a:folHlink>
          <a:srgbClr val="553782"/>
        </a:folHlink>
      </a:clrScheme>
      <a:clrMap bg1="lt1" tx1="dk1" bg2="lt2" tx2="dk2" accent1="accent1" accent2="accent2" accent3="accent3" accent4="accent4" accent5="accent5" accent6="accent6" hlink="hlink" folHlink="folHlink"/>
    </a:extraClrScheme>
    <a:extraClrScheme>
      <a:clrScheme name="UHC, Primary: Teal">
        <a:dk1>
          <a:sysClr val="windowText" lastClr="000000"/>
        </a:dk1>
        <a:lt1>
          <a:sysClr val="window" lastClr="FFFFFF"/>
        </a:lt1>
        <a:dk2>
          <a:srgbClr val="1F497D"/>
        </a:dk2>
        <a:lt2>
          <a:srgbClr val="EEECE1"/>
        </a:lt2>
        <a:accent1>
          <a:srgbClr val="006778"/>
        </a:accent1>
        <a:accent2>
          <a:srgbClr val="DD6000"/>
        </a:accent2>
        <a:accent3>
          <a:srgbClr val="9E1B32"/>
        </a:accent3>
        <a:accent4>
          <a:srgbClr val="8E9300"/>
        </a:accent4>
        <a:accent5>
          <a:srgbClr val="005293"/>
        </a:accent5>
        <a:accent6>
          <a:srgbClr val="553782"/>
        </a:accent6>
        <a:hlink>
          <a:srgbClr val="005293"/>
        </a:hlink>
        <a:folHlink>
          <a:srgbClr val="553782"/>
        </a:folHlink>
      </a:clrScheme>
      <a:clrMap bg1="lt1" tx1="dk1" bg2="lt2" tx2="dk2" accent1="accent1" accent2="accent2" accent3="accent3" accent4="accent4" accent5="accent5" accent6="accent6" hlink="hlink" folHlink="folHlink"/>
    </a:extraClrScheme>
    <a:extraClrScheme>
      <a:clrScheme name="UHC, Primary: Orange">
        <a:dk1>
          <a:sysClr val="windowText" lastClr="000000"/>
        </a:dk1>
        <a:lt1>
          <a:sysClr val="window" lastClr="FFFFFF"/>
        </a:lt1>
        <a:dk2>
          <a:srgbClr val="1F497D"/>
        </a:dk2>
        <a:lt2>
          <a:srgbClr val="EEECE1"/>
        </a:lt2>
        <a:accent1>
          <a:srgbClr val="DD6000"/>
        </a:accent1>
        <a:accent2>
          <a:srgbClr val="9E1B32"/>
        </a:accent2>
        <a:accent3>
          <a:srgbClr val="8E9300"/>
        </a:accent3>
        <a:accent4>
          <a:srgbClr val="005293"/>
        </a:accent4>
        <a:accent5>
          <a:srgbClr val="553782"/>
        </a:accent5>
        <a:accent6>
          <a:srgbClr val="006778"/>
        </a:accent6>
        <a:hlink>
          <a:srgbClr val="005293"/>
        </a:hlink>
        <a:folHlink>
          <a:srgbClr val="553782"/>
        </a:folHlink>
      </a:clrScheme>
      <a:clrMap bg1="lt1" tx1="dk1" bg2="lt2" tx2="dk2" accent1="accent1" accent2="accent2" accent3="accent3" accent4="accent4" accent5="accent5" accent6="accent6" hlink="hlink" folHlink="folHlink"/>
    </a:extraClrScheme>
    <a:extraClrScheme>
      <a:clrScheme name="UHC, Primary: Red">
        <a:dk1>
          <a:sysClr val="windowText" lastClr="000000"/>
        </a:dk1>
        <a:lt1>
          <a:sysClr val="window" lastClr="FFFFFF"/>
        </a:lt1>
        <a:dk2>
          <a:srgbClr val="1F497D"/>
        </a:dk2>
        <a:lt2>
          <a:srgbClr val="EEECE1"/>
        </a:lt2>
        <a:accent1>
          <a:srgbClr val="9E1B32"/>
        </a:accent1>
        <a:accent2>
          <a:srgbClr val="8E9300"/>
        </a:accent2>
        <a:accent3>
          <a:srgbClr val="005293"/>
        </a:accent3>
        <a:accent4>
          <a:srgbClr val="553782"/>
        </a:accent4>
        <a:accent5>
          <a:srgbClr val="006778"/>
        </a:accent5>
        <a:accent6>
          <a:srgbClr val="DD6000"/>
        </a:accent6>
        <a:hlink>
          <a:srgbClr val="005293"/>
        </a:hlink>
        <a:folHlink>
          <a:srgbClr val="553782"/>
        </a:folHlink>
      </a:clrScheme>
      <a:clrMap bg1="lt1" tx1="dk1" bg2="lt2" tx2="dk2" accent1="accent1" accent2="accent2" accent3="accent3" accent4="accent4" accent5="accent5" accent6="accent6" hlink="hlink" folHlink="folHlink"/>
    </a:extraClrScheme>
    <a:extraClrScheme>
      <a:clrScheme name="UHC, Primary: Green">
        <a:dk1>
          <a:sysClr val="windowText" lastClr="000000"/>
        </a:dk1>
        <a:lt1>
          <a:sysClr val="window" lastClr="FFFFFF"/>
        </a:lt1>
        <a:dk2>
          <a:srgbClr val="1F497D"/>
        </a:dk2>
        <a:lt2>
          <a:srgbClr val="EEECE1"/>
        </a:lt2>
        <a:accent1>
          <a:srgbClr val="8E9300"/>
        </a:accent1>
        <a:accent2>
          <a:srgbClr val="005293"/>
        </a:accent2>
        <a:accent3>
          <a:srgbClr val="553782"/>
        </a:accent3>
        <a:accent4>
          <a:srgbClr val="006778"/>
        </a:accent4>
        <a:accent5>
          <a:srgbClr val="DD6000"/>
        </a:accent5>
        <a:accent6>
          <a:srgbClr val="9E1B32"/>
        </a:accent6>
        <a:hlink>
          <a:srgbClr val="005293"/>
        </a:hlink>
        <a:folHlink>
          <a:srgbClr val="553782"/>
        </a:folHlink>
      </a:clrScheme>
      <a:clrMap bg1="lt1" tx1="dk1" bg2="lt2" tx2="dk2" accent1="accent1" accent2="accent2" accent3="accent3" accent4="accent4" accent5="accent5" accent6="accent6" hlink="hlink" folHlink="folHlink"/>
    </a:extraClrScheme>
  </a:extraClrSchemeLst>
  <a:custClrLst>
    <a:custClr name="Absolute White">
      <a:srgbClr val="FFFFFF"/>
    </a:custClr>
    <a:custClr name="Absolute Black">
      <a:srgbClr val="000000"/>
    </a:custClr>
    <a:custClr name="Dark Blue">
      <a:srgbClr val="253E51"/>
    </a:custClr>
    <a:custClr name="Light Gray">
      <a:srgbClr val="879196"/>
    </a:custClr>
    <a:custClr name="Golden Orange">
      <a:srgbClr val="F4AA00"/>
    </a:custClr>
    <a:custClr name="Glacier Blue">
      <a:srgbClr val="7FA8C9"/>
    </a:custClr>
    <a:custClr name="Amethyst Smoke">
      <a:srgbClr val="AA9BC0"/>
    </a:custClr>
    <a:custClr name="Neptune">
      <a:srgbClr val="7FB3BB"/>
    </a:custClr>
    <a:custClr name="Tacao">
      <a:srgbClr val="EEAF7F"/>
    </a:custClr>
    <a:custClr name="Puce">
      <a:srgbClr val="CE8D98"/>
    </a:custClr>
  </a:custClrLst>
</a:theme>
</file>

<file path=ppt/theme/theme3.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UnitedHealthcare_AllColors_3.0">
      <a:dk1>
        <a:srgbClr val="8C9599"/>
      </a:dk1>
      <a:lt1>
        <a:srgbClr val="FFFFFF"/>
      </a:lt1>
      <a:dk2>
        <a:srgbClr val="122377"/>
      </a:dk2>
      <a:lt2>
        <a:srgbClr val="C0E9FF"/>
      </a:lt2>
      <a:accent1>
        <a:srgbClr val="003DA1"/>
      </a:accent1>
      <a:accent2>
        <a:srgbClr val="FF5F0E"/>
      </a:accent2>
      <a:accent3>
        <a:srgbClr val="00A8F7"/>
      </a:accent3>
      <a:accent4>
        <a:srgbClr val="9521AD"/>
      </a:accent4>
      <a:accent5>
        <a:srgbClr val="21B01E"/>
      </a:accent5>
      <a:accent6>
        <a:srgbClr val="E91B18"/>
      </a:accent6>
      <a:hlink>
        <a:srgbClr val="003DA1"/>
      </a:hlink>
      <a:folHlink>
        <a:srgbClr val="00A8F7"/>
      </a:folHlink>
    </a:clrScheme>
    <a:fontScheme name="UnitedHealthc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83491"/>
    </a:dk1>
    <a:lt1>
      <a:srgbClr val="FFFFFF"/>
    </a:lt1>
    <a:dk2>
      <a:srgbClr val="C0EAFF"/>
    </a:dk2>
    <a:lt2>
      <a:srgbClr val="122377"/>
    </a:lt2>
    <a:accent1>
      <a:srgbClr val="00A8F7"/>
    </a:accent1>
    <a:accent2>
      <a:srgbClr val="8C9599"/>
    </a:accent2>
    <a:accent3>
      <a:srgbClr val="E0E0E0"/>
    </a:accent3>
    <a:accent4>
      <a:srgbClr val="444444"/>
    </a:accent4>
    <a:accent5>
      <a:srgbClr val="B3BABC"/>
    </a:accent5>
    <a:accent6>
      <a:srgbClr val="FF5F0D"/>
    </a:accent6>
    <a:hlink>
      <a:srgbClr val="FFAA26"/>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9E30C7E3807845836FE04EDEB44627" ma:contentTypeVersion="1" ma:contentTypeDescription="Create a new document." ma:contentTypeScope="" ma:versionID="4e4146f9fc0b46525ce821da40fe566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BFA4AC-D2F1-4963-B7BE-F940B04558D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240B72C-72A0-4D09-AB40-FB79B96769F0}">
  <ds:schemaRefs>
    <ds:schemaRef ds:uri="http://schemas.microsoft.com/sharepoint/v3/contenttype/forms"/>
  </ds:schemaRefs>
</ds:datastoreItem>
</file>

<file path=customXml/itemProps3.xml><?xml version="1.0" encoding="utf-8"?>
<ds:datastoreItem xmlns:ds="http://schemas.openxmlformats.org/officeDocument/2006/customXml" ds:itemID="{BE5677E9-84F1-44A0-BA33-A6DB04BE50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2916</TotalTime>
  <Words>4800</Words>
  <Application>Microsoft Office PowerPoint</Application>
  <PresentationFormat>On-screen Show (4:3)</PresentationFormat>
  <Paragraphs>872</Paragraphs>
  <Slides>30</Slides>
  <Notes>19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UnitedHealthcare</vt:lpstr>
      <vt:lpstr>UHC_EXTENDED_Template2013, REVISED - 01-15-14</vt:lpstr>
      <vt:lpstr>BHCG and UnitedHealthcare</vt:lpstr>
      <vt:lpstr>Your VHP Team</vt:lpstr>
      <vt:lpstr>Buoy Health Optum Ventures investment Q1 2018</vt:lpstr>
      <vt:lpstr>Buoy Health</vt:lpstr>
      <vt:lpstr>Buoy Health Offerings</vt:lpstr>
      <vt:lpstr>LetsGetChecked Optum Ventures investment March 2018</vt:lpstr>
      <vt:lpstr>EDC Analyzer Tool Effective 3/1/18</vt:lpstr>
      <vt:lpstr>Case and Disease Management Modernization</vt:lpstr>
      <vt:lpstr>Case and Disease Management Modernization</vt:lpstr>
      <vt:lpstr>Engagement Solutions  New Success Stories Deck Available</vt:lpstr>
      <vt:lpstr>Digital solutions: Text messages</vt:lpstr>
      <vt:lpstr>PowerPoint Presentation</vt:lpstr>
      <vt:lpstr>PowerPoint Presentation</vt:lpstr>
      <vt:lpstr>Business Platforms</vt:lpstr>
      <vt:lpstr>Global Presence</vt:lpstr>
      <vt:lpstr>Single-sourced solutions,  globally integrated</vt:lpstr>
      <vt:lpstr>Why UHCG #1:  Insurance + Assistance Integration</vt:lpstr>
      <vt:lpstr>Why UHCG #2:  Domestic and Global Benefits</vt:lpstr>
      <vt:lpstr>Why UHCG #3: Global Network</vt:lpstr>
      <vt:lpstr>Global Value Proposition</vt:lpstr>
      <vt:lpstr>Global Insurance Product Offerings</vt:lpstr>
      <vt:lpstr>Global Benefits Scorecard –  </vt:lpstr>
      <vt:lpstr>PowerPoint Presentation</vt:lpstr>
      <vt:lpstr>Premium Quality Care Outcomes</vt:lpstr>
      <vt:lpstr>UnitedHealth Premium  Quality of Care and Outcomes</vt:lpstr>
      <vt:lpstr>UnitedHealth Premium Quality Results and Outcomes  - OB/GYN</vt:lpstr>
      <vt:lpstr>UnitedHealth Premium Quality Results and Outcomes  - Cardiology</vt:lpstr>
      <vt:lpstr>UnitedHealth Premium Quality Results and Outcomes  - Orthopedics</vt:lpstr>
      <vt:lpstr>Quest Diagnostics</vt:lpstr>
      <vt:lpstr>PowerPoint Presentation</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Charts, Moira K</dc:creator>
  <cp:lastModifiedBy>Hopkins, Cecelia C</cp:lastModifiedBy>
  <cp:revision>159</cp:revision>
  <dcterms:created xsi:type="dcterms:W3CDTF">2017-04-30T13:48:41Z</dcterms:created>
  <dcterms:modified xsi:type="dcterms:W3CDTF">2019-02-20T03:16:33Z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0x0101005F9E30C7E3807845836FE04EDEB44627</vt:lpwstr>
  </property>
</Properties>
</file>